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305" r:id="rId3"/>
    <p:sldId id="306" r:id="rId4"/>
    <p:sldId id="278" r:id="rId5"/>
    <p:sldId id="258" r:id="rId6"/>
    <p:sldId id="259" r:id="rId7"/>
    <p:sldId id="260" r:id="rId8"/>
    <p:sldId id="267" r:id="rId9"/>
    <p:sldId id="261" r:id="rId10"/>
    <p:sldId id="266" r:id="rId11"/>
    <p:sldId id="262" r:id="rId12"/>
    <p:sldId id="265" r:id="rId13"/>
    <p:sldId id="263" r:id="rId14"/>
    <p:sldId id="26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79" r:id="rId26"/>
    <p:sldId id="280" r:id="rId27"/>
    <p:sldId id="281" r:id="rId28"/>
    <p:sldId id="283" r:id="rId29"/>
    <p:sldId id="282" r:id="rId30"/>
    <p:sldId id="284" r:id="rId31"/>
    <p:sldId id="285" r:id="rId32"/>
    <p:sldId id="287" r:id="rId33"/>
    <p:sldId id="286" r:id="rId34"/>
    <p:sldId id="289" r:id="rId35"/>
    <p:sldId id="288" r:id="rId36"/>
    <p:sldId id="291" r:id="rId37"/>
    <p:sldId id="290" r:id="rId38"/>
    <p:sldId id="292" r:id="rId39"/>
    <p:sldId id="293" r:id="rId40"/>
    <p:sldId id="295" r:id="rId41"/>
    <p:sldId id="294" r:id="rId42"/>
    <p:sldId id="300" r:id="rId43"/>
    <p:sldId id="296" r:id="rId44"/>
    <p:sldId id="302" r:id="rId45"/>
    <p:sldId id="301" r:id="rId46"/>
    <p:sldId id="304" r:id="rId47"/>
    <p:sldId id="303" r:id="rId48"/>
  </p:sldIdLst>
  <p:sldSz cx="17068800" cy="960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53" d="100"/>
          <a:sy n="53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BA5EE-2031-4364-8CF5-C8DB38C01D09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958B1-2ED3-4253-A2DB-F8F47CDCC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1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958B1-2ED3-4253-A2DB-F8F47CDCC4B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43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958B1-2ED3-4253-A2DB-F8F47CDCC4B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1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958B1-2ED3-4253-A2DB-F8F47CDCC4B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7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958B1-2ED3-4253-A2DB-F8F47CDCC4B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84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958B1-2ED3-4253-A2DB-F8F47CDCC4B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958B1-2ED3-4253-A2DB-F8F47CDCC4B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1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2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7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17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3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91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0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9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7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0809-B747-4A39-BD8C-F39559D57C6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60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0809-B747-4A39-BD8C-F39559D57C6E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751AC-565E-4C96-BE38-EBA0333F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E585C6-8B26-4B68-8C13-B530962BB1A7}"/>
              </a:ext>
            </a:extLst>
          </p:cNvPr>
          <p:cNvSpPr/>
          <p:nvPr/>
        </p:nvSpPr>
        <p:spPr>
          <a:xfrm>
            <a:off x="0" y="0"/>
            <a:ext cx="17068800" cy="960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23842E-C752-4335-B401-2AEFB6BC8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젠킨슨</a:t>
            </a:r>
            <a:r>
              <a:rPr lang="ko-KR" altLang="en-US" dirty="0"/>
              <a:t> 및 </a:t>
            </a:r>
            <a:r>
              <a:rPr lang="ko-KR" altLang="en-US" dirty="0" err="1"/>
              <a:t>도커</a:t>
            </a:r>
            <a:r>
              <a:rPr lang="ko-KR" altLang="en-US" dirty="0"/>
              <a:t> 연동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7A998-5A9B-43E8-BB33-93C9CF430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20231017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0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7188EED-4521-4BF5-B8E5-56393BD34B70}"/>
              </a:ext>
            </a:extLst>
          </p:cNvPr>
          <p:cNvSpPr/>
          <p:nvPr/>
        </p:nvSpPr>
        <p:spPr>
          <a:xfrm>
            <a:off x="252413" y="175078"/>
            <a:ext cx="31527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</a:rPr>
              <a:t>stg-oc-node-chat-v2.groovy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195EF0-450F-4BDE-A311-BBAF406C4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60012"/>
              </p:ext>
            </p:extLst>
          </p:nvPr>
        </p:nvGraphicFramePr>
        <p:xfrm>
          <a:off x="1173163" y="1156677"/>
          <a:ext cx="14722474" cy="7757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5541">
                  <a:extLst>
                    <a:ext uri="{9D8B030D-6E8A-4147-A177-3AD203B41FA5}">
                      <a16:colId xmlns:a16="http://schemas.microsoft.com/office/drawing/2014/main" val="1411865172"/>
                    </a:ext>
                  </a:extLst>
                </a:gridCol>
                <a:gridCol w="838092">
                  <a:extLst>
                    <a:ext uri="{9D8B030D-6E8A-4147-A177-3AD203B41FA5}">
                      <a16:colId xmlns:a16="http://schemas.microsoft.com/office/drawing/2014/main" val="1927274376"/>
                    </a:ext>
                  </a:extLst>
                </a:gridCol>
                <a:gridCol w="370157">
                  <a:extLst>
                    <a:ext uri="{9D8B030D-6E8A-4147-A177-3AD203B41FA5}">
                      <a16:colId xmlns:a16="http://schemas.microsoft.com/office/drawing/2014/main" val="845212237"/>
                    </a:ext>
                  </a:extLst>
                </a:gridCol>
                <a:gridCol w="516823">
                  <a:extLst>
                    <a:ext uri="{9D8B030D-6E8A-4147-A177-3AD203B41FA5}">
                      <a16:colId xmlns:a16="http://schemas.microsoft.com/office/drawing/2014/main" val="4093375231"/>
                    </a:ext>
                  </a:extLst>
                </a:gridCol>
                <a:gridCol w="768250">
                  <a:extLst>
                    <a:ext uri="{9D8B030D-6E8A-4147-A177-3AD203B41FA5}">
                      <a16:colId xmlns:a16="http://schemas.microsoft.com/office/drawing/2014/main" val="3422516715"/>
                    </a:ext>
                  </a:extLst>
                </a:gridCol>
                <a:gridCol w="1299042">
                  <a:extLst>
                    <a:ext uri="{9D8B030D-6E8A-4147-A177-3AD203B41FA5}">
                      <a16:colId xmlns:a16="http://schemas.microsoft.com/office/drawing/2014/main" val="478277257"/>
                    </a:ext>
                  </a:extLst>
                </a:gridCol>
                <a:gridCol w="3275541">
                  <a:extLst>
                    <a:ext uri="{9D8B030D-6E8A-4147-A177-3AD203B41FA5}">
                      <a16:colId xmlns:a16="http://schemas.microsoft.com/office/drawing/2014/main" val="1743488825"/>
                    </a:ext>
                  </a:extLst>
                </a:gridCol>
                <a:gridCol w="2681893">
                  <a:extLst>
                    <a:ext uri="{9D8B030D-6E8A-4147-A177-3AD203B41FA5}">
                      <a16:colId xmlns:a16="http://schemas.microsoft.com/office/drawing/2014/main" val="1245884948"/>
                    </a:ext>
                  </a:extLst>
                </a:gridCol>
                <a:gridCol w="1697135">
                  <a:extLst>
                    <a:ext uri="{9D8B030D-6E8A-4147-A177-3AD203B41FA5}">
                      <a16:colId xmlns:a16="http://schemas.microsoft.com/office/drawing/2014/main" val="3637609225"/>
                    </a:ext>
                  </a:extLst>
                </a:gridCol>
              </a:tblGrid>
              <a:tr h="151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순서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구분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작업자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스탭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실행 시스템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버전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명령어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입력변수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내용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836342"/>
                  </a:ext>
                </a:extLst>
              </a:tr>
              <a:tr h="2349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stg-oc-node-chat-v2.groovy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개발자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GitLab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14.1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commit and Push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클릭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GitLab </a:t>
                      </a:r>
                      <a:r>
                        <a:rPr lang="ko-KR" altLang="en-US" sz="11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7221539"/>
                  </a:ext>
                </a:extLst>
              </a:tr>
              <a:tr h="2349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stg-oc-node-chat-v2.groovy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개발자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Jenkins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2.249.3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Build with Paramters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sicc-develop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배포할 </a:t>
                      </a:r>
                      <a:r>
                        <a:rPr lang="en-US" altLang="ko-KR" sz="1100" u="none" strike="noStrike">
                          <a:effectLst/>
                        </a:rPr>
                        <a:t>GitLab </a:t>
                      </a:r>
                      <a:r>
                        <a:rPr lang="ko-KR" altLang="en-US" sz="1100" u="none" strike="noStrike">
                          <a:effectLst/>
                        </a:rPr>
                        <a:t>브랜치 명 입력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5251096"/>
                  </a:ext>
                </a:extLst>
              </a:tr>
              <a:tr h="2349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u="none" strike="noStrike">
                          <a:effectLst/>
                        </a:rPr>
                        <a:t>stg-oc-node-chat-v2.groovy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Jenkins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Jenkins_1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GitLab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14.1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stage('checkout')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sicc-develop, </a:t>
                      </a:r>
                      <a:r>
                        <a:rPr lang="ko-KR" altLang="en-US" sz="1100" u="none" strike="noStrike">
                          <a:effectLst/>
                        </a:rPr>
                        <a:t>젠킨슨 </a:t>
                      </a:r>
                      <a:r>
                        <a:rPr lang="en-US" altLang="ko-KR" sz="1100" u="none" strike="noStrike">
                          <a:effectLst/>
                        </a:rPr>
                        <a:t>groovy </a:t>
                      </a:r>
                      <a:r>
                        <a:rPr lang="ko-KR" altLang="en-US" sz="1100" u="none" strike="noStrike">
                          <a:effectLst/>
                        </a:rPr>
                        <a:t>스크립트 변수선언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배포할 </a:t>
                      </a:r>
                      <a:r>
                        <a:rPr lang="en-US" altLang="ko-KR" sz="1100" u="none" strike="noStrike">
                          <a:effectLst/>
                        </a:rPr>
                        <a:t>GitLab </a:t>
                      </a:r>
                      <a:r>
                        <a:rPr lang="ko-KR" altLang="en-US" sz="1100" u="none" strike="noStrike">
                          <a:effectLst/>
                        </a:rPr>
                        <a:t>브랜치 젠킨슨으로 다운로드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4528894"/>
                  </a:ext>
                </a:extLst>
              </a:tr>
              <a:tr h="25738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stg-oc-node-chat-v2.groovy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Jenkins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Jenkins_2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Jenkins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2.249.3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stage('deploy '+ns)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1. Dockerfile </a:t>
                      </a:r>
                      <a:r>
                        <a:rPr lang="ko-KR" altLang="en-US" sz="1100" u="none" strike="noStrike">
                          <a:effectLst/>
                        </a:rPr>
                        <a:t>다운로드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ㅇ상세위치</a:t>
                      </a:r>
                      <a:r>
                        <a:rPr lang="en-US" altLang="ko-KR" sz="11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ㅇ버킷</a:t>
                      </a:r>
                      <a:r>
                        <a:rPr lang="en-US" altLang="ko-KR" sz="11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ㅇ파일</a:t>
                      </a:r>
                      <a:r>
                        <a:rPr lang="en-US" altLang="ko-KR" sz="1100" u="none" strike="noStrike">
                          <a:effectLst/>
                        </a:rPr>
                        <a:t>: dockerfiles/*******.Dockerfile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ㅇ실행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다운로드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2. kube </a:t>
                      </a:r>
                      <a:r>
                        <a:rPr lang="ko-KR" altLang="en-US" sz="11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ㅇ상세위치</a:t>
                      </a:r>
                      <a:r>
                        <a:rPr lang="en-US" altLang="ko-KR" sz="11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ㅇ버킷</a:t>
                      </a:r>
                      <a:r>
                        <a:rPr lang="en-US" altLang="ko-KR" sz="11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ㅇ파일</a:t>
                      </a:r>
                      <a:r>
                        <a:rPr lang="en-US" altLang="ko-KR" sz="11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ㅇ실행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다운로드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3. package </a:t>
                      </a:r>
                      <a:r>
                        <a:rPr lang="ko-KR" altLang="en-US" sz="1100" u="none" strike="noStrike">
                          <a:effectLst/>
                        </a:rPr>
                        <a:t>다운로드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ㅇ상세위치</a:t>
                      </a:r>
                      <a:r>
                        <a:rPr lang="en-US" altLang="ko-KR" sz="11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ㅇ버킷</a:t>
                      </a:r>
                      <a:r>
                        <a:rPr lang="en-US" altLang="ko-KR" sz="11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ㅇ파일</a:t>
                      </a:r>
                      <a:r>
                        <a:rPr lang="en-US" altLang="ko-KR" sz="1100" u="none" strike="noStrike">
                          <a:effectLst/>
                        </a:rPr>
                        <a:t>: chat-config/package*****.json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ㅇ실행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다운로드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1. Dockerfile </a:t>
                      </a:r>
                      <a:r>
                        <a:rPr lang="ko-KR" altLang="en-US" sz="1100" u="none" strike="noStrike">
                          <a:effectLst/>
                        </a:rPr>
                        <a:t>다운로드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ㅇ파일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en-US" sz="1100" u="none" strike="noStrike">
                          <a:effectLst/>
                        </a:rPr>
                        <a:t>dockerfiles/node-chat.Dockerfile</a:t>
                      </a:r>
                      <a:br>
                        <a:rPr lang="en-US" sz="1100" u="none" strike="noStrike">
                          <a:effectLst/>
                        </a:rPr>
                      </a:b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2. kube </a:t>
                      </a:r>
                      <a:r>
                        <a:rPr lang="ko-KR" altLang="en-US" sz="11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ㅇ파일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en-US" sz="1100" u="none" strike="noStrike">
                          <a:effectLst/>
                        </a:rPr>
                        <a:t>manifests/v2/node-chat-k8s.yaml</a:t>
                      </a:r>
                      <a:br>
                        <a:rPr lang="en-US" sz="1100" u="none" strike="noStrike">
                          <a:effectLst/>
                        </a:rPr>
                      </a:b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3. package </a:t>
                      </a:r>
                      <a:r>
                        <a:rPr lang="ko-KR" altLang="en-US" sz="1100" u="none" strike="noStrike">
                          <a:effectLst/>
                        </a:rPr>
                        <a:t>다운로드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ㅇ파일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chat-config/package_ns-inc1.json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, chat-config/package_ns-inc2.json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, chat-config/package_ns-taj.json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, chat-config/package_ns-pus.json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6581708"/>
                  </a:ext>
                </a:extLst>
              </a:tr>
              <a:tr h="2271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deploy ns-inc1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deploy ns-inc2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deploy ns-taj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deploy ns-pus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4. Docker </a:t>
                      </a:r>
                      <a:r>
                        <a:rPr lang="ko-KR" altLang="en-US" sz="1100" u="none" strike="noStrike">
                          <a:effectLst/>
                        </a:rPr>
                        <a:t>실행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1) Docker </a:t>
                      </a:r>
                      <a:r>
                        <a:rPr lang="ko-KR" altLang="en-US" sz="11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2) Docker </a:t>
                      </a:r>
                      <a:r>
                        <a:rPr lang="ko-KR" altLang="en-US" sz="1100" u="none" strike="noStrike">
                          <a:effectLst/>
                        </a:rPr>
                        <a:t>로그인</a:t>
                      </a:r>
                      <a:r>
                        <a:rPr lang="en-US" altLang="ko-KR" sz="1100" u="none" strike="noStrike">
                          <a:effectLst/>
                        </a:rPr>
                        <a:t>(ebs-oc-jenkins </a:t>
                      </a:r>
                      <a:r>
                        <a:rPr lang="ko-KR" altLang="en-US" sz="11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3) Docker </a:t>
                      </a:r>
                      <a:r>
                        <a:rPr lang="ko-KR" altLang="en-US" sz="11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4) Docker </a:t>
                      </a:r>
                      <a:r>
                        <a:rPr lang="ko-KR" altLang="en-US" sz="1100" u="none" strike="noStrike">
                          <a:effectLst/>
                        </a:rPr>
                        <a:t>이미지 </a:t>
                      </a:r>
                      <a:r>
                        <a:rPr lang="en-US" altLang="ko-KR" sz="11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1100" u="none" strike="noStrike">
                          <a:effectLst/>
                        </a:rPr>
                        <a:t>개발</a:t>
                      </a:r>
                      <a:r>
                        <a:rPr lang="en-US" altLang="ko-KR" sz="1100" u="none" strike="noStrike">
                          <a:effectLst/>
                        </a:rPr>
                        <a:t>] &gt; VPC &gt; Container Registry &gt;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   ebs-oc-stg-registry.kr.ncr.ntruss.com(e89969vf.kr.private-ncr.ntruss.com) </a:t>
                      </a:r>
                      <a:r>
                        <a:rPr lang="ko-KR" altLang="en-US" sz="11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5. kube </a:t>
                      </a:r>
                      <a:r>
                        <a:rPr lang="ko-KR" altLang="en-US" sz="11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1100" u="none" strike="noStrike">
                          <a:effectLst/>
                        </a:rPr>
                        <a:t>: *********.yaml *</a:t>
                      </a:r>
                      <a:r>
                        <a:rPr lang="ko-KR" altLang="en-US" sz="1100" u="none" strike="noStrike">
                          <a:effectLst/>
                        </a:rPr>
                        <a:t>출력</a:t>
                      </a:r>
                      <a:r>
                        <a:rPr lang="en-US" altLang="ko-KR" sz="11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6. kube </a:t>
                      </a:r>
                      <a:r>
                        <a:rPr lang="ko-KR" altLang="en-US" sz="1100" u="none" strike="noStrike">
                          <a:effectLst/>
                        </a:rPr>
                        <a:t>배포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 </a:t>
                      </a:r>
                      <a:r>
                        <a:rPr lang="en-US" altLang="ko-KR" sz="1100" u="none" strike="noStrike">
                          <a:effectLst/>
                        </a:rPr>
                        <a:t>kube </a:t>
                      </a:r>
                      <a:r>
                        <a:rPr lang="ko-KR" altLang="en-US" sz="1100" u="none" strike="noStrike">
                          <a:effectLst/>
                        </a:rPr>
                        <a:t>로그인 </a:t>
                      </a:r>
                      <a:r>
                        <a:rPr lang="en-US" altLang="ko-KR" sz="1100" u="none" strike="noStrike">
                          <a:effectLst/>
                        </a:rPr>
                        <a:t>/ </a:t>
                      </a:r>
                      <a:r>
                        <a:rPr lang="ko-KR" altLang="en-US" sz="1100" u="none" strike="noStrike">
                          <a:effectLst/>
                        </a:rPr>
                        <a:t>쿠버</a:t>
                      </a:r>
                      <a:r>
                        <a:rPr lang="en-US" altLang="ko-KR" sz="1100" u="none" strike="noStrike">
                          <a:effectLst/>
                        </a:rPr>
                        <a:t>: ***********</a:t>
                      </a:r>
                      <a:br>
                        <a:rPr lang="en-US" altLang="ko-KR" sz="1100" u="none" strike="noStrike">
                          <a:effectLst/>
                        </a:rPr>
                      </a:br>
                      <a:r>
                        <a:rPr lang="ko-KR" altLang="en-US" sz="1100" u="none" strike="noStrike">
                          <a:effectLst/>
                        </a:rPr>
                        <a:t>ㅇ </a:t>
                      </a:r>
                      <a:r>
                        <a:rPr lang="en-US" altLang="ko-KR" sz="1100" u="none" strike="noStrike">
                          <a:effectLst/>
                        </a:rPr>
                        <a:t>kube </a:t>
                      </a:r>
                      <a:r>
                        <a:rPr lang="ko-KR" altLang="en-US" sz="11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11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1100" u="none" strike="noStrike">
                          <a:effectLst/>
                        </a:rPr>
                        <a:t>실행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5.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1100" u="none" strike="noStrike" dirty="0">
                          <a:effectLst/>
                        </a:rPr>
                        <a:t> 파일 생성 *입력</a:t>
                      </a:r>
                      <a:r>
                        <a:rPr lang="en-US" altLang="ko-KR" sz="1100" u="none" strike="noStrike" dirty="0">
                          <a:effectLst/>
                        </a:rPr>
                        <a:t>: node-chat-k8s.yaml *</a:t>
                      </a:r>
                      <a:r>
                        <a:rPr lang="ko-KR" altLang="en-US" sz="1100" u="none" strike="noStrike" dirty="0">
                          <a:effectLst/>
                        </a:rPr>
                        <a:t>출력</a:t>
                      </a:r>
                      <a:r>
                        <a:rPr lang="en-US" altLang="ko-KR" sz="1100" u="none" strike="noStrike" dirty="0">
                          <a:effectLst/>
                        </a:rPr>
                        <a:t>: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deployment.yaml</a:t>
                      </a:r>
                      <a:br>
                        <a:rPr lang="en-US" altLang="ko-KR" sz="1100" u="none" strike="noStrike" dirty="0">
                          <a:effectLst/>
                        </a:rPr>
                      </a:br>
                      <a:br>
                        <a:rPr lang="en-US" altLang="ko-KR" sz="1100" u="none" strike="noStrike" dirty="0">
                          <a:effectLst/>
                        </a:rPr>
                      </a:br>
                      <a:r>
                        <a:rPr lang="en-US" altLang="ko-KR" sz="1100" u="none" strike="noStrike" dirty="0">
                          <a:effectLst/>
                        </a:rPr>
                        <a:t>6.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1100" u="none" strike="noStrike" dirty="0">
                          <a:effectLst/>
                        </a:rPr>
                      </a:br>
                      <a:r>
                        <a:rPr lang="ko-KR" altLang="en-US" sz="11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1100" u="none" strike="noStrike" dirty="0">
                          <a:effectLst/>
                        </a:rPr>
                        <a:t>/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1100" u="none" strike="noStrike" dirty="0">
                          <a:effectLst/>
                        </a:rPr>
                        <a:t>: stg-nks01-kube, stg-nks02-kube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566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6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2CCC62EF-367F-467A-8768-D49D392C294F}"/>
              </a:ext>
            </a:extLst>
          </p:cNvPr>
          <p:cNvSpPr/>
          <p:nvPr/>
        </p:nvSpPr>
        <p:spPr>
          <a:xfrm>
            <a:off x="3941685" y="35358"/>
            <a:ext cx="10592503" cy="3627787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7F198B1-E3D6-4C1C-B069-B5181D9F033B}"/>
              </a:ext>
            </a:extLst>
          </p:cNvPr>
          <p:cNvSpPr/>
          <p:nvPr/>
        </p:nvSpPr>
        <p:spPr>
          <a:xfrm>
            <a:off x="3483627" y="4681502"/>
            <a:ext cx="2916921" cy="4147538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130A5088-5189-40B1-A4F0-9F4F4B7A0A3C}"/>
              </a:ext>
            </a:extLst>
          </p:cNvPr>
          <p:cNvSpPr/>
          <p:nvPr/>
        </p:nvSpPr>
        <p:spPr>
          <a:xfrm rot="5400000">
            <a:off x="2495282" y="3970411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EC884FF-EEF6-480C-ABF0-7D974940BC6E}"/>
              </a:ext>
            </a:extLst>
          </p:cNvPr>
          <p:cNvSpPr/>
          <p:nvPr/>
        </p:nvSpPr>
        <p:spPr>
          <a:xfrm>
            <a:off x="154902" y="-8250"/>
            <a:ext cx="18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>
                <a:highlight>
                  <a:srgbClr val="FFFF00"/>
                </a:highlight>
              </a:rPr>
              <a:t>stg-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ext.groovy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4" name="화살표: 위쪽/아래쪽 53">
            <a:extLst>
              <a:ext uri="{FF2B5EF4-FFF2-40B4-BE49-F238E27FC236}">
                <a16:creationId xmlns:a16="http://schemas.microsoft.com/office/drawing/2014/main" id="{1E5AF698-B7F5-479B-B81D-E67FA98FD420}"/>
              </a:ext>
            </a:extLst>
          </p:cNvPr>
          <p:cNvSpPr/>
          <p:nvPr/>
        </p:nvSpPr>
        <p:spPr>
          <a:xfrm rot="16200000">
            <a:off x="3337248" y="2390453"/>
            <a:ext cx="377929" cy="664483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DB59BD5-9398-43E3-B5C5-970A174F9774}"/>
              </a:ext>
            </a:extLst>
          </p:cNvPr>
          <p:cNvSpPr/>
          <p:nvPr/>
        </p:nvSpPr>
        <p:spPr>
          <a:xfrm>
            <a:off x="4174676" y="224714"/>
            <a:ext cx="5484950" cy="2352926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56" name="화살표: 위쪽/아래쪽 55">
            <a:extLst>
              <a:ext uri="{FF2B5EF4-FFF2-40B4-BE49-F238E27FC236}">
                <a16:creationId xmlns:a16="http://schemas.microsoft.com/office/drawing/2014/main" id="{56F297B2-2338-4482-9BD7-70EE8BEE0590}"/>
              </a:ext>
            </a:extLst>
          </p:cNvPr>
          <p:cNvSpPr/>
          <p:nvPr/>
        </p:nvSpPr>
        <p:spPr>
          <a:xfrm>
            <a:off x="2134309" y="1869082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26B0EEF-607A-48B5-8308-A399C7E58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41" y="2570482"/>
            <a:ext cx="1440000" cy="99052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02EC296B-909D-47DC-BEB7-41A73C1E0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91" y="502793"/>
            <a:ext cx="1440000" cy="132896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367A7B00-AA13-4B6F-B439-8BCD0C2D5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2" y="1549858"/>
            <a:ext cx="905409" cy="922766"/>
          </a:xfrm>
          <a:prstGeom prst="rect">
            <a:avLst/>
          </a:prstGeom>
        </p:spPr>
      </p:pic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C648992B-35C3-407D-B22D-73C1F768846B}"/>
              </a:ext>
            </a:extLst>
          </p:cNvPr>
          <p:cNvSpPr/>
          <p:nvPr/>
        </p:nvSpPr>
        <p:spPr>
          <a:xfrm rot="1800000">
            <a:off x="1147968" y="2415834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화살표: 오른쪽 108">
            <a:extLst>
              <a:ext uri="{FF2B5EF4-FFF2-40B4-BE49-F238E27FC236}">
                <a16:creationId xmlns:a16="http://schemas.microsoft.com/office/drawing/2014/main" id="{D332703E-F0B7-4946-96F6-0137F32CAE9A}"/>
              </a:ext>
            </a:extLst>
          </p:cNvPr>
          <p:cNvSpPr/>
          <p:nvPr/>
        </p:nvSpPr>
        <p:spPr>
          <a:xfrm rot="20503359">
            <a:off x="1088058" y="1255130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4D6F05-268C-4081-A8B2-8DF645F2AFC9}"/>
              </a:ext>
            </a:extLst>
          </p:cNvPr>
          <p:cNvSpPr/>
          <p:nvPr/>
        </p:nvSpPr>
        <p:spPr>
          <a:xfrm>
            <a:off x="269903" y="2461675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0FA7029-1B20-4A6E-96C3-A4389AC55A5F}"/>
              </a:ext>
            </a:extLst>
          </p:cNvPr>
          <p:cNvSpPr/>
          <p:nvPr/>
        </p:nvSpPr>
        <p:spPr>
          <a:xfrm>
            <a:off x="1155537" y="2597284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9146E20-6C17-4192-8B61-7993F08A9262}"/>
              </a:ext>
            </a:extLst>
          </p:cNvPr>
          <p:cNvSpPr/>
          <p:nvPr/>
        </p:nvSpPr>
        <p:spPr>
          <a:xfrm>
            <a:off x="2223868" y="2009116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C1F718B5-1DB0-4839-8859-585DDBC72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688" y="4836773"/>
            <a:ext cx="1284585" cy="1226841"/>
          </a:xfrm>
          <a:prstGeom prst="rect">
            <a:avLst/>
          </a:prstGeom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94B758-C803-493A-847C-AA939A46DB52}"/>
              </a:ext>
            </a:extLst>
          </p:cNvPr>
          <p:cNvSpPr/>
          <p:nvPr/>
        </p:nvSpPr>
        <p:spPr>
          <a:xfrm>
            <a:off x="2825090" y="5809593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FA12A844-BB0D-4ED8-9F43-0183BB63B73B}"/>
              </a:ext>
            </a:extLst>
          </p:cNvPr>
          <p:cNvSpPr/>
          <p:nvPr/>
        </p:nvSpPr>
        <p:spPr>
          <a:xfrm>
            <a:off x="3632430" y="4860627"/>
            <a:ext cx="2576942" cy="19030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’)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whatap.agent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/v2/whatap.agent-2.0_29.jar, 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/v2/whatap.agent-2.1.1.jar,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/v2/paramkey.txt,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CustomPool.x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configfiles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ext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id="{9FC5075D-E779-4CC0-9303-1046F1B557BC}"/>
              </a:ext>
            </a:extLst>
          </p:cNvPr>
          <p:cNvSpPr/>
          <p:nvPr/>
        </p:nvSpPr>
        <p:spPr>
          <a:xfrm rot="5400000">
            <a:off x="1495833" y="3970410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051B01BE-0B8D-44C6-B386-3E07BBABE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511" y="394474"/>
            <a:ext cx="1089158" cy="1501718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48838730-4C30-4975-85E1-6E38B6811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3147" y="421060"/>
            <a:ext cx="1396751" cy="1637569"/>
          </a:xfrm>
          <a:prstGeom prst="rect">
            <a:avLst/>
          </a:prstGeom>
        </p:spPr>
      </p:pic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B17369F3-20DE-418D-B6B6-2653D33C1FC9}"/>
              </a:ext>
            </a:extLst>
          </p:cNvPr>
          <p:cNvSpPr/>
          <p:nvPr/>
        </p:nvSpPr>
        <p:spPr>
          <a:xfrm>
            <a:off x="5688995" y="757955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894BDB27-AE43-4B1F-B7E7-47CBD497DCBD}"/>
              </a:ext>
            </a:extLst>
          </p:cNvPr>
          <p:cNvSpPr/>
          <p:nvPr/>
        </p:nvSpPr>
        <p:spPr>
          <a:xfrm>
            <a:off x="7426310" y="713939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74B3BC1B-CDBE-481D-AABB-B7991302B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773" y="390011"/>
            <a:ext cx="1438476" cy="1400370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B8E7335-9EDA-494D-A351-A8CB2496B51E}"/>
              </a:ext>
            </a:extLst>
          </p:cNvPr>
          <p:cNvSpPr/>
          <p:nvPr/>
        </p:nvSpPr>
        <p:spPr>
          <a:xfrm>
            <a:off x="8313695" y="1518871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BB7D16DD-2596-457F-8786-F2BB8780BCC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9418"/>
          <a:stretch/>
        </p:blipFill>
        <p:spPr>
          <a:xfrm>
            <a:off x="5971522" y="2063470"/>
            <a:ext cx="1440000" cy="377929"/>
          </a:xfrm>
          <a:prstGeom prst="rect">
            <a:avLst/>
          </a:prstGeom>
        </p:spPr>
      </p:pic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57C9765-E54E-4FE5-B421-7A17F1024083}"/>
              </a:ext>
            </a:extLst>
          </p:cNvPr>
          <p:cNvSpPr/>
          <p:nvPr/>
        </p:nvSpPr>
        <p:spPr>
          <a:xfrm>
            <a:off x="4174676" y="2722695"/>
            <a:ext cx="5484950" cy="813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&gt; 2.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사이즈 확인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ebs-oc-stg-registry.kr.ncr.ntruss.com(e89969vf.kr.private-ncr.ntruss.com)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9452B7E-226E-4B40-8364-D35EB6BE0F73}"/>
              </a:ext>
            </a:extLst>
          </p:cNvPr>
          <p:cNvSpPr/>
          <p:nvPr/>
        </p:nvSpPr>
        <p:spPr>
          <a:xfrm>
            <a:off x="3395134" y="2576663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endParaRPr lang="ko-KR" altLang="en-US" sz="120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ED2DF28-7C93-44E4-8999-17A3B84152C8}"/>
              </a:ext>
            </a:extLst>
          </p:cNvPr>
          <p:cNvSpPr/>
          <p:nvPr/>
        </p:nvSpPr>
        <p:spPr>
          <a:xfrm>
            <a:off x="9944019" y="224714"/>
            <a:ext cx="4372813" cy="2475700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54F04AA-8A72-41F6-8B59-721A74EA41AB}"/>
              </a:ext>
            </a:extLst>
          </p:cNvPr>
          <p:cNvSpPr/>
          <p:nvPr/>
        </p:nvSpPr>
        <p:spPr>
          <a:xfrm>
            <a:off x="3632430" y="6908744"/>
            <a:ext cx="2576942" cy="7832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24BD1258-4D93-49F0-B9E5-38887FE21DB6}"/>
              </a:ext>
            </a:extLst>
          </p:cNvPr>
          <p:cNvSpPr/>
          <p:nvPr/>
        </p:nvSpPr>
        <p:spPr>
          <a:xfrm>
            <a:off x="11193128" y="398812"/>
            <a:ext cx="2942246" cy="906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사이즈 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</a:t>
            </a:r>
          </a:p>
        </p:txBody>
      </p:sp>
      <p:sp>
        <p:nvSpPr>
          <p:cNvPr id="130" name="화살표: 오른쪽 129">
            <a:extLst>
              <a:ext uri="{FF2B5EF4-FFF2-40B4-BE49-F238E27FC236}">
                <a16:creationId xmlns:a16="http://schemas.microsoft.com/office/drawing/2014/main" id="{5853655E-DF79-4567-B1AD-5DB0AC610C72}"/>
              </a:ext>
            </a:extLst>
          </p:cNvPr>
          <p:cNvSpPr/>
          <p:nvPr/>
        </p:nvSpPr>
        <p:spPr>
          <a:xfrm rot="5400000">
            <a:off x="10551132" y="218787"/>
            <a:ext cx="26255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BAD3657-7DC1-4D7F-BA5D-7997258654B4}"/>
              </a:ext>
            </a:extLst>
          </p:cNvPr>
          <p:cNvSpPr/>
          <p:nvPr/>
        </p:nvSpPr>
        <p:spPr>
          <a:xfrm>
            <a:off x="10317199" y="60945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98F862DA-9426-4979-966A-3E5D3A4F59DB}"/>
              </a:ext>
            </a:extLst>
          </p:cNvPr>
          <p:cNvSpPr/>
          <p:nvPr/>
        </p:nvSpPr>
        <p:spPr>
          <a:xfrm rot="5400000">
            <a:off x="10581729" y="836257"/>
            <a:ext cx="230833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9EFEBC53-2790-4884-82E6-9B72342A83FC}"/>
              </a:ext>
            </a:extLst>
          </p:cNvPr>
          <p:cNvGrpSpPr/>
          <p:nvPr/>
        </p:nvGrpSpPr>
        <p:grpSpPr>
          <a:xfrm>
            <a:off x="10054557" y="1414009"/>
            <a:ext cx="1321123" cy="1274640"/>
            <a:chOff x="10544482" y="6698164"/>
            <a:chExt cx="1321123" cy="1274640"/>
          </a:xfrm>
        </p:grpSpPr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71B35CA4-26C9-4A11-BE92-8E1DBD0D6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72A5098-6AE3-4527-B8C9-23DEE1A2F420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5479CBF-B9AE-46D0-858B-2688AF0888A1}"/>
              </a:ext>
            </a:extLst>
          </p:cNvPr>
          <p:cNvSpPr/>
          <p:nvPr/>
        </p:nvSpPr>
        <p:spPr>
          <a:xfrm>
            <a:off x="10428114" y="388297"/>
            <a:ext cx="567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-2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51C65FA-8597-4619-96FE-4C79DADA99C6}"/>
              </a:ext>
            </a:extLst>
          </p:cNvPr>
          <p:cNvSpPr/>
          <p:nvPr/>
        </p:nvSpPr>
        <p:spPr>
          <a:xfrm>
            <a:off x="10460174" y="1004575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-3</a:t>
            </a:r>
            <a:endParaRPr lang="ko-KR" altLang="en-US" sz="1200" dirty="0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2AFA5E5-0B71-426C-9D72-6510A0E1B00B}"/>
              </a:ext>
            </a:extLst>
          </p:cNvPr>
          <p:cNvSpPr/>
          <p:nvPr/>
        </p:nvSpPr>
        <p:spPr>
          <a:xfrm>
            <a:off x="11193128" y="1493739"/>
            <a:ext cx="2942246" cy="724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71F7124B-1807-43EF-9448-56BDD3600B47}"/>
              </a:ext>
            </a:extLst>
          </p:cNvPr>
          <p:cNvSpPr/>
          <p:nvPr/>
        </p:nvSpPr>
        <p:spPr>
          <a:xfrm>
            <a:off x="2534612" y="2042076"/>
            <a:ext cx="1400362" cy="21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stage('checkout')</a:t>
            </a:r>
            <a:endParaRPr lang="ko-KR" altLang="en-US" sz="900" dirty="0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FC93F281-414B-4DFF-BDBA-77EE9858BC52}"/>
              </a:ext>
            </a:extLst>
          </p:cNvPr>
          <p:cNvSpPr/>
          <p:nvPr/>
        </p:nvSpPr>
        <p:spPr>
          <a:xfrm>
            <a:off x="3025983" y="3788789"/>
            <a:ext cx="2795697" cy="2570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'+ns) -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whatap.agent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42" name="화살표: 오른쪽 141">
            <a:extLst>
              <a:ext uri="{FF2B5EF4-FFF2-40B4-BE49-F238E27FC236}">
                <a16:creationId xmlns:a16="http://schemas.microsoft.com/office/drawing/2014/main" id="{955BDD11-8475-4BDC-BA53-9D9F0A3FB9B9}"/>
              </a:ext>
            </a:extLst>
          </p:cNvPr>
          <p:cNvSpPr/>
          <p:nvPr/>
        </p:nvSpPr>
        <p:spPr>
          <a:xfrm rot="16200000">
            <a:off x="1956249" y="3970411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3B304498-4AB6-4CBB-9C9C-63773CB9C217}"/>
              </a:ext>
            </a:extLst>
          </p:cNvPr>
          <p:cNvSpPr/>
          <p:nvPr/>
        </p:nvSpPr>
        <p:spPr>
          <a:xfrm>
            <a:off x="2486540" y="4105961"/>
            <a:ext cx="1845019" cy="430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')</a:t>
            </a: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stage('build')– MVN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빌드</a:t>
            </a:r>
            <a:endParaRPr lang="ko-KR" altLang="en-US" sz="900" dirty="0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8E77041E-4546-4F54-9BE3-24994D5714AA}"/>
              </a:ext>
            </a:extLst>
          </p:cNvPr>
          <p:cNvSpPr/>
          <p:nvPr/>
        </p:nvSpPr>
        <p:spPr>
          <a:xfrm>
            <a:off x="894344" y="4107203"/>
            <a:ext cx="1321847" cy="430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stage('initialize’)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6DC2E9FB-1335-455C-9492-A5F3D695A024}"/>
              </a:ext>
            </a:extLst>
          </p:cNvPr>
          <p:cNvSpPr/>
          <p:nvPr/>
        </p:nvSpPr>
        <p:spPr>
          <a:xfrm>
            <a:off x="7590268" y="2110700"/>
            <a:ext cx="1817981" cy="2570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stage('image build')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C7A718CF-E799-43B7-909B-F857B71980B9}"/>
              </a:ext>
            </a:extLst>
          </p:cNvPr>
          <p:cNvSpPr/>
          <p:nvPr/>
        </p:nvSpPr>
        <p:spPr>
          <a:xfrm>
            <a:off x="3632430" y="7837026"/>
            <a:ext cx="2576942" cy="7832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EFAF94B-ED93-4324-94D1-C72406644074}"/>
              </a:ext>
            </a:extLst>
          </p:cNvPr>
          <p:cNvSpPr/>
          <p:nvPr/>
        </p:nvSpPr>
        <p:spPr>
          <a:xfrm>
            <a:off x="4281522" y="312136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80AD6DD-5ECF-4E70-BE57-83A347EF3626}"/>
              </a:ext>
            </a:extLst>
          </p:cNvPr>
          <p:cNvSpPr/>
          <p:nvPr/>
        </p:nvSpPr>
        <p:spPr>
          <a:xfrm>
            <a:off x="17188764" y="1828"/>
            <a:ext cx="10944276" cy="25022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[[</a:t>
            </a:r>
            <a:r>
              <a:rPr lang="en-US" altLang="ko-KR" dirty="0" err="1">
                <a:highlight>
                  <a:srgbClr val="FFFF00"/>
                </a:highlight>
              </a:rPr>
              <a:t>oc-ext.Dockerfile</a:t>
            </a:r>
            <a:r>
              <a:rPr lang="en-US" altLang="ko-KR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dirty="0"/>
          </a:p>
          <a:p>
            <a:pPr fontAlgn="base" latinLnBrk="1"/>
            <a:r>
              <a:rPr lang="en-US" altLang="ko-KR" dirty="0"/>
              <a:t>FROM alpine:3.8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이미지를 기반으로 하는 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빌드할 때 사용되는 기본 이미지를 지정</a:t>
            </a:r>
          </a:p>
          <a:p>
            <a:pPr fontAlgn="base" latinLnBrk="1"/>
            <a:r>
              <a:rPr lang="en-US" altLang="ko-KR" dirty="0"/>
              <a:t>//alpine:3.8</a:t>
            </a:r>
            <a:r>
              <a:rPr lang="ko-KR" altLang="en-US" dirty="0"/>
              <a:t>은 </a:t>
            </a:r>
            <a:r>
              <a:rPr lang="en-US" altLang="ko-KR" dirty="0"/>
              <a:t>Alpine Linux </a:t>
            </a:r>
            <a:r>
              <a:rPr lang="ko-KR" altLang="en-US" dirty="0"/>
              <a:t>버전 </a:t>
            </a:r>
            <a:r>
              <a:rPr lang="en-US" altLang="ko-KR" dirty="0"/>
              <a:t>3.8</a:t>
            </a:r>
            <a:r>
              <a:rPr lang="ko-KR" altLang="en-US" dirty="0"/>
              <a:t>의 공식 </a:t>
            </a:r>
            <a:r>
              <a:rPr lang="ko-KR" altLang="en-US" dirty="0" err="1"/>
              <a:t>도커</a:t>
            </a:r>
            <a:r>
              <a:rPr lang="ko-KR" altLang="en-US" dirty="0"/>
              <a:t> 이미지를 기반으로 하는 것을 의미합니다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이것은 </a:t>
            </a:r>
            <a:r>
              <a:rPr lang="ko-KR" altLang="en-US" dirty="0" err="1"/>
              <a:t>경량화된</a:t>
            </a:r>
            <a:r>
              <a:rPr lang="ko-KR" altLang="en-US" dirty="0"/>
              <a:t> 리눅스 배포판인 </a:t>
            </a:r>
            <a:r>
              <a:rPr lang="en-US" altLang="ko-KR" dirty="0"/>
              <a:t>Alpine Linux</a:t>
            </a:r>
            <a:r>
              <a:rPr lang="ko-KR" altLang="en-US" dirty="0"/>
              <a:t>의 </a:t>
            </a:r>
            <a:r>
              <a:rPr lang="en-US" altLang="ko-KR" dirty="0"/>
              <a:t>3.8 </a:t>
            </a:r>
            <a:r>
              <a:rPr lang="ko-KR" altLang="en-US" dirty="0"/>
              <a:t>버전을 기반으로 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빌드하겠다는 의미</a:t>
            </a:r>
          </a:p>
          <a:p>
            <a:pPr fontAlgn="base" latinLnBrk="1"/>
            <a:r>
              <a:rPr lang="en-US" altLang="ko-KR" dirty="0"/>
              <a:t>MAINTAINER 'heavyflood@gsitm.com'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연락처 정보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MAINTAINER </a:t>
            </a:r>
            <a:r>
              <a:rPr lang="ko-KR" altLang="en-US" dirty="0"/>
              <a:t>파일을 만들거나 관리하는 사람 또는 조직의 연락처 정보를 나타내는 데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update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패키지 업데이트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빌드하는 동안 </a:t>
            </a:r>
            <a:r>
              <a:rPr lang="en-US" altLang="ko-KR" dirty="0"/>
              <a:t>Alpine Linux </a:t>
            </a:r>
            <a:r>
              <a:rPr lang="ko-KR" altLang="en-US" dirty="0"/>
              <a:t>패키지 관리자인 </a:t>
            </a:r>
            <a:r>
              <a:rPr lang="en-US" altLang="ko-KR" dirty="0" err="1"/>
              <a:t>apk</a:t>
            </a:r>
            <a:r>
              <a:rPr lang="ko-KR" altLang="en-US" dirty="0"/>
              <a:t>를 사용하여 패키지 목록을 업데이트합니다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이것은 </a:t>
            </a:r>
            <a:r>
              <a:rPr lang="ko-KR" altLang="en-US" dirty="0" err="1"/>
              <a:t>도커</a:t>
            </a:r>
            <a:r>
              <a:rPr lang="ko-KR" altLang="en-US" dirty="0"/>
              <a:t> 이미지 내에서 패키지 설치 또는 업데이트를 수행하기 전에 패키지 목록을 최신 상태로 유지하는 일반적인 관행</a:t>
            </a:r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add --no-cache 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실행할 명령을 정의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Alpine Linux</a:t>
            </a:r>
            <a:r>
              <a:rPr lang="ko-KR" altLang="en-US" dirty="0"/>
              <a:t>의 패키지 관리자인 </a:t>
            </a:r>
            <a:r>
              <a:rPr lang="en-US" altLang="ko-KR" dirty="0" err="1"/>
              <a:t>apk</a:t>
            </a:r>
            <a:r>
              <a:rPr lang="ko-KR" altLang="en-US" dirty="0"/>
              <a:t>를 실행하는 명령</a:t>
            </a:r>
          </a:p>
          <a:p>
            <a:pPr fontAlgn="base" latinLnBrk="1"/>
            <a:r>
              <a:rPr lang="en-US" altLang="ko-KR" dirty="0"/>
              <a:t>add </a:t>
            </a:r>
            <a:r>
              <a:rPr lang="ko-KR" altLang="en-US" dirty="0"/>
              <a:t>패키지를 설치하는 데 사용</a:t>
            </a:r>
          </a:p>
          <a:p>
            <a:pPr fontAlgn="base" latinLnBrk="1"/>
            <a:r>
              <a:rPr lang="en-US" altLang="ko-KR" dirty="0"/>
              <a:t>—no-cache </a:t>
            </a:r>
            <a:r>
              <a:rPr lang="ko-KR" altLang="en-US" dirty="0"/>
              <a:t>키지 설치 시 캐시를 사용하지 않도록 지시합니다</a:t>
            </a:r>
            <a:r>
              <a:rPr lang="en-US" altLang="ko-KR" dirty="0"/>
              <a:t>. </a:t>
            </a:r>
            <a:r>
              <a:rPr lang="ko-KR" altLang="en-US" dirty="0"/>
              <a:t>캐시를 사용하지 않으면 설치된 패키지와 관련된 임시 파일들이 생성되지 않으므로 이미지 크기를 줄일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 err="1"/>
              <a:t>nginx</a:t>
            </a:r>
            <a:r>
              <a:rPr lang="en-US" altLang="ko-KR" dirty="0"/>
              <a:t> Nginx </a:t>
            </a:r>
            <a:r>
              <a:rPr lang="ko-KR" altLang="en-US" dirty="0"/>
              <a:t>웹 서버 설치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adduser</a:t>
            </a:r>
            <a:r>
              <a:rPr lang="en-US" altLang="ko-KR" dirty="0"/>
              <a:t> -D -g 'www' 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실행할 명령을 정의</a:t>
            </a:r>
          </a:p>
          <a:p>
            <a:pPr fontAlgn="base" latinLnBrk="1"/>
            <a:r>
              <a:rPr lang="en-US" altLang="ko-KR" dirty="0" err="1"/>
              <a:t>adduser</a:t>
            </a:r>
            <a:r>
              <a:rPr lang="en-US" altLang="ko-KR" dirty="0"/>
              <a:t> </a:t>
            </a:r>
            <a:r>
              <a:rPr lang="ko-KR" altLang="en-US" dirty="0"/>
              <a:t>명령은 사용자를 추가하거나 관리하는데 사용</a:t>
            </a:r>
          </a:p>
          <a:p>
            <a:pPr fontAlgn="base" latinLnBrk="1"/>
            <a:r>
              <a:rPr lang="en-US" altLang="ko-KR" dirty="0"/>
              <a:t>-D </a:t>
            </a:r>
            <a:r>
              <a:rPr lang="ko-KR" altLang="en-US" dirty="0"/>
              <a:t>홈 디렉토리가 생성되지 않고</a:t>
            </a:r>
            <a:r>
              <a:rPr lang="en-US" altLang="ko-KR" dirty="0"/>
              <a:t>, </a:t>
            </a:r>
            <a:r>
              <a:rPr lang="ko-KR" altLang="en-US" dirty="0"/>
              <a:t>사용자가 로그인할 수 없는 시스템 사용자를 생성</a:t>
            </a:r>
          </a:p>
          <a:p>
            <a:pPr fontAlgn="base" latinLnBrk="1"/>
            <a:r>
              <a:rPr lang="en-US" altLang="ko-KR" dirty="0"/>
              <a:t>-g 'www' </a:t>
            </a:r>
            <a:r>
              <a:rPr lang="ko-KR" altLang="en-US" dirty="0"/>
              <a:t>사용자의 초기 그룹을 지정합니다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'www' </a:t>
            </a:r>
            <a:r>
              <a:rPr lang="ko-KR" altLang="en-US" dirty="0"/>
              <a:t>그룹으로 지정됩니다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 그룹은 일반적으로 웹 서버 프로세스의 실행 권한을 가지는 그룹으로 사용</a:t>
            </a:r>
          </a:p>
          <a:p>
            <a:pPr fontAlgn="base" latinLnBrk="1"/>
            <a:r>
              <a:rPr lang="en-US" altLang="ko-KR" dirty="0"/>
              <a:t>www 'www'</a:t>
            </a:r>
            <a:r>
              <a:rPr lang="ko-KR" altLang="en-US" dirty="0"/>
              <a:t>라는 이름의 사용자를 생성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mkdir</a:t>
            </a:r>
            <a:r>
              <a:rPr lang="en-US" altLang="ko-KR" dirty="0"/>
              <a:t>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생성</a:t>
            </a:r>
            <a:r>
              <a:rPr lang="en-US" altLang="ko-KR" dirty="0"/>
              <a:t>, </a:t>
            </a:r>
            <a:r>
              <a:rPr lang="ko-KR" altLang="en-US" dirty="0"/>
              <a:t>경로 및 파일</a:t>
            </a:r>
            <a:r>
              <a:rPr lang="en-US" altLang="ko-KR" dirty="0"/>
              <a:t>: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/var/lib/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샘플</a:t>
            </a:r>
            <a:r>
              <a:rPr lang="en-US" altLang="ko-KR" dirty="0"/>
              <a:t>: </a:t>
            </a:r>
            <a:r>
              <a:rPr lang="en-US" altLang="ko-KR" dirty="0" err="1"/>
              <a:t>chown</a:t>
            </a:r>
            <a:r>
              <a:rPr lang="en-US" altLang="ko-KR" dirty="0"/>
              <a:t> -R [</a:t>
            </a:r>
            <a:r>
              <a:rPr lang="ko-KR" altLang="en-US" dirty="0"/>
              <a:t>새 소유자</a:t>
            </a:r>
            <a:r>
              <a:rPr lang="en-US" altLang="ko-KR" dirty="0"/>
              <a:t>:</a:t>
            </a:r>
            <a:r>
              <a:rPr lang="ko-KR" altLang="en-US" dirty="0"/>
              <a:t>새 그룹</a:t>
            </a:r>
            <a:r>
              <a:rPr lang="en-US" altLang="ko-KR" dirty="0"/>
              <a:t>] [</a:t>
            </a:r>
            <a:r>
              <a:rPr lang="ko-KR" altLang="en-US" dirty="0"/>
              <a:t>대상 파일 또는 디렉터리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/var/lib/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</a:t>
            </a:r>
            <a:r>
              <a:rPr lang="en-US" altLang="ko-KR" dirty="0" err="1"/>
              <a:t>nginx.conf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 err="1"/>
              <a:t>nginx.conf</a:t>
            </a:r>
            <a:r>
              <a:rPr lang="ko-KR" altLang="en-US" dirty="0"/>
              <a:t>를 파일위치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r>
              <a:rPr lang="en-US" altLang="ko-KR" dirty="0"/>
              <a:t>(alpine:3.8</a:t>
            </a:r>
            <a:r>
              <a:rPr lang="ko-KR" altLang="en-US" dirty="0"/>
              <a:t>내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파일위치</a:t>
            </a:r>
            <a:r>
              <a:rPr lang="en-US" altLang="ko-KR" dirty="0"/>
              <a:t>)</a:t>
            </a:r>
            <a:r>
              <a:rPr lang="ko-KR" altLang="en-US" dirty="0"/>
              <a:t>으로 복사 </a:t>
            </a:r>
          </a:p>
          <a:p>
            <a:pPr fontAlgn="base" latinLnBrk="1"/>
            <a:r>
              <a:rPr lang="en-US" altLang="ko-KR" dirty="0"/>
              <a:t>COPY . /www/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현재 </a:t>
            </a:r>
            <a:r>
              <a:rPr lang="ko-KR" altLang="en-US" dirty="0" err="1"/>
              <a:t>도커파일이</a:t>
            </a:r>
            <a:r>
              <a:rPr lang="ko-KR" altLang="en-US" dirty="0"/>
              <a:t> 있는 디렉토리의 모든 파일과 디렉토리를 </a:t>
            </a:r>
            <a:r>
              <a:rPr lang="ko-KR" altLang="en-US" dirty="0" err="1"/>
              <a:t>도컨</a:t>
            </a:r>
            <a:r>
              <a:rPr lang="ko-KR" altLang="en-US" dirty="0"/>
              <a:t> 이미지 내부의 </a:t>
            </a:r>
            <a:r>
              <a:rPr lang="en-US" altLang="ko-KR" dirty="0"/>
              <a:t>/www/ </a:t>
            </a:r>
            <a:r>
              <a:rPr lang="ko-KR" altLang="en-US" dirty="0"/>
              <a:t>디렉토리로 복사합니다</a:t>
            </a:r>
            <a:r>
              <a:rPr lang="en-US" altLang="ko-KR" dirty="0"/>
              <a:t>. </a:t>
            </a:r>
            <a:r>
              <a:rPr lang="ko-KR" altLang="en-US" dirty="0"/>
              <a:t>이러한 명령을 사용하여 </a:t>
            </a:r>
            <a:r>
              <a:rPr lang="ko-KR" altLang="en-US" dirty="0" err="1"/>
              <a:t>도커파일을</a:t>
            </a:r>
            <a:r>
              <a:rPr lang="ko-KR" altLang="en-US" dirty="0"/>
              <a:t> 통해 </a:t>
            </a:r>
            <a:r>
              <a:rPr lang="ko-KR" altLang="en-US" dirty="0" err="1"/>
              <a:t>도커</a:t>
            </a:r>
            <a:r>
              <a:rPr lang="ko-KR" altLang="en-US" dirty="0"/>
              <a:t> 이미지 내부에 필요한 파일 및 리소스를 복사하여 이미지를 빌드할 수 있습니다</a:t>
            </a:r>
            <a:r>
              <a:rPr lang="en-US" altLang="ko-KR" dirty="0"/>
              <a:t>. </a:t>
            </a:r>
            <a:r>
              <a:rPr lang="ko-KR" altLang="en-US" dirty="0"/>
              <a:t>이렇게 복사된 파일은 이미지를 기반으로 실행된 </a:t>
            </a:r>
            <a:r>
              <a:rPr lang="ko-KR" altLang="en-US" dirty="0" err="1"/>
              <a:t>도컨</a:t>
            </a:r>
            <a:r>
              <a:rPr lang="ko-KR" altLang="en-US" dirty="0"/>
              <a:t> 컨테이너 내에서 사용할 수 있게 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도커파일에서</a:t>
            </a:r>
            <a:r>
              <a:rPr lang="ko-KR" altLang="en-US" dirty="0"/>
              <a:t> 사용되는 명령으로</a:t>
            </a:r>
            <a:r>
              <a:rPr lang="en-US" altLang="ko-KR" dirty="0"/>
              <a:t>, </a:t>
            </a:r>
            <a:r>
              <a:rPr lang="ko-KR" altLang="en-US" dirty="0"/>
              <a:t>호스트 시스템의 현재 디렉토리</a:t>
            </a:r>
            <a:r>
              <a:rPr lang="en-US" altLang="ko-KR" dirty="0"/>
              <a:t>(.)</a:t>
            </a:r>
            <a:r>
              <a:rPr lang="ko-KR" altLang="en-US" dirty="0"/>
              <a:t>에 있는 파일과 디렉토리를 </a:t>
            </a:r>
            <a:r>
              <a:rPr lang="ko-KR" altLang="en-US" dirty="0" err="1"/>
              <a:t>도컨</a:t>
            </a:r>
            <a:r>
              <a:rPr lang="ko-KR" altLang="en-US" dirty="0"/>
              <a:t> 이미지 내부의 </a:t>
            </a:r>
            <a:r>
              <a:rPr lang="en-US" altLang="ko-KR" dirty="0"/>
              <a:t>/www/ </a:t>
            </a:r>
            <a:r>
              <a:rPr lang="ko-KR" altLang="en-US" dirty="0"/>
              <a:t>디렉토리로 복사하는 명령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파일 및 디렉토리를 </a:t>
            </a:r>
            <a:r>
              <a:rPr lang="ko-KR" altLang="en-US" dirty="0" err="1"/>
              <a:t>도컨</a:t>
            </a:r>
            <a:r>
              <a:rPr lang="ko-KR" altLang="en-US" dirty="0"/>
              <a:t> 이미지로 복사</a:t>
            </a:r>
          </a:p>
          <a:p>
            <a:pPr fontAlgn="base" latinLnBrk="1"/>
            <a:r>
              <a:rPr lang="en-US" altLang="ko-KR" dirty="0"/>
              <a:t>. </a:t>
            </a:r>
            <a:r>
              <a:rPr lang="ko-KR" altLang="en-US" dirty="0"/>
              <a:t>부분은 호스트 시스템에서 현재 </a:t>
            </a:r>
            <a:r>
              <a:rPr lang="ko-KR" altLang="en-US" dirty="0" err="1"/>
              <a:t>도커파일이</a:t>
            </a:r>
            <a:r>
              <a:rPr lang="ko-KR" altLang="en-US" dirty="0"/>
              <a:t> 위치한 디렉토리를 나타냅니다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ko-KR" altLang="en-US" dirty="0" err="1"/>
              <a:t>도커파일이</a:t>
            </a:r>
            <a:r>
              <a:rPr lang="ko-KR" altLang="en-US" dirty="0"/>
              <a:t> 있는 디렉토리의 모든 파일 및 디렉토리를 복사 </a:t>
            </a:r>
          </a:p>
          <a:p>
            <a:pPr fontAlgn="base" latinLnBrk="1"/>
            <a:r>
              <a:rPr lang="en-US" altLang="ko-KR" dirty="0"/>
              <a:t>/www/ </a:t>
            </a:r>
            <a:r>
              <a:rPr lang="ko-KR" altLang="en-US" dirty="0"/>
              <a:t>이 부분은 </a:t>
            </a:r>
            <a:r>
              <a:rPr lang="ko-KR" altLang="en-US" dirty="0" err="1"/>
              <a:t>도커파일</a:t>
            </a:r>
            <a:r>
              <a:rPr lang="ko-KR" altLang="en-US" dirty="0"/>
              <a:t> 내부의 경로를 나타냅니다</a:t>
            </a:r>
            <a:r>
              <a:rPr lang="en-US" altLang="ko-KR" dirty="0"/>
              <a:t>. </a:t>
            </a:r>
            <a:r>
              <a:rPr lang="ko-KR" altLang="en-US" dirty="0"/>
              <a:t>호스트 시스템의 현재 디렉토리에 있는 파일과 디렉토리를 </a:t>
            </a:r>
            <a:r>
              <a:rPr lang="ko-KR" altLang="en-US" dirty="0" err="1"/>
              <a:t>도컨</a:t>
            </a:r>
            <a:r>
              <a:rPr lang="ko-KR" altLang="en-US" dirty="0"/>
              <a:t> 이미지 내부의 </a:t>
            </a:r>
            <a:r>
              <a:rPr lang="en-US" altLang="ko-KR" dirty="0"/>
              <a:t>/www/ </a:t>
            </a:r>
            <a:r>
              <a:rPr lang="ko-KR" altLang="en-US" dirty="0"/>
              <a:t>디렉토리로 복사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["</a:t>
            </a:r>
            <a:r>
              <a:rPr lang="en-US" altLang="ko-KR" dirty="0" err="1"/>
              <a:t>nginx</a:t>
            </a:r>
            <a:r>
              <a:rPr lang="en-US" altLang="ko-KR" dirty="0"/>
              <a:t>"]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컨테이너가 시작될 때 실행할 명령을 정의하는 것입니다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Nginx</a:t>
            </a:r>
            <a:r>
              <a:rPr lang="ko-KR" altLang="en-US" dirty="0"/>
              <a:t>를 실행하려고 합니다</a:t>
            </a:r>
            <a:r>
              <a:rPr lang="en-US" altLang="ko-KR" dirty="0"/>
              <a:t>. ["</a:t>
            </a:r>
            <a:r>
              <a:rPr lang="en-US" altLang="ko-KR" dirty="0" err="1"/>
              <a:t>nginx</a:t>
            </a:r>
            <a:r>
              <a:rPr lang="en-US" altLang="ko-KR" dirty="0"/>
              <a:t>"]</a:t>
            </a:r>
            <a:r>
              <a:rPr lang="ko-KR" altLang="en-US" dirty="0"/>
              <a:t>는 명령 라인 인수를 </a:t>
            </a:r>
            <a:r>
              <a:rPr lang="en-US" altLang="ko-KR" dirty="0"/>
              <a:t>JSON </a:t>
            </a:r>
            <a:r>
              <a:rPr lang="ko-KR" altLang="en-US" dirty="0"/>
              <a:t>배열로 표현한 것이며</a:t>
            </a:r>
            <a:r>
              <a:rPr lang="en-US" altLang="ko-KR" dirty="0"/>
              <a:t>, </a:t>
            </a:r>
            <a:r>
              <a:rPr lang="ko-KR" altLang="en-US" dirty="0"/>
              <a:t>이 경우에는 </a:t>
            </a:r>
            <a:r>
              <a:rPr lang="en-US" altLang="ko-KR" dirty="0"/>
              <a:t>"</a:t>
            </a:r>
            <a:r>
              <a:rPr lang="en-US" altLang="ko-KR" dirty="0" err="1"/>
              <a:t>nginx</a:t>
            </a:r>
            <a:r>
              <a:rPr lang="en-US" altLang="ko-KR" dirty="0"/>
              <a:t>"</a:t>
            </a:r>
            <a:r>
              <a:rPr lang="ko-KR" altLang="en-US" dirty="0"/>
              <a:t>가 실행 파일의 경로 또는 실행 가능한 명령입니다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이러한 설정은 컨테이너가 시작될 때 </a:t>
            </a:r>
            <a:r>
              <a:rPr lang="en-US" altLang="ko-KR" dirty="0"/>
              <a:t>Nginx </a:t>
            </a:r>
            <a:r>
              <a:rPr lang="ko-KR" altLang="en-US" dirty="0"/>
              <a:t>웹 서버가 실행되도록 만듭니다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컨테이너가 시작되면 </a:t>
            </a:r>
            <a:r>
              <a:rPr lang="en-US" altLang="ko-KR" dirty="0"/>
              <a:t>Nginx </a:t>
            </a:r>
            <a:r>
              <a:rPr lang="ko-KR" altLang="en-US" dirty="0"/>
              <a:t>서버가 백그라운드에서 실행되어 웹 서비스를 제공할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</a:t>
            </a:r>
            <a:r>
              <a:rPr lang="ko-KR" altLang="en-US" dirty="0"/>
              <a:t>을 사용하는 이유는 컨테이너의 주요 역할 또는 기본 실행 프로세스를 설정하고</a:t>
            </a:r>
            <a:r>
              <a:rPr lang="en-US" altLang="ko-KR" dirty="0"/>
              <a:t>, </a:t>
            </a:r>
            <a:r>
              <a:rPr lang="ko-KR" altLang="en-US" dirty="0"/>
              <a:t>컨테이너가 시작될 때 항상 실행되도록 보장하기 </a:t>
            </a:r>
            <a:r>
              <a:rPr lang="ko-KR" altLang="en-US" dirty="0" err="1"/>
              <a:t>위해서입니다</a:t>
            </a:r>
            <a:r>
              <a:rPr lang="en-US" altLang="ko-KR" dirty="0"/>
              <a:t>. </a:t>
            </a:r>
            <a:r>
              <a:rPr lang="ko-KR" altLang="en-US" dirty="0"/>
              <a:t>이렇게 함으로써 컨테이너가 실행되는 동안 항상 특정 프로세스 또는 애플리케이션을 유지하고 관리할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ko-KR" altLang="en-US" dirty="0" err="1"/>
              <a:t>도커파일에서</a:t>
            </a:r>
            <a:r>
              <a:rPr lang="ko-KR" altLang="en-US" dirty="0"/>
              <a:t> 사용되는 명령으로</a:t>
            </a:r>
            <a:r>
              <a:rPr lang="en-US" altLang="ko-KR" dirty="0"/>
              <a:t>, </a:t>
            </a:r>
            <a:r>
              <a:rPr lang="ko-KR" altLang="en-US" dirty="0" err="1"/>
              <a:t>도컨</a:t>
            </a:r>
            <a:r>
              <a:rPr lang="ko-KR" altLang="en-US" dirty="0"/>
              <a:t> 컨테이너가 시작될 때 실행되는 기본 명령 또는 실행 파일을 정의하는 지시어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시작될 때 실행될 기본 명령을 정의하는 지시어</a:t>
            </a:r>
          </a:p>
          <a:p>
            <a:pPr fontAlgn="base" latinLnBrk="1"/>
            <a:r>
              <a:rPr lang="en-US" altLang="ko-KR" dirty="0"/>
              <a:t>["</a:t>
            </a:r>
            <a:r>
              <a:rPr lang="en-US" altLang="ko-KR" dirty="0" err="1"/>
              <a:t>nginx</a:t>
            </a:r>
            <a:r>
              <a:rPr lang="en-US" altLang="ko-KR" dirty="0"/>
              <a:t>"]</a:t>
            </a:r>
            <a:endParaRPr lang="ko-KR" altLang="en-US" dirty="0"/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CMD ["-g", "daemon off;"]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컨테이너 </a:t>
            </a:r>
            <a:r>
              <a:rPr lang="ko-KR" altLang="en-US" dirty="0" err="1"/>
              <a:t>시작시</a:t>
            </a:r>
            <a:r>
              <a:rPr lang="ko-KR" altLang="en-US" dirty="0"/>
              <a:t>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웹 서버가 실행된 상태로 유지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ko-KR" altLang="en-US" dirty="0"/>
              <a:t>옵션설명</a:t>
            </a:r>
          </a:p>
          <a:p>
            <a:pPr fontAlgn="base" latinLnBrk="1"/>
            <a:r>
              <a:rPr lang="en-US" altLang="ko-KR" dirty="0"/>
              <a:t>CMD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시작될 때 실행될 명령</a:t>
            </a:r>
          </a:p>
          <a:p>
            <a:pPr fontAlgn="base" latinLnBrk="1"/>
            <a:r>
              <a:rPr lang="en-US" altLang="ko-KR" dirty="0" err="1"/>
              <a:t>nginx</a:t>
            </a:r>
            <a:r>
              <a:rPr lang="en-US" altLang="ko-KR" dirty="0"/>
              <a:t> Nginx </a:t>
            </a:r>
            <a:r>
              <a:rPr lang="ko-KR" altLang="en-US" dirty="0"/>
              <a:t>웹 서버를 실행</a:t>
            </a:r>
          </a:p>
          <a:p>
            <a:pPr fontAlgn="base" latinLnBrk="1"/>
            <a:r>
              <a:rPr lang="en-US" altLang="ko-KR" dirty="0"/>
              <a:t>-g Nginx</a:t>
            </a:r>
            <a:r>
              <a:rPr lang="ko-KR" altLang="en-US" dirty="0"/>
              <a:t>의 글로벌 </a:t>
            </a:r>
            <a:r>
              <a:rPr lang="ko-KR" altLang="en-US" dirty="0" err="1"/>
              <a:t>디렉티브</a:t>
            </a:r>
            <a:r>
              <a:rPr lang="en-US" altLang="ko-KR" dirty="0"/>
              <a:t>(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  <a:r>
              <a:rPr lang="ko-KR" altLang="en-US" dirty="0"/>
              <a:t>를 설정</a:t>
            </a:r>
          </a:p>
          <a:p>
            <a:pPr fontAlgn="base" latinLnBrk="1"/>
            <a:r>
              <a:rPr lang="en-US" altLang="ko-KR" dirty="0"/>
              <a:t>daemon off; Nginx </a:t>
            </a:r>
            <a:r>
              <a:rPr lang="ko-KR" altLang="en-US" dirty="0"/>
              <a:t>글로벌 </a:t>
            </a:r>
            <a:r>
              <a:rPr lang="ko-KR" altLang="en-US" dirty="0" err="1"/>
              <a:t>디렉티브인</a:t>
            </a:r>
            <a:r>
              <a:rPr lang="ko-KR" altLang="en-US" dirty="0"/>
              <a:t> </a:t>
            </a:r>
            <a:r>
              <a:rPr lang="en-US" altLang="ko-KR" dirty="0"/>
              <a:t>daemon</a:t>
            </a:r>
            <a:r>
              <a:rPr lang="ko-KR" altLang="en-US" dirty="0"/>
              <a:t>을 설정하고</a:t>
            </a:r>
            <a:r>
              <a:rPr lang="en-US" altLang="ko-KR" dirty="0"/>
              <a:t>, Nginx</a:t>
            </a:r>
            <a:r>
              <a:rPr lang="ko-KR" altLang="en-US" dirty="0"/>
              <a:t>를 백그라운드에서 실행하지 않도록 지시</a:t>
            </a:r>
          </a:p>
          <a:p>
            <a:pPr fontAlgn="base" latinLnBrk="1"/>
            <a:r>
              <a:rPr lang="en-US" altLang="ko-KR" dirty="0"/>
              <a:t>Nginx</a:t>
            </a:r>
            <a:r>
              <a:rPr lang="ko-KR" altLang="en-US" dirty="0"/>
              <a:t>를 포그라운드에서 실행하며</a:t>
            </a:r>
            <a:r>
              <a:rPr lang="en-US" altLang="ko-KR" dirty="0"/>
              <a:t>, </a:t>
            </a:r>
            <a:r>
              <a:rPr lang="ko-KR" altLang="en-US" dirty="0"/>
              <a:t>이렇게 하면 컨테이너가 실행 중인 상태를 유지하면서 </a:t>
            </a:r>
            <a:r>
              <a:rPr lang="en-US" altLang="ko-KR" dirty="0"/>
              <a:t>Nginx </a:t>
            </a:r>
            <a:r>
              <a:rPr lang="ko-KR" altLang="en-US" dirty="0"/>
              <a:t>서버가 실행됩니다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이것은 </a:t>
            </a:r>
            <a:r>
              <a:rPr lang="ko-KR" altLang="en-US" dirty="0" err="1"/>
              <a:t>도커</a:t>
            </a:r>
            <a:r>
              <a:rPr lang="ko-KR" altLang="en-US" dirty="0"/>
              <a:t> 컨테이너가 </a:t>
            </a:r>
            <a:r>
              <a:rPr lang="en-US" altLang="ko-KR" dirty="0"/>
              <a:t>Nginx</a:t>
            </a:r>
            <a:r>
              <a:rPr lang="ko-KR" altLang="en-US" dirty="0"/>
              <a:t>를 실행하는 일반적인 방법 중 하나입니다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따라서 이 </a:t>
            </a:r>
            <a:r>
              <a:rPr lang="en-US" altLang="ko-KR" dirty="0"/>
              <a:t>CMD </a:t>
            </a:r>
            <a:r>
              <a:rPr lang="ko-KR" altLang="en-US" dirty="0"/>
              <a:t>지시어는 </a:t>
            </a:r>
            <a:r>
              <a:rPr lang="en-US" altLang="ko-KR" dirty="0"/>
              <a:t>Nginx</a:t>
            </a:r>
            <a:r>
              <a:rPr lang="ko-KR" altLang="en-US" dirty="0"/>
              <a:t>를 실행하고 백그라운드에서 동작하지 않도록 컨테이너를 구성합니다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이것은 일반적으로 웹 서버를 실행하는 </a:t>
            </a:r>
            <a:r>
              <a:rPr lang="ko-KR" altLang="en-US" dirty="0" err="1"/>
              <a:t>도커</a:t>
            </a:r>
            <a:r>
              <a:rPr lang="ko-KR" altLang="en-US" dirty="0"/>
              <a:t> 컨테이너에서 사용되며</a:t>
            </a:r>
            <a:r>
              <a:rPr lang="en-US" altLang="ko-KR" dirty="0"/>
              <a:t>, </a:t>
            </a:r>
            <a:endParaRPr lang="ko-KR" altLang="en-US" dirty="0"/>
          </a:p>
          <a:p>
            <a:pPr fontAlgn="base" latinLnBrk="1"/>
            <a:r>
              <a:rPr lang="ko-KR" altLang="en-US" dirty="0"/>
              <a:t>웹 서버가 컨테이너를 시작하면 웹 서버가 실행된 상태로 유지됩니다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427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980D1A-FDC4-4155-929B-8CB648B6B637}"/>
              </a:ext>
            </a:extLst>
          </p:cNvPr>
          <p:cNvSpPr/>
          <p:nvPr/>
        </p:nvSpPr>
        <p:spPr>
          <a:xfrm>
            <a:off x="164053" y="100553"/>
            <a:ext cx="1805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stg-oc-ext.groovy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4CE1A4-9F3F-4A2C-BD09-5C0AE3C30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90405"/>
              </p:ext>
            </p:extLst>
          </p:nvPr>
        </p:nvGraphicFramePr>
        <p:xfrm>
          <a:off x="1969546" y="100553"/>
          <a:ext cx="14504892" cy="88748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291">
                  <a:extLst>
                    <a:ext uri="{9D8B030D-6E8A-4147-A177-3AD203B41FA5}">
                      <a16:colId xmlns:a16="http://schemas.microsoft.com/office/drawing/2014/main" val="2395266601"/>
                    </a:ext>
                  </a:extLst>
                </a:gridCol>
                <a:gridCol w="1475355">
                  <a:extLst>
                    <a:ext uri="{9D8B030D-6E8A-4147-A177-3AD203B41FA5}">
                      <a16:colId xmlns:a16="http://schemas.microsoft.com/office/drawing/2014/main" val="4050490649"/>
                    </a:ext>
                  </a:extLst>
                </a:gridCol>
                <a:gridCol w="439291">
                  <a:extLst>
                    <a:ext uri="{9D8B030D-6E8A-4147-A177-3AD203B41FA5}">
                      <a16:colId xmlns:a16="http://schemas.microsoft.com/office/drawing/2014/main" val="3853708811"/>
                    </a:ext>
                  </a:extLst>
                </a:gridCol>
                <a:gridCol w="613350">
                  <a:extLst>
                    <a:ext uri="{9D8B030D-6E8A-4147-A177-3AD203B41FA5}">
                      <a16:colId xmlns:a16="http://schemas.microsoft.com/office/drawing/2014/main" val="217961975"/>
                    </a:ext>
                  </a:extLst>
                </a:gridCol>
                <a:gridCol w="911736">
                  <a:extLst>
                    <a:ext uri="{9D8B030D-6E8A-4147-A177-3AD203B41FA5}">
                      <a16:colId xmlns:a16="http://schemas.microsoft.com/office/drawing/2014/main" val="1625965004"/>
                    </a:ext>
                  </a:extLst>
                </a:gridCol>
                <a:gridCol w="1541663">
                  <a:extLst>
                    <a:ext uri="{9D8B030D-6E8A-4147-A177-3AD203B41FA5}">
                      <a16:colId xmlns:a16="http://schemas.microsoft.com/office/drawing/2014/main" val="1506042278"/>
                    </a:ext>
                  </a:extLst>
                </a:gridCol>
                <a:gridCol w="3887310">
                  <a:extLst>
                    <a:ext uri="{9D8B030D-6E8A-4147-A177-3AD203B41FA5}">
                      <a16:colId xmlns:a16="http://schemas.microsoft.com/office/drawing/2014/main" val="1559867432"/>
                    </a:ext>
                  </a:extLst>
                </a:gridCol>
                <a:gridCol w="3182788">
                  <a:extLst>
                    <a:ext uri="{9D8B030D-6E8A-4147-A177-3AD203B41FA5}">
                      <a16:colId xmlns:a16="http://schemas.microsoft.com/office/drawing/2014/main" val="3452775972"/>
                    </a:ext>
                  </a:extLst>
                </a:gridCol>
                <a:gridCol w="2014108">
                  <a:extLst>
                    <a:ext uri="{9D8B030D-6E8A-4147-A177-3AD203B41FA5}">
                      <a16:colId xmlns:a16="http://schemas.microsoft.com/office/drawing/2014/main" val="61907965"/>
                    </a:ext>
                  </a:extLst>
                </a:gridCol>
              </a:tblGrid>
              <a:tr h="1149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순서</a:t>
                      </a:r>
                      <a:endParaRPr lang="ko-KR" altLang="en-US" sz="10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구분</a:t>
                      </a:r>
                      <a:endParaRPr lang="ko-KR" altLang="en-US" sz="10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작업자</a:t>
                      </a:r>
                      <a:endParaRPr lang="ko-KR" altLang="en-US" sz="10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스탭</a:t>
                      </a:r>
                      <a:endParaRPr lang="ko-KR" altLang="en-US" sz="10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실행 시스템</a:t>
                      </a:r>
                      <a:endParaRPr lang="ko-KR" altLang="en-US" sz="10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버전</a:t>
                      </a:r>
                      <a:endParaRPr lang="ko-KR" altLang="en-US" sz="10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명령어</a:t>
                      </a:r>
                      <a:endParaRPr lang="ko-KR" altLang="en-US" sz="10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입력변수</a:t>
                      </a:r>
                      <a:endParaRPr lang="ko-KR" altLang="en-US" sz="10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내용</a:t>
                      </a:r>
                      <a:endParaRPr lang="ko-KR" altLang="en-US" sz="10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extLst>
                  <a:ext uri="{0D108BD9-81ED-4DB2-BD59-A6C34878D82A}">
                    <a16:rowId xmlns:a16="http://schemas.microsoft.com/office/drawing/2014/main" val="1652992622"/>
                  </a:ext>
                </a:extLst>
              </a:tr>
              <a:tr h="1149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stg-oc-ext.groovy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개발자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GitLab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14.1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commit and Push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클릭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GitLab </a:t>
                      </a:r>
                      <a:r>
                        <a:rPr lang="ko-KR" altLang="en-US" sz="10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extLst>
                  <a:ext uri="{0D108BD9-81ED-4DB2-BD59-A6C34878D82A}">
                    <a16:rowId xmlns:a16="http://schemas.microsoft.com/office/drawing/2014/main" val="1993381128"/>
                  </a:ext>
                </a:extLst>
              </a:tr>
              <a:tr h="1149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stg-oc-ext.groovy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개발자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2.249.3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Build with Paramters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sicc-develop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배포할 </a:t>
                      </a:r>
                      <a:r>
                        <a:rPr lang="en-US" altLang="ko-KR" sz="1000" u="none" strike="noStrike">
                          <a:effectLst/>
                        </a:rPr>
                        <a:t>GitLab </a:t>
                      </a:r>
                      <a:r>
                        <a:rPr lang="ko-KR" altLang="en-US" sz="1000" u="none" strike="noStrike">
                          <a:effectLst/>
                        </a:rPr>
                        <a:t>브랜치 명 입력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extLst>
                  <a:ext uri="{0D108BD9-81ED-4DB2-BD59-A6C34878D82A}">
                    <a16:rowId xmlns:a16="http://schemas.microsoft.com/office/drawing/2014/main" val="2142968539"/>
                  </a:ext>
                </a:extLst>
              </a:tr>
              <a:tr h="1149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stg-oc-ext.groovy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Jenkins_1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GitLab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14.1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stage('checkout')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sicc-develop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배포할 </a:t>
                      </a:r>
                      <a:r>
                        <a:rPr lang="en-US" altLang="ko-KR" sz="1000" u="none" strike="noStrike">
                          <a:effectLst/>
                        </a:rPr>
                        <a:t>GitLab </a:t>
                      </a:r>
                      <a:r>
                        <a:rPr lang="ko-KR" altLang="en-US" sz="1000" u="none" strike="noStrike">
                          <a:effectLst/>
                        </a:rPr>
                        <a:t>브랜치 젠킨슨으로 다운로드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extLst>
                  <a:ext uri="{0D108BD9-81ED-4DB2-BD59-A6C34878D82A}">
                    <a16:rowId xmlns:a16="http://schemas.microsoft.com/office/drawing/2014/main" val="4239448723"/>
                  </a:ext>
                </a:extLst>
              </a:tr>
              <a:tr h="1149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stg-oc-ext.groovy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2.249.3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stage('Initialize')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젠킨슨 </a:t>
                      </a:r>
                      <a:r>
                        <a:rPr lang="en-US" altLang="ko-KR" sz="1000" u="none" strike="noStrike">
                          <a:effectLst/>
                        </a:rPr>
                        <a:t>groovy </a:t>
                      </a:r>
                      <a:r>
                        <a:rPr lang="ko-KR" altLang="en-US" sz="1000" u="none" strike="noStrike">
                          <a:effectLst/>
                        </a:rPr>
                        <a:t>스크립트 변수선언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mvnHome, imageName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extLst>
                  <a:ext uri="{0D108BD9-81ED-4DB2-BD59-A6C34878D82A}">
                    <a16:rowId xmlns:a16="http://schemas.microsoft.com/office/drawing/2014/main" val="3406538555"/>
                  </a:ext>
                </a:extLst>
              </a:tr>
              <a:tr h="1149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stg-oc-ext.groovy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Jenkins_3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2.249.3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stage('build')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MVN </a:t>
                      </a:r>
                      <a:r>
                        <a:rPr lang="ko-KR" altLang="en-US" sz="1000" u="none" strike="noStrike">
                          <a:effectLst/>
                        </a:rPr>
                        <a:t>소스 코드 컴파일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//-DfinalName=oc-ext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extLst>
                  <a:ext uri="{0D108BD9-81ED-4DB2-BD59-A6C34878D82A}">
                    <a16:rowId xmlns:a16="http://schemas.microsoft.com/office/drawing/2014/main" val="2029870763"/>
                  </a:ext>
                </a:extLst>
              </a:tr>
              <a:tr h="26433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stg-oc-ext.groovy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Jenkins_4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2.249.3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stage('archieve')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Jenkins_3 </a:t>
                      </a:r>
                      <a:r>
                        <a:rPr lang="ko-KR" altLang="en-US" sz="1000" u="none" strike="noStrike">
                          <a:effectLst/>
                        </a:rPr>
                        <a:t>에서 실행후 생성된 파일을 </a:t>
                      </a:r>
                      <a:r>
                        <a:rPr lang="en-US" sz="1000" u="none" strike="noStrike">
                          <a:effectLst/>
                        </a:rPr>
                        <a:t>artifacts</a:t>
                      </a:r>
                      <a:r>
                        <a:rPr lang="ko-KR" altLang="en-US" sz="1000" u="none" strike="noStrike">
                          <a:effectLst/>
                        </a:rPr>
                        <a:t>로 모으는 기능 수행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1. </a:t>
                      </a:r>
                      <a:r>
                        <a:rPr lang="en-US" sz="1000" u="none" strike="noStrike">
                          <a:effectLst/>
                        </a:rPr>
                        <a:t>whatap.agent </a:t>
                      </a:r>
                      <a:r>
                        <a:rPr lang="ko-KR" altLang="en-US" sz="1000" u="none" strike="noStrike">
                          <a:effectLst/>
                        </a:rPr>
                        <a:t>다운로드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ㅇ상세위치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en-US" sz="1000" u="none" strike="noStrike">
                          <a:effectLst/>
                        </a:rPr>
                        <a:t>ncloudstorage &gt; [DEV]NCP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ㅇ버킷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en-US" sz="1000" u="none" strike="noStrike">
                          <a:effectLst/>
                        </a:rPr>
                        <a:t>ebs-oc-stg-contents-bucket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ㅇ파일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en-US" sz="1000" u="none" strike="noStrike">
                          <a:effectLst/>
                        </a:rPr>
                        <a:t>whatapfiles/v2/whatap.agent-2.0_29.jar, 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whatapfiles/v2/whatap.agent-2.1.1.jar,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whatapfiles/v2/paramkey.txt,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whatapfiles/v2/CustomPool.x,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configfiles/ext/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ㅇ실행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ko-KR" altLang="en-US" sz="1000" u="none" strike="noStrike">
                          <a:effectLst/>
                        </a:rPr>
                        <a:t>다운로드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2. </a:t>
                      </a:r>
                      <a:r>
                        <a:rPr lang="en-US" sz="1000" u="none" strike="noStrike">
                          <a:effectLst/>
                        </a:rPr>
                        <a:t>Dockerfile </a:t>
                      </a:r>
                      <a:r>
                        <a:rPr lang="ko-KR" altLang="en-US" sz="1000" u="none" strike="noStrike">
                          <a:effectLst/>
                        </a:rPr>
                        <a:t>다운로드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ㅇ상세위치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en-US" sz="1000" u="none" strike="noStrike">
                          <a:effectLst/>
                        </a:rPr>
                        <a:t>ncloudstorage &gt; [DEV]NCP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ㅇ버킷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en-US" sz="1000" u="none" strike="noStrike">
                          <a:effectLst/>
                        </a:rPr>
                        <a:t>ebs-oc-stg-contents-bucket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ㅇ파일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en-US" sz="1000" u="none" strike="noStrike">
                          <a:effectLst/>
                        </a:rPr>
                        <a:t>dockerfiles/*******.Dockerfile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ㅇ실행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ko-KR" altLang="en-US" sz="1000" u="none" strike="noStrike">
                          <a:effectLst/>
                        </a:rPr>
                        <a:t>다운로드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3. </a:t>
                      </a:r>
                      <a:r>
                        <a:rPr lang="en-US" sz="1000" u="none" strike="noStrike">
                          <a:effectLst/>
                        </a:rPr>
                        <a:t>kube </a:t>
                      </a:r>
                      <a:r>
                        <a:rPr lang="ko-KR" altLang="en-US" sz="10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ㅇ상세위치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en-US" sz="1000" u="none" strike="noStrike">
                          <a:effectLst/>
                        </a:rPr>
                        <a:t>ncloudstorage &gt; [DEV]NCP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ㅇ버킷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en-US" sz="1000" u="none" strike="noStrike">
                          <a:effectLst/>
                        </a:rPr>
                        <a:t>ebs-oc-stg-contents-bucket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ㅇ파일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en-US" sz="1000" u="none" strike="noStrike">
                          <a:effectLst/>
                        </a:rPr>
                        <a:t>manifests/v2/*********.yaml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ㅇ실행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ko-KR" altLang="en-US" sz="1000" u="none" strike="noStrike">
                          <a:effectLst/>
                        </a:rPr>
                        <a:t>다운로드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 Dockerfile </a:t>
                      </a:r>
                      <a:r>
                        <a:rPr lang="ko-KR" altLang="en-US" sz="1000" u="none" strike="noStrike">
                          <a:effectLst/>
                        </a:rPr>
                        <a:t>다운로드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ㅇ파일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en-US" sz="1000" u="none" strike="noStrike">
                          <a:effectLst/>
                        </a:rPr>
                        <a:t>dockerfiles/oc-ext.Dockerfile</a:t>
                      </a:r>
                      <a:br>
                        <a:rPr lang="en-US" sz="1000" u="none" strike="noStrike">
                          <a:effectLst/>
                        </a:rPr>
                      </a:b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3. kube </a:t>
                      </a:r>
                      <a:r>
                        <a:rPr lang="ko-KR" altLang="en-US" sz="10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ㅇ파일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en-US" sz="1000" u="none" strike="noStrike">
                          <a:effectLst/>
                        </a:rPr>
                        <a:t>manifests/v2/oc-ext-k8s.yaml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extLst>
                  <a:ext uri="{0D108BD9-81ED-4DB2-BD59-A6C34878D82A}">
                    <a16:rowId xmlns:a16="http://schemas.microsoft.com/office/drawing/2014/main" val="3975972428"/>
                  </a:ext>
                </a:extLst>
              </a:tr>
              <a:tr h="9194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stg-oc-ext.groovy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Jenkins_5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2.249.3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stage('whatap '+ns)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1. whatap.agent </a:t>
                      </a:r>
                      <a:r>
                        <a:rPr lang="ko-KR" altLang="en-US" sz="1000" u="none" strike="noStrike">
                          <a:effectLst/>
                        </a:rPr>
                        <a:t>다운로드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ㅇ상세위치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en-US" sz="1000" u="none" strike="noStrike">
                          <a:effectLst/>
                        </a:rPr>
                        <a:t>ncloudstorage &gt; [DEV]NCP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ㅇ버킷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en-US" sz="1000" u="none" strike="noStrike">
                          <a:effectLst/>
                        </a:rPr>
                        <a:t>ebs-oc-stg-contents-bucket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ㅇ파일명</a:t>
                      </a:r>
                      <a:r>
                        <a:rPr lang="en-US" altLang="ko-KR" sz="1000" u="none" strike="noStrike">
                          <a:effectLst/>
                        </a:rPr>
                        <a:t>: "</a:t>
                      </a:r>
                      <a:r>
                        <a:rPr lang="en-US" sz="1000" u="none" strike="noStrike">
                          <a:effectLst/>
                        </a:rPr>
                        <a:t>whatapfiles/v2/****/whatap.conf"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, "whatapfiles/v2/****/whatap.conf"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, "whatapfiles/v2/****/whatap.conf"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en-US" sz="1000" u="none" strike="noStrike">
                          <a:effectLst/>
                        </a:rPr>
                        <a:t>, "whatapfiles/v2/****/whatap.conf"</a:t>
                      </a:r>
                      <a:br>
                        <a:rPr 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ㅇ실행</a:t>
                      </a:r>
                      <a:r>
                        <a:rPr lang="en-US" altLang="ko-KR" sz="1000" u="none" strike="noStrike">
                          <a:effectLst/>
                        </a:rPr>
                        <a:t>: </a:t>
                      </a:r>
                      <a:r>
                        <a:rPr lang="ko-KR" altLang="en-US" sz="1000" u="none" strike="noStrike">
                          <a:effectLst/>
                        </a:rPr>
                        <a:t>다운로드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1. whatap.agent </a:t>
                      </a:r>
                      <a:r>
                        <a:rPr lang="ko-KR" altLang="en-US" sz="1000" u="none" strike="noStrike">
                          <a:effectLst/>
                        </a:rPr>
                        <a:t>다운로드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ㅇ파일명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"</a:t>
                      </a:r>
                      <a:r>
                        <a:rPr lang="en-US" sz="1000" u="none" strike="noStrike">
                          <a:effectLst/>
                        </a:rPr>
                        <a:t>whatapfiles/v2/ns-inc1/whatap.conf", "whatapfiles/v2/ns-inc2/whatap.conf", "whatapfiles/v2/ns-taj/whatap.conf", "whatapfiles/v2/ns-pus/whatap.conf"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extLst>
                  <a:ext uri="{0D108BD9-81ED-4DB2-BD59-A6C34878D82A}">
                    <a16:rowId xmlns:a16="http://schemas.microsoft.com/office/drawing/2014/main" val="1146466752"/>
                  </a:ext>
                </a:extLst>
              </a:tr>
              <a:tr h="183886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stg-oc-ext.groovy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Jenkins_6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Jenkins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2.249.3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stage('deploy '+ns)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1. Docker </a:t>
                      </a:r>
                      <a:r>
                        <a:rPr lang="ko-KR" altLang="en-US" sz="1000" u="none" strike="noStrike">
                          <a:effectLst/>
                        </a:rPr>
                        <a:t>실행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1) Docker </a:t>
                      </a:r>
                      <a:r>
                        <a:rPr lang="ko-KR" altLang="en-US" sz="10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2) Docker </a:t>
                      </a:r>
                      <a:r>
                        <a:rPr lang="ko-KR" altLang="en-US" sz="1000" u="none" strike="noStrike">
                          <a:effectLst/>
                        </a:rPr>
                        <a:t>로그인</a:t>
                      </a:r>
                      <a:r>
                        <a:rPr lang="en-US" altLang="ko-KR" sz="1000" u="none" strike="noStrike">
                          <a:effectLst/>
                        </a:rPr>
                        <a:t>(ebs-oc-jenkins </a:t>
                      </a:r>
                      <a:r>
                        <a:rPr lang="ko-KR" altLang="en-US" sz="10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3) Docker </a:t>
                      </a:r>
                      <a:r>
                        <a:rPr lang="ko-KR" altLang="en-US" sz="10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4) Docker </a:t>
                      </a:r>
                      <a:r>
                        <a:rPr lang="ko-KR" altLang="en-US" sz="1000" u="none" strike="noStrike">
                          <a:effectLst/>
                        </a:rPr>
                        <a:t>이미지 </a:t>
                      </a:r>
                      <a:r>
                        <a:rPr lang="en-US" altLang="ko-KR" sz="10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1000" u="none" strike="noStrike">
                          <a:effectLst/>
                        </a:rPr>
                        <a:t>개발</a:t>
                      </a:r>
                      <a:r>
                        <a:rPr lang="en-US" altLang="ko-KR" sz="1000" u="none" strike="noStrike">
                          <a:effectLst/>
                        </a:rPr>
                        <a:t>] &gt; VPC &gt; Container Registry &gt;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   ebs-oc-stg-registry.kr.ncr.ntruss.com(e89969vf.kr.private-ncr.ntruss.com) </a:t>
                      </a:r>
                      <a:r>
                        <a:rPr lang="ko-KR" altLang="en-US" sz="10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2. Docker </a:t>
                      </a:r>
                      <a:r>
                        <a:rPr lang="ko-KR" altLang="en-US" sz="1000" u="none" strike="noStrike">
                          <a:effectLst/>
                        </a:rPr>
                        <a:t>이미지 사이즈 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1. kube </a:t>
                      </a:r>
                      <a:r>
                        <a:rPr lang="ko-KR" altLang="en-US" sz="10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1000" u="none" strike="noStrike">
                          <a:effectLst/>
                        </a:rPr>
                        <a:t>: *********.yaml *</a:t>
                      </a:r>
                      <a:r>
                        <a:rPr lang="ko-KR" altLang="en-US" sz="1000" u="none" strike="noStrike">
                          <a:effectLst/>
                        </a:rPr>
                        <a:t>출력</a:t>
                      </a:r>
                      <a:r>
                        <a:rPr lang="en-US" altLang="ko-KR" sz="10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en-US" altLang="ko-KR" sz="1000" u="none" strike="noStrike">
                          <a:effectLst/>
                        </a:rPr>
                        <a:t>3. kube </a:t>
                      </a:r>
                      <a:r>
                        <a:rPr lang="ko-KR" altLang="en-US" sz="1000" u="none" strike="noStrike">
                          <a:effectLst/>
                        </a:rPr>
                        <a:t>배포</a:t>
                      </a:r>
                      <a:br>
                        <a:rPr lang="ko-KR" altLang="en-US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 </a:t>
                      </a:r>
                      <a:r>
                        <a:rPr lang="en-US" altLang="ko-KR" sz="1000" u="none" strike="noStrike">
                          <a:effectLst/>
                        </a:rPr>
                        <a:t>kube </a:t>
                      </a:r>
                      <a:r>
                        <a:rPr lang="ko-KR" altLang="en-US" sz="1000" u="none" strike="noStrike">
                          <a:effectLst/>
                        </a:rPr>
                        <a:t>로그인 </a:t>
                      </a:r>
                      <a:r>
                        <a:rPr lang="en-US" altLang="ko-KR" sz="1000" u="none" strike="noStrike">
                          <a:effectLst/>
                        </a:rPr>
                        <a:t>/ </a:t>
                      </a:r>
                      <a:r>
                        <a:rPr lang="ko-KR" altLang="en-US" sz="1000" u="none" strike="noStrike">
                          <a:effectLst/>
                        </a:rPr>
                        <a:t>쿠버</a:t>
                      </a:r>
                      <a:r>
                        <a:rPr lang="en-US" altLang="ko-KR" sz="1000" u="none" strike="noStrike">
                          <a:effectLst/>
                        </a:rPr>
                        <a:t>: ***********</a:t>
                      </a:r>
                      <a:br>
                        <a:rPr lang="en-US" altLang="ko-KR" sz="1000" u="none" strike="noStrike">
                          <a:effectLst/>
                        </a:rPr>
                      </a:br>
                      <a:r>
                        <a:rPr lang="ko-KR" altLang="en-US" sz="1000" u="none" strike="noStrike">
                          <a:effectLst/>
                        </a:rPr>
                        <a:t>ㅇ </a:t>
                      </a:r>
                      <a:r>
                        <a:rPr lang="en-US" altLang="ko-KR" sz="1000" u="none" strike="noStrike">
                          <a:effectLst/>
                        </a:rPr>
                        <a:t>kube </a:t>
                      </a:r>
                      <a:r>
                        <a:rPr lang="ko-KR" altLang="en-US" sz="10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10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1000" u="none" strike="noStrike">
                          <a:effectLst/>
                        </a:rPr>
                        <a:t>실행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2.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1000" u="none" strike="noStrike" dirty="0">
                          <a:effectLst/>
                        </a:rPr>
                        <a:t> 파일 생성 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*입력</a:t>
                      </a:r>
                      <a:r>
                        <a:rPr lang="en-US" altLang="ko-KR" sz="1000" u="none" strike="noStrike" dirty="0">
                          <a:effectLst/>
                        </a:rPr>
                        <a:t>: oc-ext-k8s.yaml 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*</a:t>
                      </a:r>
                      <a:r>
                        <a:rPr lang="ko-KR" altLang="en-US" sz="1000" u="none" strike="noStrike" dirty="0">
                          <a:effectLst/>
                        </a:rPr>
                        <a:t>출력</a:t>
                      </a:r>
                      <a:r>
                        <a:rPr lang="en-US" altLang="ko-KR" sz="1000" u="none" strike="noStrike" dirty="0">
                          <a:effectLst/>
                        </a:rPr>
                        <a:t>: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deployment.yaml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3.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1000" u="none" strike="noStrike" dirty="0">
                          <a:effectLst/>
                        </a:rPr>
                        <a:t>/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1000" u="none" strike="noStrike" dirty="0">
                          <a:effectLst/>
                        </a:rPr>
                        <a:t>: stg-nks01-kube, stg-nks02-kube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63" marR="3963" marT="3963" marB="0" anchor="ctr"/>
                </a:tc>
                <a:extLst>
                  <a:ext uri="{0D108BD9-81ED-4DB2-BD59-A6C34878D82A}">
                    <a16:rowId xmlns:a16="http://schemas.microsoft.com/office/drawing/2014/main" val="192512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6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30012C9C-EEE2-48D3-8EFA-6FFCF56ED637}"/>
              </a:ext>
            </a:extLst>
          </p:cNvPr>
          <p:cNvSpPr/>
          <p:nvPr/>
        </p:nvSpPr>
        <p:spPr>
          <a:xfrm>
            <a:off x="3483627" y="4681502"/>
            <a:ext cx="2916921" cy="3455500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E37A59EF-D149-4652-B4E7-90177358BE15}"/>
              </a:ext>
            </a:extLst>
          </p:cNvPr>
          <p:cNvSpPr/>
          <p:nvPr/>
        </p:nvSpPr>
        <p:spPr>
          <a:xfrm rot="5400000">
            <a:off x="2495282" y="3970411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93447-CACB-4E3B-B345-659E266EDAC2}"/>
              </a:ext>
            </a:extLst>
          </p:cNvPr>
          <p:cNvSpPr/>
          <p:nvPr/>
        </p:nvSpPr>
        <p:spPr>
          <a:xfrm>
            <a:off x="154902" y="-8250"/>
            <a:ext cx="1981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>
                <a:highlight>
                  <a:srgbClr val="FFFF00"/>
                </a:highlight>
              </a:rPr>
              <a:t>stg-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front.groovy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8" name="화살표: 위쪽/아래쪽 57">
            <a:extLst>
              <a:ext uri="{FF2B5EF4-FFF2-40B4-BE49-F238E27FC236}">
                <a16:creationId xmlns:a16="http://schemas.microsoft.com/office/drawing/2014/main" id="{33F8DF99-A4A4-4F3C-A018-881F02E7A772}"/>
              </a:ext>
            </a:extLst>
          </p:cNvPr>
          <p:cNvSpPr/>
          <p:nvPr/>
        </p:nvSpPr>
        <p:spPr>
          <a:xfrm rot="16200000">
            <a:off x="6593404" y="-205558"/>
            <a:ext cx="377929" cy="6920529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9" name="화살표: 위쪽/아래쪽 58">
            <a:extLst>
              <a:ext uri="{FF2B5EF4-FFF2-40B4-BE49-F238E27FC236}">
                <a16:creationId xmlns:a16="http://schemas.microsoft.com/office/drawing/2014/main" id="{70B2DA27-2104-43F0-9C62-359B710DFC1C}"/>
              </a:ext>
            </a:extLst>
          </p:cNvPr>
          <p:cNvSpPr/>
          <p:nvPr/>
        </p:nvSpPr>
        <p:spPr>
          <a:xfrm rot="16200000">
            <a:off x="3465381" y="2414728"/>
            <a:ext cx="377929" cy="664483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083CEB3-54E1-4453-9B11-5666068FAC4B}"/>
              </a:ext>
            </a:extLst>
          </p:cNvPr>
          <p:cNvSpPr/>
          <p:nvPr/>
        </p:nvSpPr>
        <p:spPr>
          <a:xfrm>
            <a:off x="4174676" y="386408"/>
            <a:ext cx="5484950" cy="2352926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64" name="화살표: 위쪽/아래쪽 63">
            <a:extLst>
              <a:ext uri="{FF2B5EF4-FFF2-40B4-BE49-F238E27FC236}">
                <a16:creationId xmlns:a16="http://schemas.microsoft.com/office/drawing/2014/main" id="{2F2CCB91-9A66-43DB-939E-A5DCFF4C3B0A}"/>
              </a:ext>
            </a:extLst>
          </p:cNvPr>
          <p:cNvSpPr/>
          <p:nvPr/>
        </p:nvSpPr>
        <p:spPr>
          <a:xfrm>
            <a:off x="2134309" y="1869082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78513D3-86F1-4875-AB2A-1BAAEF1C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41" y="2570482"/>
            <a:ext cx="1440000" cy="99052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5112B0E-98DC-403A-A1DB-0477AB15F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391" y="502793"/>
            <a:ext cx="1440000" cy="132896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1B4762C-17C4-4668-B20D-D95E26966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02" y="1549858"/>
            <a:ext cx="905409" cy="922766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662D23B-8C50-4E58-B5AF-37F8E733EC25}"/>
              </a:ext>
            </a:extLst>
          </p:cNvPr>
          <p:cNvSpPr/>
          <p:nvPr/>
        </p:nvSpPr>
        <p:spPr>
          <a:xfrm rot="1800000">
            <a:off x="1147968" y="2415834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01DE1F5-2A8A-47AA-986C-396EB2620D3B}"/>
              </a:ext>
            </a:extLst>
          </p:cNvPr>
          <p:cNvSpPr/>
          <p:nvPr/>
        </p:nvSpPr>
        <p:spPr>
          <a:xfrm rot="20503359">
            <a:off x="1088058" y="1255130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32AEEC-8C32-4074-9FA3-281DFD5A4F88}"/>
              </a:ext>
            </a:extLst>
          </p:cNvPr>
          <p:cNvSpPr/>
          <p:nvPr/>
        </p:nvSpPr>
        <p:spPr>
          <a:xfrm>
            <a:off x="269903" y="2461675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96237BD-E7D6-47E7-A79A-5353E6399DF2}"/>
              </a:ext>
            </a:extLst>
          </p:cNvPr>
          <p:cNvSpPr/>
          <p:nvPr/>
        </p:nvSpPr>
        <p:spPr>
          <a:xfrm>
            <a:off x="1155537" y="2597284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859C25-F4E8-4C47-8F7D-F49E03443F7B}"/>
              </a:ext>
            </a:extLst>
          </p:cNvPr>
          <p:cNvSpPr/>
          <p:nvPr/>
        </p:nvSpPr>
        <p:spPr>
          <a:xfrm>
            <a:off x="2223868" y="2009116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80EEFC3-A2D7-4604-A052-8D0725A61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688" y="4836773"/>
            <a:ext cx="1284585" cy="122684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35EEDA-D7C8-4683-A763-088F63302611}"/>
              </a:ext>
            </a:extLst>
          </p:cNvPr>
          <p:cNvSpPr/>
          <p:nvPr/>
        </p:nvSpPr>
        <p:spPr>
          <a:xfrm>
            <a:off x="2825090" y="5809593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4A060C3-7617-4682-98B1-0D5C331DE999}"/>
              </a:ext>
            </a:extLst>
          </p:cNvPr>
          <p:cNvSpPr/>
          <p:nvPr/>
        </p:nvSpPr>
        <p:spPr>
          <a:xfrm>
            <a:off x="3632430" y="4860627"/>
            <a:ext cx="2576942" cy="11432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stage('config’)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900" dirty="0"/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표 참고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6942372-18C1-4D32-80D9-BD5198642F1C}"/>
              </a:ext>
            </a:extLst>
          </p:cNvPr>
          <p:cNvSpPr/>
          <p:nvPr/>
        </p:nvSpPr>
        <p:spPr>
          <a:xfrm rot="5400000">
            <a:off x="1495833" y="3970410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91849D4D-00D4-4BDA-AA8E-C73814BA8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511" y="556168"/>
            <a:ext cx="1089158" cy="150171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578D40-41B7-44A9-898F-8FE42A13CE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3147" y="582754"/>
            <a:ext cx="1396751" cy="1637569"/>
          </a:xfrm>
          <a:prstGeom prst="rect">
            <a:avLst/>
          </a:prstGeom>
        </p:spPr>
      </p:pic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C633B958-2355-4726-80C9-8E19C9756593}"/>
              </a:ext>
            </a:extLst>
          </p:cNvPr>
          <p:cNvSpPr/>
          <p:nvPr/>
        </p:nvSpPr>
        <p:spPr>
          <a:xfrm>
            <a:off x="5688995" y="919649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654DEDE9-448E-4E3F-9F98-CB0CEDEE5CBC}"/>
              </a:ext>
            </a:extLst>
          </p:cNvPr>
          <p:cNvSpPr/>
          <p:nvPr/>
        </p:nvSpPr>
        <p:spPr>
          <a:xfrm>
            <a:off x="7426310" y="875633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38F7145-34FA-43E2-8A1B-42735C39D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773" y="551705"/>
            <a:ext cx="1438476" cy="140037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548624-7AC1-4CB8-9B60-B7235958042E}"/>
              </a:ext>
            </a:extLst>
          </p:cNvPr>
          <p:cNvSpPr/>
          <p:nvPr/>
        </p:nvSpPr>
        <p:spPr>
          <a:xfrm>
            <a:off x="8313695" y="1680565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39B233A6-03E8-47A5-ACD4-A3B9399639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5971522" y="2225164"/>
            <a:ext cx="1440000" cy="377929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A09C199-6A60-47F5-8ABC-FBDC85F0C3E2}"/>
              </a:ext>
            </a:extLst>
          </p:cNvPr>
          <p:cNvSpPr/>
          <p:nvPr/>
        </p:nvSpPr>
        <p:spPr>
          <a:xfrm>
            <a:off x="4174676" y="2850119"/>
            <a:ext cx="5484950" cy="813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&gt; 2.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사이즈 확인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ebs-oc-stg-registry.kr.ncr.ntruss.com(e89969vf.kr.private-ncr.ntruss.com)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1A92B80-ED4C-4881-9063-E11AAC3FFE3C}"/>
              </a:ext>
            </a:extLst>
          </p:cNvPr>
          <p:cNvSpPr/>
          <p:nvPr/>
        </p:nvSpPr>
        <p:spPr>
          <a:xfrm>
            <a:off x="3409050" y="2618723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endParaRPr lang="ko-KR" altLang="en-US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FC921C3-3272-4E07-8531-87A879C065F6}"/>
              </a:ext>
            </a:extLst>
          </p:cNvPr>
          <p:cNvSpPr/>
          <p:nvPr/>
        </p:nvSpPr>
        <p:spPr>
          <a:xfrm>
            <a:off x="9625766" y="3130287"/>
            <a:ext cx="660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⑨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⑩</a:t>
            </a:r>
            <a:endParaRPr lang="ko-KR" altLang="en-US" sz="12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03EC77B-C9A1-4382-94A8-D1E8517FB889}"/>
              </a:ext>
            </a:extLst>
          </p:cNvPr>
          <p:cNvSpPr/>
          <p:nvPr/>
        </p:nvSpPr>
        <p:spPr>
          <a:xfrm>
            <a:off x="10408167" y="1330960"/>
            <a:ext cx="4372813" cy="2475700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C51E1F6-804C-4502-B019-4F2E68DFFF39}"/>
              </a:ext>
            </a:extLst>
          </p:cNvPr>
          <p:cNvSpPr/>
          <p:nvPr/>
        </p:nvSpPr>
        <p:spPr>
          <a:xfrm>
            <a:off x="3632430" y="6183028"/>
            <a:ext cx="2576942" cy="7832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 표 참고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.yaml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ECBA66-3F8F-455A-A1FA-8C47690D6E17}"/>
              </a:ext>
            </a:extLst>
          </p:cNvPr>
          <p:cNvSpPr/>
          <p:nvPr/>
        </p:nvSpPr>
        <p:spPr>
          <a:xfrm>
            <a:off x="11657276" y="1505058"/>
            <a:ext cx="2942246" cy="906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9 / 10.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표 참고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.yaml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0E773F35-26B8-4131-B3A2-DEE2C94F2AE6}"/>
              </a:ext>
            </a:extLst>
          </p:cNvPr>
          <p:cNvSpPr/>
          <p:nvPr/>
        </p:nvSpPr>
        <p:spPr>
          <a:xfrm rot="5400000">
            <a:off x="11015280" y="1325033"/>
            <a:ext cx="26255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3A5AAF-0E8C-4EEF-9880-A679B5688BA8}"/>
              </a:ext>
            </a:extLst>
          </p:cNvPr>
          <p:cNvSpPr/>
          <p:nvPr/>
        </p:nvSpPr>
        <p:spPr>
          <a:xfrm>
            <a:off x="10781347" y="1715704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1406A3BE-A160-4288-AB08-F498C988A98B}"/>
              </a:ext>
            </a:extLst>
          </p:cNvPr>
          <p:cNvSpPr/>
          <p:nvPr/>
        </p:nvSpPr>
        <p:spPr>
          <a:xfrm rot="5400000">
            <a:off x="11045877" y="1942503"/>
            <a:ext cx="230833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8C36-8DEF-41AF-B007-A774DA4E85F2}"/>
              </a:ext>
            </a:extLst>
          </p:cNvPr>
          <p:cNvGrpSpPr/>
          <p:nvPr/>
        </p:nvGrpSpPr>
        <p:grpSpPr>
          <a:xfrm>
            <a:off x="10518705" y="2520255"/>
            <a:ext cx="1321123" cy="1274640"/>
            <a:chOff x="10544482" y="6698164"/>
            <a:chExt cx="1321123" cy="1274640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1679C22-3A87-4E69-80AB-CCCE2A1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2DC40C-7BAD-4A21-B625-281A8037B701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7BD3C03-40DB-428F-AF98-0890EA27AFC5}"/>
              </a:ext>
            </a:extLst>
          </p:cNvPr>
          <p:cNvSpPr/>
          <p:nvPr/>
        </p:nvSpPr>
        <p:spPr>
          <a:xfrm>
            <a:off x="10877401" y="1490871"/>
            <a:ext cx="567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⑨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⑩</a:t>
            </a:r>
            <a:endParaRPr lang="ko-KR" altLang="en-US" sz="12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FBE2640-8D1C-4DFD-AF08-B4B8B0921E61}"/>
              </a:ext>
            </a:extLst>
          </p:cNvPr>
          <p:cNvSpPr/>
          <p:nvPr/>
        </p:nvSpPr>
        <p:spPr>
          <a:xfrm>
            <a:off x="10888688" y="2111286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⑨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⑩</a:t>
            </a:r>
            <a:endParaRPr lang="ko-KR" altLang="en-US" sz="12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D0040ED-BC08-4126-8931-DA2BE5B04CE6}"/>
              </a:ext>
            </a:extLst>
          </p:cNvPr>
          <p:cNvSpPr/>
          <p:nvPr/>
        </p:nvSpPr>
        <p:spPr>
          <a:xfrm>
            <a:off x="11657276" y="2599985"/>
            <a:ext cx="2942246" cy="724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9 / 10.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표 참고</a:t>
            </a:r>
            <a:endParaRPr lang="en-US" altLang="ko-KR" sz="900" kern="0" dirty="0">
              <a:solidFill>
                <a:srgbClr val="000000"/>
              </a:solidFill>
              <a:highlight>
                <a:srgbClr val="FFFF00"/>
              </a:highlight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D3572A-3B2D-45DB-BB6B-D7CD6C6E1CE8}"/>
              </a:ext>
            </a:extLst>
          </p:cNvPr>
          <p:cNvSpPr/>
          <p:nvPr/>
        </p:nvSpPr>
        <p:spPr>
          <a:xfrm>
            <a:off x="3441383" y="3115549"/>
            <a:ext cx="660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⑨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⑩</a:t>
            </a:r>
            <a:endParaRPr lang="ko-KR" altLang="en-US" sz="1200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28918C-3190-43B7-8047-504B876518A4}"/>
              </a:ext>
            </a:extLst>
          </p:cNvPr>
          <p:cNvSpPr/>
          <p:nvPr/>
        </p:nvSpPr>
        <p:spPr>
          <a:xfrm>
            <a:off x="2534612" y="2042076"/>
            <a:ext cx="1400362" cy="21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stage('checkout')</a:t>
            </a:r>
            <a:endParaRPr lang="ko-KR" altLang="en-US" sz="9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C3EE7E3-FD2B-4A7C-93B5-E3FFC803F6CC}"/>
              </a:ext>
            </a:extLst>
          </p:cNvPr>
          <p:cNvSpPr/>
          <p:nvPr/>
        </p:nvSpPr>
        <p:spPr>
          <a:xfrm>
            <a:off x="3025983" y="3788789"/>
            <a:ext cx="1817981" cy="2570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stage('upload static files')</a:t>
            </a: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D98FB0A3-4046-472B-9BA7-40012A86D772}"/>
              </a:ext>
            </a:extLst>
          </p:cNvPr>
          <p:cNvSpPr/>
          <p:nvPr/>
        </p:nvSpPr>
        <p:spPr>
          <a:xfrm rot="16200000">
            <a:off x="1956249" y="3970411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FE4F369-4D0E-472F-A155-EACB80A03D3A}"/>
              </a:ext>
            </a:extLst>
          </p:cNvPr>
          <p:cNvSpPr/>
          <p:nvPr/>
        </p:nvSpPr>
        <p:spPr>
          <a:xfrm>
            <a:off x="2486540" y="4105961"/>
            <a:ext cx="1845019" cy="430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stage(‘build’)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빌드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stage('config’)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ko-KR" altLang="en-US" sz="9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5B1D124-438A-4263-A260-9E284C5AA8A2}"/>
              </a:ext>
            </a:extLst>
          </p:cNvPr>
          <p:cNvSpPr/>
          <p:nvPr/>
        </p:nvSpPr>
        <p:spPr>
          <a:xfrm>
            <a:off x="894344" y="4107203"/>
            <a:ext cx="1321847" cy="430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stage('initialize’)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A67EE83-F161-4B03-A66F-0913FC1A6C7F}"/>
              </a:ext>
            </a:extLst>
          </p:cNvPr>
          <p:cNvSpPr/>
          <p:nvPr/>
        </p:nvSpPr>
        <p:spPr>
          <a:xfrm>
            <a:off x="7590268" y="2272394"/>
            <a:ext cx="1817981" cy="2570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stage('image build')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212C481-4DAE-4687-A9A9-45EF6225BE9B}"/>
              </a:ext>
            </a:extLst>
          </p:cNvPr>
          <p:cNvSpPr/>
          <p:nvPr/>
        </p:nvSpPr>
        <p:spPr>
          <a:xfrm>
            <a:off x="3632430" y="7137462"/>
            <a:ext cx="2576942" cy="7832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nginx-static.conf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nginxconf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/*****.conf,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nginxconf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/robots.txt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380EA22-B30E-47F7-9869-886FFF2C4AA2}"/>
              </a:ext>
            </a:extLst>
          </p:cNvPr>
          <p:cNvSpPr/>
          <p:nvPr/>
        </p:nvSpPr>
        <p:spPr>
          <a:xfrm>
            <a:off x="17188764" y="1828"/>
            <a:ext cx="10944276" cy="205902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[[</a:t>
            </a:r>
            <a:r>
              <a:rPr lang="en-US" altLang="ko-KR" dirty="0" err="1">
                <a:highlight>
                  <a:srgbClr val="FFFF00"/>
                </a:highlight>
              </a:rPr>
              <a:t>oc-front.Dockerfile</a:t>
            </a:r>
            <a:r>
              <a:rPr lang="en-US" altLang="ko-KR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dirty="0"/>
          </a:p>
          <a:p>
            <a:pPr fontAlgn="base" latinLnBrk="1"/>
            <a:r>
              <a:rPr lang="en-US" altLang="ko-KR" dirty="0"/>
              <a:t>FROM alpine:3.8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이미지를 기반으로 하는 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빌드할 때 사용되는 기본 이미지를 지정</a:t>
            </a:r>
          </a:p>
          <a:p>
            <a:pPr fontAlgn="base" latinLnBrk="1"/>
            <a:r>
              <a:rPr lang="en-US" altLang="ko-KR" dirty="0"/>
              <a:t>//alpine:3.8</a:t>
            </a:r>
            <a:r>
              <a:rPr lang="ko-KR" altLang="en-US" dirty="0"/>
              <a:t>은 </a:t>
            </a:r>
            <a:r>
              <a:rPr lang="en-US" altLang="ko-KR" dirty="0"/>
              <a:t>Alpine Linux </a:t>
            </a:r>
            <a:r>
              <a:rPr lang="ko-KR" altLang="en-US" dirty="0"/>
              <a:t>버전 </a:t>
            </a:r>
            <a:r>
              <a:rPr lang="en-US" altLang="ko-KR" dirty="0"/>
              <a:t>3.8</a:t>
            </a:r>
            <a:r>
              <a:rPr lang="ko-KR" altLang="en-US" dirty="0"/>
              <a:t>의 공식 </a:t>
            </a:r>
            <a:r>
              <a:rPr lang="ko-KR" altLang="en-US" dirty="0" err="1"/>
              <a:t>도커</a:t>
            </a:r>
            <a:r>
              <a:rPr lang="ko-KR" altLang="en-US" dirty="0"/>
              <a:t> 이미지를 기반으로 하는 것을 의미합니다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이것은 </a:t>
            </a:r>
            <a:r>
              <a:rPr lang="ko-KR" altLang="en-US" dirty="0" err="1"/>
              <a:t>경량화된</a:t>
            </a:r>
            <a:r>
              <a:rPr lang="ko-KR" altLang="en-US" dirty="0"/>
              <a:t> 리눅스 배포판인 </a:t>
            </a:r>
            <a:r>
              <a:rPr lang="en-US" altLang="ko-KR" dirty="0"/>
              <a:t>Alpine Linux</a:t>
            </a:r>
            <a:r>
              <a:rPr lang="ko-KR" altLang="en-US" dirty="0"/>
              <a:t>의 </a:t>
            </a:r>
            <a:r>
              <a:rPr lang="en-US" altLang="ko-KR" dirty="0"/>
              <a:t>3.8 </a:t>
            </a:r>
            <a:r>
              <a:rPr lang="ko-KR" altLang="en-US" dirty="0"/>
              <a:t>버전을 기반으로 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빌드하겠다는 의미</a:t>
            </a:r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update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패키지 업데이트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빌드하는 동안 </a:t>
            </a:r>
            <a:r>
              <a:rPr lang="en-US" altLang="ko-KR" dirty="0"/>
              <a:t>Alpine Linux </a:t>
            </a:r>
            <a:r>
              <a:rPr lang="ko-KR" altLang="en-US" dirty="0"/>
              <a:t>패키지 관리자인 </a:t>
            </a:r>
            <a:r>
              <a:rPr lang="en-US" altLang="ko-KR" dirty="0" err="1"/>
              <a:t>apk</a:t>
            </a:r>
            <a:r>
              <a:rPr lang="ko-KR" altLang="en-US" dirty="0"/>
              <a:t>를 사용하여 패키지 목록을 업데이트합니다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이것은 </a:t>
            </a:r>
            <a:r>
              <a:rPr lang="ko-KR" altLang="en-US" dirty="0" err="1"/>
              <a:t>도커</a:t>
            </a:r>
            <a:r>
              <a:rPr lang="ko-KR" altLang="en-US" dirty="0"/>
              <a:t> 이미지 내에서 패키지 설치 또는 업데이트를 수행하기 전에 패키지 목록을 최신 상태로 유지하는 일반적인 관행</a:t>
            </a:r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add —no-cache 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실행할 명령을 정의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Alpine Linux</a:t>
            </a:r>
            <a:r>
              <a:rPr lang="ko-KR" altLang="en-US" dirty="0"/>
              <a:t>의 패키지 관리자인 </a:t>
            </a:r>
            <a:r>
              <a:rPr lang="en-US" altLang="ko-KR" dirty="0" err="1"/>
              <a:t>apk</a:t>
            </a:r>
            <a:r>
              <a:rPr lang="ko-KR" altLang="en-US" dirty="0"/>
              <a:t>를 실행하는 명령</a:t>
            </a:r>
          </a:p>
          <a:p>
            <a:pPr fontAlgn="base" latinLnBrk="1"/>
            <a:r>
              <a:rPr lang="en-US" altLang="ko-KR" dirty="0"/>
              <a:t>add </a:t>
            </a:r>
            <a:r>
              <a:rPr lang="ko-KR" altLang="en-US" dirty="0"/>
              <a:t>패키지를 설치하는 데 사용</a:t>
            </a:r>
          </a:p>
          <a:p>
            <a:pPr fontAlgn="base" latinLnBrk="1"/>
            <a:r>
              <a:rPr lang="en-US" altLang="ko-KR" dirty="0"/>
              <a:t>—no-cache </a:t>
            </a:r>
            <a:r>
              <a:rPr lang="ko-KR" altLang="en-US" dirty="0"/>
              <a:t>키지 설치 시 캐시를 사용하지 않도록 지시합니다</a:t>
            </a:r>
            <a:r>
              <a:rPr lang="en-US" altLang="ko-KR" dirty="0"/>
              <a:t>. </a:t>
            </a:r>
            <a:r>
              <a:rPr lang="ko-KR" altLang="en-US" dirty="0"/>
              <a:t>캐시를 사용하지 않으면 설치된 패키지와 관련된 임시 파일들이 생성되지 않으므로 이미지 크기를 줄일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 err="1"/>
              <a:t>nginx</a:t>
            </a:r>
            <a:r>
              <a:rPr lang="en-US" altLang="ko-KR" dirty="0"/>
              <a:t> Nginx </a:t>
            </a:r>
            <a:r>
              <a:rPr lang="ko-KR" altLang="en-US" dirty="0"/>
              <a:t>웹 서버 설치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adduser</a:t>
            </a:r>
            <a:r>
              <a:rPr lang="en-US" altLang="ko-KR" dirty="0"/>
              <a:t> -D -g 'www' 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실행할 명령을 정의</a:t>
            </a:r>
          </a:p>
          <a:p>
            <a:pPr fontAlgn="base" latinLnBrk="1"/>
            <a:r>
              <a:rPr lang="en-US" altLang="ko-KR" dirty="0" err="1"/>
              <a:t>adduser</a:t>
            </a:r>
            <a:r>
              <a:rPr lang="en-US" altLang="ko-KR" dirty="0"/>
              <a:t> </a:t>
            </a:r>
            <a:r>
              <a:rPr lang="ko-KR" altLang="en-US" dirty="0"/>
              <a:t>명령은 사용자를 추가하거나 관리하는데 사용</a:t>
            </a:r>
          </a:p>
          <a:p>
            <a:pPr fontAlgn="base" latinLnBrk="1"/>
            <a:r>
              <a:rPr lang="en-US" altLang="ko-KR" dirty="0"/>
              <a:t>-D </a:t>
            </a:r>
            <a:r>
              <a:rPr lang="ko-KR" altLang="en-US" dirty="0"/>
              <a:t>홈 디렉토리가 생성되지 않고</a:t>
            </a:r>
            <a:r>
              <a:rPr lang="en-US" altLang="ko-KR" dirty="0"/>
              <a:t>, </a:t>
            </a:r>
            <a:r>
              <a:rPr lang="ko-KR" altLang="en-US" dirty="0"/>
              <a:t>사용자가 로그인할 수 없는 시스템 사용자를 생성</a:t>
            </a:r>
          </a:p>
          <a:p>
            <a:pPr fontAlgn="base" latinLnBrk="1"/>
            <a:r>
              <a:rPr lang="en-US" altLang="ko-KR" dirty="0"/>
              <a:t>-g 'www' </a:t>
            </a:r>
            <a:r>
              <a:rPr lang="ko-KR" altLang="en-US" dirty="0"/>
              <a:t>사용자의 초기 그룹을 지정합니다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'www' </a:t>
            </a:r>
            <a:r>
              <a:rPr lang="ko-KR" altLang="en-US" dirty="0"/>
              <a:t>그룹으로 지정됩니다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 그룹은 일반적으로 웹 서버 프로세스의 실행 권한을 가지는 그룹으로 사용</a:t>
            </a:r>
          </a:p>
          <a:p>
            <a:pPr fontAlgn="base" latinLnBrk="1"/>
            <a:r>
              <a:rPr lang="en-US" altLang="ko-KR" dirty="0"/>
              <a:t>www 'www'</a:t>
            </a:r>
            <a:r>
              <a:rPr lang="ko-KR" altLang="en-US" dirty="0"/>
              <a:t>라는 이름의 사용자를 생성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mkdir</a:t>
            </a:r>
            <a:r>
              <a:rPr lang="en-US" altLang="ko-KR" dirty="0"/>
              <a:t>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생성</a:t>
            </a:r>
            <a:r>
              <a:rPr lang="en-US" altLang="ko-KR" dirty="0"/>
              <a:t>, </a:t>
            </a:r>
            <a:r>
              <a:rPr lang="ko-KR" altLang="en-US" dirty="0"/>
              <a:t>경로 및 파일</a:t>
            </a:r>
            <a:r>
              <a:rPr lang="en-US" altLang="ko-KR" dirty="0"/>
              <a:t>: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/var/lib/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샘플</a:t>
            </a:r>
            <a:r>
              <a:rPr lang="en-US" altLang="ko-KR" dirty="0"/>
              <a:t>: </a:t>
            </a:r>
            <a:r>
              <a:rPr lang="en-US" altLang="ko-KR" dirty="0" err="1"/>
              <a:t>chown</a:t>
            </a:r>
            <a:r>
              <a:rPr lang="en-US" altLang="ko-KR" dirty="0"/>
              <a:t> -R [</a:t>
            </a:r>
            <a:r>
              <a:rPr lang="ko-KR" altLang="en-US" dirty="0"/>
              <a:t>새 소유자</a:t>
            </a:r>
            <a:r>
              <a:rPr lang="en-US" altLang="ko-KR" dirty="0"/>
              <a:t>:</a:t>
            </a:r>
            <a:r>
              <a:rPr lang="ko-KR" altLang="en-US" dirty="0"/>
              <a:t>새 그룹</a:t>
            </a:r>
            <a:r>
              <a:rPr lang="en-US" altLang="ko-KR" dirty="0"/>
              <a:t>] [</a:t>
            </a:r>
            <a:r>
              <a:rPr lang="ko-KR" altLang="en-US" dirty="0"/>
              <a:t>대상 파일 또는 디렉터리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/var/lib/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/var/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/var/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</a:t>
            </a:r>
            <a:r>
              <a:rPr lang="en-US" altLang="ko-KR" dirty="0" err="1"/>
              <a:t>dist</a:t>
            </a:r>
            <a:r>
              <a:rPr lang="en-US" altLang="ko-KR" dirty="0"/>
              <a:t>/index.html /www/index.htm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파일위치 </a:t>
            </a:r>
            <a:r>
              <a:rPr lang="en-US" altLang="ko-KR" dirty="0" err="1"/>
              <a:t>dist</a:t>
            </a:r>
            <a:r>
              <a:rPr lang="en-US" altLang="ko-KR" dirty="0"/>
              <a:t>/index.html</a:t>
            </a:r>
            <a:r>
              <a:rPr lang="ko-KR" altLang="en-US" dirty="0"/>
              <a:t>를 </a:t>
            </a:r>
            <a:r>
              <a:rPr lang="en-US" altLang="ko-KR" dirty="0"/>
              <a:t>/www/index.htm</a:t>
            </a:r>
            <a:r>
              <a:rPr lang="ko-KR" altLang="en-US" dirty="0"/>
              <a:t>으로 복사 </a:t>
            </a:r>
          </a:p>
          <a:p>
            <a:pPr fontAlgn="base" latinLnBrk="1"/>
            <a:r>
              <a:rPr lang="en-US" altLang="ko-KR" dirty="0"/>
              <a:t>COPY </a:t>
            </a:r>
            <a:r>
              <a:rPr lang="en-US" altLang="ko-KR" dirty="0" err="1"/>
              <a:t>nginx.conf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 err="1"/>
              <a:t>nginx.conf</a:t>
            </a:r>
            <a:r>
              <a:rPr lang="ko-KR" altLang="en-US" dirty="0"/>
              <a:t>를 파일위치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r>
              <a:rPr lang="en-US" altLang="ko-KR" dirty="0"/>
              <a:t>(alpine:3.8</a:t>
            </a:r>
            <a:r>
              <a:rPr lang="ko-KR" altLang="en-US" dirty="0"/>
              <a:t>내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파일위치</a:t>
            </a:r>
            <a:r>
              <a:rPr lang="en-US" altLang="ko-KR" dirty="0"/>
              <a:t>)</a:t>
            </a:r>
            <a:r>
              <a:rPr lang="ko-KR" altLang="en-US" dirty="0"/>
              <a:t>으로 복사 </a:t>
            </a:r>
          </a:p>
          <a:p>
            <a:pPr fontAlgn="base" latinLnBrk="1"/>
            <a:r>
              <a:rPr lang="en-US" altLang="ko-KR" dirty="0"/>
              <a:t>COPY robots.txt /www/robots.txt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robots.txt</a:t>
            </a:r>
            <a:r>
              <a:rPr lang="ko-KR" altLang="en-US" dirty="0"/>
              <a:t>를 파일위치 </a:t>
            </a:r>
            <a:r>
              <a:rPr lang="en-US" altLang="ko-KR" dirty="0"/>
              <a:t>/www/robots.txt</a:t>
            </a:r>
            <a:r>
              <a:rPr lang="ko-KR" altLang="en-US" dirty="0"/>
              <a:t>으로 복사 </a:t>
            </a:r>
          </a:p>
          <a:p>
            <a:pPr fontAlgn="base" latinLnBrk="1"/>
            <a:r>
              <a:rPr lang="en-US" altLang="ko-KR" dirty="0"/>
              <a:t>RUN ln -sf /dev/</a:t>
            </a:r>
            <a:r>
              <a:rPr lang="en-US" altLang="ko-KR" dirty="0" err="1"/>
              <a:t>stdout</a:t>
            </a:r>
            <a:r>
              <a:rPr lang="en-US" altLang="ko-KR" dirty="0"/>
              <a:t> /var/log/</a:t>
            </a:r>
            <a:r>
              <a:rPr lang="en-US" altLang="ko-KR" dirty="0" err="1"/>
              <a:t>nginx</a:t>
            </a:r>
            <a:r>
              <a:rPr lang="en-US" altLang="ko-KR" dirty="0"/>
              <a:t>/access.log </a:t>
            </a:r>
            <a:endParaRPr lang="ko-KR" altLang="en-US" dirty="0"/>
          </a:p>
          <a:p>
            <a:pPr fontAlgn="base" latinLnBrk="1"/>
            <a:r>
              <a:rPr lang="en-US" altLang="ko-KR" dirty="0"/>
              <a:t>&amp;&amp; ln -sf /dev/stderr /var/log/</a:t>
            </a:r>
            <a:r>
              <a:rPr lang="en-US" altLang="ko-KR" dirty="0" err="1"/>
              <a:t>nginx</a:t>
            </a:r>
            <a:r>
              <a:rPr lang="en-US" altLang="ko-KR" dirty="0"/>
              <a:t>/error.log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ko-KR" altLang="en-US" dirty="0" err="1"/>
              <a:t>심볼릭</a:t>
            </a:r>
            <a:r>
              <a:rPr lang="ko-KR" altLang="en-US" dirty="0"/>
              <a:t> 링크 </a:t>
            </a:r>
            <a:r>
              <a:rPr lang="en-US" altLang="ko-KR" dirty="0"/>
              <a:t>/var/log/</a:t>
            </a:r>
            <a:r>
              <a:rPr lang="en-US" altLang="ko-KR" dirty="0" err="1"/>
              <a:t>nginx</a:t>
            </a:r>
            <a:r>
              <a:rPr lang="en-US" altLang="ko-KR" dirty="0"/>
              <a:t>/access.log </a:t>
            </a:r>
            <a:r>
              <a:rPr lang="ko-KR" altLang="en-US" dirty="0"/>
              <a:t>파일을 </a:t>
            </a:r>
            <a:r>
              <a:rPr lang="en-US" altLang="ko-KR" dirty="0"/>
              <a:t>/dev/</a:t>
            </a:r>
            <a:r>
              <a:rPr lang="en-US" altLang="ko-KR" dirty="0" err="1"/>
              <a:t>stdout</a:t>
            </a:r>
            <a:r>
              <a:rPr lang="ko-KR" altLang="en-US" dirty="0"/>
              <a:t>으로 덮어쓰기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ko-KR" altLang="en-US" dirty="0" err="1"/>
              <a:t>심볼릭</a:t>
            </a:r>
            <a:r>
              <a:rPr lang="ko-KR" altLang="en-US" dirty="0"/>
              <a:t> 링크 </a:t>
            </a:r>
            <a:r>
              <a:rPr lang="en-US" altLang="ko-KR" dirty="0"/>
              <a:t>/var/log/</a:t>
            </a:r>
            <a:r>
              <a:rPr lang="en-US" altLang="ko-KR" dirty="0" err="1"/>
              <a:t>nginx</a:t>
            </a:r>
            <a:r>
              <a:rPr lang="en-US" altLang="ko-KR" dirty="0"/>
              <a:t>/error.log </a:t>
            </a:r>
            <a:r>
              <a:rPr lang="ko-KR" altLang="en-US" dirty="0"/>
              <a:t>파일을 </a:t>
            </a:r>
            <a:r>
              <a:rPr lang="en-US" altLang="ko-KR" dirty="0"/>
              <a:t>/dev/stderr</a:t>
            </a:r>
            <a:r>
              <a:rPr lang="ko-KR" altLang="en-US" dirty="0"/>
              <a:t>으로 덮어쓰기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ko-KR" altLang="en-US" dirty="0"/>
              <a:t>옵션설명</a:t>
            </a:r>
          </a:p>
          <a:p>
            <a:pPr fontAlgn="base" latinLnBrk="1"/>
            <a:r>
              <a:rPr lang="en-US" altLang="ko-KR" dirty="0"/>
              <a:t>ln </a:t>
            </a:r>
            <a:r>
              <a:rPr lang="ko-KR" altLang="en-US" dirty="0"/>
              <a:t>명령은 하드 링크 또는 </a:t>
            </a:r>
            <a:r>
              <a:rPr lang="ko-KR" altLang="en-US" dirty="0" err="1"/>
              <a:t>심볼릭</a:t>
            </a:r>
            <a:r>
              <a:rPr lang="ko-KR" altLang="en-US" dirty="0"/>
              <a:t> 링크를 생성하는 데 사용</a:t>
            </a:r>
          </a:p>
          <a:p>
            <a:pPr fontAlgn="base" latinLnBrk="1"/>
            <a:r>
              <a:rPr lang="en-US" altLang="ko-KR" dirty="0"/>
              <a:t>-s </a:t>
            </a:r>
            <a:r>
              <a:rPr lang="ko-KR" altLang="en-US" dirty="0"/>
              <a:t>옵션은 </a:t>
            </a:r>
            <a:r>
              <a:rPr lang="ko-KR" altLang="en-US" dirty="0" err="1"/>
              <a:t>심볼릭</a:t>
            </a:r>
            <a:r>
              <a:rPr lang="ko-KR" altLang="en-US" dirty="0"/>
              <a:t> 링크를 생성하도록 지시 </a:t>
            </a:r>
          </a:p>
          <a:p>
            <a:pPr fontAlgn="base" latinLnBrk="1"/>
            <a:r>
              <a:rPr lang="en-US" altLang="ko-KR" dirty="0"/>
              <a:t>-f </a:t>
            </a:r>
            <a:r>
              <a:rPr lang="ko-KR" altLang="en-US" dirty="0"/>
              <a:t>옵션은 이미 해당 이름의 파일이 존재할 경우 강제로 </a:t>
            </a:r>
            <a:r>
              <a:rPr lang="ko-KR" altLang="en-US" dirty="0" err="1"/>
              <a:t>덮어쓰도록</a:t>
            </a:r>
            <a:r>
              <a:rPr lang="ko-KR" altLang="en-US" dirty="0"/>
              <a:t> 지시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CMD ["</a:t>
            </a:r>
            <a:r>
              <a:rPr lang="en-US" altLang="ko-KR" dirty="0" err="1"/>
              <a:t>nginx</a:t>
            </a:r>
            <a:r>
              <a:rPr lang="en-US" altLang="ko-KR" dirty="0"/>
              <a:t>", "-g", "daemon off;"]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컨테이너 </a:t>
            </a:r>
            <a:r>
              <a:rPr lang="ko-KR" altLang="en-US" dirty="0" err="1"/>
              <a:t>시작시</a:t>
            </a:r>
            <a:r>
              <a:rPr lang="ko-KR" altLang="en-US" dirty="0"/>
              <a:t>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웹 서버가 실행된 상태로 유지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ko-KR" altLang="en-US" dirty="0"/>
              <a:t>옵션설명</a:t>
            </a:r>
          </a:p>
          <a:p>
            <a:pPr fontAlgn="base" latinLnBrk="1"/>
            <a:r>
              <a:rPr lang="en-US" altLang="ko-KR" dirty="0"/>
              <a:t>CMD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시작될 때 실행될 명령</a:t>
            </a:r>
          </a:p>
          <a:p>
            <a:pPr fontAlgn="base" latinLnBrk="1"/>
            <a:r>
              <a:rPr lang="en-US" altLang="ko-KR" dirty="0" err="1"/>
              <a:t>nginx</a:t>
            </a:r>
            <a:r>
              <a:rPr lang="en-US" altLang="ko-KR" dirty="0"/>
              <a:t> Nginx </a:t>
            </a:r>
            <a:r>
              <a:rPr lang="ko-KR" altLang="en-US" dirty="0"/>
              <a:t>웹 서버를 실행</a:t>
            </a:r>
          </a:p>
          <a:p>
            <a:pPr fontAlgn="base" latinLnBrk="1"/>
            <a:r>
              <a:rPr lang="en-US" altLang="ko-KR" dirty="0"/>
              <a:t>-g Nginx</a:t>
            </a:r>
            <a:r>
              <a:rPr lang="ko-KR" altLang="en-US" dirty="0"/>
              <a:t>의 글로벌 </a:t>
            </a:r>
            <a:r>
              <a:rPr lang="ko-KR" altLang="en-US" dirty="0" err="1"/>
              <a:t>디렉티브</a:t>
            </a:r>
            <a:r>
              <a:rPr lang="en-US" altLang="ko-KR" dirty="0"/>
              <a:t>(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  <a:r>
              <a:rPr lang="ko-KR" altLang="en-US" dirty="0"/>
              <a:t>를 설정</a:t>
            </a:r>
          </a:p>
          <a:p>
            <a:pPr fontAlgn="base" latinLnBrk="1"/>
            <a:r>
              <a:rPr lang="en-US" altLang="ko-KR" dirty="0"/>
              <a:t>daemon off; Nginx </a:t>
            </a:r>
            <a:r>
              <a:rPr lang="ko-KR" altLang="en-US" dirty="0"/>
              <a:t>글로벌 </a:t>
            </a:r>
            <a:r>
              <a:rPr lang="ko-KR" altLang="en-US" dirty="0" err="1"/>
              <a:t>디렉티브인</a:t>
            </a:r>
            <a:r>
              <a:rPr lang="ko-KR" altLang="en-US" dirty="0"/>
              <a:t> </a:t>
            </a:r>
            <a:r>
              <a:rPr lang="en-US" altLang="ko-KR" dirty="0"/>
              <a:t>daemon</a:t>
            </a:r>
            <a:r>
              <a:rPr lang="ko-KR" altLang="en-US" dirty="0"/>
              <a:t>을 설정하고</a:t>
            </a:r>
            <a:r>
              <a:rPr lang="en-US" altLang="ko-KR" dirty="0"/>
              <a:t>, Nginx</a:t>
            </a:r>
            <a:r>
              <a:rPr lang="ko-KR" altLang="en-US" dirty="0"/>
              <a:t>를 백그라운드에서 실행하지 않도록 지시</a:t>
            </a:r>
          </a:p>
          <a:p>
            <a:pPr fontAlgn="base" latinLnBrk="1"/>
            <a:r>
              <a:rPr lang="en-US" altLang="ko-KR" dirty="0"/>
              <a:t>Nginx</a:t>
            </a:r>
            <a:r>
              <a:rPr lang="ko-KR" altLang="en-US" dirty="0"/>
              <a:t>를 포그라운드에서 실행하며</a:t>
            </a:r>
            <a:r>
              <a:rPr lang="en-US" altLang="ko-KR" dirty="0"/>
              <a:t>, </a:t>
            </a:r>
            <a:r>
              <a:rPr lang="ko-KR" altLang="en-US" dirty="0"/>
              <a:t>이렇게 하면 컨테이너가 실행 중인 상태를 유지하면서 </a:t>
            </a:r>
            <a:r>
              <a:rPr lang="en-US" altLang="ko-KR" dirty="0"/>
              <a:t>Nginx </a:t>
            </a:r>
            <a:r>
              <a:rPr lang="ko-KR" altLang="en-US" dirty="0"/>
              <a:t>서버가 실행됩니다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이것은 </a:t>
            </a:r>
            <a:r>
              <a:rPr lang="ko-KR" altLang="en-US" dirty="0" err="1"/>
              <a:t>도커</a:t>
            </a:r>
            <a:r>
              <a:rPr lang="ko-KR" altLang="en-US" dirty="0"/>
              <a:t> 컨테이너가 </a:t>
            </a:r>
            <a:r>
              <a:rPr lang="en-US" altLang="ko-KR" dirty="0"/>
              <a:t>Nginx</a:t>
            </a:r>
            <a:r>
              <a:rPr lang="ko-KR" altLang="en-US" dirty="0"/>
              <a:t>를 실행하는 일반적인 방법 중 하나입니다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따라서 이 </a:t>
            </a:r>
            <a:r>
              <a:rPr lang="en-US" altLang="ko-KR" dirty="0"/>
              <a:t>CMD </a:t>
            </a:r>
            <a:r>
              <a:rPr lang="ko-KR" altLang="en-US" dirty="0"/>
              <a:t>지시어는 </a:t>
            </a:r>
            <a:r>
              <a:rPr lang="en-US" altLang="ko-KR" dirty="0"/>
              <a:t>Nginx</a:t>
            </a:r>
            <a:r>
              <a:rPr lang="ko-KR" altLang="en-US" dirty="0"/>
              <a:t>를 실행하고 백그라운드에서 동작하지 않도록 컨테이너를 구성합니다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이것은 일반적으로 웹 서버를 실행하는 </a:t>
            </a:r>
            <a:r>
              <a:rPr lang="ko-KR" altLang="en-US" dirty="0" err="1"/>
              <a:t>도커</a:t>
            </a:r>
            <a:r>
              <a:rPr lang="ko-KR" altLang="en-US" dirty="0"/>
              <a:t> 컨테이너에서 사용되며</a:t>
            </a:r>
            <a:r>
              <a:rPr lang="en-US" altLang="ko-KR" dirty="0"/>
              <a:t>, </a:t>
            </a:r>
            <a:endParaRPr lang="ko-KR" altLang="en-US" dirty="0"/>
          </a:p>
          <a:p>
            <a:pPr fontAlgn="base" latinLnBrk="1"/>
            <a:r>
              <a:rPr lang="ko-KR" altLang="en-US" dirty="0"/>
              <a:t>웹 서버가 컨테이너를 시작하면 웹 서버가 실행된 상태로 유지됩니다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59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2166B0-C298-4A49-8A83-20F6803403BF}"/>
              </a:ext>
            </a:extLst>
          </p:cNvPr>
          <p:cNvSpPr/>
          <p:nvPr/>
        </p:nvSpPr>
        <p:spPr>
          <a:xfrm>
            <a:off x="154902" y="-8250"/>
            <a:ext cx="1981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>
                <a:highlight>
                  <a:srgbClr val="FFFF00"/>
                </a:highlight>
              </a:rPr>
              <a:t>stg-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front.groovy</a:t>
            </a:r>
            <a:endParaRPr lang="en-US" altLang="ko-KR" dirty="0">
              <a:highlight>
                <a:srgbClr val="FFFF00"/>
              </a:highlight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92AF648-E435-4460-91EE-E28716992585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1755775"/>
          <a:ext cx="10210408" cy="6091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230">
                  <a:extLst>
                    <a:ext uri="{9D8B030D-6E8A-4147-A177-3AD203B41FA5}">
                      <a16:colId xmlns:a16="http://schemas.microsoft.com/office/drawing/2014/main" val="1307051749"/>
                    </a:ext>
                  </a:extLst>
                </a:gridCol>
                <a:gridCol w="1038544">
                  <a:extLst>
                    <a:ext uri="{9D8B030D-6E8A-4147-A177-3AD203B41FA5}">
                      <a16:colId xmlns:a16="http://schemas.microsoft.com/office/drawing/2014/main" val="2769529299"/>
                    </a:ext>
                  </a:extLst>
                </a:gridCol>
                <a:gridCol w="309230">
                  <a:extLst>
                    <a:ext uri="{9D8B030D-6E8A-4147-A177-3AD203B41FA5}">
                      <a16:colId xmlns:a16="http://schemas.microsoft.com/office/drawing/2014/main" val="3007835239"/>
                    </a:ext>
                  </a:extLst>
                </a:gridCol>
                <a:gridCol w="431754">
                  <a:extLst>
                    <a:ext uri="{9D8B030D-6E8A-4147-A177-3AD203B41FA5}">
                      <a16:colId xmlns:a16="http://schemas.microsoft.com/office/drawing/2014/main" val="2405797067"/>
                    </a:ext>
                  </a:extLst>
                </a:gridCol>
                <a:gridCol w="641797">
                  <a:extLst>
                    <a:ext uri="{9D8B030D-6E8A-4147-A177-3AD203B41FA5}">
                      <a16:colId xmlns:a16="http://schemas.microsoft.com/office/drawing/2014/main" val="4176102574"/>
                    </a:ext>
                  </a:extLst>
                </a:gridCol>
                <a:gridCol w="1085221">
                  <a:extLst>
                    <a:ext uri="{9D8B030D-6E8A-4147-A177-3AD203B41FA5}">
                      <a16:colId xmlns:a16="http://schemas.microsoft.com/office/drawing/2014/main" val="115306492"/>
                    </a:ext>
                  </a:extLst>
                </a:gridCol>
                <a:gridCol w="2736389">
                  <a:extLst>
                    <a:ext uri="{9D8B030D-6E8A-4147-A177-3AD203B41FA5}">
                      <a16:colId xmlns:a16="http://schemas.microsoft.com/office/drawing/2014/main" val="2597339391"/>
                    </a:ext>
                  </a:extLst>
                </a:gridCol>
                <a:gridCol w="2240455">
                  <a:extLst>
                    <a:ext uri="{9D8B030D-6E8A-4147-A177-3AD203B41FA5}">
                      <a16:colId xmlns:a16="http://schemas.microsoft.com/office/drawing/2014/main" val="3702868649"/>
                    </a:ext>
                  </a:extLst>
                </a:gridCol>
                <a:gridCol w="1417788">
                  <a:extLst>
                    <a:ext uri="{9D8B030D-6E8A-4147-A177-3AD203B41FA5}">
                      <a16:colId xmlns:a16="http://schemas.microsoft.com/office/drawing/2014/main" val="1625314851"/>
                    </a:ext>
                  </a:extLst>
                </a:gridCol>
              </a:tblGrid>
              <a:tr h="1015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순서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구분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작업자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실행 시스템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버전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명령어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입력변수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내용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extLst>
                  <a:ext uri="{0D108BD9-81ED-4DB2-BD59-A6C34878D82A}">
                    <a16:rowId xmlns:a16="http://schemas.microsoft.com/office/drawing/2014/main" val="2612612268"/>
                  </a:ext>
                </a:extLst>
              </a:tr>
              <a:tr h="10152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commit and Push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extLst>
                  <a:ext uri="{0D108BD9-81ED-4DB2-BD59-A6C34878D82A}">
                    <a16:rowId xmlns:a16="http://schemas.microsoft.com/office/drawing/2014/main" val="3966884301"/>
                  </a:ext>
                </a:extLst>
              </a:tr>
              <a:tr h="10152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Build with Paramters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sicc-develop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명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extLst>
                  <a:ext uri="{0D108BD9-81ED-4DB2-BD59-A6C34878D82A}">
                    <a16:rowId xmlns:a16="http://schemas.microsoft.com/office/drawing/2014/main" val="555956709"/>
                  </a:ext>
                </a:extLst>
              </a:tr>
              <a:tr h="10152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stage('checkout')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sicc-develop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젠킨슨으로 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extLst>
                  <a:ext uri="{0D108BD9-81ED-4DB2-BD59-A6C34878D82A}">
                    <a16:rowId xmlns:a16="http://schemas.microsoft.com/office/drawing/2014/main" val="780633831"/>
                  </a:ext>
                </a:extLst>
              </a:tr>
              <a:tr h="10152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stage('initialize')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젠킨슨 </a:t>
                      </a:r>
                      <a:r>
                        <a:rPr lang="en-US" altLang="ko-KR" sz="500" u="none" strike="noStrike">
                          <a:effectLst/>
                        </a:rPr>
                        <a:t>groovy </a:t>
                      </a:r>
                      <a:r>
                        <a:rPr lang="ko-KR" altLang="en-US" sz="500" u="none" strike="noStrike">
                          <a:effectLst/>
                        </a:rPr>
                        <a:t>스크립트 변수선언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mvnHome, imageName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extLst>
                  <a:ext uri="{0D108BD9-81ED-4DB2-BD59-A6C34878D82A}">
                    <a16:rowId xmlns:a16="http://schemas.microsoft.com/office/drawing/2014/main" val="2182094933"/>
                  </a:ext>
                </a:extLst>
              </a:tr>
              <a:tr h="17258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stage('config')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Dockerfile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dockerfiles/*******.Dockerfile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3. nginx-static.conf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:nginxconf/*****.conf, nginxconf/robots.txt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Dockerfile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dockerfiles/*******.Dockerfile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3. nginx-static.conf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:nginxconf/*****.conf, nginxconf/robots.txt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extLst>
                  <a:ext uri="{0D108BD9-81ED-4DB2-BD59-A6C34878D82A}">
                    <a16:rowId xmlns:a16="http://schemas.microsoft.com/office/drawing/2014/main" val="2313567062"/>
                  </a:ext>
                </a:extLst>
              </a:tr>
              <a:tr h="10152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stage('build')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 npm install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2.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ncloudstorage &gt; [DEV]NCP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ebs-oc-stg-contents-bucket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environments/config.js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 명령어</a:t>
                      </a:r>
                      <a:r>
                        <a:rPr lang="en-US" altLang="ko-KR" sz="500" u="none" strike="noStrike">
                          <a:effectLst/>
                        </a:rPr>
                        <a:t>: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* </a:t>
                      </a:r>
                      <a:r>
                        <a:rPr lang="en-US" sz="500" u="none" strike="noStrike">
                          <a:effectLst/>
                        </a:rPr>
                        <a:t>cp environments/config.****.js environments/config.js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3. npm run build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ㅇ실행 명령어</a:t>
                      </a:r>
                      <a:r>
                        <a:rPr lang="en-US" altLang="ko-KR" sz="500" u="none" strike="noStrike">
                          <a:effectLst/>
                        </a:rPr>
                        <a:t>: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* </a:t>
                      </a:r>
                      <a:r>
                        <a:rPr lang="en-US" sz="500" u="none" strike="noStrike">
                          <a:effectLst/>
                        </a:rPr>
                        <a:t>cp environments/config.stg.js environments/config.js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extLst>
                  <a:ext uri="{0D108BD9-81ED-4DB2-BD59-A6C34878D82A}">
                    <a16:rowId xmlns:a16="http://schemas.microsoft.com/office/drawing/2014/main" val="1576871199"/>
                  </a:ext>
                </a:extLst>
              </a:tr>
              <a:tr h="5076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stage('upload static files')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</a:t>
                      </a:r>
                      <a:r>
                        <a:rPr lang="ko-KR" altLang="en-US" sz="500" u="none" strike="noStrike">
                          <a:effectLst/>
                        </a:rPr>
                        <a:t>업로드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oc-stg-static-bucket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front_all/******/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front_all/frontend/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extLst>
                  <a:ext uri="{0D108BD9-81ED-4DB2-BD59-A6C34878D82A}">
                    <a16:rowId xmlns:a16="http://schemas.microsoft.com/office/drawing/2014/main" val="3760216069"/>
                  </a:ext>
                </a:extLst>
              </a:tr>
              <a:tr h="9136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stage('image build')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 Docker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1)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en-US" sz="500" u="none" strike="noStrike">
                          <a:effectLst/>
                        </a:rPr>
                        <a:t>ebs-oc-jenkins </a:t>
                      </a:r>
                      <a:r>
                        <a:rPr lang="ko-KR" altLang="en-US" sz="5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4)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</a:t>
                      </a:r>
                      <a:r>
                        <a:rPr lang="en-US" sz="5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500" u="none" strike="noStrike">
                          <a:effectLst/>
                        </a:rPr>
                        <a:t>개발</a:t>
                      </a:r>
                      <a:r>
                        <a:rPr lang="en-US" altLang="ko-KR" sz="500" u="none" strike="noStrike">
                          <a:effectLst/>
                        </a:rPr>
                        <a:t>] &gt; </a:t>
                      </a:r>
                      <a:r>
                        <a:rPr lang="en-US" sz="500" u="none" strike="noStrike">
                          <a:effectLst/>
                        </a:rPr>
                        <a:t>VPC &gt; Container Registry &gt;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   ebs-oc-stg-registry.kr.ncr.ntruss.com(e89969vf.kr.private-ncr.ntruss.com) </a:t>
                      </a:r>
                      <a:r>
                        <a:rPr lang="ko-KR" altLang="en-US" sz="5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사이즈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extLst>
                  <a:ext uri="{0D108BD9-81ED-4DB2-BD59-A6C34878D82A}">
                    <a16:rowId xmlns:a16="http://schemas.microsoft.com/office/drawing/2014/main" val="3498288088"/>
                  </a:ext>
                </a:extLst>
              </a:tr>
              <a:tr h="7106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stage('NKS01')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500" u="none" strike="noStrike">
                          <a:effectLst/>
                        </a:rPr>
                        <a:t>: *********.yaml *</a:t>
                      </a:r>
                      <a:r>
                        <a:rPr lang="ko-KR" altLang="en-US" sz="500" u="none" strike="noStrike">
                          <a:effectLst/>
                        </a:rPr>
                        <a:t>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배포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로그인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쿠버</a:t>
                      </a:r>
                      <a:r>
                        <a:rPr lang="en-US" altLang="ko-KR" sz="500" u="none" strike="noStrike">
                          <a:effectLst/>
                        </a:rPr>
                        <a:t>: ***********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500" u="none" strike="noStrike">
                          <a:effectLst/>
                        </a:rPr>
                        <a:t>: oc-front-k8s.yaml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배포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로그인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쿠버</a:t>
                      </a:r>
                      <a:r>
                        <a:rPr lang="en-US" altLang="ko-KR" sz="500" u="none" strike="noStrike">
                          <a:effectLst/>
                        </a:rPr>
                        <a:t>: stg-nks01-kube_ns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extLst>
                  <a:ext uri="{0D108BD9-81ED-4DB2-BD59-A6C34878D82A}">
                    <a16:rowId xmlns:a16="http://schemas.microsoft.com/office/drawing/2014/main" val="2364047429"/>
                  </a:ext>
                </a:extLst>
              </a:tr>
              <a:tr h="7106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stage('NKS02')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500" u="none" strike="noStrike">
                          <a:effectLst/>
                        </a:rPr>
                        <a:t>: *********.yaml *</a:t>
                      </a:r>
                      <a:r>
                        <a:rPr lang="ko-KR" altLang="en-US" sz="500" u="none" strike="noStrike">
                          <a:effectLst/>
                        </a:rPr>
                        <a:t>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배포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로그인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쿠버</a:t>
                      </a:r>
                      <a:r>
                        <a:rPr lang="en-US" altLang="ko-KR" sz="500" u="none" strike="noStrike">
                          <a:effectLst/>
                        </a:rPr>
                        <a:t>: ***********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1.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500" u="none" strike="noStrike" dirty="0">
                          <a:effectLst/>
                        </a:rPr>
                        <a:t> 파일 생성 *입력</a:t>
                      </a:r>
                      <a:r>
                        <a:rPr lang="en-US" altLang="ko-KR" sz="500" u="none" strike="noStrike" dirty="0">
                          <a:effectLst/>
                        </a:rPr>
                        <a:t>: oc-front-k8s.yaml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2.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500" u="none" strike="noStrike" dirty="0">
                          <a:effectLst/>
                        </a:rPr>
                        <a:t>/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500" u="none" strike="noStrike" dirty="0">
                          <a:effectLst/>
                        </a:rPr>
                        <a:t>: stg-nks02-kube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/>
                </a:tc>
                <a:extLst>
                  <a:ext uri="{0D108BD9-81ED-4DB2-BD59-A6C34878D82A}">
                    <a16:rowId xmlns:a16="http://schemas.microsoft.com/office/drawing/2014/main" val="158121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733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30012C9C-EEE2-48D3-8EFA-6FFCF56ED637}"/>
              </a:ext>
            </a:extLst>
          </p:cNvPr>
          <p:cNvSpPr/>
          <p:nvPr/>
        </p:nvSpPr>
        <p:spPr>
          <a:xfrm>
            <a:off x="3483627" y="4681502"/>
            <a:ext cx="2916921" cy="3455500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93447-CACB-4E3B-B345-659E266EDAC2}"/>
              </a:ext>
            </a:extLst>
          </p:cNvPr>
          <p:cNvSpPr/>
          <p:nvPr/>
        </p:nvSpPr>
        <p:spPr>
          <a:xfrm>
            <a:off x="154902" y="-8250"/>
            <a:ext cx="245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>
                <a:highlight>
                  <a:srgbClr val="FFFF00"/>
                </a:highlight>
              </a:rPr>
              <a:t>stg-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frontmain.groovy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8" name="화살표: 위쪽/아래쪽 57">
            <a:extLst>
              <a:ext uri="{FF2B5EF4-FFF2-40B4-BE49-F238E27FC236}">
                <a16:creationId xmlns:a16="http://schemas.microsoft.com/office/drawing/2014/main" id="{33F8DF99-A4A4-4F3C-A018-881F02E7A772}"/>
              </a:ext>
            </a:extLst>
          </p:cNvPr>
          <p:cNvSpPr/>
          <p:nvPr/>
        </p:nvSpPr>
        <p:spPr>
          <a:xfrm rot="16200000">
            <a:off x="6593404" y="-205558"/>
            <a:ext cx="377929" cy="6920529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9" name="화살표: 위쪽/아래쪽 58">
            <a:extLst>
              <a:ext uri="{FF2B5EF4-FFF2-40B4-BE49-F238E27FC236}">
                <a16:creationId xmlns:a16="http://schemas.microsoft.com/office/drawing/2014/main" id="{70B2DA27-2104-43F0-9C62-359B710DFC1C}"/>
              </a:ext>
            </a:extLst>
          </p:cNvPr>
          <p:cNvSpPr/>
          <p:nvPr/>
        </p:nvSpPr>
        <p:spPr>
          <a:xfrm rot="16200000">
            <a:off x="3465381" y="2414728"/>
            <a:ext cx="377929" cy="664483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083CEB3-54E1-4453-9B11-5666068FAC4B}"/>
              </a:ext>
            </a:extLst>
          </p:cNvPr>
          <p:cNvSpPr/>
          <p:nvPr/>
        </p:nvSpPr>
        <p:spPr>
          <a:xfrm>
            <a:off x="4174676" y="386408"/>
            <a:ext cx="5484950" cy="2352926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64" name="화살표: 위쪽/아래쪽 63">
            <a:extLst>
              <a:ext uri="{FF2B5EF4-FFF2-40B4-BE49-F238E27FC236}">
                <a16:creationId xmlns:a16="http://schemas.microsoft.com/office/drawing/2014/main" id="{2F2CCB91-9A66-43DB-939E-A5DCFF4C3B0A}"/>
              </a:ext>
            </a:extLst>
          </p:cNvPr>
          <p:cNvSpPr/>
          <p:nvPr/>
        </p:nvSpPr>
        <p:spPr>
          <a:xfrm>
            <a:off x="2134309" y="1869082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78513D3-86F1-4875-AB2A-1BAAEF1C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41" y="2570482"/>
            <a:ext cx="1440000" cy="99052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5112B0E-98DC-403A-A1DB-0477AB15F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391" y="502793"/>
            <a:ext cx="1440000" cy="132896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1B4762C-17C4-4668-B20D-D95E26966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02" y="1549858"/>
            <a:ext cx="905409" cy="922766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662D23B-8C50-4E58-B5AF-37F8E733EC25}"/>
              </a:ext>
            </a:extLst>
          </p:cNvPr>
          <p:cNvSpPr/>
          <p:nvPr/>
        </p:nvSpPr>
        <p:spPr>
          <a:xfrm rot="1800000">
            <a:off x="1147968" y="2415834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01DE1F5-2A8A-47AA-986C-396EB2620D3B}"/>
              </a:ext>
            </a:extLst>
          </p:cNvPr>
          <p:cNvSpPr/>
          <p:nvPr/>
        </p:nvSpPr>
        <p:spPr>
          <a:xfrm rot="20503359">
            <a:off x="1088058" y="1255130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32AEEC-8C32-4074-9FA3-281DFD5A4F88}"/>
              </a:ext>
            </a:extLst>
          </p:cNvPr>
          <p:cNvSpPr/>
          <p:nvPr/>
        </p:nvSpPr>
        <p:spPr>
          <a:xfrm>
            <a:off x="269903" y="2461675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96237BD-E7D6-47E7-A79A-5353E6399DF2}"/>
              </a:ext>
            </a:extLst>
          </p:cNvPr>
          <p:cNvSpPr/>
          <p:nvPr/>
        </p:nvSpPr>
        <p:spPr>
          <a:xfrm>
            <a:off x="1155537" y="2597284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859C25-F4E8-4C47-8F7D-F49E03443F7B}"/>
              </a:ext>
            </a:extLst>
          </p:cNvPr>
          <p:cNvSpPr/>
          <p:nvPr/>
        </p:nvSpPr>
        <p:spPr>
          <a:xfrm>
            <a:off x="2223868" y="2009116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80EEFC3-A2D7-4604-A052-8D0725A61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688" y="4836773"/>
            <a:ext cx="1284585" cy="122684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35EEDA-D7C8-4683-A763-088F63302611}"/>
              </a:ext>
            </a:extLst>
          </p:cNvPr>
          <p:cNvSpPr/>
          <p:nvPr/>
        </p:nvSpPr>
        <p:spPr>
          <a:xfrm>
            <a:off x="2825090" y="5809593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4A060C3-7617-4682-98B1-0D5C331DE999}"/>
              </a:ext>
            </a:extLst>
          </p:cNvPr>
          <p:cNvSpPr/>
          <p:nvPr/>
        </p:nvSpPr>
        <p:spPr>
          <a:xfrm>
            <a:off x="3632430" y="4860627"/>
            <a:ext cx="2576942" cy="30496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stage('config’)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900" dirty="0"/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nginx-static.conf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nginxconf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/*****.conf,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nginxconf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/robots.txt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6942372-18C1-4D32-80D9-BD5198642F1C}"/>
              </a:ext>
            </a:extLst>
          </p:cNvPr>
          <p:cNvSpPr/>
          <p:nvPr/>
        </p:nvSpPr>
        <p:spPr>
          <a:xfrm rot="5400000">
            <a:off x="1495833" y="3970410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91849D4D-00D4-4BDA-AA8E-C73814BA8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511" y="556168"/>
            <a:ext cx="1089158" cy="150171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578D40-41B7-44A9-898F-8FE42A13CE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3147" y="582754"/>
            <a:ext cx="1396751" cy="1637569"/>
          </a:xfrm>
          <a:prstGeom prst="rect">
            <a:avLst/>
          </a:prstGeom>
        </p:spPr>
      </p:pic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C633B958-2355-4726-80C9-8E19C9756593}"/>
              </a:ext>
            </a:extLst>
          </p:cNvPr>
          <p:cNvSpPr/>
          <p:nvPr/>
        </p:nvSpPr>
        <p:spPr>
          <a:xfrm>
            <a:off x="5688995" y="919649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654DEDE9-448E-4E3F-9F98-CB0CEDEE5CBC}"/>
              </a:ext>
            </a:extLst>
          </p:cNvPr>
          <p:cNvSpPr/>
          <p:nvPr/>
        </p:nvSpPr>
        <p:spPr>
          <a:xfrm>
            <a:off x="7426310" y="875633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38F7145-34FA-43E2-8A1B-42735C39D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773" y="551705"/>
            <a:ext cx="1438476" cy="140037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548624-7AC1-4CB8-9B60-B7235958042E}"/>
              </a:ext>
            </a:extLst>
          </p:cNvPr>
          <p:cNvSpPr/>
          <p:nvPr/>
        </p:nvSpPr>
        <p:spPr>
          <a:xfrm>
            <a:off x="8313695" y="1680565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39B233A6-03E8-47A5-ACD4-A3B9399639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5971522" y="2225164"/>
            <a:ext cx="1440000" cy="377929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A09C199-6A60-47F5-8ABC-FBDC85F0C3E2}"/>
              </a:ext>
            </a:extLst>
          </p:cNvPr>
          <p:cNvSpPr/>
          <p:nvPr/>
        </p:nvSpPr>
        <p:spPr>
          <a:xfrm>
            <a:off x="4174676" y="2850119"/>
            <a:ext cx="5484950" cy="11270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stage('image build')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&gt; 2.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사이즈 확인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ebs-oc-stg-registry.kr.ncr.ntruss.com(e89969vf.kr.private-ncr.ntruss.com)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1A92B80-ED4C-4881-9063-E11AAC3FFE3C}"/>
              </a:ext>
            </a:extLst>
          </p:cNvPr>
          <p:cNvSpPr/>
          <p:nvPr/>
        </p:nvSpPr>
        <p:spPr>
          <a:xfrm>
            <a:off x="3409050" y="2618723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endParaRPr lang="ko-KR" altLang="en-US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FC921C3-3272-4E07-8531-87A879C065F6}"/>
              </a:ext>
            </a:extLst>
          </p:cNvPr>
          <p:cNvSpPr/>
          <p:nvPr/>
        </p:nvSpPr>
        <p:spPr>
          <a:xfrm>
            <a:off x="9633805" y="3130287"/>
            <a:ext cx="660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⑨</a:t>
            </a:r>
            <a:endParaRPr lang="ko-KR" altLang="en-US" sz="12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03EC77B-C9A1-4382-94A8-D1E8517FB889}"/>
              </a:ext>
            </a:extLst>
          </p:cNvPr>
          <p:cNvSpPr/>
          <p:nvPr/>
        </p:nvSpPr>
        <p:spPr>
          <a:xfrm>
            <a:off x="10408167" y="1330960"/>
            <a:ext cx="4372813" cy="2475700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ECBA66-3F8F-455A-A1FA-8C47690D6E17}"/>
              </a:ext>
            </a:extLst>
          </p:cNvPr>
          <p:cNvSpPr/>
          <p:nvPr/>
        </p:nvSpPr>
        <p:spPr>
          <a:xfrm>
            <a:off x="11657276" y="1505058"/>
            <a:ext cx="2942246" cy="906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3A5AAF-0E8C-4EEF-9880-A679B5688BA8}"/>
              </a:ext>
            </a:extLst>
          </p:cNvPr>
          <p:cNvSpPr/>
          <p:nvPr/>
        </p:nvSpPr>
        <p:spPr>
          <a:xfrm>
            <a:off x="10781347" y="1715704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1406A3BE-A160-4288-AB08-F498C988A98B}"/>
              </a:ext>
            </a:extLst>
          </p:cNvPr>
          <p:cNvSpPr/>
          <p:nvPr/>
        </p:nvSpPr>
        <p:spPr>
          <a:xfrm rot="5400000">
            <a:off x="11045877" y="1942503"/>
            <a:ext cx="230833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8C36-8DEF-41AF-B007-A774DA4E85F2}"/>
              </a:ext>
            </a:extLst>
          </p:cNvPr>
          <p:cNvGrpSpPr/>
          <p:nvPr/>
        </p:nvGrpSpPr>
        <p:grpSpPr>
          <a:xfrm>
            <a:off x="10518705" y="2520255"/>
            <a:ext cx="1321123" cy="1274640"/>
            <a:chOff x="10544482" y="6698164"/>
            <a:chExt cx="1321123" cy="1274640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1679C22-3A87-4E69-80AB-CCCE2A1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2DC40C-7BAD-4A21-B625-281A8037B701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D0040ED-BC08-4126-8931-DA2BE5B04CE6}"/>
              </a:ext>
            </a:extLst>
          </p:cNvPr>
          <p:cNvSpPr/>
          <p:nvPr/>
        </p:nvSpPr>
        <p:spPr>
          <a:xfrm>
            <a:off x="11657276" y="2599985"/>
            <a:ext cx="2942246" cy="724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D3572A-3B2D-45DB-BB6B-D7CD6C6E1CE8}"/>
              </a:ext>
            </a:extLst>
          </p:cNvPr>
          <p:cNvSpPr/>
          <p:nvPr/>
        </p:nvSpPr>
        <p:spPr>
          <a:xfrm>
            <a:off x="3441383" y="3115549"/>
            <a:ext cx="660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 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⑨</a:t>
            </a:r>
            <a:endParaRPr lang="ko-KR" altLang="en-US" sz="1200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28918C-3190-43B7-8047-504B876518A4}"/>
              </a:ext>
            </a:extLst>
          </p:cNvPr>
          <p:cNvSpPr/>
          <p:nvPr/>
        </p:nvSpPr>
        <p:spPr>
          <a:xfrm>
            <a:off x="2534612" y="2042076"/>
            <a:ext cx="1400362" cy="21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stage('checkout')</a:t>
            </a:r>
            <a:endParaRPr lang="ko-KR" altLang="en-US" sz="900" dirty="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D98FB0A3-4046-472B-9BA7-40012A86D772}"/>
              </a:ext>
            </a:extLst>
          </p:cNvPr>
          <p:cNvSpPr/>
          <p:nvPr/>
        </p:nvSpPr>
        <p:spPr>
          <a:xfrm rot="16200000">
            <a:off x="1956249" y="3970411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FE4F369-4D0E-472F-A155-EACB80A03D3A}"/>
              </a:ext>
            </a:extLst>
          </p:cNvPr>
          <p:cNvSpPr/>
          <p:nvPr/>
        </p:nvSpPr>
        <p:spPr>
          <a:xfrm>
            <a:off x="2486540" y="4105961"/>
            <a:ext cx="1845019" cy="430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npm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build')–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빌드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stage('config’)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ko-KR" altLang="en-US" sz="9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5B1D124-438A-4263-A260-9E284C5AA8A2}"/>
              </a:ext>
            </a:extLst>
          </p:cNvPr>
          <p:cNvSpPr/>
          <p:nvPr/>
        </p:nvSpPr>
        <p:spPr>
          <a:xfrm>
            <a:off x="894344" y="4107203"/>
            <a:ext cx="1321847" cy="430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stage('initialize’)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A4CCFA-F3F7-4566-9045-46E4801FE162}"/>
              </a:ext>
            </a:extLst>
          </p:cNvPr>
          <p:cNvSpPr/>
          <p:nvPr/>
        </p:nvSpPr>
        <p:spPr>
          <a:xfrm>
            <a:off x="10877401" y="2113162"/>
            <a:ext cx="567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⑨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351089D-1FBE-4141-B760-8417402F7CC4}"/>
              </a:ext>
            </a:extLst>
          </p:cNvPr>
          <p:cNvSpPr/>
          <p:nvPr/>
        </p:nvSpPr>
        <p:spPr>
          <a:xfrm>
            <a:off x="17188764" y="1828"/>
            <a:ext cx="10944276" cy="175432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b="1" u="sng" dirty="0">
                <a:highlight>
                  <a:srgbClr val="FFFF00"/>
                </a:highlight>
              </a:rPr>
              <a:t>[[</a:t>
            </a:r>
            <a:r>
              <a:rPr lang="en-US" altLang="ko-KR" sz="1200" dirty="0">
                <a:highlight>
                  <a:srgbClr val="FFFF00"/>
                </a:highlight>
              </a:rPr>
              <a:t>front-</a:t>
            </a:r>
            <a:r>
              <a:rPr lang="en-US" altLang="ko-KR" sz="1200" dirty="0" err="1">
                <a:highlight>
                  <a:srgbClr val="FFFF00"/>
                </a:highlight>
              </a:rPr>
              <a:t>static.Dockerfile</a:t>
            </a:r>
            <a:r>
              <a:rPr lang="en-US" altLang="ko-KR" sz="1200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sz="1200" dirty="0"/>
          </a:p>
          <a:p>
            <a:pPr fontAlgn="base" latinLnBrk="1"/>
            <a:r>
              <a:rPr lang="en-US" altLang="ko-KR" dirty="0"/>
              <a:t>FROM alpine:3.8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이미지를 기반으로 하는 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빌드할 때 사용되는 기본 이미지를 지정</a:t>
            </a:r>
          </a:p>
          <a:p>
            <a:pPr fontAlgn="base" latinLnBrk="1"/>
            <a:r>
              <a:rPr lang="en-US" altLang="ko-KR" dirty="0"/>
              <a:t>//alpine:3.8</a:t>
            </a:r>
            <a:r>
              <a:rPr lang="ko-KR" altLang="en-US" dirty="0"/>
              <a:t>은 </a:t>
            </a:r>
            <a:r>
              <a:rPr lang="en-US" altLang="ko-KR" dirty="0"/>
              <a:t>Alpine Linux </a:t>
            </a:r>
            <a:r>
              <a:rPr lang="ko-KR" altLang="en-US" dirty="0"/>
              <a:t>버전 </a:t>
            </a:r>
            <a:r>
              <a:rPr lang="en-US" altLang="ko-KR" dirty="0"/>
              <a:t>3.8</a:t>
            </a:r>
            <a:r>
              <a:rPr lang="ko-KR" altLang="en-US" dirty="0"/>
              <a:t>의 공식 </a:t>
            </a:r>
            <a:r>
              <a:rPr lang="ko-KR" altLang="en-US" dirty="0" err="1"/>
              <a:t>도커</a:t>
            </a:r>
            <a:r>
              <a:rPr lang="ko-KR" altLang="en-US" dirty="0"/>
              <a:t> 이미지를 기반으로 하는 것을 의미합니다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이것은 </a:t>
            </a:r>
            <a:r>
              <a:rPr lang="ko-KR" altLang="en-US" dirty="0" err="1"/>
              <a:t>경량화된</a:t>
            </a:r>
            <a:r>
              <a:rPr lang="ko-KR" altLang="en-US" dirty="0"/>
              <a:t> 리눅스 배포판인 </a:t>
            </a:r>
            <a:r>
              <a:rPr lang="en-US" altLang="ko-KR" dirty="0"/>
              <a:t>Alpine Linux</a:t>
            </a:r>
            <a:r>
              <a:rPr lang="ko-KR" altLang="en-US" dirty="0"/>
              <a:t>의 </a:t>
            </a:r>
            <a:r>
              <a:rPr lang="en-US" altLang="ko-KR" dirty="0"/>
              <a:t>3.8 </a:t>
            </a:r>
            <a:r>
              <a:rPr lang="ko-KR" altLang="en-US" dirty="0"/>
              <a:t>버전을 기반으로 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빌드하겠다는 의미</a:t>
            </a:r>
          </a:p>
          <a:p>
            <a:pPr fontAlgn="base" latinLnBrk="1"/>
            <a:r>
              <a:rPr lang="ko-KR" altLang="en-US" dirty="0"/>
              <a:t>	 </a:t>
            </a:r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update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패키지 업데이트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빌드하는 동안 </a:t>
            </a:r>
            <a:r>
              <a:rPr lang="en-US" altLang="ko-KR" dirty="0"/>
              <a:t>Alpine Linux </a:t>
            </a:r>
            <a:r>
              <a:rPr lang="ko-KR" altLang="en-US" dirty="0"/>
              <a:t>패키지 관리자인 </a:t>
            </a:r>
            <a:r>
              <a:rPr lang="en-US" altLang="ko-KR" dirty="0" err="1"/>
              <a:t>apk</a:t>
            </a:r>
            <a:r>
              <a:rPr lang="ko-KR" altLang="en-US" dirty="0"/>
              <a:t>를 사용하여 패키지 목록을 업데이트합니다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이것은 </a:t>
            </a:r>
            <a:r>
              <a:rPr lang="ko-KR" altLang="en-US" dirty="0" err="1"/>
              <a:t>도커</a:t>
            </a:r>
            <a:r>
              <a:rPr lang="ko-KR" altLang="en-US" dirty="0"/>
              <a:t> 이미지 내에서 패키지 설치 또는 업데이트를 수행하기 전에 패키지 목록을 최신 상태로 유지하는 일반적인 관행</a:t>
            </a:r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add --no-cache 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실행할 명령을 정의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Alpine Linux</a:t>
            </a:r>
            <a:r>
              <a:rPr lang="ko-KR" altLang="en-US" dirty="0"/>
              <a:t>의 패키지 관리자인 </a:t>
            </a:r>
            <a:r>
              <a:rPr lang="en-US" altLang="ko-KR" dirty="0" err="1"/>
              <a:t>apk</a:t>
            </a:r>
            <a:r>
              <a:rPr lang="ko-KR" altLang="en-US" dirty="0"/>
              <a:t>를 실행하는 명령</a:t>
            </a:r>
          </a:p>
          <a:p>
            <a:pPr fontAlgn="base" latinLnBrk="1"/>
            <a:r>
              <a:rPr lang="en-US" altLang="ko-KR" dirty="0"/>
              <a:t>add </a:t>
            </a:r>
            <a:r>
              <a:rPr lang="ko-KR" altLang="en-US" dirty="0"/>
              <a:t>패키지를 설치하는 데 사용</a:t>
            </a:r>
          </a:p>
          <a:p>
            <a:pPr fontAlgn="base" latinLnBrk="1"/>
            <a:r>
              <a:rPr lang="en-US" altLang="ko-KR" dirty="0"/>
              <a:t>—no-cache </a:t>
            </a:r>
            <a:r>
              <a:rPr lang="ko-KR" altLang="en-US" dirty="0"/>
              <a:t>키지 설치 시 캐시를 사용하지 않도록 지시합니다</a:t>
            </a:r>
            <a:r>
              <a:rPr lang="en-US" altLang="ko-KR" dirty="0"/>
              <a:t>. </a:t>
            </a:r>
            <a:r>
              <a:rPr lang="ko-KR" altLang="en-US" dirty="0"/>
              <a:t>캐시를 사용하지 않으면 설치된 패키지와 관련된 임시 파일들이 생성되지 않으므로 이미지 크기를 줄일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 err="1"/>
              <a:t>nginx</a:t>
            </a:r>
            <a:r>
              <a:rPr lang="en-US" altLang="ko-KR" dirty="0"/>
              <a:t> Nginx </a:t>
            </a:r>
            <a:r>
              <a:rPr lang="ko-KR" altLang="en-US" dirty="0"/>
              <a:t>웹 서버 설치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adduser</a:t>
            </a:r>
            <a:r>
              <a:rPr lang="en-US" altLang="ko-KR" dirty="0"/>
              <a:t> -D -g 'www' 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실행할 명령을 정의</a:t>
            </a:r>
          </a:p>
          <a:p>
            <a:pPr fontAlgn="base" latinLnBrk="1"/>
            <a:r>
              <a:rPr lang="en-US" altLang="ko-KR" dirty="0" err="1"/>
              <a:t>adduser</a:t>
            </a:r>
            <a:r>
              <a:rPr lang="en-US" altLang="ko-KR" dirty="0"/>
              <a:t> </a:t>
            </a:r>
            <a:r>
              <a:rPr lang="ko-KR" altLang="en-US" dirty="0"/>
              <a:t>명령은 사용자를 추가하거나 관리하는데 사용</a:t>
            </a:r>
          </a:p>
          <a:p>
            <a:pPr fontAlgn="base" latinLnBrk="1"/>
            <a:r>
              <a:rPr lang="en-US" altLang="ko-KR" dirty="0"/>
              <a:t>-D </a:t>
            </a:r>
            <a:r>
              <a:rPr lang="ko-KR" altLang="en-US" dirty="0"/>
              <a:t>홈 디렉토리가 생성되지 않고</a:t>
            </a:r>
            <a:r>
              <a:rPr lang="en-US" altLang="ko-KR" dirty="0"/>
              <a:t>, </a:t>
            </a:r>
            <a:r>
              <a:rPr lang="ko-KR" altLang="en-US" dirty="0"/>
              <a:t>사용자가 로그인할 수 없는 시스템 사용자를 생성</a:t>
            </a:r>
          </a:p>
          <a:p>
            <a:pPr fontAlgn="base" latinLnBrk="1"/>
            <a:r>
              <a:rPr lang="en-US" altLang="ko-KR" dirty="0"/>
              <a:t>-g 'www' </a:t>
            </a:r>
            <a:r>
              <a:rPr lang="ko-KR" altLang="en-US" dirty="0"/>
              <a:t>사용자의 초기 그룹을 지정합니다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'www' </a:t>
            </a:r>
            <a:r>
              <a:rPr lang="ko-KR" altLang="en-US" dirty="0"/>
              <a:t>그룹으로 지정됩니다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 그룹은 일반적으로 웹 서버 프로세스의 실행 권한을 가지는 그룹으로 사용</a:t>
            </a:r>
          </a:p>
          <a:p>
            <a:pPr fontAlgn="base" latinLnBrk="1"/>
            <a:r>
              <a:rPr lang="en-US" altLang="ko-KR" dirty="0"/>
              <a:t>www 'www'</a:t>
            </a:r>
            <a:r>
              <a:rPr lang="ko-KR" altLang="en-US" dirty="0"/>
              <a:t>라는 이름의 사용자를 생성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mkdir</a:t>
            </a:r>
            <a:r>
              <a:rPr lang="en-US" altLang="ko-KR" dirty="0"/>
              <a:t>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생성</a:t>
            </a:r>
            <a:r>
              <a:rPr lang="en-US" altLang="ko-KR" dirty="0"/>
              <a:t>, </a:t>
            </a:r>
            <a:r>
              <a:rPr lang="ko-KR" altLang="en-US" dirty="0"/>
              <a:t>경로 및 파일</a:t>
            </a:r>
            <a:r>
              <a:rPr lang="en-US" altLang="ko-KR" dirty="0"/>
              <a:t>: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/var/lib/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샘플</a:t>
            </a:r>
            <a:r>
              <a:rPr lang="en-US" altLang="ko-KR" dirty="0"/>
              <a:t>: </a:t>
            </a:r>
            <a:r>
              <a:rPr lang="en-US" altLang="ko-KR" dirty="0" err="1"/>
              <a:t>chown</a:t>
            </a:r>
            <a:r>
              <a:rPr lang="en-US" altLang="ko-KR" dirty="0"/>
              <a:t> -R [</a:t>
            </a:r>
            <a:r>
              <a:rPr lang="ko-KR" altLang="en-US" dirty="0"/>
              <a:t>새 소유자</a:t>
            </a:r>
            <a:r>
              <a:rPr lang="en-US" altLang="ko-KR" dirty="0"/>
              <a:t>:</a:t>
            </a:r>
            <a:r>
              <a:rPr lang="ko-KR" altLang="en-US" dirty="0"/>
              <a:t>새 그룹</a:t>
            </a:r>
            <a:r>
              <a:rPr lang="en-US" altLang="ko-KR" dirty="0"/>
              <a:t>] [</a:t>
            </a:r>
            <a:r>
              <a:rPr lang="ko-KR" altLang="en-US" dirty="0"/>
              <a:t>대상 파일 또는 디렉터리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/var/lib/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/var/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/var/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</a:t>
            </a:r>
            <a:r>
              <a:rPr lang="en-US" altLang="ko-KR" dirty="0" err="1"/>
              <a:t>dist</a:t>
            </a:r>
            <a:r>
              <a:rPr lang="en-US" altLang="ko-KR" dirty="0"/>
              <a:t>/index.html /www/index.html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 err="1"/>
              <a:t>dist</a:t>
            </a:r>
            <a:r>
              <a:rPr lang="en-US" altLang="ko-KR" dirty="0"/>
              <a:t>/index.html /www/index.html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</a:t>
            </a:r>
            <a:r>
              <a:rPr lang="en-US" altLang="ko-KR" dirty="0" err="1"/>
              <a:t>nginx.conf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 err="1"/>
              <a:t>nginx.conf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robots.txt /www/robots.txt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robots.txt /www/robots.txt</a:t>
            </a:r>
            <a:endParaRPr lang="ko-KR" altLang="en-US" dirty="0"/>
          </a:p>
          <a:p>
            <a:pPr fontAlgn="base" latinLnBrk="1"/>
            <a:r>
              <a:rPr lang="en-US" altLang="ko-KR" dirty="0"/>
              <a:t>CMD ["</a:t>
            </a:r>
            <a:r>
              <a:rPr lang="en-US" altLang="ko-KR" dirty="0" err="1"/>
              <a:t>nginx</a:t>
            </a:r>
            <a:r>
              <a:rPr lang="en-US" altLang="ko-KR" dirty="0"/>
              <a:t>", "-g", "daemon off;"]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컨테이너 </a:t>
            </a:r>
            <a:r>
              <a:rPr lang="ko-KR" altLang="en-US" dirty="0" err="1"/>
              <a:t>시작시</a:t>
            </a:r>
            <a:r>
              <a:rPr lang="ko-KR" altLang="en-US" dirty="0"/>
              <a:t>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웹 서버가 실행된 상태로 유지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ko-KR" altLang="en-US" dirty="0"/>
              <a:t>옵션설명</a:t>
            </a:r>
          </a:p>
          <a:p>
            <a:pPr fontAlgn="base" latinLnBrk="1"/>
            <a:r>
              <a:rPr lang="en-US" altLang="ko-KR" dirty="0"/>
              <a:t>CMD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시작될 때 실행될 명령</a:t>
            </a:r>
          </a:p>
          <a:p>
            <a:pPr fontAlgn="base" latinLnBrk="1"/>
            <a:r>
              <a:rPr lang="en-US" altLang="ko-KR" dirty="0" err="1"/>
              <a:t>nginx</a:t>
            </a:r>
            <a:r>
              <a:rPr lang="en-US" altLang="ko-KR" dirty="0"/>
              <a:t> Nginx </a:t>
            </a:r>
            <a:r>
              <a:rPr lang="ko-KR" altLang="en-US" dirty="0"/>
              <a:t>웹 서버를 실행</a:t>
            </a:r>
          </a:p>
          <a:p>
            <a:pPr fontAlgn="base" latinLnBrk="1"/>
            <a:r>
              <a:rPr lang="en-US" altLang="ko-KR" dirty="0"/>
              <a:t>-g Nginx</a:t>
            </a:r>
            <a:r>
              <a:rPr lang="ko-KR" altLang="en-US" dirty="0"/>
              <a:t>의 글로벌 </a:t>
            </a:r>
            <a:r>
              <a:rPr lang="ko-KR" altLang="en-US" dirty="0" err="1"/>
              <a:t>디렉티브</a:t>
            </a:r>
            <a:r>
              <a:rPr lang="en-US" altLang="ko-KR" dirty="0"/>
              <a:t>(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  <a:r>
              <a:rPr lang="ko-KR" altLang="en-US" dirty="0"/>
              <a:t>를 설정</a:t>
            </a:r>
          </a:p>
          <a:p>
            <a:pPr fontAlgn="base" latinLnBrk="1"/>
            <a:r>
              <a:rPr lang="en-US" altLang="ko-KR" dirty="0"/>
              <a:t>daemon off; Nginx </a:t>
            </a:r>
            <a:r>
              <a:rPr lang="ko-KR" altLang="en-US" dirty="0"/>
              <a:t>글로벌 </a:t>
            </a:r>
            <a:r>
              <a:rPr lang="ko-KR" altLang="en-US" dirty="0" err="1"/>
              <a:t>디렉티브인</a:t>
            </a:r>
            <a:r>
              <a:rPr lang="ko-KR" altLang="en-US" dirty="0"/>
              <a:t> </a:t>
            </a:r>
            <a:r>
              <a:rPr lang="en-US" altLang="ko-KR" dirty="0"/>
              <a:t>daemon</a:t>
            </a:r>
            <a:r>
              <a:rPr lang="ko-KR" altLang="en-US" dirty="0"/>
              <a:t>을 설정하고</a:t>
            </a:r>
            <a:r>
              <a:rPr lang="en-US" altLang="ko-KR" dirty="0"/>
              <a:t>, Nginx</a:t>
            </a:r>
            <a:r>
              <a:rPr lang="ko-KR" altLang="en-US" dirty="0"/>
              <a:t>를 백그라운드에서 실행하지 않도록 지시</a:t>
            </a:r>
          </a:p>
          <a:p>
            <a:pPr fontAlgn="base" latinLnBrk="1"/>
            <a:r>
              <a:rPr lang="en-US" altLang="ko-KR" dirty="0"/>
              <a:t>Nginx</a:t>
            </a:r>
            <a:r>
              <a:rPr lang="ko-KR" altLang="en-US" dirty="0"/>
              <a:t>를 포그라운드에서 실행하며</a:t>
            </a:r>
            <a:r>
              <a:rPr lang="en-US" altLang="ko-KR" dirty="0"/>
              <a:t>, </a:t>
            </a:r>
            <a:r>
              <a:rPr lang="ko-KR" altLang="en-US" dirty="0"/>
              <a:t>이렇게 하면 컨테이너가 실행 중인 상태를 유지하면서 </a:t>
            </a:r>
            <a:r>
              <a:rPr lang="en-US" altLang="ko-KR" dirty="0"/>
              <a:t>Nginx </a:t>
            </a:r>
            <a:r>
              <a:rPr lang="ko-KR" altLang="en-US" dirty="0"/>
              <a:t>서버가 실행됩니다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이것은 </a:t>
            </a:r>
            <a:r>
              <a:rPr lang="ko-KR" altLang="en-US" dirty="0" err="1"/>
              <a:t>도커</a:t>
            </a:r>
            <a:r>
              <a:rPr lang="ko-KR" altLang="en-US" dirty="0"/>
              <a:t> 컨테이너가 </a:t>
            </a:r>
            <a:r>
              <a:rPr lang="en-US" altLang="ko-KR" dirty="0"/>
              <a:t>Nginx</a:t>
            </a:r>
            <a:r>
              <a:rPr lang="ko-KR" altLang="en-US" dirty="0"/>
              <a:t>를 실행하는 일반적인 방법 중 하나입니다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따라서 이 </a:t>
            </a:r>
            <a:r>
              <a:rPr lang="en-US" altLang="ko-KR" dirty="0"/>
              <a:t>CMD </a:t>
            </a:r>
            <a:r>
              <a:rPr lang="ko-KR" altLang="en-US" dirty="0"/>
              <a:t>지시어는 </a:t>
            </a:r>
            <a:r>
              <a:rPr lang="en-US" altLang="ko-KR" dirty="0"/>
              <a:t>Nginx</a:t>
            </a:r>
            <a:r>
              <a:rPr lang="ko-KR" altLang="en-US" dirty="0"/>
              <a:t>를 실행하고 백그라운드에서 동작하지 않도록 컨테이너를 구성합니다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이것은 일반적으로 웹 서버를 실행하는 </a:t>
            </a:r>
            <a:r>
              <a:rPr lang="ko-KR" altLang="en-US" dirty="0" err="1"/>
              <a:t>도커</a:t>
            </a:r>
            <a:r>
              <a:rPr lang="ko-KR" altLang="en-US" dirty="0"/>
              <a:t> 컨테이너에서 사용되며</a:t>
            </a:r>
            <a:r>
              <a:rPr lang="en-US" altLang="ko-KR" dirty="0"/>
              <a:t>, </a:t>
            </a:r>
            <a:endParaRPr lang="ko-KR" altLang="en-US" dirty="0"/>
          </a:p>
          <a:p>
            <a:pPr fontAlgn="base" latinLnBrk="1"/>
            <a:r>
              <a:rPr lang="ko-KR" altLang="en-US" dirty="0"/>
              <a:t>웹 서버가 컨테이너를 시작하면 웹 서버가 실행된 상태로 유지됩니다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536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2166B0-C298-4A49-8A83-20F6803403BF}"/>
              </a:ext>
            </a:extLst>
          </p:cNvPr>
          <p:cNvSpPr/>
          <p:nvPr/>
        </p:nvSpPr>
        <p:spPr>
          <a:xfrm>
            <a:off x="154902" y="-8250"/>
            <a:ext cx="245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>
                <a:highlight>
                  <a:srgbClr val="FFFF00"/>
                </a:highlight>
              </a:rPr>
              <a:t>stg-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frontmain.groovy</a:t>
            </a:r>
            <a:endParaRPr lang="en-US" altLang="ko-KR" dirty="0">
              <a:highlight>
                <a:srgbClr val="FFFF00"/>
              </a:highlight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53BD0EF-7E7D-48AA-B989-0F2B44BA9FD2}"/>
              </a:ext>
            </a:extLst>
          </p:cNvPr>
          <p:cNvGraphicFramePr>
            <a:graphicFrameLocks noGrp="1"/>
          </p:cNvGraphicFramePr>
          <p:nvPr/>
        </p:nvGraphicFramePr>
        <p:xfrm>
          <a:off x="3594100" y="1755775"/>
          <a:ext cx="9881040" cy="6091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254">
                  <a:extLst>
                    <a:ext uri="{9D8B030D-6E8A-4147-A177-3AD203B41FA5}">
                      <a16:colId xmlns:a16="http://schemas.microsoft.com/office/drawing/2014/main" val="270169483"/>
                    </a:ext>
                  </a:extLst>
                </a:gridCol>
                <a:gridCol w="1005043">
                  <a:extLst>
                    <a:ext uri="{9D8B030D-6E8A-4147-A177-3AD203B41FA5}">
                      <a16:colId xmlns:a16="http://schemas.microsoft.com/office/drawing/2014/main" val="1617265311"/>
                    </a:ext>
                  </a:extLst>
                </a:gridCol>
                <a:gridCol w="299254">
                  <a:extLst>
                    <a:ext uri="{9D8B030D-6E8A-4147-A177-3AD203B41FA5}">
                      <a16:colId xmlns:a16="http://schemas.microsoft.com/office/drawing/2014/main" val="1238793495"/>
                    </a:ext>
                  </a:extLst>
                </a:gridCol>
                <a:gridCol w="417827">
                  <a:extLst>
                    <a:ext uri="{9D8B030D-6E8A-4147-A177-3AD203B41FA5}">
                      <a16:colId xmlns:a16="http://schemas.microsoft.com/office/drawing/2014/main" val="1833967798"/>
                    </a:ext>
                  </a:extLst>
                </a:gridCol>
                <a:gridCol w="621094">
                  <a:extLst>
                    <a:ext uri="{9D8B030D-6E8A-4147-A177-3AD203B41FA5}">
                      <a16:colId xmlns:a16="http://schemas.microsoft.com/office/drawing/2014/main" val="348857158"/>
                    </a:ext>
                  </a:extLst>
                </a:gridCol>
                <a:gridCol w="1050213">
                  <a:extLst>
                    <a:ext uri="{9D8B030D-6E8A-4147-A177-3AD203B41FA5}">
                      <a16:colId xmlns:a16="http://schemas.microsoft.com/office/drawing/2014/main" val="436919123"/>
                    </a:ext>
                  </a:extLst>
                </a:gridCol>
                <a:gridCol w="2648119">
                  <a:extLst>
                    <a:ext uri="{9D8B030D-6E8A-4147-A177-3AD203B41FA5}">
                      <a16:colId xmlns:a16="http://schemas.microsoft.com/office/drawing/2014/main" val="2520832505"/>
                    </a:ext>
                  </a:extLst>
                </a:gridCol>
                <a:gridCol w="2168183">
                  <a:extLst>
                    <a:ext uri="{9D8B030D-6E8A-4147-A177-3AD203B41FA5}">
                      <a16:colId xmlns:a16="http://schemas.microsoft.com/office/drawing/2014/main" val="3296039829"/>
                    </a:ext>
                  </a:extLst>
                </a:gridCol>
                <a:gridCol w="1372053">
                  <a:extLst>
                    <a:ext uri="{9D8B030D-6E8A-4147-A177-3AD203B41FA5}">
                      <a16:colId xmlns:a16="http://schemas.microsoft.com/office/drawing/2014/main" val="4249774086"/>
                    </a:ext>
                  </a:extLst>
                </a:gridCol>
              </a:tblGrid>
              <a:tr h="982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순서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구분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작업자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실행 시스템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버전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명령어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입력변수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내용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extLst>
                  <a:ext uri="{0D108BD9-81ED-4DB2-BD59-A6C34878D82A}">
                    <a16:rowId xmlns:a16="http://schemas.microsoft.com/office/drawing/2014/main" val="839416413"/>
                  </a:ext>
                </a:extLst>
              </a:tr>
              <a:tr h="982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stg-oc-frontmain.groovy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commit and Push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extLst>
                  <a:ext uri="{0D108BD9-81ED-4DB2-BD59-A6C34878D82A}">
                    <a16:rowId xmlns:a16="http://schemas.microsoft.com/office/drawing/2014/main" val="1799416776"/>
                  </a:ext>
                </a:extLst>
              </a:tr>
              <a:tr h="982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stg-oc-frontmain.groovy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Build with Paramters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sicc-develop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명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extLst>
                  <a:ext uri="{0D108BD9-81ED-4DB2-BD59-A6C34878D82A}">
                    <a16:rowId xmlns:a16="http://schemas.microsoft.com/office/drawing/2014/main" val="2178318310"/>
                  </a:ext>
                </a:extLst>
              </a:tr>
              <a:tr h="982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stg-oc-frontmain.groovy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stage('checkout')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sicc-develop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젠킨슨으로 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extLst>
                  <a:ext uri="{0D108BD9-81ED-4DB2-BD59-A6C34878D82A}">
                    <a16:rowId xmlns:a16="http://schemas.microsoft.com/office/drawing/2014/main" val="2606831996"/>
                  </a:ext>
                </a:extLst>
              </a:tr>
              <a:tr h="982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stg-oc-frontmain.groovy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stage('initialize')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젠킨슨 </a:t>
                      </a:r>
                      <a:r>
                        <a:rPr lang="en-US" altLang="ko-KR" sz="500" u="none" strike="noStrike">
                          <a:effectLst/>
                        </a:rPr>
                        <a:t>groovy </a:t>
                      </a:r>
                      <a:r>
                        <a:rPr lang="ko-KR" altLang="en-US" sz="500" u="none" strike="noStrike">
                          <a:effectLst/>
                        </a:rPr>
                        <a:t>스크립트 변수선언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mvnHome, imageName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extLst>
                  <a:ext uri="{0D108BD9-81ED-4DB2-BD59-A6C34878D82A}">
                    <a16:rowId xmlns:a16="http://schemas.microsoft.com/office/drawing/2014/main" val="1426172471"/>
                  </a:ext>
                </a:extLst>
              </a:tr>
              <a:tr h="16701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stg-oc-frontmain.groovy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stage('config')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Dockerfile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dockerfiles/*******.Dockerfile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3. nginx-static.conf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:nginxconf/*****.conf, nginxconf/robots.txt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1. </a:t>
                      </a:r>
                      <a:r>
                        <a:rPr lang="en-US" sz="500" u="none" strike="noStrike" dirty="0" err="1">
                          <a:effectLst/>
                        </a:rPr>
                        <a:t>Dockerfile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 err="1">
                          <a:effectLst/>
                        </a:rPr>
                        <a:t>dockerfiles</a:t>
                      </a:r>
                      <a:r>
                        <a:rPr lang="en-US" sz="500" u="none" strike="noStrike" dirty="0">
                          <a:effectLst/>
                        </a:rPr>
                        <a:t>/front-</a:t>
                      </a:r>
                      <a:r>
                        <a:rPr lang="en-US" sz="500" u="none" strike="noStrike" dirty="0" err="1">
                          <a:effectLst/>
                        </a:rPr>
                        <a:t>static.Dockerfile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2. </a:t>
                      </a:r>
                      <a:r>
                        <a:rPr lang="en-US" sz="500" u="none" strike="noStrike" dirty="0" err="1">
                          <a:effectLst/>
                        </a:rPr>
                        <a:t>kube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>
                          <a:effectLst/>
                        </a:rPr>
                        <a:t>manifests/v2/oc-frontmain-k8s.yaml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3. </a:t>
                      </a:r>
                      <a:r>
                        <a:rPr lang="en-US" sz="500" u="none" strike="noStrike" dirty="0" err="1">
                          <a:effectLst/>
                        </a:rPr>
                        <a:t>nginx-static.conf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</a:t>
                      </a:r>
                      <a:r>
                        <a:rPr lang="en-US" sz="500" u="none" strike="noStrike" dirty="0" err="1">
                          <a:effectLst/>
                        </a:rPr>
                        <a:t>nginxconf</a:t>
                      </a:r>
                      <a:r>
                        <a:rPr lang="en-US" sz="500" u="none" strike="noStrike" dirty="0">
                          <a:effectLst/>
                        </a:rPr>
                        <a:t>/</a:t>
                      </a:r>
                      <a:r>
                        <a:rPr lang="en-US" sz="500" u="none" strike="noStrike" dirty="0" err="1">
                          <a:effectLst/>
                        </a:rPr>
                        <a:t>nginx-auth.conf</a:t>
                      </a:r>
                      <a:r>
                        <a:rPr lang="en-US" sz="500" u="none" strike="noStrike" dirty="0">
                          <a:effectLst/>
                        </a:rPr>
                        <a:t>, </a:t>
                      </a:r>
                      <a:r>
                        <a:rPr lang="en-US" sz="500" u="none" strike="noStrike" dirty="0" err="1">
                          <a:effectLst/>
                        </a:rPr>
                        <a:t>nginxconf</a:t>
                      </a:r>
                      <a:r>
                        <a:rPr lang="en-US" sz="500" u="none" strike="noStrike" dirty="0">
                          <a:effectLst/>
                        </a:rPr>
                        <a:t>/robots.txt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extLst>
                  <a:ext uri="{0D108BD9-81ED-4DB2-BD59-A6C34878D82A}">
                    <a16:rowId xmlns:a16="http://schemas.microsoft.com/office/drawing/2014/main" val="1867706184"/>
                  </a:ext>
                </a:extLst>
              </a:tr>
              <a:tr h="98245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stg-oc-frontmain.groovy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stage('npm build')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 npm install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2.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ncloudstorage &gt; [DEV]NCP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ebs-oc-stg-contents-bucket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environments/config.js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 명령어</a:t>
                      </a:r>
                      <a:r>
                        <a:rPr lang="en-US" altLang="ko-KR" sz="500" u="none" strike="noStrike">
                          <a:effectLst/>
                        </a:rPr>
                        <a:t>: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* </a:t>
                      </a:r>
                      <a:r>
                        <a:rPr lang="en-US" sz="500" u="none" strike="noStrike">
                          <a:effectLst/>
                        </a:rPr>
                        <a:t>cp environments/config.****.js environments/config.js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3. npm run build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ㅇ실행 명령어</a:t>
                      </a:r>
                      <a:r>
                        <a:rPr lang="en-US" altLang="ko-KR" sz="500" u="none" strike="noStrike">
                          <a:effectLst/>
                        </a:rPr>
                        <a:t>: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* </a:t>
                      </a:r>
                      <a:r>
                        <a:rPr lang="en-US" sz="500" u="none" strike="noStrike">
                          <a:effectLst/>
                        </a:rPr>
                        <a:t>cp environments/config.stg.js environments/config.js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extLst>
                  <a:ext uri="{0D108BD9-81ED-4DB2-BD59-A6C34878D82A}">
                    <a16:rowId xmlns:a16="http://schemas.microsoft.com/office/drawing/2014/main" val="1797538237"/>
                  </a:ext>
                </a:extLst>
              </a:tr>
              <a:tr h="4912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stg-oc-frontmain.groovy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stage('upload static files')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</a:t>
                      </a:r>
                      <a:r>
                        <a:rPr lang="ko-KR" altLang="en-US" sz="500" u="none" strike="noStrike">
                          <a:effectLst/>
                        </a:rPr>
                        <a:t>업로드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oc-stg-static-bucket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front_all/******/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front_all/oc_main/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extLst>
                  <a:ext uri="{0D108BD9-81ED-4DB2-BD59-A6C34878D82A}">
                    <a16:rowId xmlns:a16="http://schemas.microsoft.com/office/drawing/2014/main" val="4051535157"/>
                  </a:ext>
                </a:extLst>
              </a:tr>
              <a:tr h="8842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stg-oc-frontmain.groovy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stage('image build')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 Docker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1)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en-US" sz="500" u="none" strike="noStrike">
                          <a:effectLst/>
                        </a:rPr>
                        <a:t>ebs-oc-jenkins </a:t>
                      </a:r>
                      <a:r>
                        <a:rPr lang="ko-KR" altLang="en-US" sz="5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4)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</a:t>
                      </a:r>
                      <a:r>
                        <a:rPr lang="en-US" sz="5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500" u="none" strike="noStrike">
                          <a:effectLst/>
                        </a:rPr>
                        <a:t>개발</a:t>
                      </a:r>
                      <a:r>
                        <a:rPr lang="en-US" altLang="ko-KR" sz="500" u="none" strike="noStrike">
                          <a:effectLst/>
                        </a:rPr>
                        <a:t>] &gt; </a:t>
                      </a:r>
                      <a:r>
                        <a:rPr lang="en-US" sz="500" u="none" strike="noStrike">
                          <a:effectLst/>
                        </a:rPr>
                        <a:t>VPC &gt; Container Registry &gt;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   ebs-oc-stg-registry.kr.ncr.ntruss.com(e89969vf.kr.private-ncr.ntruss.com) </a:t>
                      </a:r>
                      <a:r>
                        <a:rPr lang="ko-KR" altLang="en-US" sz="5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사이즈 확인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extLst>
                  <a:ext uri="{0D108BD9-81ED-4DB2-BD59-A6C34878D82A}">
                    <a16:rowId xmlns:a16="http://schemas.microsoft.com/office/drawing/2014/main" val="2419262912"/>
                  </a:ext>
                </a:extLst>
              </a:tr>
              <a:tr h="7859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stg-oc-frontmain.groovy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stage('NKS01')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500" u="none" strike="noStrike">
                          <a:effectLst/>
                        </a:rPr>
                        <a:t>: *********.yaml *</a:t>
                      </a:r>
                      <a:r>
                        <a:rPr lang="ko-KR" altLang="en-US" sz="500" u="none" strike="noStrike">
                          <a:effectLst/>
                        </a:rPr>
                        <a:t>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배포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로그인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쿠버</a:t>
                      </a:r>
                      <a:r>
                        <a:rPr lang="en-US" altLang="ko-KR" sz="500" u="none" strike="noStrike">
                          <a:effectLst/>
                        </a:rPr>
                        <a:t>: ***********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1.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500" u="none" strike="noStrike" dirty="0">
                          <a:effectLst/>
                        </a:rPr>
                        <a:t> 파일 생성 *입력</a:t>
                      </a:r>
                      <a:r>
                        <a:rPr lang="en-US" altLang="ko-KR" sz="500" u="none" strike="noStrike" dirty="0">
                          <a:effectLst/>
                        </a:rPr>
                        <a:t>: oc-front-k8s.yaml *</a:t>
                      </a:r>
                      <a:r>
                        <a:rPr lang="ko-KR" altLang="en-US" sz="500" u="none" strike="noStrike" dirty="0">
                          <a:effectLst/>
                        </a:rPr>
                        <a:t>출력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deployment.yaml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500" u="none" strike="noStrike" dirty="0">
                          <a:effectLst/>
                        </a:rPr>
                        <a:t> 파일 생성 내보내기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2.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500" u="none" strike="noStrike" dirty="0">
                          <a:effectLst/>
                        </a:rPr>
                        <a:t>/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500" u="none" strike="noStrike" dirty="0">
                          <a:effectLst/>
                        </a:rPr>
                        <a:t>: nks01-np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*출력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deployment.yaml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실행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extLst>
                  <a:ext uri="{0D108BD9-81ED-4DB2-BD59-A6C34878D82A}">
                    <a16:rowId xmlns:a16="http://schemas.microsoft.com/office/drawing/2014/main" val="2032883864"/>
                  </a:ext>
                </a:extLst>
              </a:tr>
              <a:tr h="7859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stg-oc-frontmain.groovy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stage('NKS02')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500" u="none" strike="noStrike">
                          <a:effectLst/>
                        </a:rPr>
                        <a:t>: *********.yaml *</a:t>
                      </a:r>
                      <a:r>
                        <a:rPr lang="ko-KR" altLang="en-US" sz="500" u="none" strike="noStrike">
                          <a:effectLst/>
                        </a:rPr>
                        <a:t>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배포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로그인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쿠버</a:t>
                      </a:r>
                      <a:r>
                        <a:rPr lang="en-US" altLang="ko-KR" sz="500" u="none" strike="noStrike">
                          <a:effectLst/>
                        </a:rPr>
                        <a:t>: ***********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1.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500" u="none" strike="noStrike" dirty="0">
                          <a:effectLst/>
                        </a:rPr>
                        <a:t> 파일 생성 *입력</a:t>
                      </a:r>
                      <a:r>
                        <a:rPr lang="en-US" altLang="ko-KR" sz="500" u="none" strike="noStrike" dirty="0">
                          <a:effectLst/>
                        </a:rPr>
                        <a:t>: oc-front-k8s.yaml *</a:t>
                      </a:r>
                      <a:r>
                        <a:rPr lang="ko-KR" altLang="en-US" sz="500" u="none" strike="noStrike" dirty="0">
                          <a:effectLst/>
                        </a:rPr>
                        <a:t>출력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deployment.yaml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500" u="none" strike="noStrike" dirty="0">
                          <a:effectLst/>
                        </a:rPr>
                        <a:t> 파일 생성 내보내기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2.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500" u="none" strike="noStrike" dirty="0">
                          <a:effectLst/>
                        </a:rPr>
                        <a:t>/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500" u="none" strike="noStrike" dirty="0">
                          <a:effectLst/>
                        </a:rPr>
                        <a:t>: nks02-np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*출력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deployment.yaml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실행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88" marR="3388" marT="3388" marB="0" anchor="ctr"/>
                </a:tc>
                <a:extLst>
                  <a:ext uri="{0D108BD9-81ED-4DB2-BD59-A6C34878D82A}">
                    <a16:rowId xmlns:a16="http://schemas.microsoft.com/office/drawing/2014/main" val="2269677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10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30012C9C-EEE2-48D3-8EFA-6FFCF56ED637}"/>
              </a:ext>
            </a:extLst>
          </p:cNvPr>
          <p:cNvSpPr/>
          <p:nvPr/>
        </p:nvSpPr>
        <p:spPr>
          <a:xfrm>
            <a:off x="3483627" y="4681502"/>
            <a:ext cx="2916921" cy="4736818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93447-CACB-4E3B-B345-659E266EDAC2}"/>
              </a:ext>
            </a:extLst>
          </p:cNvPr>
          <p:cNvSpPr/>
          <p:nvPr/>
        </p:nvSpPr>
        <p:spPr>
          <a:xfrm>
            <a:off x="154902" y="-8250"/>
            <a:ext cx="194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>
                <a:highlight>
                  <a:srgbClr val="FFFF00"/>
                </a:highlight>
              </a:rPr>
              <a:t>stg-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auth.groovy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8" name="화살표: 위쪽/아래쪽 57">
            <a:extLst>
              <a:ext uri="{FF2B5EF4-FFF2-40B4-BE49-F238E27FC236}">
                <a16:creationId xmlns:a16="http://schemas.microsoft.com/office/drawing/2014/main" id="{33F8DF99-A4A4-4F3C-A018-881F02E7A772}"/>
              </a:ext>
            </a:extLst>
          </p:cNvPr>
          <p:cNvSpPr/>
          <p:nvPr/>
        </p:nvSpPr>
        <p:spPr>
          <a:xfrm rot="16200000">
            <a:off x="6593404" y="-205558"/>
            <a:ext cx="377929" cy="6920529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9" name="화살표: 위쪽/아래쪽 58">
            <a:extLst>
              <a:ext uri="{FF2B5EF4-FFF2-40B4-BE49-F238E27FC236}">
                <a16:creationId xmlns:a16="http://schemas.microsoft.com/office/drawing/2014/main" id="{70B2DA27-2104-43F0-9C62-359B710DFC1C}"/>
              </a:ext>
            </a:extLst>
          </p:cNvPr>
          <p:cNvSpPr/>
          <p:nvPr/>
        </p:nvSpPr>
        <p:spPr>
          <a:xfrm rot="16200000">
            <a:off x="3465381" y="2414728"/>
            <a:ext cx="377929" cy="664483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083CEB3-54E1-4453-9B11-5666068FAC4B}"/>
              </a:ext>
            </a:extLst>
          </p:cNvPr>
          <p:cNvSpPr/>
          <p:nvPr/>
        </p:nvSpPr>
        <p:spPr>
          <a:xfrm>
            <a:off x="4174676" y="91441"/>
            <a:ext cx="5484950" cy="2161714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64" name="화살표: 위쪽/아래쪽 63">
            <a:extLst>
              <a:ext uri="{FF2B5EF4-FFF2-40B4-BE49-F238E27FC236}">
                <a16:creationId xmlns:a16="http://schemas.microsoft.com/office/drawing/2014/main" id="{2F2CCB91-9A66-43DB-939E-A5DCFF4C3B0A}"/>
              </a:ext>
            </a:extLst>
          </p:cNvPr>
          <p:cNvSpPr/>
          <p:nvPr/>
        </p:nvSpPr>
        <p:spPr>
          <a:xfrm>
            <a:off x="2134309" y="1869082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78513D3-86F1-4875-AB2A-1BAAEF1C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41" y="2570482"/>
            <a:ext cx="1440000" cy="99052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5112B0E-98DC-403A-A1DB-0477AB15F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391" y="502793"/>
            <a:ext cx="1440000" cy="132896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1B4762C-17C4-4668-B20D-D95E26966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02" y="1549858"/>
            <a:ext cx="905409" cy="922766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662D23B-8C50-4E58-B5AF-37F8E733EC25}"/>
              </a:ext>
            </a:extLst>
          </p:cNvPr>
          <p:cNvSpPr/>
          <p:nvPr/>
        </p:nvSpPr>
        <p:spPr>
          <a:xfrm rot="1800000">
            <a:off x="1147968" y="2415834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01DE1F5-2A8A-47AA-986C-396EB2620D3B}"/>
              </a:ext>
            </a:extLst>
          </p:cNvPr>
          <p:cNvSpPr/>
          <p:nvPr/>
        </p:nvSpPr>
        <p:spPr>
          <a:xfrm rot="20503359">
            <a:off x="1088058" y="1255130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32AEEC-8C32-4074-9FA3-281DFD5A4F88}"/>
              </a:ext>
            </a:extLst>
          </p:cNvPr>
          <p:cNvSpPr/>
          <p:nvPr/>
        </p:nvSpPr>
        <p:spPr>
          <a:xfrm>
            <a:off x="269903" y="2461675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96237BD-E7D6-47E7-A79A-5353E6399DF2}"/>
              </a:ext>
            </a:extLst>
          </p:cNvPr>
          <p:cNvSpPr/>
          <p:nvPr/>
        </p:nvSpPr>
        <p:spPr>
          <a:xfrm>
            <a:off x="1155537" y="2597284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859C25-F4E8-4C47-8F7D-F49E03443F7B}"/>
              </a:ext>
            </a:extLst>
          </p:cNvPr>
          <p:cNvSpPr/>
          <p:nvPr/>
        </p:nvSpPr>
        <p:spPr>
          <a:xfrm>
            <a:off x="2223868" y="2009116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80EEFC3-A2D7-4604-A052-8D0725A61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688" y="4836773"/>
            <a:ext cx="1284585" cy="122684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35EEDA-D7C8-4683-A763-088F63302611}"/>
              </a:ext>
            </a:extLst>
          </p:cNvPr>
          <p:cNvSpPr/>
          <p:nvPr/>
        </p:nvSpPr>
        <p:spPr>
          <a:xfrm>
            <a:off x="2825090" y="5809593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4A060C3-7617-4682-98B1-0D5C331DE999}"/>
              </a:ext>
            </a:extLst>
          </p:cNvPr>
          <p:cNvSpPr/>
          <p:nvPr/>
        </p:nvSpPr>
        <p:spPr>
          <a:xfrm>
            <a:off x="3632430" y="4860627"/>
            <a:ext cx="2576942" cy="44738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whatap.agent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ㅇ파일명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/v2/whatap.agent-2.0_29.jar",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/v2/whatap.agent-2.1.1.jar",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/v2/paramkey.txt,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CustomPool.x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4.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패키지 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configfiles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oc-auth.yml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6942372-18C1-4D32-80D9-BD5198642F1C}"/>
              </a:ext>
            </a:extLst>
          </p:cNvPr>
          <p:cNvSpPr/>
          <p:nvPr/>
        </p:nvSpPr>
        <p:spPr>
          <a:xfrm rot="5400000">
            <a:off x="1495833" y="3970410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91849D4D-00D4-4BDA-AA8E-C73814BA8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511" y="241208"/>
            <a:ext cx="1089158" cy="150171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578D40-41B7-44A9-898F-8FE42A13CE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3147" y="267794"/>
            <a:ext cx="1396751" cy="1637569"/>
          </a:xfrm>
          <a:prstGeom prst="rect">
            <a:avLst/>
          </a:prstGeom>
        </p:spPr>
      </p:pic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C633B958-2355-4726-80C9-8E19C9756593}"/>
              </a:ext>
            </a:extLst>
          </p:cNvPr>
          <p:cNvSpPr/>
          <p:nvPr/>
        </p:nvSpPr>
        <p:spPr>
          <a:xfrm>
            <a:off x="5688995" y="604689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654DEDE9-448E-4E3F-9F98-CB0CEDEE5CBC}"/>
              </a:ext>
            </a:extLst>
          </p:cNvPr>
          <p:cNvSpPr/>
          <p:nvPr/>
        </p:nvSpPr>
        <p:spPr>
          <a:xfrm>
            <a:off x="7426310" y="560673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38F7145-34FA-43E2-8A1B-42735C39D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773" y="236745"/>
            <a:ext cx="1438476" cy="140037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548624-7AC1-4CB8-9B60-B7235958042E}"/>
              </a:ext>
            </a:extLst>
          </p:cNvPr>
          <p:cNvSpPr/>
          <p:nvPr/>
        </p:nvSpPr>
        <p:spPr>
          <a:xfrm>
            <a:off x="8313695" y="1365605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39B233A6-03E8-47A5-ACD4-A3B9399639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8037725" y="1800087"/>
            <a:ext cx="1440000" cy="377929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A09C199-6A60-47F5-8ABC-FBDC85F0C3E2}"/>
              </a:ext>
            </a:extLst>
          </p:cNvPr>
          <p:cNvSpPr/>
          <p:nvPr/>
        </p:nvSpPr>
        <p:spPr>
          <a:xfrm>
            <a:off x="4568258" y="2323070"/>
            <a:ext cx="5091368" cy="22746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-auth’+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whatap.agent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파드별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ㅇ파일명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/v2/ns-auth${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}/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whatap.conf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&gt; 2.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사이즈 확인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ebs-oc-stg-registry.kr.ncr.ntruss.com(e89969vf.kr.private-ncr.ntruss.com)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1A92B80-ED4C-4881-9063-E11AAC3FFE3C}"/>
              </a:ext>
            </a:extLst>
          </p:cNvPr>
          <p:cNvSpPr/>
          <p:nvPr/>
        </p:nvSpPr>
        <p:spPr>
          <a:xfrm>
            <a:off x="3409050" y="2618723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endParaRPr lang="ko-KR" altLang="en-US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FC921C3-3272-4E07-8531-87A879C065F6}"/>
              </a:ext>
            </a:extLst>
          </p:cNvPr>
          <p:cNvSpPr/>
          <p:nvPr/>
        </p:nvSpPr>
        <p:spPr>
          <a:xfrm>
            <a:off x="9633805" y="3130287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endParaRPr lang="ko-KR" altLang="en-US" sz="12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03EC77B-C9A1-4382-94A8-D1E8517FB889}"/>
              </a:ext>
            </a:extLst>
          </p:cNvPr>
          <p:cNvSpPr/>
          <p:nvPr/>
        </p:nvSpPr>
        <p:spPr>
          <a:xfrm>
            <a:off x="10408167" y="1330960"/>
            <a:ext cx="4372813" cy="2475700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ECBA66-3F8F-455A-A1FA-8C47690D6E17}"/>
              </a:ext>
            </a:extLst>
          </p:cNvPr>
          <p:cNvSpPr/>
          <p:nvPr/>
        </p:nvSpPr>
        <p:spPr>
          <a:xfrm>
            <a:off x="11657276" y="1505058"/>
            <a:ext cx="2942246" cy="906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3A5AAF-0E8C-4EEF-9880-A679B5688BA8}"/>
              </a:ext>
            </a:extLst>
          </p:cNvPr>
          <p:cNvSpPr/>
          <p:nvPr/>
        </p:nvSpPr>
        <p:spPr>
          <a:xfrm>
            <a:off x="10781347" y="1715704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1406A3BE-A160-4288-AB08-F498C988A98B}"/>
              </a:ext>
            </a:extLst>
          </p:cNvPr>
          <p:cNvSpPr/>
          <p:nvPr/>
        </p:nvSpPr>
        <p:spPr>
          <a:xfrm rot="5400000">
            <a:off x="11045877" y="1942503"/>
            <a:ext cx="230833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8C36-8DEF-41AF-B007-A774DA4E85F2}"/>
              </a:ext>
            </a:extLst>
          </p:cNvPr>
          <p:cNvGrpSpPr/>
          <p:nvPr/>
        </p:nvGrpSpPr>
        <p:grpSpPr>
          <a:xfrm>
            <a:off x="10518705" y="2520255"/>
            <a:ext cx="1321123" cy="1274640"/>
            <a:chOff x="10544482" y="6698164"/>
            <a:chExt cx="1321123" cy="1274640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1679C22-3A87-4E69-80AB-CCCE2A1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2DC40C-7BAD-4A21-B625-281A8037B701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D0040ED-BC08-4126-8931-DA2BE5B04CE6}"/>
              </a:ext>
            </a:extLst>
          </p:cNvPr>
          <p:cNvSpPr/>
          <p:nvPr/>
        </p:nvSpPr>
        <p:spPr>
          <a:xfrm>
            <a:off x="11657276" y="2599985"/>
            <a:ext cx="2942246" cy="724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D3572A-3B2D-45DB-BB6B-D7CD6C6E1CE8}"/>
              </a:ext>
            </a:extLst>
          </p:cNvPr>
          <p:cNvSpPr/>
          <p:nvPr/>
        </p:nvSpPr>
        <p:spPr>
          <a:xfrm>
            <a:off x="3441383" y="3115549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endParaRPr lang="ko-KR" altLang="en-US" sz="1200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28918C-3190-43B7-8047-504B876518A4}"/>
              </a:ext>
            </a:extLst>
          </p:cNvPr>
          <p:cNvSpPr/>
          <p:nvPr/>
        </p:nvSpPr>
        <p:spPr>
          <a:xfrm>
            <a:off x="2534612" y="2042076"/>
            <a:ext cx="1400362" cy="21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stage('checkout')</a:t>
            </a:r>
            <a:endParaRPr lang="ko-KR" altLang="en-US" sz="900" dirty="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D98FB0A3-4046-472B-9BA7-40012A86D772}"/>
              </a:ext>
            </a:extLst>
          </p:cNvPr>
          <p:cNvSpPr/>
          <p:nvPr/>
        </p:nvSpPr>
        <p:spPr>
          <a:xfrm rot="16200000">
            <a:off x="1956249" y="3970411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FE4F369-4D0E-472F-A155-EACB80A03D3A}"/>
              </a:ext>
            </a:extLst>
          </p:cNvPr>
          <p:cNvSpPr/>
          <p:nvPr/>
        </p:nvSpPr>
        <p:spPr>
          <a:xfrm>
            <a:off x="2486540" y="4105961"/>
            <a:ext cx="1948300" cy="430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stage('build’) -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변수선언</a:t>
            </a:r>
            <a:endParaRPr lang="ko-KR" altLang="en-US" sz="9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5B1D124-438A-4263-A260-9E284C5AA8A2}"/>
              </a:ext>
            </a:extLst>
          </p:cNvPr>
          <p:cNvSpPr/>
          <p:nvPr/>
        </p:nvSpPr>
        <p:spPr>
          <a:xfrm>
            <a:off x="894344" y="4107203"/>
            <a:ext cx="1321847" cy="430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stage('initialize’)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A4CCFA-F3F7-4566-9045-46E4801FE162}"/>
              </a:ext>
            </a:extLst>
          </p:cNvPr>
          <p:cNvSpPr/>
          <p:nvPr/>
        </p:nvSpPr>
        <p:spPr>
          <a:xfrm>
            <a:off x="11006725" y="2119783"/>
            <a:ext cx="567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6149A6-51A0-4E4E-955D-F211DC28FCAB}"/>
              </a:ext>
            </a:extLst>
          </p:cNvPr>
          <p:cNvSpPr/>
          <p:nvPr/>
        </p:nvSpPr>
        <p:spPr>
          <a:xfrm>
            <a:off x="17188764" y="1828"/>
            <a:ext cx="10944276" cy="280692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[[</a:t>
            </a:r>
            <a:r>
              <a:rPr lang="en-US" altLang="ko-KR" dirty="0" err="1">
                <a:highlight>
                  <a:srgbClr val="FFFF00"/>
                </a:highlight>
              </a:rPr>
              <a:t>oc-auth.Dockerfile</a:t>
            </a:r>
            <a:r>
              <a:rPr lang="en-US" altLang="ko-KR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dirty="0"/>
          </a:p>
          <a:p>
            <a:pPr fontAlgn="base" latinLnBrk="1"/>
            <a:r>
              <a:rPr lang="en-US" altLang="ko-KR" dirty="0"/>
              <a:t>FROM openjdk:8-jdk-alpine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 이미지는 </a:t>
            </a:r>
            <a:r>
              <a:rPr lang="en-US" altLang="ko-KR" dirty="0"/>
              <a:t>OpenJDK (Java Development Kit) </a:t>
            </a:r>
            <a:r>
              <a:rPr lang="ko-KR" altLang="en-US" dirty="0"/>
              <a:t>환경을 기반으로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Java </a:t>
            </a:r>
            <a:r>
              <a:rPr lang="ko-KR" altLang="en-US" dirty="0"/>
              <a:t>언어를 실행하기 위한 환경을 제공합니다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8-jdk-alpine: </a:t>
            </a:r>
            <a:r>
              <a:rPr lang="ko-KR" altLang="en-US" dirty="0"/>
              <a:t>이 이미지는 </a:t>
            </a:r>
            <a:r>
              <a:rPr lang="en-US" altLang="ko-KR" dirty="0"/>
              <a:t>OpenJDK 8 </a:t>
            </a:r>
            <a:r>
              <a:rPr lang="ko-KR" altLang="en-US" dirty="0"/>
              <a:t>버전의 </a:t>
            </a:r>
            <a:r>
              <a:rPr lang="en-US" altLang="ko-KR" dirty="0"/>
              <a:t>Java Development Kit</a:t>
            </a:r>
            <a:r>
              <a:rPr lang="ko-KR" altLang="en-US" dirty="0"/>
              <a:t>를 기반으로 하며</a:t>
            </a:r>
            <a:r>
              <a:rPr lang="en-US" altLang="ko-KR" dirty="0"/>
              <a:t>, "alpine"</a:t>
            </a:r>
            <a:r>
              <a:rPr lang="ko-KR" altLang="en-US" dirty="0"/>
              <a:t>이라는 태그는 </a:t>
            </a:r>
            <a:r>
              <a:rPr lang="en-US" altLang="ko-KR" dirty="0"/>
              <a:t>Alpine Linux </a:t>
            </a:r>
            <a:r>
              <a:rPr lang="ko-KR" altLang="en-US" dirty="0"/>
              <a:t>기반의 경량 이미지임을 나타냅니다</a:t>
            </a:r>
            <a:r>
              <a:rPr lang="en-US" altLang="ko-KR" dirty="0"/>
              <a:t>. Alpine Linux</a:t>
            </a:r>
            <a:r>
              <a:rPr lang="ko-KR" altLang="en-US" dirty="0"/>
              <a:t>는 가벼운 리눅스 배포판으로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컨테이너를 위한 경량 환경을 제공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FROM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사용할 기본 이미지를 정의하는 지시어</a:t>
            </a:r>
          </a:p>
          <a:p>
            <a:pPr fontAlgn="base" latinLnBrk="1"/>
            <a:r>
              <a:rPr lang="en-US" altLang="ko-KR" dirty="0"/>
              <a:t>openjdk:8-jdk-alpine </a:t>
            </a:r>
            <a:r>
              <a:rPr lang="ko-KR" altLang="en-US" dirty="0"/>
              <a:t>이 부분은 사용할 </a:t>
            </a:r>
            <a:r>
              <a:rPr lang="ko-KR" altLang="en-US" dirty="0" err="1"/>
              <a:t>도커</a:t>
            </a:r>
            <a:r>
              <a:rPr lang="ko-KR" altLang="en-US" dirty="0"/>
              <a:t> 이미지의 이름과 태그를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</a:t>
            </a:r>
            <a:r>
              <a:rPr lang="en-US" altLang="ko-KR" dirty="0" err="1"/>
              <a:t>openjdk</a:t>
            </a:r>
            <a:r>
              <a:rPr lang="en-US" altLang="ko-KR" dirty="0"/>
              <a:t>"</a:t>
            </a:r>
            <a:r>
              <a:rPr lang="ko-KR" altLang="en-US" dirty="0"/>
              <a:t>라는 이름의 </a:t>
            </a:r>
            <a:r>
              <a:rPr lang="ko-KR" altLang="en-US" dirty="0" err="1"/>
              <a:t>도커</a:t>
            </a:r>
            <a:r>
              <a:rPr lang="ko-KR" altLang="en-US" dirty="0"/>
              <a:t> 이미지와 </a:t>
            </a:r>
            <a:r>
              <a:rPr lang="en-US" altLang="ko-KR" dirty="0"/>
              <a:t>"8-jdk-alpine"</a:t>
            </a:r>
            <a:r>
              <a:rPr lang="ko-KR" altLang="en-US" dirty="0"/>
              <a:t>이라는 태그를 사용하겠다는 것을 의미 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MAINTAINER 'heavyflood@gsitm.com'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연락처</a:t>
            </a:r>
          </a:p>
          <a:p>
            <a:pPr fontAlgn="base" latinLnBrk="1"/>
            <a:r>
              <a:rPr lang="en-US" altLang="ko-KR" dirty="0"/>
              <a:t>ENV TZ=Asia/Seoul</a:t>
            </a:r>
            <a:endParaRPr lang="ko-KR" altLang="en-US" dirty="0"/>
          </a:p>
          <a:p>
            <a:pPr fontAlgn="base" latinLnBrk="1"/>
            <a:r>
              <a:rPr lang="en-US" altLang="ko-KR" dirty="0"/>
              <a:t>//TZ</a:t>
            </a:r>
            <a:r>
              <a:rPr lang="ko-KR" altLang="en-US" dirty="0"/>
              <a:t>환경</a:t>
            </a:r>
            <a:r>
              <a:rPr lang="en-US" altLang="ko-KR" dirty="0"/>
              <a:t>Asia/Seoul</a:t>
            </a:r>
            <a:r>
              <a:rPr lang="ko-KR" altLang="en-US" dirty="0"/>
              <a:t>시스템의 시간대를 지정하는 방법</a:t>
            </a:r>
          </a:p>
          <a:p>
            <a:pPr fontAlgn="base" latinLnBrk="1"/>
            <a:r>
              <a:rPr lang="en-US" altLang="ko-KR" dirty="0"/>
              <a:t>VOLUME /</a:t>
            </a:r>
            <a:r>
              <a:rPr lang="en-US" altLang="ko-KR" dirty="0" err="1"/>
              <a:t>tmp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en-US" altLang="ko-KR" dirty="0" err="1"/>
              <a:t>Dockerfile</a:t>
            </a:r>
            <a:r>
              <a:rPr lang="ko-KR" altLang="en-US" dirty="0"/>
              <a:t>에서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ko-KR" altLang="en-US" dirty="0"/>
              <a:t>디렉토리는 볼륨으로 취급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VOLUME </a:t>
            </a:r>
            <a:r>
              <a:rPr lang="en-US" altLang="ko-KR" dirty="0" err="1"/>
              <a:t>Dockerfiles</a:t>
            </a:r>
            <a:r>
              <a:rPr lang="ko-KR" altLang="en-US" dirty="0"/>
              <a:t>에서 </a:t>
            </a:r>
            <a:r>
              <a:rPr lang="en-US" altLang="ko-KR" dirty="0"/>
              <a:t>Docker</a:t>
            </a:r>
            <a:r>
              <a:rPr lang="ko-KR" altLang="en-US" dirty="0"/>
              <a:t>에게 다음을 알리는 데 사용됩니다</a:t>
            </a:r>
            <a:r>
              <a:rPr lang="en-US" altLang="ko-KR" dirty="0"/>
              <a:t>.VOLUME</a:t>
            </a:r>
            <a:r>
              <a:rPr lang="ko-KR" altLang="en-US" dirty="0"/>
              <a:t>지침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볼륨으로 취급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mkdir</a:t>
            </a:r>
            <a:r>
              <a:rPr lang="en-US" altLang="ko-KR" dirty="0"/>
              <a:t> -p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 디렉터리와 해당 상위 디렉터리를 만드는 데 사용 </a:t>
            </a:r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</a:t>
            </a:r>
          </a:p>
          <a:p>
            <a:pPr fontAlgn="base" latinLnBrk="1"/>
            <a:r>
              <a:rPr lang="en-US" altLang="ko-KR" dirty="0" err="1"/>
              <a:t>mkdir</a:t>
            </a:r>
            <a:r>
              <a:rPr lang="en-US" altLang="ko-KR" dirty="0"/>
              <a:t> -p </a:t>
            </a:r>
            <a:r>
              <a:rPr lang="ko-KR" altLang="en-US" dirty="0"/>
              <a:t>디렉터리와 해당 상위 디렉터리를 만드는 데 사용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 </a:t>
            </a:r>
            <a:r>
              <a:rPr lang="ko-KR" altLang="en-US" dirty="0"/>
              <a:t>파일위치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NAMESPACE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NAMESPACE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NAMESPACE ${NAMESPACE}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NAMESPACE ${NAMESPACE}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CONFIG_NAME '</a:t>
            </a:r>
            <a:r>
              <a:rPr lang="en-US" altLang="ko-KR" dirty="0" err="1"/>
              <a:t>oc-auth.yml</a:t>
            </a:r>
            <a:r>
              <a:rPr lang="en-US" altLang="ko-KR" dirty="0"/>
              <a:t>'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CONFIG_NAME '</a:t>
            </a:r>
            <a:r>
              <a:rPr lang="en-US" altLang="ko-KR" dirty="0" err="1"/>
              <a:t>oc-auth.yml</a:t>
            </a:r>
            <a:r>
              <a:rPr lang="en-US" altLang="ko-KR" dirty="0"/>
              <a:t>'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JAVA_OPTS="-Xmx2048m -Xms2048m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JAVA_OPTS="-Xmx2048m -Xms2048m –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=true“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./auth-0.0.1-SNAPSHOT.jar oc-auth.jar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./auth-0.0.1-SNAPSHOT.jar oc-auth.jar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oc-auth.yml</a:t>
            </a:r>
            <a:r>
              <a:rPr lang="en-US" altLang="ko-KR" dirty="0"/>
              <a:t> </a:t>
            </a:r>
            <a:r>
              <a:rPr lang="en-US" altLang="ko-KR" dirty="0" err="1"/>
              <a:t>oc-auth.yml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oc-auth.yml</a:t>
            </a:r>
            <a:r>
              <a:rPr lang="en-US" altLang="ko-KR" dirty="0"/>
              <a:t> </a:t>
            </a:r>
            <a:r>
              <a:rPr lang="en-US" altLang="ko-KR" dirty="0" err="1"/>
              <a:t>oc-auth.yml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./whatap.agent-2.1.1.jar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./whatap.agent-2.1.1.jar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# 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//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</a:t>
            </a:r>
            <a:r>
              <a:rPr lang="ko-KR" altLang="en-US" dirty="0"/>
              <a:t>파일을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파일로 복사하여 시스템의 시간대를 서울로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컨테이너 또는 호스트 시스템의 시간대를 설정할 수 있으며</a:t>
            </a:r>
            <a:r>
              <a:rPr lang="en-US" altLang="ko-KR" dirty="0"/>
              <a:t>, </a:t>
            </a:r>
            <a:r>
              <a:rPr lang="ko-KR" altLang="en-US" dirty="0"/>
              <a:t>시간대 설정이 변경되면 시간 및 날짜 표시가 해당 지역의 로컬 시간대로 변경됩니다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"Asia/Seoul" </a:t>
            </a:r>
            <a:r>
              <a:rPr lang="ko-KR" altLang="en-US" dirty="0"/>
              <a:t>시간대 정보를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저장하여 시스템의 시간대를 서울 시간대로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시스템의 시간대가 변경되면 시간 및 날짜 표시가 해당 지역의 로컬 시간대로 조정됩니다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endParaRPr lang="ko-KR" altLang="en-US" dirty="0"/>
          </a:p>
          <a:p>
            <a:pPr fontAlgn="base" latinLnBrk="1"/>
            <a:r>
              <a:rPr lang="ko-KR" altLang="en-US" dirty="0" err="1"/>
              <a:t>도커</a:t>
            </a:r>
            <a:r>
              <a:rPr lang="ko-KR" altLang="en-US" dirty="0"/>
              <a:t> 이미지를 빌드하는 동안 실행되는 명령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en-US" altLang="ko-KR" dirty="0"/>
              <a:t>Alpine Linux </a:t>
            </a:r>
            <a:r>
              <a:rPr lang="ko-KR" altLang="en-US" dirty="0"/>
              <a:t>기반의 </a:t>
            </a:r>
            <a:r>
              <a:rPr lang="ko-KR" altLang="en-US" dirty="0" err="1"/>
              <a:t>도커</a:t>
            </a:r>
            <a:r>
              <a:rPr lang="ko-KR" altLang="en-US" dirty="0"/>
              <a:t> 이미지에서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r>
              <a:rPr lang="ko-KR" altLang="en-US" dirty="0"/>
              <a:t>패키지를 설치</a:t>
            </a:r>
          </a:p>
          <a:p>
            <a:pPr fontAlgn="base" latinLnBrk="1"/>
            <a:r>
              <a:rPr lang="en-US" altLang="ko-KR" dirty="0"/>
              <a:t>--no-cache </a:t>
            </a:r>
            <a:r>
              <a:rPr lang="ko-KR" altLang="en-US" dirty="0"/>
              <a:t>플래그를 사용하여 패키지 설치 중에 캐시를 사용하지 않도록 설정</a:t>
            </a:r>
          </a:p>
          <a:p>
            <a:pPr fontAlgn="base" latinLnBrk="1"/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ko-KR" altLang="en-US" dirty="0"/>
              <a:t>리눅스에서 파일을 복사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 </a:t>
            </a:r>
            <a:r>
              <a:rPr lang="ko-KR" altLang="en-US" dirty="0"/>
              <a:t>디렉토리에는 다양한 시간대 정보 파일이 포함되어 있으며</a:t>
            </a:r>
            <a:r>
              <a:rPr lang="en-US" altLang="ko-KR" dirty="0"/>
              <a:t>, </a:t>
            </a:r>
            <a:r>
              <a:rPr lang="ko-KR" altLang="en-US" dirty="0"/>
              <a:t>여기에서는 </a:t>
            </a:r>
            <a:r>
              <a:rPr lang="en-US" altLang="ko-KR" dirty="0"/>
              <a:t>"Asia/Seoul" </a:t>
            </a:r>
            <a:r>
              <a:rPr lang="ko-KR" altLang="en-US" dirty="0"/>
              <a:t>시간대 파일을 사용합니다</a:t>
            </a:r>
            <a:r>
              <a:rPr lang="en-US" altLang="ko-KR" dirty="0"/>
              <a:t>. "Asia/Seoul"</a:t>
            </a:r>
            <a:r>
              <a:rPr lang="ko-KR" altLang="en-US" dirty="0"/>
              <a:t>은 서울의 시간대 정보</a:t>
            </a:r>
          </a:p>
          <a:p>
            <a:pPr fontAlgn="base" latinLnBrk="1"/>
            <a:r>
              <a:rPr lang="ko-KR" altLang="en-US" dirty="0"/>
              <a:t>시스템의 현재 시간대를 나타내는 파일의 경로입니다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파일을 변경하면 시스템의 시간대가 변경</a:t>
            </a:r>
          </a:p>
          <a:p>
            <a:pPr fontAlgn="base" latinLnBrk="1"/>
            <a:r>
              <a:rPr lang="en-US" altLang="ko-KR" dirty="0"/>
              <a:t>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echo: </a:t>
            </a:r>
            <a:r>
              <a:rPr lang="ko-KR" altLang="en-US" dirty="0"/>
              <a:t>리눅스 명령줄에서 텍스트를 출력하는 명령입니다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"Asia/Seoul": </a:t>
            </a:r>
            <a:r>
              <a:rPr lang="ko-KR" altLang="en-US" dirty="0"/>
              <a:t>이 부분은 원하는 시간대를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"Asia/Seoul"</a:t>
            </a:r>
            <a:r>
              <a:rPr lang="ko-KR" altLang="en-US" dirty="0"/>
              <a:t>로 설정된 시간대인 서울 시간대를 지정하려고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: </a:t>
            </a:r>
            <a:r>
              <a:rPr lang="ko-KR" altLang="en-US" dirty="0"/>
              <a:t>이 부분은 </a:t>
            </a:r>
            <a:r>
              <a:rPr lang="ko-KR" altLang="en-US" dirty="0" err="1"/>
              <a:t>리다이렉션</a:t>
            </a:r>
            <a:r>
              <a:rPr lang="ko-KR" altLang="en-US" dirty="0"/>
              <a:t> 연산자</a:t>
            </a:r>
            <a:r>
              <a:rPr lang="en-US" altLang="ko-KR" dirty="0"/>
              <a:t>(&gt;)</a:t>
            </a:r>
            <a:r>
              <a:rPr lang="ko-KR" altLang="en-US" dirty="0"/>
              <a:t>를 사용하여 출력된 텍스트를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쓰겠다는 것을 나타냅니다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파일은 시스템의 시간대 정보를 저장하는 파일로</a:t>
            </a:r>
            <a:r>
              <a:rPr lang="en-US" altLang="ko-KR" dirty="0"/>
              <a:t>, </a:t>
            </a:r>
            <a:r>
              <a:rPr lang="ko-KR" altLang="en-US" dirty="0"/>
              <a:t>시간대 설정을 변경하는 데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exec java $JAVA_OPTS 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-</a:t>
            </a:r>
            <a:r>
              <a:rPr lang="en-US" altLang="ko-KR" dirty="0" err="1"/>
              <a:t>Drun.arguments</a:t>
            </a:r>
            <a:r>
              <a:rPr lang="en-US" altLang="ko-KR" dirty="0"/>
              <a:t>=-namespace=${NAMESPACE} -jar /oc-auth.jar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//ENTRYPOINT exec java -Xmx2048m -Xms2048m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Drun.arguments</a:t>
            </a:r>
            <a:r>
              <a:rPr lang="en-US" altLang="ko-KR" dirty="0"/>
              <a:t>=-namespace=${NAMESPACE}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-jar /oc-auth.jar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981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BD4214-CE50-467A-A8B8-EF08629425C5}"/>
              </a:ext>
            </a:extLst>
          </p:cNvPr>
          <p:cNvSpPr/>
          <p:nvPr/>
        </p:nvSpPr>
        <p:spPr>
          <a:xfrm>
            <a:off x="154902" y="-8250"/>
            <a:ext cx="194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>
                <a:highlight>
                  <a:srgbClr val="FFFF00"/>
                </a:highlight>
              </a:rPr>
              <a:t>stg-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auth.groovy</a:t>
            </a:r>
            <a:endParaRPr lang="en-US" altLang="ko-KR" dirty="0">
              <a:highlight>
                <a:srgbClr val="FFFF00"/>
              </a:highligh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4A0EB6-6CEA-4C44-91E4-BB9010FDF0EB}"/>
              </a:ext>
            </a:extLst>
          </p:cNvPr>
          <p:cNvGraphicFramePr>
            <a:graphicFrameLocks noGrp="1"/>
          </p:cNvGraphicFramePr>
          <p:nvPr/>
        </p:nvGraphicFramePr>
        <p:xfrm>
          <a:off x="3021013" y="1755775"/>
          <a:ext cx="11028001" cy="6091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4960">
                  <a:extLst>
                    <a:ext uri="{9D8B030D-6E8A-4147-A177-3AD203B41FA5}">
                      <a16:colId xmlns:a16="http://schemas.microsoft.com/office/drawing/2014/main" val="2953670838"/>
                    </a:ext>
                  </a:extLst>
                </a:gridCol>
                <a:gridCol w="943289">
                  <a:extLst>
                    <a:ext uri="{9D8B030D-6E8A-4147-A177-3AD203B41FA5}">
                      <a16:colId xmlns:a16="http://schemas.microsoft.com/office/drawing/2014/main" val="957417494"/>
                    </a:ext>
                  </a:extLst>
                </a:gridCol>
                <a:gridCol w="280867">
                  <a:extLst>
                    <a:ext uri="{9D8B030D-6E8A-4147-A177-3AD203B41FA5}">
                      <a16:colId xmlns:a16="http://schemas.microsoft.com/office/drawing/2014/main" val="3844683947"/>
                    </a:ext>
                  </a:extLst>
                </a:gridCol>
                <a:gridCol w="392154">
                  <a:extLst>
                    <a:ext uri="{9D8B030D-6E8A-4147-A177-3AD203B41FA5}">
                      <a16:colId xmlns:a16="http://schemas.microsoft.com/office/drawing/2014/main" val="3917801924"/>
                    </a:ext>
                  </a:extLst>
                </a:gridCol>
                <a:gridCol w="582931">
                  <a:extLst>
                    <a:ext uri="{9D8B030D-6E8A-4147-A177-3AD203B41FA5}">
                      <a16:colId xmlns:a16="http://schemas.microsoft.com/office/drawing/2014/main" val="3417585392"/>
                    </a:ext>
                  </a:extLst>
                </a:gridCol>
                <a:gridCol w="985684">
                  <a:extLst>
                    <a:ext uri="{9D8B030D-6E8A-4147-A177-3AD203B41FA5}">
                      <a16:colId xmlns:a16="http://schemas.microsoft.com/office/drawing/2014/main" val="2837173478"/>
                    </a:ext>
                  </a:extLst>
                </a:gridCol>
                <a:gridCol w="2485407">
                  <a:extLst>
                    <a:ext uri="{9D8B030D-6E8A-4147-A177-3AD203B41FA5}">
                      <a16:colId xmlns:a16="http://schemas.microsoft.com/office/drawing/2014/main" val="1970848963"/>
                    </a:ext>
                  </a:extLst>
                </a:gridCol>
                <a:gridCol w="2034960">
                  <a:extLst>
                    <a:ext uri="{9D8B030D-6E8A-4147-A177-3AD203B41FA5}">
                      <a16:colId xmlns:a16="http://schemas.microsoft.com/office/drawing/2014/main" val="2805243075"/>
                    </a:ext>
                  </a:extLst>
                </a:gridCol>
                <a:gridCol w="1287749">
                  <a:extLst>
                    <a:ext uri="{9D8B030D-6E8A-4147-A177-3AD203B41FA5}">
                      <a16:colId xmlns:a16="http://schemas.microsoft.com/office/drawing/2014/main" val="3185727185"/>
                    </a:ext>
                  </a:extLst>
                </a:gridCol>
              </a:tblGrid>
              <a:tr h="1096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순서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구분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작업자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실행 시스템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버전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명령어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입력변수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내용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extLst>
                  <a:ext uri="{0D108BD9-81ED-4DB2-BD59-A6C34878D82A}">
                    <a16:rowId xmlns:a16="http://schemas.microsoft.com/office/drawing/2014/main" val="3992021896"/>
                  </a:ext>
                </a:extLst>
              </a:tr>
              <a:tr h="1096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stg-oc-auth.groovy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commit and Push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extLst>
                  <a:ext uri="{0D108BD9-81ED-4DB2-BD59-A6C34878D82A}">
                    <a16:rowId xmlns:a16="http://schemas.microsoft.com/office/drawing/2014/main" val="2723590668"/>
                  </a:ext>
                </a:extLst>
              </a:tr>
              <a:tr h="1096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stg-oc-auth.groovy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Build with Paramters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sicc-develop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명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extLst>
                  <a:ext uri="{0D108BD9-81ED-4DB2-BD59-A6C34878D82A}">
                    <a16:rowId xmlns:a16="http://schemas.microsoft.com/office/drawing/2014/main" val="2522009542"/>
                  </a:ext>
                </a:extLst>
              </a:tr>
              <a:tr h="1701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stg-oc-auth.groovy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stage('checkout')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sicc-develop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젠킨슨으로 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extLst>
                  <a:ext uri="{0D108BD9-81ED-4DB2-BD59-A6C34878D82A}">
                    <a16:rowId xmlns:a16="http://schemas.microsoft.com/office/drawing/2014/main" val="1381922514"/>
                  </a:ext>
                </a:extLst>
              </a:tr>
              <a:tr h="1096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stg-oc-auth.groovy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stage('initialize')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젠킨슨 </a:t>
                      </a:r>
                      <a:r>
                        <a:rPr lang="en-US" altLang="ko-KR" sz="500" u="none" strike="noStrike">
                          <a:effectLst/>
                        </a:rPr>
                        <a:t>groovy </a:t>
                      </a:r>
                      <a:r>
                        <a:rPr lang="ko-KR" altLang="en-US" sz="500" u="none" strike="noStrike">
                          <a:effectLst/>
                        </a:rPr>
                        <a:t>스크립트 변수선언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mvnHome, imageName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extLst>
                  <a:ext uri="{0D108BD9-81ED-4DB2-BD59-A6C34878D82A}">
                    <a16:rowId xmlns:a16="http://schemas.microsoft.com/office/drawing/2014/main" val="158787558"/>
                  </a:ext>
                </a:extLst>
              </a:tr>
              <a:tr h="1096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stg-oc-auth.groovy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stage('build')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메이븐 </a:t>
                      </a:r>
                      <a:r>
                        <a:rPr lang="en-US" sz="500" u="none" strike="noStrike">
                          <a:effectLst/>
                        </a:rPr>
                        <a:t>build, jar install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extLst>
                  <a:ext uri="{0D108BD9-81ED-4DB2-BD59-A6C34878D82A}">
                    <a16:rowId xmlns:a16="http://schemas.microsoft.com/office/drawing/2014/main" val="3254521767"/>
                  </a:ext>
                </a:extLst>
              </a:tr>
              <a:tr h="164474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stg-oc-auth.groovy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stage('archieve')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 whatap.agent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ncloudstorage &gt; [DEV]NCP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ebs-oc-stg-contents-bucket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ㅇ파일명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"</a:t>
                      </a:r>
                      <a:r>
                        <a:rPr lang="en-US" sz="500" u="none" strike="noStrike">
                          <a:effectLst/>
                        </a:rPr>
                        <a:t>whatapfiles/v2/whatap.agent-2.0_29.jar",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"whatapfiles/v2/whatap.agent-2.1.1.jar",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whatapfiles/v2/paramkey.txt,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whatapfiles/v2/CustomPool.x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</a:t>
                      </a:r>
                      <a:r>
                        <a:rPr lang="en-US" sz="500" u="none" strike="noStrike">
                          <a:effectLst/>
                        </a:rPr>
                        <a:t>Dockerfile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ncloudstorage &gt; [DEV]NCP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ebs-oc-stg-contents-bucket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dockerfiles/*******.Dockerfile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1. </a:t>
                      </a:r>
                      <a:r>
                        <a:rPr lang="en-US" sz="500" u="none" strike="noStrike" dirty="0" err="1">
                          <a:effectLst/>
                        </a:rPr>
                        <a:t>whatap.agent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ㅇ파일명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"</a:t>
                      </a:r>
                      <a:r>
                        <a:rPr lang="en-US" sz="500" u="none" strike="noStrike" dirty="0" err="1">
                          <a:effectLst/>
                        </a:rPr>
                        <a:t>whatapfiles</a:t>
                      </a:r>
                      <a:r>
                        <a:rPr lang="en-US" sz="500" u="none" strike="noStrike" dirty="0">
                          <a:effectLst/>
                        </a:rPr>
                        <a:t>/v2/whatap.agent-2.0_29.jar",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"</a:t>
                      </a:r>
                      <a:r>
                        <a:rPr lang="en-US" sz="500" u="none" strike="noStrike" dirty="0" err="1">
                          <a:effectLst/>
                        </a:rPr>
                        <a:t>whatapfiles</a:t>
                      </a:r>
                      <a:r>
                        <a:rPr lang="en-US" sz="500" u="none" strike="noStrike" dirty="0">
                          <a:effectLst/>
                        </a:rPr>
                        <a:t>/v2/whatap.agent-2.1.1.jar",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whatapfiles</a:t>
                      </a:r>
                      <a:r>
                        <a:rPr lang="en-US" sz="500" u="none" strike="noStrike" dirty="0">
                          <a:effectLst/>
                        </a:rPr>
                        <a:t>/v2/paramkey.txt,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whatapfiles</a:t>
                      </a:r>
                      <a:r>
                        <a:rPr lang="en-US" sz="500" u="none" strike="noStrike" dirty="0">
                          <a:effectLst/>
                        </a:rPr>
                        <a:t>/v2/</a:t>
                      </a:r>
                      <a:r>
                        <a:rPr lang="en-US" sz="500" u="none" strike="noStrike" dirty="0" err="1">
                          <a:effectLst/>
                        </a:rPr>
                        <a:t>CustomPool.x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2. </a:t>
                      </a:r>
                      <a:r>
                        <a:rPr lang="en-US" sz="500" u="none" strike="noStrike" dirty="0" err="1">
                          <a:effectLst/>
                        </a:rPr>
                        <a:t>Dockerfile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 err="1">
                          <a:effectLst/>
                        </a:rPr>
                        <a:t>dockerfiles</a:t>
                      </a:r>
                      <a:r>
                        <a:rPr lang="en-US" sz="500" u="none" strike="noStrike" dirty="0">
                          <a:effectLst/>
                        </a:rPr>
                        <a:t>/</a:t>
                      </a:r>
                      <a:r>
                        <a:rPr lang="en-US" sz="500" u="none" strike="noStrike" dirty="0" err="1">
                          <a:effectLst/>
                        </a:rPr>
                        <a:t>oc-auth.Dockerfile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extLst>
                  <a:ext uri="{0D108BD9-81ED-4DB2-BD59-A6C34878D82A}">
                    <a16:rowId xmlns:a16="http://schemas.microsoft.com/office/drawing/2014/main" val="2540914068"/>
                  </a:ext>
                </a:extLst>
              </a:tr>
              <a:tr h="12061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3.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4. </a:t>
                      </a:r>
                      <a:r>
                        <a:rPr lang="ko-KR" altLang="en-US" sz="500" u="none" strike="noStrike">
                          <a:effectLst/>
                        </a:rPr>
                        <a:t>패키지 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configfiles/oc-auth.yml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3.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:manifests/v2/oc-auth-k8s.yaml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4. </a:t>
                      </a:r>
                      <a:r>
                        <a:rPr lang="ko-KR" altLang="en-US" sz="500" u="none" strike="noStrike">
                          <a:effectLst/>
                        </a:rPr>
                        <a:t>패키지 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configfiles/oc-auth.yml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extLst>
                  <a:ext uri="{0D108BD9-81ED-4DB2-BD59-A6C34878D82A}">
                    <a16:rowId xmlns:a16="http://schemas.microsoft.com/office/drawing/2014/main" val="2174241359"/>
                  </a:ext>
                </a:extLst>
              </a:tr>
              <a:tr h="65789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stg-oc-auth.groovy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stage('whatap-auth'+i)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whatap.agent </a:t>
                      </a:r>
                      <a:r>
                        <a:rPr lang="ko-KR" altLang="en-US" sz="500" u="none" strike="noStrike">
                          <a:effectLst/>
                        </a:rPr>
                        <a:t>쿠버 파드별 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ㅇ파일명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whatapfiles/v2/ns-auth${i}/whatap.conf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whatap.agent </a:t>
                      </a:r>
                      <a:r>
                        <a:rPr lang="ko-KR" altLang="en-US" sz="500" u="none" strike="noStrike">
                          <a:effectLst/>
                        </a:rPr>
                        <a:t>쿠버 파드별 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ㅇ파일명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whatapfiles/v2/ns-auth${i}/whatap.conf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extLst>
                  <a:ext uri="{0D108BD9-81ED-4DB2-BD59-A6C34878D82A}">
                    <a16:rowId xmlns:a16="http://schemas.microsoft.com/office/drawing/2014/main" val="743455796"/>
                  </a:ext>
                </a:extLst>
              </a:tr>
              <a:tr h="9868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2. Docker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1)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en-US" sz="500" u="none" strike="noStrike">
                          <a:effectLst/>
                        </a:rPr>
                        <a:t>ebs-oc-jenkins </a:t>
                      </a:r>
                      <a:r>
                        <a:rPr lang="ko-KR" altLang="en-US" sz="5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4)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</a:t>
                      </a:r>
                      <a:r>
                        <a:rPr lang="en-US" sz="5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500" u="none" strike="noStrike">
                          <a:effectLst/>
                        </a:rPr>
                        <a:t>개발</a:t>
                      </a:r>
                      <a:r>
                        <a:rPr lang="en-US" altLang="ko-KR" sz="500" u="none" strike="noStrike">
                          <a:effectLst/>
                        </a:rPr>
                        <a:t>] &gt; </a:t>
                      </a:r>
                      <a:r>
                        <a:rPr lang="en-US" sz="500" u="none" strike="noStrike">
                          <a:effectLst/>
                        </a:rPr>
                        <a:t>VPC &gt; Container Registry &gt;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   ebs-oc-stg-registry.kr.ncr.ntruss.com(e89969vf.kr.private-ncr.ntruss.com) </a:t>
                      </a:r>
                      <a:r>
                        <a:rPr lang="ko-KR" altLang="en-US" sz="5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3.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사이즈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extLst>
                  <a:ext uri="{0D108BD9-81ED-4DB2-BD59-A6C34878D82A}">
                    <a16:rowId xmlns:a16="http://schemas.microsoft.com/office/drawing/2014/main" val="1252503520"/>
                  </a:ext>
                </a:extLst>
              </a:tr>
              <a:tr h="8771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stg-oc-auth.groovy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stage('kube-auth'+i)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500" u="none" strike="noStrike">
                          <a:effectLst/>
                        </a:rPr>
                        <a:t>: *********.yaml *</a:t>
                      </a:r>
                      <a:r>
                        <a:rPr lang="ko-KR" altLang="en-US" sz="500" u="none" strike="noStrike">
                          <a:effectLst/>
                        </a:rPr>
                        <a:t>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배포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로그인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쿠버</a:t>
                      </a:r>
                      <a:r>
                        <a:rPr lang="en-US" altLang="ko-KR" sz="500" u="none" strike="noStrike">
                          <a:effectLst/>
                        </a:rPr>
                        <a:t>: ***********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1.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500" u="none" strike="noStrike" dirty="0">
                          <a:effectLst/>
                        </a:rPr>
                        <a:t>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>
                          <a:effectLst/>
                        </a:rPr>
                        <a:t>*입력</a:t>
                      </a:r>
                      <a:r>
                        <a:rPr lang="en-US" altLang="ko-KR" sz="500" u="none" strike="noStrike" dirty="0">
                          <a:effectLst/>
                        </a:rPr>
                        <a:t>: oc-auth-k8s.yaml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*</a:t>
                      </a:r>
                      <a:r>
                        <a:rPr lang="ko-KR" altLang="en-US" sz="500" u="none" strike="noStrike" dirty="0">
                          <a:effectLst/>
                        </a:rPr>
                        <a:t>출력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deployment.yaml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2.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500" u="none" strike="noStrike" dirty="0">
                          <a:effectLst/>
                        </a:rPr>
                        <a:t>/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500" u="none" strike="noStrike" dirty="0">
                          <a:effectLst/>
                        </a:rPr>
                        <a:t>: stg-nks01-kube, stg-nks02-kube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81" marR="3781" marT="3781" marB="0" anchor="ctr"/>
                </a:tc>
                <a:extLst>
                  <a:ext uri="{0D108BD9-81ED-4DB2-BD59-A6C34878D82A}">
                    <a16:rowId xmlns:a16="http://schemas.microsoft.com/office/drawing/2014/main" val="151096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2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30012C9C-EEE2-48D3-8EFA-6FFCF56ED637}"/>
              </a:ext>
            </a:extLst>
          </p:cNvPr>
          <p:cNvSpPr/>
          <p:nvPr/>
        </p:nvSpPr>
        <p:spPr>
          <a:xfrm>
            <a:off x="3483627" y="4681502"/>
            <a:ext cx="5645859" cy="4736818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93447-CACB-4E3B-B345-659E266EDAC2}"/>
              </a:ext>
            </a:extLst>
          </p:cNvPr>
          <p:cNvSpPr/>
          <p:nvPr/>
        </p:nvSpPr>
        <p:spPr>
          <a:xfrm>
            <a:off x="154902" y="-8250"/>
            <a:ext cx="175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>
                <a:highlight>
                  <a:srgbClr val="FFFF00"/>
                </a:highlight>
              </a:rPr>
              <a:t>stg-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cls.groovy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8" name="화살표: 위쪽/아래쪽 57">
            <a:extLst>
              <a:ext uri="{FF2B5EF4-FFF2-40B4-BE49-F238E27FC236}">
                <a16:creationId xmlns:a16="http://schemas.microsoft.com/office/drawing/2014/main" id="{33F8DF99-A4A4-4F3C-A018-881F02E7A772}"/>
              </a:ext>
            </a:extLst>
          </p:cNvPr>
          <p:cNvSpPr/>
          <p:nvPr/>
        </p:nvSpPr>
        <p:spPr>
          <a:xfrm rot="16200000">
            <a:off x="6593404" y="-205558"/>
            <a:ext cx="377929" cy="6920529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9" name="화살표: 위쪽/아래쪽 58">
            <a:extLst>
              <a:ext uri="{FF2B5EF4-FFF2-40B4-BE49-F238E27FC236}">
                <a16:creationId xmlns:a16="http://schemas.microsoft.com/office/drawing/2014/main" id="{70B2DA27-2104-43F0-9C62-359B710DFC1C}"/>
              </a:ext>
            </a:extLst>
          </p:cNvPr>
          <p:cNvSpPr/>
          <p:nvPr/>
        </p:nvSpPr>
        <p:spPr>
          <a:xfrm rot="16200000">
            <a:off x="3465381" y="2414728"/>
            <a:ext cx="377929" cy="664483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083CEB3-54E1-4453-9B11-5666068FAC4B}"/>
              </a:ext>
            </a:extLst>
          </p:cNvPr>
          <p:cNvSpPr/>
          <p:nvPr/>
        </p:nvSpPr>
        <p:spPr>
          <a:xfrm>
            <a:off x="4174676" y="91441"/>
            <a:ext cx="5484950" cy="1917675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64" name="화살표: 위쪽/아래쪽 63">
            <a:extLst>
              <a:ext uri="{FF2B5EF4-FFF2-40B4-BE49-F238E27FC236}">
                <a16:creationId xmlns:a16="http://schemas.microsoft.com/office/drawing/2014/main" id="{2F2CCB91-9A66-43DB-939E-A5DCFF4C3B0A}"/>
              </a:ext>
            </a:extLst>
          </p:cNvPr>
          <p:cNvSpPr/>
          <p:nvPr/>
        </p:nvSpPr>
        <p:spPr>
          <a:xfrm>
            <a:off x="2134309" y="1869082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78513D3-86F1-4875-AB2A-1BAAEF1C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41" y="2570482"/>
            <a:ext cx="1440000" cy="99052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5112B0E-98DC-403A-A1DB-0477AB15F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391" y="502793"/>
            <a:ext cx="1440000" cy="132896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1B4762C-17C4-4668-B20D-D95E26966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02" y="1549858"/>
            <a:ext cx="905409" cy="922766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662D23B-8C50-4E58-B5AF-37F8E733EC25}"/>
              </a:ext>
            </a:extLst>
          </p:cNvPr>
          <p:cNvSpPr/>
          <p:nvPr/>
        </p:nvSpPr>
        <p:spPr>
          <a:xfrm rot="1800000">
            <a:off x="1147968" y="2415834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01DE1F5-2A8A-47AA-986C-396EB2620D3B}"/>
              </a:ext>
            </a:extLst>
          </p:cNvPr>
          <p:cNvSpPr/>
          <p:nvPr/>
        </p:nvSpPr>
        <p:spPr>
          <a:xfrm rot="20503359">
            <a:off x="1088058" y="1255130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32AEEC-8C32-4074-9FA3-281DFD5A4F88}"/>
              </a:ext>
            </a:extLst>
          </p:cNvPr>
          <p:cNvSpPr/>
          <p:nvPr/>
        </p:nvSpPr>
        <p:spPr>
          <a:xfrm>
            <a:off x="269903" y="2461675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96237BD-E7D6-47E7-A79A-5353E6399DF2}"/>
              </a:ext>
            </a:extLst>
          </p:cNvPr>
          <p:cNvSpPr/>
          <p:nvPr/>
        </p:nvSpPr>
        <p:spPr>
          <a:xfrm>
            <a:off x="1155537" y="2597284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859C25-F4E8-4C47-8F7D-F49E03443F7B}"/>
              </a:ext>
            </a:extLst>
          </p:cNvPr>
          <p:cNvSpPr/>
          <p:nvPr/>
        </p:nvSpPr>
        <p:spPr>
          <a:xfrm>
            <a:off x="2223868" y="2009116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80EEFC3-A2D7-4604-A052-8D0725A61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688" y="4836773"/>
            <a:ext cx="1284585" cy="122684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35EEDA-D7C8-4683-A763-088F63302611}"/>
              </a:ext>
            </a:extLst>
          </p:cNvPr>
          <p:cNvSpPr/>
          <p:nvPr/>
        </p:nvSpPr>
        <p:spPr>
          <a:xfrm>
            <a:off x="2825090" y="5809593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4A060C3-7617-4682-98B1-0D5C331DE999}"/>
              </a:ext>
            </a:extLst>
          </p:cNvPr>
          <p:cNvSpPr/>
          <p:nvPr/>
        </p:nvSpPr>
        <p:spPr>
          <a:xfrm>
            <a:off x="3632430" y="4860627"/>
            <a:ext cx="2576942" cy="44738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artifacts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빌드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mv target/cls-0.0.1-SNAPSHOT.jar ./cls-0.0.1-SNAPSHOT.jar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패키지 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configfiles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oc-auth.yml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whatap.agent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\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ㅇ파일명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/v2/whatap.agent-2.0_29.jar",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/v2/whatap.agent-2.1.1.jar",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/v2/paramkey.txt,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CustomPool.x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6942372-18C1-4D32-80D9-BD5198642F1C}"/>
              </a:ext>
            </a:extLst>
          </p:cNvPr>
          <p:cNvSpPr/>
          <p:nvPr/>
        </p:nvSpPr>
        <p:spPr>
          <a:xfrm rot="5400000">
            <a:off x="1495833" y="3970410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91849D4D-00D4-4BDA-AA8E-C73814BA8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511" y="241208"/>
            <a:ext cx="1089158" cy="150171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578D40-41B7-44A9-898F-8FE42A13CE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3147" y="267794"/>
            <a:ext cx="1396751" cy="1637569"/>
          </a:xfrm>
          <a:prstGeom prst="rect">
            <a:avLst/>
          </a:prstGeom>
        </p:spPr>
      </p:pic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C633B958-2355-4726-80C9-8E19C9756593}"/>
              </a:ext>
            </a:extLst>
          </p:cNvPr>
          <p:cNvSpPr/>
          <p:nvPr/>
        </p:nvSpPr>
        <p:spPr>
          <a:xfrm>
            <a:off x="5688995" y="604689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654DEDE9-448E-4E3F-9F98-CB0CEDEE5CBC}"/>
              </a:ext>
            </a:extLst>
          </p:cNvPr>
          <p:cNvSpPr/>
          <p:nvPr/>
        </p:nvSpPr>
        <p:spPr>
          <a:xfrm>
            <a:off x="7426310" y="560673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38F7145-34FA-43E2-8A1B-42735C39D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773" y="236745"/>
            <a:ext cx="1438476" cy="140037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548624-7AC1-4CB8-9B60-B7235958042E}"/>
              </a:ext>
            </a:extLst>
          </p:cNvPr>
          <p:cNvSpPr/>
          <p:nvPr/>
        </p:nvSpPr>
        <p:spPr>
          <a:xfrm>
            <a:off x="8313695" y="1365605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39B233A6-03E8-47A5-ACD4-A3B9399639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8136565" y="1672022"/>
            <a:ext cx="1085724" cy="284949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A09C199-6A60-47F5-8ABC-FBDC85F0C3E2}"/>
              </a:ext>
            </a:extLst>
          </p:cNvPr>
          <p:cNvSpPr/>
          <p:nvPr/>
        </p:nvSpPr>
        <p:spPr>
          <a:xfrm>
            <a:off x="4568258" y="2212158"/>
            <a:ext cx="5091368" cy="23855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'+ns)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whatap.agent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ㅇ파일명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"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/v2/****/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whatap.conf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"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/v2/****/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whatap.conf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"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/v2/****/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whatap.conf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"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/v2/****/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whatap.conf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&gt; 2.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사이즈 확인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ebs-oc-stg-registry.kr.ncr.ntruss.com(e89969vf.kr.private-ncr.ntruss.com)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1A92B80-ED4C-4881-9063-E11AAC3FFE3C}"/>
              </a:ext>
            </a:extLst>
          </p:cNvPr>
          <p:cNvSpPr/>
          <p:nvPr/>
        </p:nvSpPr>
        <p:spPr>
          <a:xfrm>
            <a:off x="3409050" y="2618723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FC921C3-3272-4E07-8531-87A879C065F6}"/>
              </a:ext>
            </a:extLst>
          </p:cNvPr>
          <p:cNvSpPr/>
          <p:nvPr/>
        </p:nvSpPr>
        <p:spPr>
          <a:xfrm>
            <a:off x="9633805" y="3130287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-2</a:t>
            </a:r>
            <a:endParaRPr lang="ko-KR" altLang="en-US" sz="12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03EC77B-C9A1-4382-94A8-D1E8517FB889}"/>
              </a:ext>
            </a:extLst>
          </p:cNvPr>
          <p:cNvSpPr/>
          <p:nvPr/>
        </p:nvSpPr>
        <p:spPr>
          <a:xfrm>
            <a:off x="10408167" y="1330960"/>
            <a:ext cx="4372813" cy="2475700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ECBA66-3F8F-455A-A1FA-8C47690D6E17}"/>
              </a:ext>
            </a:extLst>
          </p:cNvPr>
          <p:cNvSpPr/>
          <p:nvPr/>
        </p:nvSpPr>
        <p:spPr>
          <a:xfrm>
            <a:off x="11657276" y="1505058"/>
            <a:ext cx="2942246" cy="906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3A5AAF-0E8C-4EEF-9880-A679B5688BA8}"/>
              </a:ext>
            </a:extLst>
          </p:cNvPr>
          <p:cNvSpPr/>
          <p:nvPr/>
        </p:nvSpPr>
        <p:spPr>
          <a:xfrm>
            <a:off x="10781347" y="1715704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1406A3BE-A160-4288-AB08-F498C988A98B}"/>
              </a:ext>
            </a:extLst>
          </p:cNvPr>
          <p:cNvSpPr/>
          <p:nvPr/>
        </p:nvSpPr>
        <p:spPr>
          <a:xfrm rot="5400000">
            <a:off x="11045877" y="1942503"/>
            <a:ext cx="230833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8C36-8DEF-41AF-B007-A774DA4E85F2}"/>
              </a:ext>
            </a:extLst>
          </p:cNvPr>
          <p:cNvGrpSpPr/>
          <p:nvPr/>
        </p:nvGrpSpPr>
        <p:grpSpPr>
          <a:xfrm>
            <a:off x="10518705" y="2520255"/>
            <a:ext cx="1321123" cy="1274640"/>
            <a:chOff x="10544482" y="6698164"/>
            <a:chExt cx="1321123" cy="1274640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1679C22-3A87-4E69-80AB-CCCE2A1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2DC40C-7BAD-4A21-B625-281A8037B701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D0040ED-BC08-4126-8931-DA2BE5B04CE6}"/>
              </a:ext>
            </a:extLst>
          </p:cNvPr>
          <p:cNvSpPr/>
          <p:nvPr/>
        </p:nvSpPr>
        <p:spPr>
          <a:xfrm>
            <a:off x="11657276" y="2599985"/>
            <a:ext cx="2942246" cy="724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D3572A-3B2D-45DB-BB6B-D7CD6C6E1CE8}"/>
              </a:ext>
            </a:extLst>
          </p:cNvPr>
          <p:cNvSpPr/>
          <p:nvPr/>
        </p:nvSpPr>
        <p:spPr>
          <a:xfrm>
            <a:off x="3441383" y="3115549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-2</a:t>
            </a:r>
            <a:endParaRPr lang="ko-KR" altLang="en-US" sz="1200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28918C-3190-43B7-8047-504B876518A4}"/>
              </a:ext>
            </a:extLst>
          </p:cNvPr>
          <p:cNvSpPr/>
          <p:nvPr/>
        </p:nvSpPr>
        <p:spPr>
          <a:xfrm>
            <a:off x="2534612" y="2042076"/>
            <a:ext cx="1400362" cy="21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stage('checkout')</a:t>
            </a:r>
            <a:endParaRPr lang="ko-KR" altLang="en-US" sz="900" dirty="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D98FB0A3-4046-472B-9BA7-40012A86D772}"/>
              </a:ext>
            </a:extLst>
          </p:cNvPr>
          <p:cNvSpPr/>
          <p:nvPr/>
        </p:nvSpPr>
        <p:spPr>
          <a:xfrm rot="16200000">
            <a:off x="1956249" y="3970411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FE4F369-4D0E-472F-A155-EACB80A03D3A}"/>
              </a:ext>
            </a:extLst>
          </p:cNvPr>
          <p:cNvSpPr/>
          <p:nvPr/>
        </p:nvSpPr>
        <p:spPr>
          <a:xfrm>
            <a:off x="2486540" y="4105961"/>
            <a:ext cx="1948300" cy="430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stage('build’) -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메이븐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build</a:t>
            </a:r>
            <a:endParaRPr lang="ko-KR" altLang="en-US" sz="9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5B1D124-438A-4263-A260-9E284C5AA8A2}"/>
              </a:ext>
            </a:extLst>
          </p:cNvPr>
          <p:cNvSpPr/>
          <p:nvPr/>
        </p:nvSpPr>
        <p:spPr>
          <a:xfrm>
            <a:off x="894344" y="4107203"/>
            <a:ext cx="1321847" cy="430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stage('initialize’)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A4CCFA-F3F7-4566-9045-46E4801FE162}"/>
              </a:ext>
            </a:extLst>
          </p:cNvPr>
          <p:cNvSpPr/>
          <p:nvPr/>
        </p:nvSpPr>
        <p:spPr>
          <a:xfrm>
            <a:off x="10908034" y="2116631"/>
            <a:ext cx="567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-2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B12ECDF-F91B-44D4-A6EE-C6683007208F}"/>
              </a:ext>
            </a:extLst>
          </p:cNvPr>
          <p:cNvSpPr/>
          <p:nvPr/>
        </p:nvSpPr>
        <p:spPr>
          <a:xfrm>
            <a:off x="6358175" y="4860627"/>
            <a:ext cx="2576942" cy="44738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6.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73DB5F4-B8D2-46B0-B5EF-20F047DAF134}"/>
              </a:ext>
            </a:extLst>
          </p:cNvPr>
          <p:cNvSpPr/>
          <p:nvPr/>
        </p:nvSpPr>
        <p:spPr>
          <a:xfrm>
            <a:off x="17188764" y="1828"/>
            <a:ext cx="10944276" cy="272382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[[</a:t>
            </a:r>
            <a:r>
              <a:rPr lang="en-US" altLang="ko-KR" dirty="0" err="1">
                <a:highlight>
                  <a:srgbClr val="FFFF00"/>
                </a:highlight>
              </a:rPr>
              <a:t>oc-cls.Dockerfile</a:t>
            </a:r>
            <a:r>
              <a:rPr lang="en-US" altLang="ko-KR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dirty="0"/>
          </a:p>
          <a:p>
            <a:pPr fontAlgn="base" latinLnBrk="1"/>
            <a:r>
              <a:rPr lang="en-US" altLang="ko-KR" dirty="0"/>
              <a:t>FROM openjdk:8-jdk-alpine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 이미지는 </a:t>
            </a:r>
            <a:r>
              <a:rPr lang="en-US" altLang="ko-KR" dirty="0"/>
              <a:t>OpenJDK (Java Development Kit) </a:t>
            </a:r>
            <a:r>
              <a:rPr lang="ko-KR" altLang="en-US" dirty="0"/>
              <a:t>환경을 기반으로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Java </a:t>
            </a:r>
            <a:r>
              <a:rPr lang="ko-KR" altLang="en-US" dirty="0"/>
              <a:t>언어를 실행하기 위한 환경을 제공합니다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8-jdk-alpine: </a:t>
            </a:r>
            <a:r>
              <a:rPr lang="ko-KR" altLang="en-US" dirty="0"/>
              <a:t>이 이미지는 </a:t>
            </a:r>
            <a:r>
              <a:rPr lang="en-US" altLang="ko-KR" dirty="0"/>
              <a:t>OpenJDK 8 </a:t>
            </a:r>
            <a:r>
              <a:rPr lang="ko-KR" altLang="en-US" dirty="0"/>
              <a:t>버전의 </a:t>
            </a:r>
            <a:r>
              <a:rPr lang="en-US" altLang="ko-KR" dirty="0"/>
              <a:t>Java Development Kit</a:t>
            </a:r>
            <a:r>
              <a:rPr lang="ko-KR" altLang="en-US" dirty="0"/>
              <a:t>를 기반으로 하며</a:t>
            </a:r>
            <a:r>
              <a:rPr lang="en-US" altLang="ko-KR" dirty="0"/>
              <a:t>, "alpine"</a:t>
            </a:r>
            <a:r>
              <a:rPr lang="ko-KR" altLang="en-US" dirty="0"/>
              <a:t>이라는 태그는 </a:t>
            </a:r>
            <a:r>
              <a:rPr lang="en-US" altLang="ko-KR" dirty="0"/>
              <a:t>Alpine Linux </a:t>
            </a:r>
            <a:r>
              <a:rPr lang="ko-KR" altLang="en-US" dirty="0"/>
              <a:t>기반의 경량 이미지임을 나타냅니다</a:t>
            </a:r>
            <a:r>
              <a:rPr lang="en-US" altLang="ko-KR" dirty="0"/>
              <a:t>. Alpine Linux</a:t>
            </a:r>
            <a:r>
              <a:rPr lang="ko-KR" altLang="en-US" dirty="0"/>
              <a:t>는 가벼운 리눅스 배포판으로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컨테이너를 위한 경량 환경을 제공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FROM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사용할 기본 이미지를 정의하는 지시어</a:t>
            </a:r>
          </a:p>
          <a:p>
            <a:pPr fontAlgn="base" latinLnBrk="1"/>
            <a:r>
              <a:rPr lang="en-US" altLang="ko-KR" dirty="0"/>
              <a:t>openjdk:8-jdk-alpine </a:t>
            </a:r>
            <a:r>
              <a:rPr lang="ko-KR" altLang="en-US" dirty="0"/>
              <a:t>이 부분은 사용할 </a:t>
            </a:r>
            <a:r>
              <a:rPr lang="ko-KR" altLang="en-US" dirty="0" err="1"/>
              <a:t>도커</a:t>
            </a:r>
            <a:r>
              <a:rPr lang="ko-KR" altLang="en-US" dirty="0"/>
              <a:t> 이미지의 이름과 태그를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</a:t>
            </a:r>
            <a:r>
              <a:rPr lang="en-US" altLang="ko-KR" dirty="0" err="1"/>
              <a:t>openjdk</a:t>
            </a:r>
            <a:r>
              <a:rPr lang="en-US" altLang="ko-KR" dirty="0"/>
              <a:t>"</a:t>
            </a:r>
            <a:r>
              <a:rPr lang="ko-KR" altLang="en-US" dirty="0"/>
              <a:t>라는 이름의 </a:t>
            </a:r>
            <a:r>
              <a:rPr lang="ko-KR" altLang="en-US" dirty="0" err="1"/>
              <a:t>도커</a:t>
            </a:r>
            <a:r>
              <a:rPr lang="ko-KR" altLang="en-US" dirty="0"/>
              <a:t> 이미지와 </a:t>
            </a:r>
            <a:r>
              <a:rPr lang="en-US" altLang="ko-KR" dirty="0"/>
              <a:t>"8-jdk-alpine"</a:t>
            </a:r>
            <a:r>
              <a:rPr lang="ko-KR" altLang="en-US" dirty="0"/>
              <a:t>이라는 태그를 사용하겠다는 것을 의미 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MAINTAINER 'heavyflood@gsitm.com'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연락처</a:t>
            </a:r>
          </a:p>
          <a:p>
            <a:pPr fontAlgn="base" latinLnBrk="1"/>
            <a:r>
              <a:rPr lang="en-US" altLang="ko-KR" dirty="0"/>
              <a:t>ENV TZ=Asia/Seoul</a:t>
            </a:r>
            <a:endParaRPr lang="ko-KR" altLang="en-US" dirty="0"/>
          </a:p>
          <a:p>
            <a:pPr fontAlgn="base" latinLnBrk="1"/>
            <a:r>
              <a:rPr lang="en-US" altLang="ko-KR" dirty="0"/>
              <a:t>//TZ</a:t>
            </a:r>
            <a:r>
              <a:rPr lang="ko-KR" altLang="en-US" dirty="0"/>
              <a:t>환경</a:t>
            </a:r>
            <a:r>
              <a:rPr lang="en-US" altLang="ko-KR" dirty="0"/>
              <a:t>Asia/Seoul</a:t>
            </a:r>
            <a:r>
              <a:rPr lang="ko-KR" altLang="en-US" dirty="0"/>
              <a:t>시스템의 시간대를 지정하는 방법</a:t>
            </a:r>
          </a:p>
          <a:p>
            <a:pPr fontAlgn="base" latinLnBrk="1"/>
            <a:r>
              <a:rPr lang="en-US" altLang="ko-KR" dirty="0"/>
              <a:t>VOLUME /</a:t>
            </a:r>
            <a:r>
              <a:rPr lang="en-US" altLang="ko-KR" dirty="0" err="1"/>
              <a:t>tmp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en-US" altLang="ko-KR" dirty="0" err="1"/>
              <a:t>Dockerfile</a:t>
            </a:r>
            <a:r>
              <a:rPr lang="ko-KR" altLang="en-US" dirty="0"/>
              <a:t>에서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ko-KR" altLang="en-US" dirty="0"/>
              <a:t>디렉토리는 볼륨으로 취급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VOLUME </a:t>
            </a:r>
            <a:r>
              <a:rPr lang="en-US" altLang="ko-KR" dirty="0" err="1"/>
              <a:t>Dockerfiles</a:t>
            </a:r>
            <a:r>
              <a:rPr lang="ko-KR" altLang="en-US" dirty="0"/>
              <a:t>에서 </a:t>
            </a:r>
            <a:r>
              <a:rPr lang="en-US" altLang="ko-KR" dirty="0"/>
              <a:t>Docker</a:t>
            </a:r>
            <a:r>
              <a:rPr lang="ko-KR" altLang="en-US" dirty="0"/>
              <a:t>에게 다음을 알리는 데 사용됩니다</a:t>
            </a:r>
            <a:r>
              <a:rPr lang="en-US" altLang="ko-KR" dirty="0"/>
              <a:t>.VOLUME</a:t>
            </a:r>
            <a:r>
              <a:rPr lang="ko-KR" altLang="en-US" dirty="0"/>
              <a:t>지침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볼륨으로 취급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mkdir</a:t>
            </a:r>
            <a:r>
              <a:rPr lang="en-US" altLang="ko-KR" dirty="0"/>
              <a:t> -p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 디렉터리와 해당 상위 디렉터리를 만드는 데 사용 </a:t>
            </a:r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</a:t>
            </a:r>
          </a:p>
          <a:p>
            <a:pPr fontAlgn="base" latinLnBrk="1"/>
            <a:r>
              <a:rPr lang="en-US" altLang="ko-KR" dirty="0" err="1"/>
              <a:t>mkdir</a:t>
            </a:r>
            <a:r>
              <a:rPr lang="en-US" altLang="ko-KR" dirty="0"/>
              <a:t> -p </a:t>
            </a:r>
            <a:r>
              <a:rPr lang="ko-KR" altLang="en-US" dirty="0"/>
              <a:t>디렉터리와 해당 상위 디렉터리를 만드는 데 사용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 </a:t>
            </a:r>
            <a:r>
              <a:rPr lang="ko-KR" altLang="en-US" dirty="0"/>
              <a:t>파일위치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NAMESPACE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NAMESPACE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NAMESPACE ${NAMESPACE}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NAMESPACE ${NAMESPACE}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CONFIG_NAME ${CONFIG_NAME}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CONFIG_NAME ${CONFIG_NAME}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JAVA_OPTS="-Xmx4g -Xms4g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JAVA_OPTS="-Xmx4g -Xms4g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./cls-0.0.1-SNAPSHOT.jar oc-cls.jar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./cls-0.0.1-SNAPSHOT.jar oc-cls.jar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cls</a:t>
            </a:r>
            <a:r>
              <a:rPr lang="en-US" altLang="ko-KR" dirty="0"/>
              <a:t>/*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cls</a:t>
            </a:r>
            <a:r>
              <a:rPr lang="en-US" altLang="ko-KR" dirty="0"/>
              <a:t>/*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./whatap.agent-2.1.1.jar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./whatap.agent-2.1.1.jar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# 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//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</a:t>
            </a:r>
            <a:r>
              <a:rPr lang="ko-KR" altLang="en-US" dirty="0"/>
              <a:t>파일을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파일로 복사하여 시스템의 시간대를 서울로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컨테이너 또는 호스트 시스템의 시간대를 설정할 수 있으며</a:t>
            </a:r>
            <a:r>
              <a:rPr lang="en-US" altLang="ko-KR" dirty="0"/>
              <a:t>, </a:t>
            </a:r>
            <a:r>
              <a:rPr lang="ko-KR" altLang="en-US" dirty="0"/>
              <a:t>시간대 설정이 변경되면 시간 및 날짜 표시가 해당 지역의 로컬 시간대로 변경됩니다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"Asia/Seoul" </a:t>
            </a:r>
            <a:r>
              <a:rPr lang="ko-KR" altLang="en-US" dirty="0"/>
              <a:t>시간대 정보를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저장하여 시스템의 시간대를 서울 시간대로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시스템의 시간대가 변경되면 시간 및 날짜 표시가 해당 지역의 로컬 시간대로 조정됩니다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endParaRPr lang="ko-KR" altLang="en-US" dirty="0"/>
          </a:p>
          <a:p>
            <a:pPr fontAlgn="base" latinLnBrk="1"/>
            <a:r>
              <a:rPr lang="ko-KR" altLang="en-US" dirty="0" err="1"/>
              <a:t>도커</a:t>
            </a:r>
            <a:r>
              <a:rPr lang="ko-KR" altLang="en-US" dirty="0"/>
              <a:t> 이미지를 빌드하는 동안 실행되는 명령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en-US" altLang="ko-KR" dirty="0"/>
              <a:t>Alpine Linux </a:t>
            </a:r>
            <a:r>
              <a:rPr lang="ko-KR" altLang="en-US" dirty="0"/>
              <a:t>기반의 </a:t>
            </a:r>
            <a:r>
              <a:rPr lang="ko-KR" altLang="en-US" dirty="0" err="1"/>
              <a:t>도커</a:t>
            </a:r>
            <a:r>
              <a:rPr lang="ko-KR" altLang="en-US" dirty="0"/>
              <a:t> 이미지에서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r>
              <a:rPr lang="ko-KR" altLang="en-US" dirty="0"/>
              <a:t>패키지를 설치</a:t>
            </a:r>
          </a:p>
          <a:p>
            <a:pPr fontAlgn="base" latinLnBrk="1"/>
            <a:r>
              <a:rPr lang="en-US" altLang="ko-KR" dirty="0"/>
              <a:t>--no-cache </a:t>
            </a:r>
            <a:r>
              <a:rPr lang="ko-KR" altLang="en-US" dirty="0"/>
              <a:t>플래그를 사용하여 패키지 설치 중에 캐시를 사용하지 않도록 설정</a:t>
            </a:r>
          </a:p>
          <a:p>
            <a:pPr fontAlgn="base" latinLnBrk="1"/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ko-KR" altLang="en-US" dirty="0"/>
              <a:t>리눅스에서 파일을 복사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 </a:t>
            </a:r>
            <a:r>
              <a:rPr lang="ko-KR" altLang="en-US" dirty="0"/>
              <a:t>디렉토리에는 다양한 시간대 정보 파일이 포함되어 있으며</a:t>
            </a:r>
            <a:r>
              <a:rPr lang="en-US" altLang="ko-KR" dirty="0"/>
              <a:t>, </a:t>
            </a:r>
            <a:r>
              <a:rPr lang="ko-KR" altLang="en-US" dirty="0"/>
              <a:t>여기에서는 </a:t>
            </a:r>
            <a:r>
              <a:rPr lang="en-US" altLang="ko-KR" dirty="0"/>
              <a:t>"Asia/Seoul" </a:t>
            </a:r>
            <a:r>
              <a:rPr lang="ko-KR" altLang="en-US" dirty="0"/>
              <a:t>시간대 파일을 사용합니다</a:t>
            </a:r>
            <a:r>
              <a:rPr lang="en-US" altLang="ko-KR" dirty="0"/>
              <a:t>. "Asia/Seoul"</a:t>
            </a:r>
            <a:r>
              <a:rPr lang="ko-KR" altLang="en-US" dirty="0"/>
              <a:t>은 서울의 시간대 정보</a:t>
            </a:r>
          </a:p>
          <a:p>
            <a:pPr fontAlgn="base" latinLnBrk="1"/>
            <a:r>
              <a:rPr lang="ko-KR" altLang="en-US" dirty="0"/>
              <a:t>시스템의 현재 시간대를 나타내는 파일의 경로입니다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파일을 변경하면 시스템의 시간대가 변경</a:t>
            </a:r>
          </a:p>
          <a:p>
            <a:pPr fontAlgn="base" latinLnBrk="1"/>
            <a:r>
              <a:rPr lang="en-US" altLang="ko-KR" dirty="0"/>
              <a:t>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echo: </a:t>
            </a:r>
            <a:r>
              <a:rPr lang="ko-KR" altLang="en-US" dirty="0"/>
              <a:t>리눅스 명령줄에서 텍스트를 출력하는 명령입니다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"Asia/Seoul": </a:t>
            </a:r>
            <a:r>
              <a:rPr lang="ko-KR" altLang="en-US" dirty="0"/>
              <a:t>이 부분은 원하는 시간대를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"Asia/Seoul"</a:t>
            </a:r>
            <a:r>
              <a:rPr lang="ko-KR" altLang="en-US" dirty="0"/>
              <a:t>로 설정된 시간대인 서울 시간대를 지정하려고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: </a:t>
            </a:r>
            <a:r>
              <a:rPr lang="ko-KR" altLang="en-US" dirty="0"/>
              <a:t>이 부분은 </a:t>
            </a:r>
            <a:r>
              <a:rPr lang="ko-KR" altLang="en-US" dirty="0" err="1"/>
              <a:t>리다이렉션</a:t>
            </a:r>
            <a:r>
              <a:rPr lang="ko-KR" altLang="en-US" dirty="0"/>
              <a:t> 연산자</a:t>
            </a:r>
            <a:r>
              <a:rPr lang="en-US" altLang="ko-KR" dirty="0"/>
              <a:t>(&gt;)</a:t>
            </a:r>
            <a:r>
              <a:rPr lang="ko-KR" altLang="en-US" dirty="0"/>
              <a:t>를 사용하여 출력된 텍스트를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쓰겠다는 것을 나타냅니다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파일은 시스템의 시간대 정보를 저장하는 파일로</a:t>
            </a:r>
            <a:r>
              <a:rPr lang="en-US" altLang="ko-KR" dirty="0"/>
              <a:t>, </a:t>
            </a:r>
            <a:r>
              <a:rPr lang="ko-KR" altLang="en-US" dirty="0"/>
              <a:t>시간대 설정을 변경하는 데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exec java $JAVA_OPTS 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-</a:t>
            </a:r>
            <a:r>
              <a:rPr lang="en-US" altLang="ko-KR" dirty="0" err="1"/>
              <a:t>Drun.arguments</a:t>
            </a:r>
            <a:r>
              <a:rPr lang="en-US" altLang="ko-KR" dirty="0"/>
              <a:t>=-namespace=${NAMESPACE} 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-jar /oc-cls.jar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//ENTRYPOINT exec java -Xmx4g -Xms4g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Drun.arguments</a:t>
            </a:r>
            <a:r>
              <a:rPr lang="en-US" altLang="ko-KR" dirty="0"/>
              <a:t>=-namespace=${NAMESPACE}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-jar /oc-cls.jar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79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012745C-0603-4DB0-BE27-B29BD6743CF1}"/>
              </a:ext>
            </a:extLst>
          </p:cNvPr>
          <p:cNvSpPr/>
          <p:nvPr/>
        </p:nvSpPr>
        <p:spPr>
          <a:xfrm>
            <a:off x="0" y="0"/>
            <a:ext cx="17068800" cy="960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23842E-C752-4335-B401-2AEFB6BC8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표준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7A998-5A9B-43E8-BB33-93C9CF430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400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21CA5F-429F-4CA8-B6F1-1020BC3A98CA}"/>
              </a:ext>
            </a:extLst>
          </p:cNvPr>
          <p:cNvSpPr/>
          <p:nvPr/>
        </p:nvSpPr>
        <p:spPr>
          <a:xfrm>
            <a:off x="154902" y="-8250"/>
            <a:ext cx="1756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>
                <a:highlight>
                  <a:srgbClr val="FFFF00"/>
                </a:highlight>
              </a:rPr>
              <a:t>stg-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cls.groovy</a:t>
            </a:r>
            <a:endParaRPr lang="en-US" altLang="ko-KR" dirty="0">
              <a:highlight>
                <a:srgbClr val="FFFF00"/>
              </a:highlight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42E2BB4-70F5-47D0-A5D5-4C46895CB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48477"/>
              </p:ext>
            </p:extLst>
          </p:nvPr>
        </p:nvGraphicFramePr>
        <p:xfrm>
          <a:off x="3695700" y="1752600"/>
          <a:ext cx="9676531" cy="60976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5578">
                  <a:extLst>
                    <a:ext uri="{9D8B030D-6E8A-4147-A177-3AD203B41FA5}">
                      <a16:colId xmlns:a16="http://schemas.microsoft.com/office/drawing/2014/main" val="971344281"/>
                    </a:ext>
                  </a:extLst>
                </a:gridCol>
                <a:gridCol w="827690">
                  <a:extLst>
                    <a:ext uri="{9D8B030D-6E8A-4147-A177-3AD203B41FA5}">
                      <a16:colId xmlns:a16="http://schemas.microsoft.com/office/drawing/2014/main" val="4267780682"/>
                    </a:ext>
                  </a:extLst>
                </a:gridCol>
                <a:gridCol w="246447">
                  <a:extLst>
                    <a:ext uri="{9D8B030D-6E8A-4147-A177-3AD203B41FA5}">
                      <a16:colId xmlns:a16="http://schemas.microsoft.com/office/drawing/2014/main" val="1719127550"/>
                    </a:ext>
                  </a:extLst>
                </a:gridCol>
                <a:gridCol w="344096">
                  <a:extLst>
                    <a:ext uri="{9D8B030D-6E8A-4147-A177-3AD203B41FA5}">
                      <a16:colId xmlns:a16="http://schemas.microsoft.com/office/drawing/2014/main" val="3873546673"/>
                    </a:ext>
                  </a:extLst>
                </a:gridCol>
                <a:gridCol w="511494">
                  <a:extLst>
                    <a:ext uri="{9D8B030D-6E8A-4147-A177-3AD203B41FA5}">
                      <a16:colId xmlns:a16="http://schemas.microsoft.com/office/drawing/2014/main" val="2651054439"/>
                    </a:ext>
                  </a:extLst>
                </a:gridCol>
                <a:gridCol w="864889">
                  <a:extLst>
                    <a:ext uri="{9D8B030D-6E8A-4147-A177-3AD203B41FA5}">
                      <a16:colId xmlns:a16="http://schemas.microsoft.com/office/drawing/2014/main" val="3704054430"/>
                    </a:ext>
                  </a:extLst>
                </a:gridCol>
                <a:gridCol w="2180823">
                  <a:extLst>
                    <a:ext uri="{9D8B030D-6E8A-4147-A177-3AD203B41FA5}">
                      <a16:colId xmlns:a16="http://schemas.microsoft.com/office/drawing/2014/main" val="3474394528"/>
                    </a:ext>
                  </a:extLst>
                </a:gridCol>
                <a:gridCol w="1785578">
                  <a:extLst>
                    <a:ext uri="{9D8B030D-6E8A-4147-A177-3AD203B41FA5}">
                      <a16:colId xmlns:a16="http://schemas.microsoft.com/office/drawing/2014/main" val="642426764"/>
                    </a:ext>
                  </a:extLst>
                </a:gridCol>
                <a:gridCol w="1129936">
                  <a:extLst>
                    <a:ext uri="{9D8B030D-6E8A-4147-A177-3AD203B41FA5}">
                      <a16:colId xmlns:a16="http://schemas.microsoft.com/office/drawing/2014/main" val="2049956535"/>
                    </a:ext>
                  </a:extLst>
                </a:gridCol>
              </a:tblGrid>
              <a:tr h="962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순서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구분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작업자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실행 시스템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버전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명령어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입력변수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</a:rPr>
                        <a:t>내용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extLst>
                  <a:ext uri="{0D108BD9-81ED-4DB2-BD59-A6C34878D82A}">
                    <a16:rowId xmlns:a16="http://schemas.microsoft.com/office/drawing/2014/main" val="1237719924"/>
                  </a:ext>
                </a:extLst>
              </a:tr>
              <a:tr h="962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stg-oc-cls.groovy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commit and Push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extLst>
                  <a:ext uri="{0D108BD9-81ED-4DB2-BD59-A6C34878D82A}">
                    <a16:rowId xmlns:a16="http://schemas.microsoft.com/office/drawing/2014/main" val="1343004393"/>
                  </a:ext>
                </a:extLst>
              </a:tr>
              <a:tr h="9621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stg-oc-cls.groovy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Build with Paramters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sicc-develop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명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extLst>
                  <a:ext uri="{0D108BD9-81ED-4DB2-BD59-A6C34878D82A}">
                    <a16:rowId xmlns:a16="http://schemas.microsoft.com/office/drawing/2014/main" val="128144399"/>
                  </a:ext>
                </a:extLst>
              </a:tr>
              <a:tr h="14929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stg-oc-cls.groovy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stage('checkout')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sicc-develop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젠킨슨으로 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extLst>
                  <a:ext uri="{0D108BD9-81ED-4DB2-BD59-A6C34878D82A}">
                    <a16:rowId xmlns:a16="http://schemas.microsoft.com/office/drawing/2014/main" val="2238315810"/>
                  </a:ext>
                </a:extLst>
              </a:tr>
              <a:tr h="962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stg-oc-cls.groovy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stage('Initialize')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젠킨슨 </a:t>
                      </a:r>
                      <a:r>
                        <a:rPr lang="en-US" altLang="ko-KR" sz="500" u="none" strike="noStrike">
                          <a:effectLst/>
                        </a:rPr>
                        <a:t>groovy </a:t>
                      </a:r>
                      <a:r>
                        <a:rPr lang="ko-KR" altLang="en-US" sz="500" u="none" strike="noStrike">
                          <a:effectLst/>
                        </a:rPr>
                        <a:t>스크립트 변수선언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mvnHome, imageName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extLst>
                  <a:ext uri="{0D108BD9-81ED-4DB2-BD59-A6C34878D82A}">
                    <a16:rowId xmlns:a16="http://schemas.microsoft.com/office/drawing/2014/main" val="778445563"/>
                  </a:ext>
                </a:extLst>
              </a:tr>
              <a:tr h="962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u="none" strike="noStrike">
                          <a:effectLst/>
                        </a:rPr>
                        <a:t>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stg-oc-cls.groovy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stage('build')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메이븐 </a:t>
                      </a:r>
                      <a:r>
                        <a:rPr lang="en-US" sz="500" u="none" strike="noStrike">
                          <a:effectLst/>
                        </a:rPr>
                        <a:t>build, jar install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extLst>
                  <a:ext uri="{0D108BD9-81ED-4DB2-BD59-A6C34878D82A}">
                    <a16:rowId xmlns:a16="http://schemas.microsoft.com/office/drawing/2014/main" val="1506818604"/>
                  </a:ext>
                </a:extLst>
              </a:tr>
              <a:tr h="19972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stg-oc-cls.groovy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Jenkins_4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stage('archieve')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 artifacts </a:t>
                      </a:r>
                      <a:r>
                        <a:rPr lang="ko-KR" altLang="en-US" sz="500" u="none" strike="noStrike">
                          <a:effectLst/>
                        </a:rPr>
                        <a:t>빌드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</a:t>
                      </a:r>
                      <a:r>
                        <a:rPr lang="en-US" sz="500" u="none" strike="noStrike">
                          <a:effectLst/>
                        </a:rPr>
                        <a:t>mv target/cls-0.0.1-SNAPSHOT.jar ./cls-0.0.1-SNAPSHOT.jar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3. </a:t>
                      </a:r>
                      <a:r>
                        <a:rPr lang="ko-KR" altLang="en-US" sz="500" u="none" strike="noStrike">
                          <a:effectLst/>
                        </a:rPr>
                        <a:t>패키지 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ncloudstorage &gt; [DEV]NCP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ebs-oc-stg-contents-bucket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configfiles/oc-auth.yml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4. </a:t>
                      </a:r>
                      <a:r>
                        <a:rPr lang="en-US" sz="500" u="none" strike="noStrike">
                          <a:effectLst/>
                        </a:rPr>
                        <a:t>whatap.agent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</a:t>
                      </a:r>
                      <a:r>
                        <a:rPr lang="en-US" altLang="ko-KR" sz="500" u="none" strike="noStrike">
                          <a:effectLst/>
                        </a:rPr>
                        <a:t>\</a:t>
                      </a:r>
                      <a:r>
                        <a:rPr lang="ko-KR" altLang="en-US" sz="500" u="none" strike="noStrike">
                          <a:effectLst/>
                        </a:rPr>
                        <a:t>상세위치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ncloudstorage &gt; [DEV]NCP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ebs-oc-stg-contents-bucket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ㅇ파일명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"</a:t>
                      </a:r>
                      <a:r>
                        <a:rPr lang="en-US" sz="500" u="none" strike="noStrike">
                          <a:effectLst/>
                        </a:rPr>
                        <a:t>whatapfiles/v2/whatap.agent-2.0_29.jar",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"whatapfiles/v2/whatap.agent-2.1.1.jar",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whatapfiles/v2/paramkey.txt,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whatapfiles/v2/CustomPool.x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1. artifacts </a:t>
                      </a:r>
                      <a:r>
                        <a:rPr lang="ko-KR" altLang="en-US" sz="500" u="none" strike="noStrike" dirty="0">
                          <a:effectLst/>
                        </a:rPr>
                        <a:t>빌드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>
                          <a:effectLst/>
                        </a:rPr>
                        <a:t>**</a:t>
                      </a:r>
                      <a:r>
                        <a:rPr lang="en-US" altLang="ko-KR" sz="500" u="none" strike="noStrike" dirty="0">
                          <a:effectLst/>
                        </a:rPr>
                        <a:t>/</a:t>
                      </a:r>
                      <a:r>
                        <a:rPr lang="en-US" sz="500" u="none" strike="noStrike" dirty="0">
                          <a:effectLst/>
                        </a:rPr>
                        <a:t>target/cls-0.0.1-SNAPSHOT.jar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2. mv target/cls-0.0.1-SNAPSHOT.jar ./cls-0.0.1-SNAPSHOT.jar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3. </a:t>
                      </a:r>
                      <a:r>
                        <a:rPr lang="ko-KR" altLang="en-US" sz="500" u="none" strike="noStrike" dirty="0">
                          <a:effectLst/>
                        </a:rPr>
                        <a:t>패키지 환경설정 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 err="1">
                          <a:effectLst/>
                        </a:rPr>
                        <a:t>configfiles</a:t>
                      </a:r>
                      <a:r>
                        <a:rPr lang="en-US" sz="500" u="none" strike="noStrike" dirty="0">
                          <a:effectLst/>
                        </a:rPr>
                        <a:t>/</a:t>
                      </a:r>
                      <a:r>
                        <a:rPr lang="en-US" sz="500" u="none" strike="noStrike" dirty="0" err="1">
                          <a:effectLst/>
                        </a:rPr>
                        <a:t>oc-cls.yml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4. </a:t>
                      </a:r>
                      <a:r>
                        <a:rPr lang="en-US" sz="500" u="none" strike="noStrike" dirty="0" err="1">
                          <a:effectLst/>
                        </a:rPr>
                        <a:t>whatap.agent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ㅇ파일명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"</a:t>
                      </a:r>
                      <a:r>
                        <a:rPr lang="en-US" sz="500" u="none" strike="noStrike" dirty="0" err="1">
                          <a:effectLst/>
                        </a:rPr>
                        <a:t>whatapfiles</a:t>
                      </a:r>
                      <a:r>
                        <a:rPr lang="en-US" sz="500" u="none" strike="noStrike" dirty="0">
                          <a:effectLst/>
                        </a:rPr>
                        <a:t>/v2/whatap.agent-2.0_29.jar",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"</a:t>
                      </a:r>
                      <a:r>
                        <a:rPr lang="en-US" sz="500" u="none" strike="noStrike" dirty="0" err="1">
                          <a:effectLst/>
                        </a:rPr>
                        <a:t>whatapfiles</a:t>
                      </a:r>
                      <a:r>
                        <a:rPr lang="en-US" sz="500" u="none" strike="noStrike" dirty="0">
                          <a:effectLst/>
                        </a:rPr>
                        <a:t>/v2/whatap.agent-2.1.1.jar",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whatapfiles</a:t>
                      </a:r>
                      <a:r>
                        <a:rPr lang="en-US" sz="500" u="none" strike="noStrike" dirty="0">
                          <a:effectLst/>
                        </a:rPr>
                        <a:t>/v2/paramkey.txt,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whatapfiles</a:t>
                      </a:r>
                      <a:r>
                        <a:rPr lang="en-US" sz="500" u="none" strike="noStrike" dirty="0">
                          <a:effectLst/>
                        </a:rPr>
                        <a:t>/v2/</a:t>
                      </a:r>
                      <a:r>
                        <a:rPr lang="en-US" sz="500" u="none" strike="noStrike" dirty="0" err="1">
                          <a:effectLst/>
                        </a:rPr>
                        <a:t>CustomPool.x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extLst>
                  <a:ext uri="{0D108BD9-81ED-4DB2-BD59-A6C34878D82A}">
                    <a16:rowId xmlns:a16="http://schemas.microsoft.com/office/drawing/2014/main" val="3172145053"/>
                  </a:ext>
                </a:extLst>
              </a:tr>
              <a:tr h="105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5. Dockerfile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dockerfiles/*******.Dockerfile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6.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5. </a:t>
                      </a:r>
                      <a:r>
                        <a:rPr lang="en-US" sz="500" u="none" strike="noStrike" dirty="0" err="1">
                          <a:effectLst/>
                        </a:rPr>
                        <a:t>Dockerfile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 err="1">
                          <a:effectLst/>
                        </a:rPr>
                        <a:t>dockerfiles</a:t>
                      </a:r>
                      <a:r>
                        <a:rPr lang="en-US" sz="500" u="none" strike="noStrike" dirty="0">
                          <a:effectLst/>
                        </a:rPr>
                        <a:t>/</a:t>
                      </a:r>
                      <a:r>
                        <a:rPr lang="en-US" sz="500" u="none" strike="noStrike" dirty="0" err="1">
                          <a:effectLst/>
                        </a:rPr>
                        <a:t>oc-cls.Dockerfile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6. </a:t>
                      </a:r>
                      <a:r>
                        <a:rPr lang="en-US" sz="500" u="none" strike="noStrike" dirty="0" err="1">
                          <a:effectLst/>
                        </a:rPr>
                        <a:t>kube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</a:t>
                      </a:r>
                      <a:r>
                        <a:rPr lang="en-US" sz="500" u="none" strike="noStrike" dirty="0">
                          <a:effectLst/>
                        </a:rPr>
                        <a:t>manifests/v2/oc-cls-k8s.yaml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extLst>
                  <a:ext uri="{0D108BD9-81ED-4DB2-BD59-A6C34878D82A}">
                    <a16:rowId xmlns:a16="http://schemas.microsoft.com/office/drawing/2014/main" val="3689913099"/>
                  </a:ext>
                </a:extLst>
              </a:tr>
              <a:tr h="76969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stg-oc-cls.groovy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Jenkins_5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stage('whatap '+ns)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 whatap.agent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ncloudstorage &gt; [DEV]NCP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ebs-oc-stg-contents-bucket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ㅇ파일명</a:t>
                      </a:r>
                      <a:r>
                        <a:rPr lang="en-US" altLang="ko-KR" sz="500" u="none" strike="noStrike">
                          <a:effectLst/>
                        </a:rPr>
                        <a:t>: "</a:t>
                      </a:r>
                      <a:r>
                        <a:rPr lang="en-US" sz="500" u="none" strike="noStrike">
                          <a:effectLst/>
                        </a:rPr>
                        <a:t>whatapfiles/v2/****/whatap.conf"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, "whatapfiles/v2/****/whatap.conf"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, "whatapfiles/v2/****/whatap.conf"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, "whatapfiles/v2/****/whatap.conf"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 whatap.agent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ㅇ파일명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"</a:t>
                      </a:r>
                      <a:r>
                        <a:rPr lang="en-US" sz="500" u="none" strike="noStrike">
                          <a:effectLst/>
                        </a:rPr>
                        <a:t>whatapfiles/v2/ns-inc1/whatap.conf", "whatapfiles/v2/ns-inc2/whatap.conf", "whatapfiles/v2/ns-taj/whatap.conf", "whatapfiles/v2/ns-pus/whatap.conf"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extLst>
                  <a:ext uri="{0D108BD9-81ED-4DB2-BD59-A6C34878D82A}">
                    <a16:rowId xmlns:a16="http://schemas.microsoft.com/office/drawing/2014/main" val="2830977370"/>
                  </a:ext>
                </a:extLst>
              </a:tr>
              <a:tr h="8659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2. Docker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1)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en-US" sz="500" u="none" strike="noStrike">
                          <a:effectLst/>
                        </a:rPr>
                        <a:t>ebs-oc-jenkins </a:t>
                      </a:r>
                      <a:r>
                        <a:rPr lang="ko-KR" altLang="en-US" sz="5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4)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</a:t>
                      </a:r>
                      <a:r>
                        <a:rPr lang="en-US" sz="5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500" u="none" strike="noStrike">
                          <a:effectLst/>
                        </a:rPr>
                        <a:t>개발</a:t>
                      </a:r>
                      <a:r>
                        <a:rPr lang="en-US" altLang="ko-KR" sz="500" u="none" strike="noStrike">
                          <a:effectLst/>
                        </a:rPr>
                        <a:t>] &gt; </a:t>
                      </a:r>
                      <a:r>
                        <a:rPr lang="en-US" sz="500" u="none" strike="noStrike">
                          <a:effectLst/>
                        </a:rPr>
                        <a:t>VPC &gt; Container Registry &gt;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   ebs-oc-stg-registry.kr.ncr.ntruss.com(e89969vf.kr.private-ncr.ntruss.com) </a:t>
                      </a:r>
                      <a:r>
                        <a:rPr lang="ko-KR" altLang="en-US" sz="5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3.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사이즈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extLst>
                  <a:ext uri="{0D108BD9-81ED-4DB2-BD59-A6C34878D82A}">
                    <a16:rowId xmlns:a16="http://schemas.microsoft.com/office/drawing/2014/main" val="3387607358"/>
                  </a:ext>
                </a:extLst>
              </a:tr>
              <a:tr h="7696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500" u="none" strike="noStrike">
                          <a:effectLst/>
                        </a:rPr>
                        <a:t>: *********.yaml *</a:t>
                      </a:r>
                      <a:r>
                        <a:rPr lang="ko-KR" altLang="en-US" sz="500" u="none" strike="noStrike">
                          <a:effectLst/>
                        </a:rPr>
                        <a:t>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배포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로그인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쿠버</a:t>
                      </a:r>
                      <a:r>
                        <a:rPr lang="en-US" altLang="ko-KR" sz="500" u="none" strike="noStrike">
                          <a:effectLst/>
                        </a:rPr>
                        <a:t>: ***********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1.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500" u="none" strike="noStrike" dirty="0">
                          <a:effectLst/>
                        </a:rPr>
                        <a:t>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>
                          <a:effectLst/>
                        </a:rPr>
                        <a:t>*입력</a:t>
                      </a:r>
                      <a:r>
                        <a:rPr lang="en-US" altLang="ko-KR" sz="500" u="none" strike="noStrike" dirty="0">
                          <a:effectLst/>
                        </a:rPr>
                        <a:t>: oc-cls-k8s.yaml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*</a:t>
                      </a:r>
                      <a:r>
                        <a:rPr lang="ko-KR" altLang="en-US" sz="500" u="none" strike="noStrike" dirty="0">
                          <a:effectLst/>
                        </a:rPr>
                        <a:t>출력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deployment.yaml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2.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500" u="none" strike="noStrike" dirty="0">
                          <a:effectLst/>
                        </a:rPr>
                        <a:t>/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500" u="none" strike="noStrike" dirty="0">
                          <a:effectLst/>
                        </a:rPr>
                        <a:t>: stg-nks01-kube, stg-nks02-kube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8" marR="3318" marT="3318" marB="0" anchor="ctr"/>
                </a:tc>
                <a:extLst>
                  <a:ext uri="{0D108BD9-81ED-4DB2-BD59-A6C34878D82A}">
                    <a16:rowId xmlns:a16="http://schemas.microsoft.com/office/drawing/2014/main" val="2377940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039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30012C9C-EEE2-48D3-8EFA-6FFCF56ED637}"/>
              </a:ext>
            </a:extLst>
          </p:cNvPr>
          <p:cNvSpPr/>
          <p:nvPr/>
        </p:nvSpPr>
        <p:spPr>
          <a:xfrm>
            <a:off x="3483627" y="4681502"/>
            <a:ext cx="5645859" cy="4736818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93447-CACB-4E3B-B345-659E266EDAC2}"/>
              </a:ext>
            </a:extLst>
          </p:cNvPr>
          <p:cNvSpPr/>
          <p:nvPr/>
        </p:nvSpPr>
        <p:spPr>
          <a:xfrm>
            <a:off x="154902" y="-8250"/>
            <a:ext cx="2346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>
                <a:highlight>
                  <a:srgbClr val="FFFF00"/>
                </a:highlight>
              </a:rPr>
              <a:t>stg-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common.groovy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8" name="화살표: 위쪽/아래쪽 57">
            <a:extLst>
              <a:ext uri="{FF2B5EF4-FFF2-40B4-BE49-F238E27FC236}">
                <a16:creationId xmlns:a16="http://schemas.microsoft.com/office/drawing/2014/main" id="{33F8DF99-A4A4-4F3C-A018-881F02E7A772}"/>
              </a:ext>
            </a:extLst>
          </p:cNvPr>
          <p:cNvSpPr/>
          <p:nvPr/>
        </p:nvSpPr>
        <p:spPr>
          <a:xfrm rot="16200000">
            <a:off x="6593404" y="-205558"/>
            <a:ext cx="377929" cy="6920529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9" name="화살표: 위쪽/아래쪽 58">
            <a:extLst>
              <a:ext uri="{FF2B5EF4-FFF2-40B4-BE49-F238E27FC236}">
                <a16:creationId xmlns:a16="http://schemas.microsoft.com/office/drawing/2014/main" id="{70B2DA27-2104-43F0-9C62-359B710DFC1C}"/>
              </a:ext>
            </a:extLst>
          </p:cNvPr>
          <p:cNvSpPr/>
          <p:nvPr/>
        </p:nvSpPr>
        <p:spPr>
          <a:xfrm rot="16200000">
            <a:off x="3465381" y="2414728"/>
            <a:ext cx="377929" cy="664483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083CEB3-54E1-4453-9B11-5666068FAC4B}"/>
              </a:ext>
            </a:extLst>
          </p:cNvPr>
          <p:cNvSpPr/>
          <p:nvPr/>
        </p:nvSpPr>
        <p:spPr>
          <a:xfrm>
            <a:off x="4174676" y="91441"/>
            <a:ext cx="5484950" cy="2161714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64" name="화살표: 위쪽/아래쪽 63">
            <a:extLst>
              <a:ext uri="{FF2B5EF4-FFF2-40B4-BE49-F238E27FC236}">
                <a16:creationId xmlns:a16="http://schemas.microsoft.com/office/drawing/2014/main" id="{2F2CCB91-9A66-43DB-939E-A5DCFF4C3B0A}"/>
              </a:ext>
            </a:extLst>
          </p:cNvPr>
          <p:cNvSpPr/>
          <p:nvPr/>
        </p:nvSpPr>
        <p:spPr>
          <a:xfrm>
            <a:off x="2134309" y="1869082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78513D3-86F1-4875-AB2A-1BAAEF1C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41" y="2570482"/>
            <a:ext cx="1440000" cy="99052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5112B0E-98DC-403A-A1DB-0477AB15F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391" y="502793"/>
            <a:ext cx="1440000" cy="132896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1B4762C-17C4-4668-B20D-D95E26966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02" y="1549858"/>
            <a:ext cx="905409" cy="922766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662D23B-8C50-4E58-B5AF-37F8E733EC25}"/>
              </a:ext>
            </a:extLst>
          </p:cNvPr>
          <p:cNvSpPr/>
          <p:nvPr/>
        </p:nvSpPr>
        <p:spPr>
          <a:xfrm rot="1800000">
            <a:off x="1147968" y="2415834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01DE1F5-2A8A-47AA-986C-396EB2620D3B}"/>
              </a:ext>
            </a:extLst>
          </p:cNvPr>
          <p:cNvSpPr/>
          <p:nvPr/>
        </p:nvSpPr>
        <p:spPr>
          <a:xfrm rot="20503359">
            <a:off x="1088058" y="1255130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32AEEC-8C32-4074-9FA3-281DFD5A4F88}"/>
              </a:ext>
            </a:extLst>
          </p:cNvPr>
          <p:cNvSpPr/>
          <p:nvPr/>
        </p:nvSpPr>
        <p:spPr>
          <a:xfrm>
            <a:off x="269903" y="2461675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96237BD-E7D6-47E7-A79A-5353E6399DF2}"/>
              </a:ext>
            </a:extLst>
          </p:cNvPr>
          <p:cNvSpPr/>
          <p:nvPr/>
        </p:nvSpPr>
        <p:spPr>
          <a:xfrm>
            <a:off x="1155537" y="2597284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859C25-F4E8-4C47-8F7D-F49E03443F7B}"/>
              </a:ext>
            </a:extLst>
          </p:cNvPr>
          <p:cNvSpPr/>
          <p:nvPr/>
        </p:nvSpPr>
        <p:spPr>
          <a:xfrm>
            <a:off x="2223868" y="2009116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80EEFC3-A2D7-4604-A052-8D0725A61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688" y="4836773"/>
            <a:ext cx="1284585" cy="122684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35EEDA-D7C8-4683-A763-088F63302611}"/>
              </a:ext>
            </a:extLst>
          </p:cNvPr>
          <p:cNvSpPr/>
          <p:nvPr/>
        </p:nvSpPr>
        <p:spPr>
          <a:xfrm>
            <a:off x="2825090" y="5809593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4A060C3-7617-4682-98B1-0D5C331DE999}"/>
              </a:ext>
            </a:extLst>
          </p:cNvPr>
          <p:cNvSpPr/>
          <p:nvPr/>
        </p:nvSpPr>
        <p:spPr>
          <a:xfrm>
            <a:off x="3632430" y="4860627"/>
            <a:ext cx="2576942" cy="44738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artifacts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빌드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mv target/cls-0.0.1-SNAPSHOT.jar ./cls-0.0.1-SNAPSHOT.jar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whatap.agent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\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ㅇ파일명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/v2/whatap.agent-2.0_29.jar",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/v2/whatap.agent-2.1.1.jar",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/v2/paramkey.txt,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CustomPool.x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4.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패키지 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configfiles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oc-common.yml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6942372-18C1-4D32-80D9-BD5198642F1C}"/>
              </a:ext>
            </a:extLst>
          </p:cNvPr>
          <p:cNvSpPr/>
          <p:nvPr/>
        </p:nvSpPr>
        <p:spPr>
          <a:xfrm rot="5400000">
            <a:off x="1495833" y="3970410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91849D4D-00D4-4BDA-AA8E-C73814BA8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511" y="241208"/>
            <a:ext cx="1089158" cy="150171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578D40-41B7-44A9-898F-8FE42A13CE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3147" y="267794"/>
            <a:ext cx="1396751" cy="1637569"/>
          </a:xfrm>
          <a:prstGeom prst="rect">
            <a:avLst/>
          </a:prstGeom>
        </p:spPr>
      </p:pic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C633B958-2355-4726-80C9-8E19C9756593}"/>
              </a:ext>
            </a:extLst>
          </p:cNvPr>
          <p:cNvSpPr/>
          <p:nvPr/>
        </p:nvSpPr>
        <p:spPr>
          <a:xfrm>
            <a:off x="5688995" y="604689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654DEDE9-448E-4E3F-9F98-CB0CEDEE5CBC}"/>
              </a:ext>
            </a:extLst>
          </p:cNvPr>
          <p:cNvSpPr/>
          <p:nvPr/>
        </p:nvSpPr>
        <p:spPr>
          <a:xfrm>
            <a:off x="7426310" y="560673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38F7145-34FA-43E2-8A1B-42735C39D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773" y="236745"/>
            <a:ext cx="1438476" cy="140037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548624-7AC1-4CB8-9B60-B7235958042E}"/>
              </a:ext>
            </a:extLst>
          </p:cNvPr>
          <p:cNvSpPr/>
          <p:nvPr/>
        </p:nvSpPr>
        <p:spPr>
          <a:xfrm>
            <a:off x="8313695" y="1365605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39B233A6-03E8-47A5-ACD4-A3B9399639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8037725" y="1800087"/>
            <a:ext cx="1440000" cy="377929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A09C199-6A60-47F5-8ABC-FBDC85F0C3E2}"/>
              </a:ext>
            </a:extLst>
          </p:cNvPr>
          <p:cNvSpPr/>
          <p:nvPr/>
        </p:nvSpPr>
        <p:spPr>
          <a:xfrm>
            <a:off x="4568258" y="2323070"/>
            <a:ext cx="5144410" cy="22746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 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'+ns)</a:t>
            </a:r>
          </a:p>
          <a:p>
            <a:endParaRPr lang="en-US" altLang="ko-KR" sz="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whatap.agent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ㅇ파일명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"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/v2/****/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whatap.conf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"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/v2/****/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whatap.conf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"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/v2/****/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whatap.conf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"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/v2/****/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whatap.conf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</a:p>
          <a:p>
            <a:r>
              <a:rPr lang="ko-KR" altLang="en-US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Docker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 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&gt; 2. Docker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사이즈 확인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ebs-oc-stg-registry.kr.ncr.ntruss.com(e89969vf.kr.private-ncr.ntruss.com)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1A92B80-ED4C-4881-9063-E11AAC3FFE3C}"/>
              </a:ext>
            </a:extLst>
          </p:cNvPr>
          <p:cNvSpPr/>
          <p:nvPr/>
        </p:nvSpPr>
        <p:spPr>
          <a:xfrm>
            <a:off x="3409050" y="2618723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endParaRPr lang="ko-KR" altLang="en-US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FC921C3-3272-4E07-8531-87A879C065F6}"/>
              </a:ext>
            </a:extLst>
          </p:cNvPr>
          <p:cNvSpPr/>
          <p:nvPr/>
        </p:nvSpPr>
        <p:spPr>
          <a:xfrm>
            <a:off x="9633805" y="3130287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03EC77B-C9A1-4382-94A8-D1E8517FB889}"/>
              </a:ext>
            </a:extLst>
          </p:cNvPr>
          <p:cNvSpPr/>
          <p:nvPr/>
        </p:nvSpPr>
        <p:spPr>
          <a:xfrm>
            <a:off x="10408167" y="1330960"/>
            <a:ext cx="4372813" cy="2475700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ECBA66-3F8F-455A-A1FA-8C47690D6E17}"/>
              </a:ext>
            </a:extLst>
          </p:cNvPr>
          <p:cNvSpPr/>
          <p:nvPr/>
        </p:nvSpPr>
        <p:spPr>
          <a:xfrm>
            <a:off x="11657276" y="1505058"/>
            <a:ext cx="2942246" cy="906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3A5AAF-0E8C-4EEF-9880-A679B5688BA8}"/>
              </a:ext>
            </a:extLst>
          </p:cNvPr>
          <p:cNvSpPr/>
          <p:nvPr/>
        </p:nvSpPr>
        <p:spPr>
          <a:xfrm>
            <a:off x="10781347" y="1715704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1406A3BE-A160-4288-AB08-F498C988A98B}"/>
              </a:ext>
            </a:extLst>
          </p:cNvPr>
          <p:cNvSpPr/>
          <p:nvPr/>
        </p:nvSpPr>
        <p:spPr>
          <a:xfrm rot="5400000">
            <a:off x="11045877" y="1942503"/>
            <a:ext cx="230833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8C36-8DEF-41AF-B007-A774DA4E85F2}"/>
              </a:ext>
            </a:extLst>
          </p:cNvPr>
          <p:cNvGrpSpPr/>
          <p:nvPr/>
        </p:nvGrpSpPr>
        <p:grpSpPr>
          <a:xfrm>
            <a:off x="10518705" y="2520255"/>
            <a:ext cx="1321123" cy="1274640"/>
            <a:chOff x="10544482" y="6698164"/>
            <a:chExt cx="1321123" cy="1274640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1679C22-3A87-4E69-80AB-CCCE2A1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2DC40C-7BAD-4A21-B625-281A8037B701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D0040ED-BC08-4126-8931-DA2BE5B04CE6}"/>
              </a:ext>
            </a:extLst>
          </p:cNvPr>
          <p:cNvSpPr/>
          <p:nvPr/>
        </p:nvSpPr>
        <p:spPr>
          <a:xfrm>
            <a:off x="11657276" y="2599985"/>
            <a:ext cx="2942246" cy="724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D3572A-3B2D-45DB-BB6B-D7CD6C6E1CE8}"/>
              </a:ext>
            </a:extLst>
          </p:cNvPr>
          <p:cNvSpPr/>
          <p:nvPr/>
        </p:nvSpPr>
        <p:spPr>
          <a:xfrm>
            <a:off x="3441383" y="3115549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28918C-3190-43B7-8047-504B876518A4}"/>
              </a:ext>
            </a:extLst>
          </p:cNvPr>
          <p:cNvSpPr/>
          <p:nvPr/>
        </p:nvSpPr>
        <p:spPr>
          <a:xfrm>
            <a:off x="2534612" y="2042076"/>
            <a:ext cx="1400362" cy="21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stage('checkout')</a:t>
            </a:r>
            <a:endParaRPr lang="ko-KR" altLang="en-US" sz="900" dirty="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D98FB0A3-4046-472B-9BA7-40012A86D772}"/>
              </a:ext>
            </a:extLst>
          </p:cNvPr>
          <p:cNvSpPr/>
          <p:nvPr/>
        </p:nvSpPr>
        <p:spPr>
          <a:xfrm rot="16200000">
            <a:off x="1956249" y="3970411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FE4F369-4D0E-472F-A155-EACB80A03D3A}"/>
              </a:ext>
            </a:extLst>
          </p:cNvPr>
          <p:cNvSpPr/>
          <p:nvPr/>
        </p:nvSpPr>
        <p:spPr>
          <a:xfrm>
            <a:off x="2486540" y="4105961"/>
            <a:ext cx="2024500" cy="430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')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stage('build') –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메이븐빌드</a:t>
            </a:r>
            <a:endParaRPr lang="ko-KR" altLang="en-US" sz="9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5B1D124-438A-4263-A260-9E284C5AA8A2}"/>
              </a:ext>
            </a:extLst>
          </p:cNvPr>
          <p:cNvSpPr/>
          <p:nvPr/>
        </p:nvSpPr>
        <p:spPr>
          <a:xfrm>
            <a:off x="894344" y="4107203"/>
            <a:ext cx="1321847" cy="430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stage('initialize’)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A4CCFA-F3F7-4566-9045-46E4801FE162}"/>
              </a:ext>
            </a:extLst>
          </p:cNvPr>
          <p:cNvSpPr/>
          <p:nvPr/>
        </p:nvSpPr>
        <p:spPr>
          <a:xfrm>
            <a:off x="10908034" y="2116631"/>
            <a:ext cx="567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-2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B12ECDF-F91B-44D4-A6EE-C6683007208F}"/>
              </a:ext>
            </a:extLst>
          </p:cNvPr>
          <p:cNvSpPr/>
          <p:nvPr/>
        </p:nvSpPr>
        <p:spPr>
          <a:xfrm>
            <a:off x="6358175" y="4860627"/>
            <a:ext cx="2576942" cy="44738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6.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823DABF-7C9B-4C03-A2A1-E637AC3F3360}"/>
              </a:ext>
            </a:extLst>
          </p:cNvPr>
          <p:cNvSpPr/>
          <p:nvPr/>
        </p:nvSpPr>
        <p:spPr>
          <a:xfrm>
            <a:off x="17188764" y="1828"/>
            <a:ext cx="10944276" cy="269612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[[</a:t>
            </a:r>
            <a:r>
              <a:rPr lang="en-US" altLang="ko-KR" dirty="0" err="1">
                <a:highlight>
                  <a:srgbClr val="FFFF00"/>
                </a:highlight>
              </a:rPr>
              <a:t>oc-common.Dockerfile</a:t>
            </a:r>
            <a:r>
              <a:rPr lang="en-US" altLang="ko-KR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dirty="0"/>
          </a:p>
          <a:p>
            <a:pPr fontAlgn="base" latinLnBrk="1"/>
            <a:r>
              <a:rPr lang="en-US" altLang="ko-KR" dirty="0"/>
              <a:t>FROM openjdk:8-jdk-alpine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 이미지는 </a:t>
            </a:r>
            <a:r>
              <a:rPr lang="en-US" altLang="ko-KR" dirty="0"/>
              <a:t>OpenJDK (Java Development Kit) </a:t>
            </a:r>
            <a:r>
              <a:rPr lang="ko-KR" altLang="en-US" dirty="0"/>
              <a:t>환경을 기반으로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Java </a:t>
            </a:r>
            <a:r>
              <a:rPr lang="ko-KR" altLang="en-US" dirty="0"/>
              <a:t>언어를 실행하기 위한 환경을 제공합니다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8-jdk-alpine: </a:t>
            </a:r>
            <a:r>
              <a:rPr lang="ko-KR" altLang="en-US" dirty="0"/>
              <a:t>이 이미지는 </a:t>
            </a:r>
            <a:r>
              <a:rPr lang="en-US" altLang="ko-KR" dirty="0"/>
              <a:t>OpenJDK 8 </a:t>
            </a:r>
            <a:r>
              <a:rPr lang="ko-KR" altLang="en-US" dirty="0"/>
              <a:t>버전의 </a:t>
            </a:r>
            <a:r>
              <a:rPr lang="en-US" altLang="ko-KR" dirty="0"/>
              <a:t>Java Development Kit</a:t>
            </a:r>
            <a:r>
              <a:rPr lang="ko-KR" altLang="en-US" dirty="0"/>
              <a:t>를 기반으로 하며</a:t>
            </a:r>
            <a:r>
              <a:rPr lang="en-US" altLang="ko-KR" dirty="0"/>
              <a:t>, "alpine"</a:t>
            </a:r>
            <a:r>
              <a:rPr lang="ko-KR" altLang="en-US" dirty="0"/>
              <a:t>이라는 태그는 </a:t>
            </a:r>
            <a:r>
              <a:rPr lang="en-US" altLang="ko-KR" dirty="0"/>
              <a:t>Alpine Linux </a:t>
            </a:r>
            <a:r>
              <a:rPr lang="ko-KR" altLang="en-US" dirty="0"/>
              <a:t>기반의 경량 이미지임을 나타냅니다</a:t>
            </a:r>
            <a:r>
              <a:rPr lang="en-US" altLang="ko-KR" dirty="0"/>
              <a:t>. Alpine Linux</a:t>
            </a:r>
            <a:r>
              <a:rPr lang="ko-KR" altLang="en-US" dirty="0"/>
              <a:t>는 가벼운 리눅스 배포판으로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컨테이너를 위한 경량 환경을 제공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FROM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사용할 기본 이미지를 정의하는 지시어</a:t>
            </a:r>
          </a:p>
          <a:p>
            <a:pPr fontAlgn="base" latinLnBrk="1"/>
            <a:r>
              <a:rPr lang="en-US" altLang="ko-KR" dirty="0"/>
              <a:t>openjdk:8-jdk-alpine </a:t>
            </a:r>
            <a:r>
              <a:rPr lang="ko-KR" altLang="en-US" dirty="0"/>
              <a:t>이 부분은 사용할 </a:t>
            </a:r>
            <a:r>
              <a:rPr lang="ko-KR" altLang="en-US" dirty="0" err="1"/>
              <a:t>도커</a:t>
            </a:r>
            <a:r>
              <a:rPr lang="ko-KR" altLang="en-US" dirty="0"/>
              <a:t> 이미지의 이름과 태그를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</a:t>
            </a:r>
            <a:r>
              <a:rPr lang="en-US" altLang="ko-KR" dirty="0" err="1"/>
              <a:t>openjdk</a:t>
            </a:r>
            <a:r>
              <a:rPr lang="en-US" altLang="ko-KR" dirty="0"/>
              <a:t>"</a:t>
            </a:r>
            <a:r>
              <a:rPr lang="ko-KR" altLang="en-US" dirty="0"/>
              <a:t>라는 이름의 </a:t>
            </a:r>
            <a:r>
              <a:rPr lang="ko-KR" altLang="en-US" dirty="0" err="1"/>
              <a:t>도커</a:t>
            </a:r>
            <a:r>
              <a:rPr lang="ko-KR" altLang="en-US" dirty="0"/>
              <a:t> 이미지와 </a:t>
            </a:r>
            <a:r>
              <a:rPr lang="en-US" altLang="ko-KR" dirty="0"/>
              <a:t>"8-jdk-alpine"</a:t>
            </a:r>
            <a:r>
              <a:rPr lang="ko-KR" altLang="en-US" dirty="0"/>
              <a:t>이라는 태그를 사용하겠다는 것을 의미 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MAINTAINER 'heavyflood@gsitm.com'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연락처</a:t>
            </a:r>
          </a:p>
          <a:p>
            <a:pPr fontAlgn="base" latinLnBrk="1"/>
            <a:r>
              <a:rPr lang="en-US" altLang="ko-KR" dirty="0"/>
              <a:t>VOLUME /</a:t>
            </a:r>
            <a:r>
              <a:rPr lang="en-US" altLang="ko-KR" dirty="0" err="1"/>
              <a:t>tmp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en-US" altLang="ko-KR" dirty="0" err="1"/>
              <a:t>Dockerfile</a:t>
            </a:r>
            <a:r>
              <a:rPr lang="ko-KR" altLang="en-US" dirty="0"/>
              <a:t>에서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ko-KR" altLang="en-US" dirty="0"/>
              <a:t>디렉토리는 볼륨으로 취급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VOLUME </a:t>
            </a:r>
            <a:r>
              <a:rPr lang="en-US" altLang="ko-KR" dirty="0" err="1"/>
              <a:t>Dockerfiles</a:t>
            </a:r>
            <a:r>
              <a:rPr lang="ko-KR" altLang="en-US" dirty="0"/>
              <a:t>에서 </a:t>
            </a:r>
            <a:r>
              <a:rPr lang="en-US" altLang="ko-KR" dirty="0"/>
              <a:t>Docker</a:t>
            </a:r>
            <a:r>
              <a:rPr lang="ko-KR" altLang="en-US" dirty="0"/>
              <a:t>에게 다음을 알리는 데 사용됩니다</a:t>
            </a:r>
            <a:r>
              <a:rPr lang="en-US" altLang="ko-KR" dirty="0"/>
              <a:t>.VOLUME</a:t>
            </a:r>
            <a:r>
              <a:rPr lang="ko-KR" altLang="en-US" dirty="0"/>
              <a:t>지침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볼륨으로 취급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mkdir</a:t>
            </a:r>
            <a:r>
              <a:rPr lang="en-US" altLang="ko-KR" dirty="0"/>
              <a:t> -p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 디렉터리와 해당 상위 디렉터리를 만드는 데 사용 </a:t>
            </a:r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</a:t>
            </a:r>
          </a:p>
          <a:p>
            <a:pPr fontAlgn="base" latinLnBrk="1"/>
            <a:r>
              <a:rPr lang="en-US" altLang="ko-KR" dirty="0" err="1"/>
              <a:t>mkdir</a:t>
            </a:r>
            <a:r>
              <a:rPr lang="en-US" altLang="ko-KR" dirty="0"/>
              <a:t> -p </a:t>
            </a:r>
            <a:r>
              <a:rPr lang="ko-KR" altLang="en-US" dirty="0"/>
              <a:t>디렉터리와 해당 상위 디렉터리를 만드는 데 사용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 </a:t>
            </a:r>
            <a:r>
              <a:rPr lang="ko-KR" altLang="en-US" dirty="0"/>
              <a:t>파일위치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NAMESPACE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NAMESPACE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NAMESPACE ${NAMESPACE}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NAMESPACE ${NAMESPACE}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CONFIG_NAME ${CONFIG_NAME}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CONFIG_NAME ${CONFIG_NAME}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JAVA_OPTS="-Xmx4g -Xms4g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JAVA_OPTS="-Xmx4g -Xms4g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./common-0.0.1-SNAPSHOT.jar oc-common.jar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./common-0.0.1-SNAPSHOT.jar oc-common.jar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oc-common.yml</a:t>
            </a:r>
            <a:r>
              <a:rPr lang="en-US" altLang="ko-KR" dirty="0"/>
              <a:t>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oc-common.yml</a:t>
            </a:r>
            <a:r>
              <a:rPr lang="en-US" altLang="ko-KR" dirty="0"/>
              <a:t>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./whatap.agent-2.1.1.jar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./whatap.agent-2.1.1.jar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# 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//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</a:t>
            </a:r>
            <a:r>
              <a:rPr lang="ko-KR" altLang="en-US" dirty="0"/>
              <a:t>파일을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파일로 복사하여 시스템의 시간대를 서울로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컨테이너 또는 호스트 시스템의 시간대를 설정할 수 있으며</a:t>
            </a:r>
            <a:r>
              <a:rPr lang="en-US" altLang="ko-KR" dirty="0"/>
              <a:t>, </a:t>
            </a:r>
            <a:r>
              <a:rPr lang="ko-KR" altLang="en-US" dirty="0"/>
              <a:t>시간대 설정이 변경되면 시간 및 날짜 표시가 해당 지역의 로컬 시간대로 변경됩니다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"Asia/Seoul" </a:t>
            </a:r>
            <a:r>
              <a:rPr lang="ko-KR" altLang="en-US" dirty="0"/>
              <a:t>시간대 정보를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저장하여 시스템의 시간대를 서울 시간대로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시스템의 시간대가 변경되면 시간 및 날짜 표시가 해당 지역의 로컬 시간대로 조정됩니다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endParaRPr lang="ko-KR" altLang="en-US" dirty="0"/>
          </a:p>
          <a:p>
            <a:pPr fontAlgn="base" latinLnBrk="1"/>
            <a:r>
              <a:rPr lang="ko-KR" altLang="en-US" dirty="0" err="1"/>
              <a:t>도커</a:t>
            </a:r>
            <a:r>
              <a:rPr lang="ko-KR" altLang="en-US" dirty="0"/>
              <a:t> 이미지를 빌드하는 동안 실행되는 명령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en-US" altLang="ko-KR" dirty="0"/>
              <a:t>Alpine Linux </a:t>
            </a:r>
            <a:r>
              <a:rPr lang="ko-KR" altLang="en-US" dirty="0"/>
              <a:t>기반의 </a:t>
            </a:r>
            <a:r>
              <a:rPr lang="ko-KR" altLang="en-US" dirty="0" err="1"/>
              <a:t>도커</a:t>
            </a:r>
            <a:r>
              <a:rPr lang="ko-KR" altLang="en-US" dirty="0"/>
              <a:t> 이미지에서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r>
              <a:rPr lang="ko-KR" altLang="en-US" dirty="0"/>
              <a:t>패키지를 설치</a:t>
            </a:r>
          </a:p>
          <a:p>
            <a:pPr fontAlgn="base" latinLnBrk="1"/>
            <a:r>
              <a:rPr lang="en-US" altLang="ko-KR" dirty="0"/>
              <a:t>--no-cache </a:t>
            </a:r>
            <a:r>
              <a:rPr lang="ko-KR" altLang="en-US" dirty="0"/>
              <a:t>플래그를 사용하여 패키지 설치 중에 캐시를 사용하지 않도록 설정</a:t>
            </a:r>
          </a:p>
          <a:p>
            <a:pPr fontAlgn="base" latinLnBrk="1"/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ko-KR" altLang="en-US" dirty="0"/>
              <a:t>리눅스에서 파일을 복사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 </a:t>
            </a:r>
            <a:r>
              <a:rPr lang="ko-KR" altLang="en-US" dirty="0"/>
              <a:t>디렉토리에는 다양한 시간대 정보 파일이 포함되어 있으며</a:t>
            </a:r>
            <a:r>
              <a:rPr lang="en-US" altLang="ko-KR" dirty="0"/>
              <a:t>, </a:t>
            </a:r>
            <a:r>
              <a:rPr lang="ko-KR" altLang="en-US" dirty="0"/>
              <a:t>여기에서는 </a:t>
            </a:r>
            <a:r>
              <a:rPr lang="en-US" altLang="ko-KR" dirty="0"/>
              <a:t>"Asia/Seoul" </a:t>
            </a:r>
            <a:r>
              <a:rPr lang="ko-KR" altLang="en-US" dirty="0"/>
              <a:t>시간대 파일을 사용합니다</a:t>
            </a:r>
            <a:r>
              <a:rPr lang="en-US" altLang="ko-KR" dirty="0"/>
              <a:t>. "Asia/Seoul"</a:t>
            </a:r>
            <a:r>
              <a:rPr lang="ko-KR" altLang="en-US" dirty="0"/>
              <a:t>은 서울의 시간대 정보</a:t>
            </a:r>
          </a:p>
          <a:p>
            <a:pPr fontAlgn="base" latinLnBrk="1"/>
            <a:r>
              <a:rPr lang="ko-KR" altLang="en-US" dirty="0"/>
              <a:t>시스템의 현재 시간대를 나타내는 파일의 경로입니다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파일을 변경하면 시스템의 시간대가 변경</a:t>
            </a:r>
          </a:p>
          <a:p>
            <a:pPr fontAlgn="base" latinLnBrk="1"/>
            <a:r>
              <a:rPr lang="en-US" altLang="ko-KR" dirty="0"/>
              <a:t>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echo: </a:t>
            </a:r>
            <a:r>
              <a:rPr lang="ko-KR" altLang="en-US" dirty="0"/>
              <a:t>리눅스 명령줄에서 텍스트를 출력하는 명령입니다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"Asia/Seoul": </a:t>
            </a:r>
            <a:r>
              <a:rPr lang="ko-KR" altLang="en-US" dirty="0"/>
              <a:t>이 부분은 원하는 시간대를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"Asia/Seoul"</a:t>
            </a:r>
            <a:r>
              <a:rPr lang="ko-KR" altLang="en-US" dirty="0"/>
              <a:t>로 설정된 시간대인 서울 시간대를 지정하려고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: </a:t>
            </a:r>
            <a:r>
              <a:rPr lang="ko-KR" altLang="en-US" dirty="0"/>
              <a:t>이 부분은 </a:t>
            </a:r>
            <a:r>
              <a:rPr lang="ko-KR" altLang="en-US" dirty="0" err="1"/>
              <a:t>리다이렉션</a:t>
            </a:r>
            <a:r>
              <a:rPr lang="ko-KR" altLang="en-US" dirty="0"/>
              <a:t> 연산자</a:t>
            </a:r>
            <a:r>
              <a:rPr lang="en-US" altLang="ko-KR" dirty="0"/>
              <a:t>(&gt;)</a:t>
            </a:r>
            <a:r>
              <a:rPr lang="ko-KR" altLang="en-US" dirty="0"/>
              <a:t>를 사용하여 출력된 텍스트를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쓰겠다는 것을 나타냅니다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파일은 시스템의 시간대 정보를 저장하는 파일로</a:t>
            </a:r>
            <a:r>
              <a:rPr lang="en-US" altLang="ko-KR" dirty="0"/>
              <a:t>, </a:t>
            </a:r>
            <a:r>
              <a:rPr lang="ko-KR" altLang="en-US" dirty="0"/>
              <a:t>시간대 설정을 변경하는 데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exec java $JAVA_OPTS 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-</a:t>
            </a:r>
            <a:r>
              <a:rPr lang="en-US" altLang="ko-KR" dirty="0" err="1"/>
              <a:t>Drun.arguments</a:t>
            </a:r>
            <a:r>
              <a:rPr lang="en-US" altLang="ko-KR" dirty="0"/>
              <a:t>=-namespace=${NAMESPACE} 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-jar /oc-common.jar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//ENTRYPOINT exec java "-Xmx4g -Xms4g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Drun.arguments</a:t>
            </a:r>
            <a:r>
              <a:rPr lang="en-US" altLang="ko-KR" dirty="0"/>
              <a:t>=-namespace=${NAMESPACE}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-jar /oc-common.jar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384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88B428-7EAC-41C6-8874-14F7F89DE919}"/>
              </a:ext>
            </a:extLst>
          </p:cNvPr>
          <p:cNvSpPr/>
          <p:nvPr/>
        </p:nvSpPr>
        <p:spPr>
          <a:xfrm>
            <a:off x="154902" y="-8250"/>
            <a:ext cx="2346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>
                <a:highlight>
                  <a:srgbClr val="FFFF00"/>
                </a:highlight>
              </a:rPr>
              <a:t>stg-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common.groovy</a:t>
            </a:r>
            <a:endParaRPr lang="en-US" altLang="ko-KR" dirty="0">
              <a:highlight>
                <a:srgbClr val="FFFF00"/>
              </a:highligh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B49047-805B-42AE-9B42-821AD0E26F78}"/>
              </a:ext>
            </a:extLst>
          </p:cNvPr>
          <p:cNvGraphicFramePr>
            <a:graphicFrameLocks noGrp="1"/>
          </p:cNvGraphicFramePr>
          <p:nvPr/>
        </p:nvGraphicFramePr>
        <p:xfrm>
          <a:off x="3773488" y="1751013"/>
          <a:ext cx="9520960" cy="6100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6871">
                  <a:extLst>
                    <a:ext uri="{9D8B030D-6E8A-4147-A177-3AD203B41FA5}">
                      <a16:colId xmlns:a16="http://schemas.microsoft.com/office/drawing/2014/main" val="4121323060"/>
                    </a:ext>
                  </a:extLst>
                </a:gridCol>
                <a:gridCol w="814383">
                  <a:extLst>
                    <a:ext uri="{9D8B030D-6E8A-4147-A177-3AD203B41FA5}">
                      <a16:colId xmlns:a16="http://schemas.microsoft.com/office/drawing/2014/main" val="941433894"/>
                    </a:ext>
                  </a:extLst>
                </a:gridCol>
                <a:gridCol w="242485">
                  <a:extLst>
                    <a:ext uri="{9D8B030D-6E8A-4147-A177-3AD203B41FA5}">
                      <a16:colId xmlns:a16="http://schemas.microsoft.com/office/drawing/2014/main" val="799764698"/>
                    </a:ext>
                  </a:extLst>
                </a:gridCol>
                <a:gridCol w="338564">
                  <a:extLst>
                    <a:ext uri="{9D8B030D-6E8A-4147-A177-3AD203B41FA5}">
                      <a16:colId xmlns:a16="http://schemas.microsoft.com/office/drawing/2014/main" val="1384963491"/>
                    </a:ext>
                  </a:extLst>
                </a:gridCol>
                <a:gridCol w="503270">
                  <a:extLst>
                    <a:ext uri="{9D8B030D-6E8A-4147-A177-3AD203B41FA5}">
                      <a16:colId xmlns:a16="http://schemas.microsoft.com/office/drawing/2014/main" val="1090163229"/>
                    </a:ext>
                  </a:extLst>
                </a:gridCol>
                <a:gridCol w="850984">
                  <a:extLst>
                    <a:ext uri="{9D8B030D-6E8A-4147-A177-3AD203B41FA5}">
                      <a16:colId xmlns:a16="http://schemas.microsoft.com/office/drawing/2014/main" val="2708914891"/>
                    </a:ext>
                  </a:extLst>
                </a:gridCol>
                <a:gridCol w="2145762">
                  <a:extLst>
                    <a:ext uri="{9D8B030D-6E8A-4147-A177-3AD203B41FA5}">
                      <a16:colId xmlns:a16="http://schemas.microsoft.com/office/drawing/2014/main" val="385516126"/>
                    </a:ext>
                  </a:extLst>
                </a:gridCol>
                <a:gridCol w="1756871">
                  <a:extLst>
                    <a:ext uri="{9D8B030D-6E8A-4147-A177-3AD203B41FA5}">
                      <a16:colId xmlns:a16="http://schemas.microsoft.com/office/drawing/2014/main" val="4072687648"/>
                    </a:ext>
                  </a:extLst>
                </a:gridCol>
                <a:gridCol w="1111770">
                  <a:extLst>
                    <a:ext uri="{9D8B030D-6E8A-4147-A177-3AD203B41FA5}">
                      <a16:colId xmlns:a16="http://schemas.microsoft.com/office/drawing/2014/main" val="654438556"/>
                    </a:ext>
                  </a:extLst>
                </a:gridCol>
              </a:tblGrid>
              <a:tr h="946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순서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구분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작업자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실행 시스템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버전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명령어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입력변수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내용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extLst>
                  <a:ext uri="{0D108BD9-81ED-4DB2-BD59-A6C34878D82A}">
                    <a16:rowId xmlns:a16="http://schemas.microsoft.com/office/drawing/2014/main" val="949844918"/>
                  </a:ext>
                </a:extLst>
              </a:tr>
              <a:tr h="946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stg-oc-common.groovy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commit and Push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extLst>
                  <a:ext uri="{0D108BD9-81ED-4DB2-BD59-A6C34878D82A}">
                    <a16:rowId xmlns:a16="http://schemas.microsoft.com/office/drawing/2014/main" val="3650166102"/>
                  </a:ext>
                </a:extLst>
              </a:tr>
              <a:tr h="946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stg-oc-common.groovy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Build with Paramters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sicc-develop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명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extLst>
                  <a:ext uri="{0D108BD9-81ED-4DB2-BD59-A6C34878D82A}">
                    <a16:rowId xmlns:a16="http://schemas.microsoft.com/office/drawing/2014/main" val="1447499377"/>
                  </a:ext>
                </a:extLst>
              </a:tr>
              <a:tr h="14689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stg-oc-common.groovy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stage('checkout')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sicc-develop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젠킨슨으로 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extLst>
                  <a:ext uri="{0D108BD9-81ED-4DB2-BD59-A6C34878D82A}">
                    <a16:rowId xmlns:a16="http://schemas.microsoft.com/office/drawing/2014/main" val="403527946"/>
                  </a:ext>
                </a:extLst>
              </a:tr>
              <a:tr h="946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stg-oc-common.groovy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stage('Initialize')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젠킨슨 </a:t>
                      </a:r>
                      <a:r>
                        <a:rPr lang="en-US" altLang="ko-KR" sz="500" u="none" strike="noStrike">
                          <a:effectLst/>
                        </a:rPr>
                        <a:t>groovy </a:t>
                      </a:r>
                      <a:r>
                        <a:rPr lang="ko-KR" altLang="en-US" sz="500" u="none" strike="noStrike">
                          <a:effectLst/>
                        </a:rPr>
                        <a:t>스크립트 변수선언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mvnHome, imageName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extLst>
                  <a:ext uri="{0D108BD9-81ED-4DB2-BD59-A6C34878D82A}">
                    <a16:rowId xmlns:a16="http://schemas.microsoft.com/office/drawing/2014/main" val="1770059455"/>
                  </a:ext>
                </a:extLst>
              </a:tr>
              <a:tr h="946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stg-oc-common.groovy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stage('build') 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메이븐 </a:t>
                      </a:r>
                      <a:r>
                        <a:rPr lang="en-US" sz="500" u="none" strike="noStrike">
                          <a:effectLst/>
                        </a:rPr>
                        <a:t>build, jar install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extLst>
                  <a:ext uri="{0D108BD9-81ED-4DB2-BD59-A6C34878D82A}">
                    <a16:rowId xmlns:a16="http://schemas.microsoft.com/office/drawing/2014/main" val="1152355027"/>
                  </a:ext>
                </a:extLst>
              </a:tr>
              <a:tr h="206305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stg-oc-common.groovy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stage('archieve')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 artifacts </a:t>
                      </a:r>
                      <a:r>
                        <a:rPr lang="ko-KR" altLang="en-US" sz="500" u="none" strike="noStrike">
                          <a:effectLst/>
                        </a:rPr>
                        <a:t>빌드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</a:t>
                      </a:r>
                      <a:r>
                        <a:rPr lang="en-US" sz="500" u="none" strike="noStrike">
                          <a:effectLst/>
                        </a:rPr>
                        <a:t>mv target/cls-0.0.1-SNAPSHOT.jar ./cls-0.0.1-SNAPSHOT.jar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3. whatap.agent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</a:t>
                      </a:r>
                      <a:r>
                        <a:rPr lang="en-US" altLang="ko-KR" sz="500" u="none" strike="noStrike">
                          <a:effectLst/>
                        </a:rPr>
                        <a:t>\</a:t>
                      </a:r>
                      <a:r>
                        <a:rPr lang="ko-KR" altLang="en-US" sz="500" u="none" strike="noStrike">
                          <a:effectLst/>
                        </a:rPr>
                        <a:t>상세위치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ncloudstorage &gt; [DEV]NCP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ebs-oc-stg-contents-bucket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ㅇ파일명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"</a:t>
                      </a:r>
                      <a:r>
                        <a:rPr lang="en-US" sz="500" u="none" strike="noStrike">
                          <a:effectLst/>
                        </a:rPr>
                        <a:t>whatapfiles/v2/whatap.agent-2.0_29.jar",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"whatapfiles/v2/whatap.agent-2.1.1.jar",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whatapfiles/v2/paramkey.txt,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whatapfiles/v2/CustomPool.x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4. </a:t>
                      </a:r>
                      <a:r>
                        <a:rPr lang="ko-KR" altLang="en-US" sz="500" u="none" strike="noStrike">
                          <a:effectLst/>
                        </a:rPr>
                        <a:t>패키지 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ncloudstorage &gt; [DEV]NCP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ebs-oc-stg-contents-bucket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configfiles/oc-common.yml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 artifacts </a:t>
                      </a:r>
                      <a:r>
                        <a:rPr lang="ko-KR" altLang="en-US" sz="500" u="none" strike="noStrike">
                          <a:effectLst/>
                        </a:rPr>
                        <a:t>빌드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**</a:t>
                      </a:r>
                      <a:r>
                        <a:rPr lang="en-US" altLang="ko-KR" sz="500" u="none" strike="noStrike">
                          <a:effectLst/>
                        </a:rPr>
                        <a:t>/</a:t>
                      </a:r>
                      <a:r>
                        <a:rPr lang="en-US" sz="500" u="none" strike="noStrike">
                          <a:effectLst/>
                        </a:rPr>
                        <a:t>target/cls-0.0.1-SNAPSHOT.jar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2. mv target/cls-0.0.1-SNAPSHOT.jar ./cls-0.0.1-SNAPSHOT.jar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3. whatap.agent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ㅇ파일명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"</a:t>
                      </a:r>
                      <a:r>
                        <a:rPr lang="en-US" sz="500" u="none" strike="noStrike">
                          <a:effectLst/>
                        </a:rPr>
                        <a:t>whatapfiles/v2/whatap.agent-2.0_29.jar",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"whatapfiles/v2/whatap.agent-2.1.1.jar",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whatapfiles/v2/paramkey.txt,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whatapfiles/v2/CustomPool.x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4. </a:t>
                      </a:r>
                      <a:r>
                        <a:rPr lang="ko-KR" altLang="en-US" sz="500" u="none" strike="noStrike">
                          <a:effectLst/>
                        </a:rPr>
                        <a:t>패키지 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configfiles/oc-common.yml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extLst>
                  <a:ext uri="{0D108BD9-81ED-4DB2-BD59-A6C34878D82A}">
                    <a16:rowId xmlns:a16="http://schemas.microsoft.com/office/drawing/2014/main" val="1480626135"/>
                  </a:ext>
                </a:extLst>
              </a:tr>
              <a:tr h="10413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5. Dockerfile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dockerfiles/*******.Dockerfile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6.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5. </a:t>
                      </a:r>
                      <a:r>
                        <a:rPr lang="en-US" sz="500" u="none" strike="noStrike" dirty="0" err="1">
                          <a:effectLst/>
                        </a:rPr>
                        <a:t>Dockerfile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 err="1">
                          <a:effectLst/>
                        </a:rPr>
                        <a:t>dockerfiles</a:t>
                      </a:r>
                      <a:r>
                        <a:rPr lang="en-US" sz="500" u="none" strike="noStrike" dirty="0">
                          <a:effectLst/>
                        </a:rPr>
                        <a:t>/</a:t>
                      </a:r>
                      <a:r>
                        <a:rPr lang="en-US" sz="500" u="none" strike="noStrike" dirty="0" err="1">
                          <a:effectLst/>
                        </a:rPr>
                        <a:t>oc-common.Dockerfile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6. </a:t>
                      </a:r>
                      <a:r>
                        <a:rPr lang="en-US" sz="500" u="none" strike="noStrike" dirty="0" err="1">
                          <a:effectLst/>
                        </a:rPr>
                        <a:t>kube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>
                          <a:effectLst/>
                        </a:rPr>
                        <a:t>manifests/v2/oc-common-k8s.yaml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extLst>
                  <a:ext uri="{0D108BD9-81ED-4DB2-BD59-A6C34878D82A}">
                    <a16:rowId xmlns:a16="http://schemas.microsoft.com/office/drawing/2014/main" val="219120220"/>
                  </a:ext>
                </a:extLst>
              </a:tr>
              <a:tr h="75732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stg-oc-common.groovy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stage('whatap '+ns)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 whatap.agent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ncloudstorage &gt; [DEV]NCP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ebs-oc-stg-contents-bucket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ㅇ파일명</a:t>
                      </a:r>
                      <a:r>
                        <a:rPr lang="en-US" altLang="ko-KR" sz="500" u="none" strike="noStrike">
                          <a:effectLst/>
                        </a:rPr>
                        <a:t>: "</a:t>
                      </a:r>
                      <a:r>
                        <a:rPr lang="en-US" sz="500" u="none" strike="noStrike">
                          <a:effectLst/>
                        </a:rPr>
                        <a:t>whatapfiles/v2/****/whatap.conf"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, "whatapfiles/v2/****/whatap.conf"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, "whatapfiles/v2/****/whatap.conf"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, "whatapfiles/v2/****/whatap.conf"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 whatap.agent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ㅇ파일명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"</a:t>
                      </a:r>
                      <a:r>
                        <a:rPr lang="en-US" sz="500" u="none" strike="noStrike">
                          <a:effectLst/>
                        </a:rPr>
                        <a:t>whatapfiles/v2/ns-inc1/whatap.conf", "whatapfiles/v2/ns-inc2/whatap.conf", "whatapfiles/v2/ns-taj/whatap.conf", "whatapfiles/v2/ns-pus/whatap.conf"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extLst>
                  <a:ext uri="{0D108BD9-81ED-4DB2-BD59-A6C34878D82A}">
                    <a16:rowId xmlns:a16="http://schemas.microsoft.com/office/drawing/2014/main" val="3821932870"/>
                  </a:ext>
                </a:extLst>
              </a:tr>
              <a:tr h="85199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stg-oc-common.groovy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stage('Deploy '+ ns)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2. Docker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1)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r>
                        <a:rPr lang="en-US" altLang="ko-KR" sz="500" u="none" strike="noStrike">
                          <a:effectLst/>
                        </a:rPr>
                        <a:t>(</a:t>
                      </a:r>
                      <a:r>
                        <a:rPr lang="en-US" sz="500" u="none" strike="noStrike">
                          <a:effectLst/>
                        </a:rPr>
                        <a:t>ebs-oc-jenkins </a:t>
                      </a:r>
                      <a:r>
                        <a:rPr lang="ko-KR" altLang="en-US" sz="5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4)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</a:t>
                      </a:r>
                      <a:r>
                        <a:rPr lang="en-US" sz="5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500" u="none" strike="noStrike">
                          <a:effectLst/>
                        </a:rPr>
                        <a:t>개발</a:t>
                      </a:r>
                      <a:r>
                        <a:rPr lang="en-US" altLang="ko-KR" sz="500" u="none" strike="noStrike">
                          <a:effectLst/>
                        </a:rPr>
                        <a:t>] &gt; </a:t>
                      </a:r>
                      <a:r>
                        <a:rPr lang="en-US" sz="500" u="none" strike="noStrike">
                          <a:effectLst/>
                        </a:rPr>
                        <a:t>VPC &gt; Container Registry &gt;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   ebs-oc-stg-registry.kr.ncr.ntruss.com(e89969vf.kr.private-ncr.ntruss.com) </a:t>
                      </a:r>
                      <a:r>
                        <a:rPr lang="ko-KR" altLang="en-US" sz="5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3. </a:t>
                      </a:r>
                      <a:r>
                        <a:rPr lang="en-US" sz="500" u="none" strike="noStrike">
                          <a:effectLst/>
                        </a:rPr>
                        <a:t>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사이즈 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extLst>
                  <a:ext uri="{0D108BD9-81ED-4DB2-BD59-A6C34878D82A}">
                    <a16:rowId xmlns:a16="http://schemas.microsoft.com/office/drawing/2014/main" val="1016721491"/>
                  </a:ext>
                </a:extLst>
              </a:tr>
              <a:tr h="7573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500" u="none" strike="noStrike">
                          <a:effectLst/>
                        </a:rPr>
                        <a:t>: *********.yaml *</a:t>
                      </a:r>
                      <a:r>
                        <a:rPr lang="ko-KR" altLang="en-US" sz="500" u="none" strike="noStrike">
                          <a:effectLst/>
                        </a:rPr>
                        <a:t>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배포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로그인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쿠버</a:t>
                      </a:r>
                      <a:r>
                        <a:rPr lang="en-US" altLang="ko-KR" sz="500" u="none" strike="noStrike">
                          <a:effectLst/>
                        </a:rPr>
                        <a:t>: ***********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1.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500" u="none" strike="noStrike" dirty="0">
                          <a:effectLst/>
                        </a:rPr>
                        <a:t>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>
                          <a:effectLst/>
                        </a:rPr>
                        <a:t>*입력</a:t>
                      </a:r>
                      <a:r>
                        <a:rPr lang="en-US" altLang="ko-KR" sz="500" u="none" strike="noStrike" dirty="0">
                          <a:effectLst/>
                        </a:rPr>
                        <a:t>: oc-common-k8s.yaml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*</a:t>
                      </a:r>
                      <a:r>
                        <a:rPr lang="ko-KR" altLang="en-US" sz="500" u="none" strike="noStrike" dirty="0">
                          <a:effectLst/>
                        </a:rPr>
                        <a:t>출력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deployment.yaml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2.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500" u="none" strike="noStrike" dirty="0">
                          <a:effectLst/>
                        </a:rPr>
                        <a:t>/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500" u="none" strike="noStrike" dirty="0">
                          <a:effectLst/>
                        </a:rPr>
                        <a:t>: stg-nks01-kube, stg-nks02-kube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64" marR="3264" marT="3264" marB="0" anchor="ctr"/>
                </a:tc>
                <a:extLst>
                  <a:ext uri="{0D108BD9-81ED-4DB2-BD59-A6C34878D82A}">
                    <a16:rowId xmlns:a16="http://schemas.microsoft.com/office/drawing/2014/main" val="3154872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132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30012C9C-EEE2-48D3-8EFA-6FFCF56ED637}"/>
              </a:ext>
            </a:extLst>
          </p:cNvPr>
          <p:cNvSpPr/>
          <p:nvPr/>
        </p:nvSpPr>
        <p:spPr>
          <a:xfrm>
            <a:off x="3483627" y="4681502"/>
            <a:ext cx="5645859" cy="4736818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93447-CACB-4E3B-B345-659E266EDAC2}"/>
              </a:ext>
            </a:extLst>
          </p:cNvPr>
          <p:cNvSpPr/>
          <p:nvPr/>
        </p:nvSpPr>
        <p:spPr>
          <a:xfrm>
            <a:off x="154902" y="-8250"/>
            <a:ext cx="2173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>
                <a:highlight>
                  <a:srgbClr val="FFFF00"/>
                </a:highlight>
              </a:rPr>
              <a:t>stg-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lecture.groovy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8" name="화살표: 위쪽/아래쪽 57">
            <a:extLst>
              <a:ext uri="{FF2B5EF4-FFF2-40B4-BE49-F238E27FC236}">
                <a16:creationId xmlns:a16="http://schemas.microsoft.com/office/drawing/2014/main" id="{33F8DF99-A4A4-4F3C-A018-881F02E7A772}"/>
              </a:ext>
            </a:extLst>
          </p:cNvPr>
          <p:cNvSpPr/>
          <p:nvPr/>
        </p:nvSpPr>
        <p:spPr>
          <a:xfrm rot="16200000">
            <a:off x="6593404" y="-205558"/>
            <a:ext cx="377929" cy="6920529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9" name="화살표: 위쪽/아래쪽 58">
            <a:extLst>
              <a:ext uri="{FF2B5EF4-FFF2-40B4-BE49-F238E27FC236}">
                <a16:creationId xmlns:a16="http://schemas.microsoft.com/office/drawing/2014/main" id="{70B2DA27-2104-43F0-9C62-359B710DFC1C}"/>
              </a:ext>
            </a:extLst>
          </p:cNvPr>
          <p:cNvSpPr/>
          <p:nvPr/>
        </p:nvSpPr>
        <p:spPr>
          <a:xfrm rot="16200000">
            <a:off x="3450940" y="2227657"/>
            <a:ext cx="377929" cy="590139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4" name="화살표: 위쪽/아래쪽 63">
            <a:extLst>
              <a:ext uri="{FF2B5EF4-FFF2-40B4-BE49-F238E27FC236}">
                <a16:creationId xmlns:a16="http://schemas.microsoft.com/office/drawing/2014/main" id="{2F2CCB91-9A66-43DB-939E-A5DCFF4C3B0A}"/>
              </a:ext>
            </a:extLst>
          </p:cNvPr>
          <p:cNvSpPr/>
          <p:nvPr/>
        </p:nvSpPr>
        <p:spPr>
          <a:xfrm>
            <a:off x="2134309" y="1869082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78513D3-86F1-4875-AB2A-1BAAEF1C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41" y="2570482"/>
            <a:ext cx="1440000" cy="99052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5112B0E-98DC-403A-A1DB-0477AB15F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391" y="502793"/>
            <a:ext cx="1440000" cy="132896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1B4762C-17C4-4668-B20D-D95E26966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02" y="1549858"/>
            <a:ext cx="905409" cy="922766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662D23B-8C50-4E58-B5AF-37F8E733EC25}"/>
              </a:ext>
            </a:extLst>
          </p:cNvPr>
          <p:cNvSpPr/>
          <p:nvPr/>
        </p:nvSpPr>
        <p:spPr>
          <a:xfrm rot="1800000">
            <a:off x="1147968" y="2415834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01DE1F5-2A8A-47AA-986C-396EB2620D3B}"/>
              </a:ext>
            </a:extLst>
          </p:cNvPr>
          <p:cNvSpPr/>
          <p:nvPr/>
        </p:nvSpPr>
        <p:spPr>
          <a:xfrm rot="20503359">
            <a:off x="1088058" y="1255130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32AEEC-8C32-4074-9FA3-281DFD5A4F88}"/>
              </a:ext>
            </a:extLst>
          </p:cNvPr>
          <p:cNvSpPr/>
          <p:nvPr/>
        </p:nvSpPr>
        <p:spPr>
          <a:xfrm>
            <a:off x="269903" y="2461675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96237BD-E7D6-47E7-A79A-5353E6399DF2}"/>
              </a:ext>
            </a:extLst>
          </p:cNvPr>
          <p:cNvSpPr/>
          <p:nvPr/>
        </p:nvSpPr>
        <p:spPr>
          <a:xfrm>
            <a:off x="1155537" y="2597284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859C25-F4E8-4C47-8F7D-F49E03443F7B}"/>
              </a:ext>
            </a:extLst>
          </p:cNvPr>
          <p:cNvSpPr/>
          <p:nvPr/>
        </p:nvSpPr>
        <p:spPr>
          <a:xfrm>
            <a:off x="2223868" y="2009116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80EEFC3-A2D7-4604-A052-8D0725A61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688" y="4836773"/>
            <a:ext cx="1284585" cy="122684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35EEDA-D7C8-4683-A763-088F63302611}"/>
              </a:ext>
            </a:extLst>
          </p:cNvPr>
          <p:cNvSpPr/>
          <p:nvPr/>
        </p:nvSpPr>
        <p:spPr>
          <a:xfrm>
            <a:off x="2825090" y="5809593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4A060C3-7617-4682-98B1-0D5C331DE999}"/>
              </a:ext>
            </a:extLst>
          </p:cNvPr>
          <p:cNvSpPr/>
          <p:nvPr/>
        </p:nvSpPr>
        <p:spPr>
          <a:xfrm>
            <a:off x="3632430" y="4860627"/>
            <a:ext cx="2576942" cy="44738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artifacts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빌드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mv target/cls-0.0.1-SNAPSHOT.jar ./cls-0.0.1-SNAPSHOT.jar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whatap.agent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\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ㅇ파일명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/v2/whatap.agent-2.0_29.jar",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/v2/whatap.agent-2.1.1.jar",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/v2/paramkey.txt,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CustomPool.x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4.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패키지 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configfiles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oc-common.yml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6942372-18C1-4D32-80D9-BD5198642F1C}"/>
              </a:ext>
            </a:extLst>
          </p:cNvPr>
          <p:cNvSpPr/>
          <p:nvPr/>
        </p:nvSpPr>
        <p:spPr>
          <a:xfrm rot="5400000">
            <a:off x="1495833" y="3970410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6C5A47-4089-4190-A36B-102581FF76EE}"/>
              </a:ext>
            </a:extLst>
          </p:cNvPr>
          <p:cNvGrpSpPr/>
          <p:nvPr/>
        </p:nvGrpSpPr>
        <p:grpSpPr>
          <a:xfrm>
            <a:off x="5370091" y="2774223"/>
            <a:ext cx="4170786" cy="1643779"/>
            <a:chOff x="9939820" y="4368042"/>
            <a:chExt cx="5484950" cy="2161714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D083CEB3-54E1-4453-9B11-5666068FAC4B}"/>
                </a:ext>
              </a:extLst>
            </p:cNvPr>
            <p:cNvSpPr/>
            <p:nvPr/>
          </p:nvSpPr>
          <p:spPr>
            <a:xfrm>
              <a:off x="9939820" y="4368042"/>
              <a:ext cx="5484950" cy="2161714"/>
            </a:xfrm>
            <a:prstGeom prst="roundRect">
              <a:avLst>
                <a:gd name="adj" fmla="val 10655"/>
              </a:avLst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900" dirty="0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91849D4D-00D4-4BDA-AA8E-C73814BA8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75655" y="4517809"/>
              <a:ext cx="1089158" cy="1501718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D3578D40-41B7-44A9-898F-8FE42A13C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758291" y="4544395"/>
              <a:ext cx="1396751" cy="1637569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C633B958-2355-4726-80C9-8E19C9756593}"/>
                </a:ext>
              </a:extLst>
            </p:cNvPr>
            <p:cNvSpPr/>
            <p:nvPr/>
          </p:nvSpPr>
          <p:spPr>
            <a:xfrm>
              <a:off x="11454139" y="4881290"/>
              <a:ext cx="377928" cy="6644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4" name="화살표: 오른쪽 83">
              <a:extLst>
                <a:ext uri="{FF2B5EF4-FFF2-40B4-BE49-F238E27FC236}">
                  <a16:creationId xmlns:a16="http://schemas.microsoft.com/office/drawing/2014/main" id="{654DEDE9-448E-4E3F-9F98-CB0CEDEE5CBC}"/>
                </a:ext>
              </a:extLst>
            </p:cNvPr>
            <p:cNvSpPr/>
            <p:nvPr/>
          </p:nvSpPr>
          <p:spPr>
            <a:xfrm>
              <a:off x="13191454" y="4837274"/>
              <a:ext cx="377928" cy="664482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A38F7145-34FA-43E2-8A1B-42735C39D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34917" y="4513346"/>
              <a:ext cx="1438476" cy="1400370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8548624-7AC1-4CB8-9B60-B7235958042E}"/>
                </a:ext>
              </a:extLst>
            </p:cNvPr>
            <p:cNvSpPr/>
            <p:nvPr/>
          </p:nvSpPr>
          <p:spPr>
            <a:xfrm>
              <a:off x="14078839" y="5642206"/>
              <a:ext cx="105028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Container Registry</a:t>
              </a:r>
              <a:endParaRPr lang="ko-KR" altLang="en-US" sz="900" dirty="0"/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9B233A6-03E8-47A5-ACD4-A3B9399639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69418"/>
            <a:stretch/>
          </p:blipFill>
          <p:spPr>
            <a:xfrm>
              <a:off x="13802869" y="6076688"/>
              <a:ext cx="1440000" cy="377929"/>
            </a:xfrm>
            <a:prstGeom prst="rect">
              <a:avLst/>
            </a:prstGeom>
          </p:spPr>
        </p:pic>
      </p:grp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A09C199-6A60-47F5-8ABC-FBDC85F0C3E2}"/>
              </a:ext>
            </a:extLst>
          </p:cNvPr>
          <p:cNvSpPr/>
          <p:nvPr/>
        </p:nvSpPr>
        <p:spPr>
          <a:xfrm>
            <a:off x="3994216" y="1390150"/>
            <a:ext cx="2666418" cy="12379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 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'+ns)</a:t>
            </a:r>
            <a:endParaRPr lang="ko-KR" altLang="en-US" sz="800" dirty="0"/>
          </a:p>
          <a:p>
            <a:endParaRPr lang="en-US" altLang="ko-KR" sz="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whatap.agent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ㅇ파일명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"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/v2/****/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whatap.conf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"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/v2/****/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whatap.conf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"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/v2/****/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whatap.conf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"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/v2/****/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whatap.conf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</a:p>
          <a:p>
            <a:r>
              <a:rPr lang="ko-KR" altLang="en-US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1A92B80-ED4C-4881-9063-E11AAC3FFE3C}"/>
              </a:ext>
            </a:extLst>
          </p:cNvPr>
          <p:cNvSpPr/>
          <p:nvPr/>
        </p:nvSpPr>
        <p:spPr>
          <a:xfrm>
            <a:off x="3431781" y="2394481"/>
            <a:ext cx="2964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endParaRPr lang="ko-KR" altLang="en-US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FC921C3-3272-4E07-8531-87A879C065F6}"/>
              </a:ext>
            </a:extLst>
          </p:cNvPr>
          <p:cNvSpPr/>
          <p:nvPr/>
        </p:nvSpPr>
        <p:spPr>
          <a:xfrm>
            <a:off x="9633805" y="3130287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03EC77B-C9A1-4382-94A8-D1E8517FB889}"/>
              </a:ext>
            </a:extLst>
          </p:cNvPr>
          <p:cNvSpPr/>
          <p:nvPr/>
        </p:nvSpPr>
        <p:spPr>
          <a:xfrm>
            <a:off x="10408167" y="1307939"/>
            <a:ext cx="4372813" cy="2498721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ECBA66-3F8F-455A-A1FA-8C47690D6E17}"/>
              </a:ext>
            </a:extLst>
          </p:cNvPr>
          <p:cNvSpPr/>
          <p:nvPr/>
        </p:nvSpPr>
        <p:spPr>
          <a:xfrm>
            <a:off x="11657276" y="1505058"/>
            <a:ext cx="2942246" cy="906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3A5AAF-0E8C-4EEF-9880-A679B5688BA8}"/>
              </a:ext>
            </a:extLst>
          </p:cNvPr>
          <p:cNvSpPr/>
          <p:nvPr/>
        </p:nvSpPr>
        <p:spPr>
          <a:xfrm>
            <a:off x="10781347" y="1715704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1406A3BE-A160-4288-AB08-F498C988A98B}"/>
              </a:ext>
            </a:extLst>
          </p:cNvPr>
          <p:cNvSpPr/>
          <p:nvPr/>
        </p:nvSpPr>
        <p:spPr>
          <a:xfrm rot="5400000">
            <a:off x="11045877" y="1942503"/>
            <a:ext cx="230833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8C36-8DEF-41AF-B007-A774DA4E85F2}"/>
              </a:ext>
            </a:extLst>
          </p:cNvPr>
          <p:cNvGrpSpPr/>
          <p:nvPr/>
        </p:nvGrpSpPr>
        <p:grpSpPr>
          <a:xfrm>
            <a:off x="10518705" y="2520255"/>
            <a:ext cx="1321123" cy="1274640"/>
            <a:chOff x="10544482" y="6698164"/>
            <a:chExt cx="1321123" cy="1274640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1679C22-3A87-4E69-80AB-CCCE2A1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2DC40C-7BAD-4A21-B625-281A8037B701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D0040ED-BC08-4126-8931-DA2BE5B04CE6}"/>
              </a:ext>
            </a:extLst>
          </p:cNvPr>
          <p:cNvSpPr/>
          <p:nvPr/>
        </p:nvSpPr>
        <p:spPr>
          <a:xfrm>
            <a:off x="11657276" y="2599985"/>
            <a:ext cx="2942246" cy="724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D3572A-3B2D-45DB-BB6B-D7CD6C6E1CE8}"/>
              </a:ext>
            </a:extLst>
          </p:cNvPr>
          <p:cNvSpPr/>
          <p:nvPr/>
        </p:nvSpPr>
        <p:spPr>
          <a:xfrm>
            <a:off x="3441383" y="3115549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28918C-3190-43B7-8047-504B876518A4}"/>
              </a:ext>
            </a:extLst>
          </p:cNvPr>
          <p:cNvSpPr/>
          <p:nvPr/>
        </p:nvSpPr>
        <p:spPr>
          <a:xfrm>
            <a:off x="2534612" y="2042076"/>
            <a:ext cx="1400362" cy="21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stage('checkout')</a:t>
            </a:r>
            <a:endParaRPr lang="ko-KR" altLang="en-US" sz="900" dirty="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D98FB0A3-4046-472B-9BA7-40012A86D772}"/>
              </a:ext>
            </a:extLst>
          </p:cNvPr>
          <p:cNvSpPr/>
          <p:nvPr/>
        </p:nvSpPr>
        <p:spPr>
          <a:xfrm rot="16200000">
            <a:off x="1956249" y="3970411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FE4F369-4D0E-472F-A155-EACB80A03D3A}"/>
              </a:ext>
            </a:extLst>
          </p:cNvPr>
          <p:cNvSpPr/>
          <p:nvPr/>
        </p:nvSpPr>
        <p:spPr>
          <a:xfrm>
            <a:off x="2486540" y="4105961"/>
            <a:ext cx="2024500" cy="430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')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stage('build’) -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메이븐빌드</a:t>
            </a:r>
            <a:endParaRPr lang="ko-KR" altLang="en-US" sz="9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5B1D124-438A-4263-A260-9E284C5AA8A2}"/>
              </a:ext>
            </a:extLst>
          </p:cNvPr>
          <p:cNvSpPr/>
          <p:nvPr/>
        </p:nvSpPr>
        <p:spPr>
          <a:xfrm>
            <a:off x="894344" y="4107203"/>
            <a:ext cx="1321847" cy="4304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stage('initialize’)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A4CCFA-F3F7-4566-9045-46E4801FE162}"/>
              </a:ext>
            </a:extLst>
          </p:cNvPr>
          <p:cNvSpPr/>
          <p:nvPr/>
        </p:nvSpPr>
        <p:spPr>
          <a:xfrm>
            <a:off x="10908034" y="2116631"/>
            <a:ext cx="567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-2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B12ECDF-F91B-44D4-A6EE-C6683007208F}"/>
              </a:ext>
            </a:extLst>
          </p:cNvPr>
          <p:cNvSpPr/>
          <p:nvPr/>
        </p:nvSpPr>
        <p:spPr>
          <a:xfrm>
            <a:off x="6358175" y="4860627"/>
            <a:ext cx="2576942" cy="44738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6.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7.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configfiles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8.established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89524D2-17C1-4686-81F7-4239143B7504}"/>
              </a:ext>
            </a:extLst>
          </p:cNvPr>
          <p:cNvSpPr/>
          <p:nvPr/>
        </p:nvSpPr>
        <p:spPr>
          <a:xfrm>
            <a:off x="6890166" y="863600"/>
            <a:ext cx="2666418" cy="17644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 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deploy'+ns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endParaRPr lang="en-US" altLang="ko-KR" sz="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Docker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8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ebs-oc-stg-registry.kr.ncr.ntruss.com(e89969vf.kr.private-ncr.ntruss.com)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  <a:endParaRPr lang="en-US" altLang="ko-KR" sz="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3. Docker </a:t>
            </a:r>
            <a:r>
              <a:rPr lang="ko-KR" altLang="en-US" sz="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사이즈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2B383EF-4D81-4D2D-B7E8-DCC62954AE71}"/>
              </a:ext>
            </a:extLst>
          </p:cNvPr>
          <p:cNvSpPr/>
          <p:nvPr/>
        </p:nvSpPr>
        <p:spPr>
          <a:xfrm>
            <a:off x="17188764" y="1828"/>
            <a:ext cx="10944276" cy="302390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b="1" u="sng" dirty="0">
                <a:highlight>
                  <a:srgbClr val="FFFF00"/>
                </a:highlight>
              </a:rPr>
              <a:t>[[</a:t>
            </a:r>
            <a:r>
              <a:rPr lang="en-US" altLang="ko-KR" sz="1100" dirty="0" err="1">
                <a:highlight>
                  <a:srgbClr val="FFFF00"/>
                </a:highlight>
              </a:rPr>
              <a:t>oc-lecture.Dockerfile</a:t>
            </a:r>
            <a:r>
              <a:rPr lang="en-US" altLang="ko-KR" sz="1100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sz="1100" dirty="0"/>
          </a:p>
          <a:p>
            <a:pPr fontAlgn="base" latinLnBrk="1"/>
            <a:r>
              <a:rPr lang="en-US" altLang="ko-KR" dirty="0"/>
              <a:t>FROM openjdk:8-jdk-alpine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 이미지는 </a:t>
            </a:r>
            <a:r>
              <a:rPr lang="en-US" altLang="ko-KR" dirty="0"/>
              <a:t>OpenJDK (Java Development Kit) </a:t>
            </a:r>
            <a:r>
              <a:rPr lang="ko-KR" altLang="en-US" dirty="0"/>
              <a:t>환경을 기반으로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Java </a:t>
            </a:r>
            <a:r>
              <a:rPr lang="ko-KR" altLang="en-US" dirty="0"/>
              <a:t>언어를 실행하기 위한 환경을 제공합니다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8-jdk-alpine: </a:t>
            </a:r>
            <a:r>
              <a:rPr lang="ko-KR" altLang="en-US" dirty="0"/>
              <a:t>이 이미지는 </a:t>
            </a:r>
            <a:r>
              <a:rPr lang="en-US" altLang="ko-KR" dirty="0"/>
              <a:t>OpenJDK 8 </a:t>
            </a:r>
            <a:r>
              <a:rPr lang="ko-KR" altLang="en-US" dirty="0"/>
              <a:t>버전의 </a:t>
            </a:r>
            <a:r>
              <a:rPr lang="en-US" altLang="ko-KR" dirty="0"/>
              <a:t>Java Development Kit</a:t>
            </a:r>
            <a:r>
              <a:rPr lang="ko-KR" altLang="en-US" dirty="0"/>
              <a:t>를 기반으로 하며</a:t>
            </a:r>
            <a:r>
              <a:rPr lang="en-US" altLang="ko-KR" dirty="0"/>
              <a:t>, "alpine"</a:t>
            </a:r>
            <a:r>
              <a:rPr lang="ko-KR" altLang="en-US" dirty="0"/>
              <a:t>이라는 태그는 </a:t>
            </a:r>
            <a:r>
              <a:rPr lang="en-US" altLang="ko-KR" dirty="0"/>
              <a:t>Alpine Linux </a:t>
            </a:r>
            <a:r>
              <a:rPr lang="ko-KR" altLang="en-US" dirty="0"/>
              <a:t>기반의 경량 이미지임을 나타냅니다</a:t>
            </a:r>
            <a:r>
              <a:rPr lang="en-US" altLang="ko-KR" dirty="0"/>
              <a:t>. Alpine Linux</a:t>
            </a:r>
            <a:r>
              <a:rPr lang="ko-KR" altLang="en-US" dirty="0"/>
              <a:t>는 가벼운 리눅스 배포판으로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컨테이너를 위한 경량 환경을 제공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FROM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사용할 기본 이미지를 정의하는 지시어</a:t>
            </a:r>
          </a:p>
          <a:p>
            <a:pPr fontAlgn="base" latinLnBrk="1"/>
            <a:r>
              <a:rPr lang="en-US" altLang="ko-KR" dirty="0"/>
              <a:t>openjdk:8-jdk-alpine </a:t>
            </a:r>
            <a:r>
              <a:rPr lang="ko-KR" altLang="en-US" dirty="0"/>
              <a:t>이 부분은 사용할 </a:t>
            </a:r>
            <a:r>
              <a:rPr lang="ko-KR" altLang="en-US" dirty="0" err="1"/>
              <a:t>도커</a:t>
            </a:r>
            <a:r>
              <a:rPr lang="ko-KR" altLang="en-US" dirty="0"/>
              <a:t> 이미지의 이름과 태그를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</a:t>
            </a:r>
            <a:r>
              <a:rPr lang="en-US" altLang="ko-KR" dirty="0" err="1"/>
              <a:t>openjdk</a:t>
            </a:r>
            <a:r>
              <a:rPr lang="en-US" altLang="ko-KR" dirty="0"/>
              <a:t>"</a:t>
            </a:r>
            <a:r>
              <a:rPr lang="ko-KR" altLang="en-US" dirty="0"/>
              <a:t>라는 이름의 </a:t>
            </a:r>
            <a:r>
              <a:rPr lang="ko-KR" altLang="en-US" dirty="0" err="1"/>
              <a:t>도커</a:t>
            </a:r>
            <a:r>
              <a:rPr lang="ko-KR" altLang="en-US" dirty="0"/>
              <a:t> 이미지와 </a:t>
            </a:r>
            <a:r>
              <a:rPr lang="en-US" altLang="ko-KR" dirty="0"/>
              <a:t>"8-jdk-alpine"</a:t>
            </a:r>
            <a:r>
              <a:rPr lang="ko-KR" altLang="en-US" dirty="0"/>
              <a:t>이라는 태그를 사용하겠다는 것을 의미 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MAINTAINER 'heavyflood@gsitm.com'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연락처</a:t>
            </a:r>
          </a:p>
          <a:p>
            <a:pPr fontAlgn="base" latinLnBrk="1"/>
            <a:r>
              <a:rPr lang="en-US" altLang="ko-KR" dirty="0"/>
              <a:t>ENV TZ=Asia/Seoul</a:t>
            </a:r>
            <a:endParaRPr lang="ko-KR" altLang="en-US" dirty="0"/>
          </a:p>
          <a:p>
            <a:pPr fontAlgn="base" latinLnBrk="1"/>
            <a:r>
              <a:rPr lang="en-US" altLang="ko-KR" dirty="0"/>
              <a:t>//TZ</a:t>
            </a:r>
            <a:r>
              <a:rPr lang="ko-KR" altLang="en-US" dirty="0"/>
              <a:t>환경</a:t>
            </a:r>
            <a:r>
              <a:rPr lang="en-US" altLang="ko-KR" dirty="0"/>
              <a:t>Asia/Seoul</a:t>
            </a:r>
            <a:r>
              <a:rPr lang="ko-KR" altLang="en-US" dirty="0"/>
              <a:t>시스템의 시간대를 지정하는 방법</a:t>
            </a:r>
          </a:p>
          <a:p>
            <a:pPr fontAlgn="base" latinLnBrk="1"/>
            <a:r>
              <a:rPr lang="en-US" altLang="ko-KR" dirty="0"/>
              <a:t>VOLUME /</a:t>
            </a:r>
            <a:r>
              <a:rPr lang="en-US" altLang="ko-KR" dirty="0" err="1"/>
              <a:t>tmp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en-US" altLang="ko-KR" dirty="0" err="1"/>
              <a:t>Dockerfile</a:t>
            </a:r>
            <a:r>
              <a:rPr lang="ko-KR" altLang="en-US" dirty="0"/>
              <a:t>에서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ko-KR" altLang="en-US" dirty="0"/>
              <a:t>디렉토리는 볼륨으로 취급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VOLUME </a:t>
            </a:r>
            <a:r>
              <a:rPr lang="en-US" altLang="ko-KR" dirty="0" err="1"/>
              <a:t>Dockerfiles</a:t>
            </a:r>
            <a:r>
              <a:rPr lang="ko-KR" altLang="en-US" dirty="0"/>
              <a:t>에서 </a:t>
            </a:r>
            <a:r>
              <a:rPr lang="en-US" altLang="ko-KR" dirty="0"/>
              <a:t>Docker</a:t>
            </a:r>
            <a:r>
              <a:rPr lang="ko-KR" altLang="en-US" dirty="0"/>
              <a:t>에게 다음을 알리는 데 사용됩니다</a:t>
            </a:r>
            <a:r>
              <a:rPr lang="en-US" altLang="ko-KR" dirty="0"/>
              <a:t>.VOLUME</a:t>
            </a:r>
            <a:r>
              <a:rPr lang="ko-KR" altLang="en-US" dirty="0"/>
              <a:t>지침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볼륨으로 취급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mkdir</a:t>
            </a:r>
            <a:r>
              <a:rPr lang="en-US" altLang="ko-KR" dirty="0"/>
              <a:t> -p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 디렉터리와 해당 상위 디렉터리를 만드는 데 사용 </a:t>
            </a:r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</a:t>
            </a:r>
          </a:p>
          <a:p>
            <a:pPr fontAlgn="base" latinLnBrk="1"/>
            <a:r>
              <a:rPr lang="en-US" altLang="ko-KR" dirty="0" err="1"/>
              <a:t>mkdir</a:t>
            </a:r>
            <a:r>
              <a:rPr lang="en-US" altLang="ko-KR" dirty="0"/>
              <a:t> -p </a:t>
            </a:r>
            <a:r>
              <a:rPr lang="ko-KR" altLang="en-US" dirty="0"/>
              <a:t>디렉터리와 해당 상위 디렉터리를 만드는 데 사용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 </a:t>
            </a:r>
            <a:r>
              <a:rPr lang="ko-KR" altLang="en-US" dirty="0"/>
              <a:t>파일위치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NAMESPACE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NAMESPACE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NAMESPACE ${NAMESPACE}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NAMESPACE ${NAMESPACE}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CONFIG_NAME ${CONFIG_NAME}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CONFIG_NAME ${CONFIG_NAME}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JAVA_OPTS="-Xmx2g -Xms2g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JAVA_OPTS="-Xmx2g -Xms2g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./lecture-0.0.1-SNAPSHOT.jar oc-lecture.jar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./lecture-0.0.1-SNAPSHOT.jar oc-lecture.jar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configfiles</a:t>
            </a:r>
            <a:r>
              <a:rPr lang="en-US" altLang="ko-KR" dirty="0"/>
              <a:t>/lecture/*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configfiles</a:t>
            </a:r>
            <a:r>
              <a:rPr lang="en-US" altLang="ko-KR" dirty="0"/>
              <a:t>/lecture/*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established/* /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established/* 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chmod</a:t>
            </a:r>
            <a:r>
              <a:rPr lang="en-US" altLang="ko-KR" dirty="0"/>
              <a:t> 755 /established.sh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ko-KR" altLang="en-US" dirty="0" err="1"/>
              <a:t>실행권변경</a:t>
            </a:r>
            <a:r>
              <a:rPr lang="ko-KR" altLang="en-US" dirty="0"/>
              <a:t> </a:t>
            </a:r>
            <a:r>
              <a:rPr lang="en-US" altLang="ko-KR" dirty="0"/>
              <a:t>755 </a:t>
            </a:r>
            <a:r>
              <a:rPr lang="ko-KR" altLang="en-US" dirty="0"/>
              <a:t>파일명</a:t>
            </a:r>
            <a:r>
              <a:rPr lang="en-US" altLang="ko-KR" dirty="0"/>
              <a:t>: /established.sh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sed -</a:t>
            </a:r>
            <a:r>
              <a:rPr lang="en-US" altLang="ko-KR" dirty="0" err="1"/>
              <a:t>i</a:t>
            </a:r>
            <a:r>
              <a:rPr lang="en-US" altLang="ko-KR" dirty="0"/>
              <a:t> -e 's/\r$//' /established.sh</a:t>
            </a:r>
            <a:endParaRPr lang="ko-KR" altLang="en-US" dirty="0"/>
          </a:p>
          <a:p>
            <a:pPr fontAlgn="base" latinLnBrk="1"/>
            <a:r>
              <a:rPr lang="en-US" altLang="ko-KR" dirty="0"/>
              <a:t>//sed </a:t>
            </a:r>
            <a:r>
              <a:rPr lang="ko-KR" altLang="en-US" dirty="0" err="1"/>
              <a:t>캐리지</a:t>
            </a:r>
            <a:r>
              <a:rPr lang="ko-KR" altLang="en-US" dirty="0"/>
              <a:t> </a:t>
            </a:r>
            <a:r>
              <a:rPr lang="en-US" altLang="ko-KR" dirty="0"/>
              <a:t>'s/\r$//' </a:t>
            </a:r>
            <a:r>
              <a:rPr lang="ko-KR" altLang="en-US" dirty="0"/>
              <a:t>제거 </a:t>
            </a:r>
            <a:r>
              <a:rPr lang="ko-KR" altLang="en-US" dirty="0" err="1"/>
              <a:t>유틸</a:t>
            </a:r>
            <a:r>
              <a:rPr lang="ko-KR" altLang="en-US" dirty="0"/>
              <a:t> 파일 </a:t>
            </a:r>
            <a:r>
              <a:rPr lang="en-US" altLang="ko-KR" dirty="0"/>
              <a:t>/established.sh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true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첫 번째 단계를 가져오지만 두 번째 단계는 가져오지 않습니다 </a:t>
            </a:r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true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첫 번째 단계를 가져오지만 두 번째 단계는 가져오지 않습니다</a:t>
            </a:r>
          </a:p>
          <a:p>
            <a:pPr fontAlgn="base" latinLnBrk="1"/>
            <a:r>
              <a:rPr lang="en-US" altLang="ko-KR" dirty="0"/>
              <a:t>COPY ./whatap.agent-2.1.1.jar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./whatap.agent-2.1.1.jar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true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# 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//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</a:t>
            </a:r>
            <a:r>
              <a:rPr lang="ko-KR" altLang="en-US" dirty="0"/>
              <a:t>파일을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파일로 복사하여 시스템의 시간대를 서울로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컨테이너 또는 호스트 시스템의 시간대를 설정할 수 있으며</a:t>
            </a:r>
            <a:r>
              <a:rPr lang="en-US" altLang="ko-KR" dirty="0"/>
              <a:t>, </a:t>
            </a:r>
            <a:r>
              <a:rPr lang="ko-KR" altLang="en-US" dirty="0"/>
              <a:t>시간대 설정이 변경되면 시간 및 날짜 표시가 해당 지역의 로컬 시간대로 변경됩니다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"Asia/Seoul" </a:t>
            </a:r>
            <a:r>
              <a:rPr lang="ko-KR" altLang="en-US" dirty="0"/>
              <a:t>시간대 정보를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저장하여 시스템의 시간대를 서울 시간대로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시스템의 시간대가 변경되면 시간 및 날짜 표시가 해당 지역의 로컬 시간대로 조정됩니다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endParaRPr lang="ko-KR" altLang="en-US" dirty="0"/>
          </a:p>
          <a:p>
            <a:pPr fontAlgn="base" latinLnBrk="1"/>
            <a:r>
              <a:rPr lang="ko-KR" altLang="en-US" dirty="0" err="1"/>
              <a:t>도커</a:t>
            </a:r>
            <a:r>
              <a:rPr lang="ko-KR" altLang="en-US" dirty="0"/>
              <a:t> 이미지를 빌드하는 동안 실행되는 명령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en-US" altLang="ko-KR" dirty="0"/>
              <a:t>Alpine Linux </a:t>
            </a:r>
            <a:r>
              <a:rPr lang="ko-KR" altLang="en-US" dirty="0"/>
              <a:t>기반의 </a:t>
            </a:r>
            <a:r>
              <a:rPr lang="ko-KR" altLang="en-US" dirty="0" err="1"/>
              <a:t>도커</a:t>
            </a:r>
            <a:r>
              <a:rPr lang="ko-KR" altLang="en-US" dirty="0"/>
              <a:t> 이미지에서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r>
              <a:rPr lang="ko-KR" altLang="en-US" dirty="0"/>
              <a:t>패키지를 설치</a:t>
            </a:r>
          </a:p>
          <a:p>
            <a:pPr fontAlgn="base" latinLnBrk="1"/>
            <a:r>
              <a:rPr lang="en-US" altLang="ko-KR" dirty="0"/>
              <a:t>--no-cache </a:t>
            </a:r>
            <a:r>
              <a:rPr lang="ko-KR" altLang="en-US" dirty="0"/>
              <a:t>플래그를 사용하여 패키지 설치 중에 캐시를 사용하지 않도록 설정</a:t>
            </a:r>
          </a:p>
          <a:p>
            <a:pPr fontAlgn="base" latinLnBrk="1"/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ko-KR" altLang="en-US" dirty="0"/>
              <a:t>리눅스에서 파일을 복사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 </a:t>
            </a:r>
            <a:r>
              <a:rPr lang="ko-KR" altLang="en-US" dirty="0"/>
              <a:t>디렉토리에는 다양한 시간대 정보 파일이 포함되어 있으며</a:t>
            </a:r>
            <a:r>
              <a:rPr lang="en-US" altLang="ko-KR" dirty="0"/>
              <a:t>, </a:t>
            </a:r>
            <a:r>
              <a:rPr lang="ko-KR" altLang="en-US" dirty="0"/>
              <a:t>여기에서는 </a:t>
            </a:r>
            <a:r>
              <a:rPr lang="en-US" altLang="ko-KR" dirty="0"/>
              <a:t>"Asia/Seoul" </a:t>
            </a:r>
            <a:r>
              <a:rPr lang="ko-KR" altLang="en-US" dirty="0"/>
              <a:t>시간대 파일을 사용합니다</a:t>
            </a:r>
            <a:r>
              <a:rPr lang="en-US" altLang="ko-KR" dirty="0"/>
              <a:t>. "Asia/Seoul"</a:t>
            </a:r>
            <a:r>
              <a:rPr lang="ko-KR" altLang="en-US" dirty="0"/>
              <a:t>은 서울의 시간대 정보</a:t>
            </a:r>
          </a:p>
          <a:p>
            <a:pPr fontAlgn="base" latinLnBrk="1"/>
            <a:r>
              <a:rPr lang="ko-KR" altLang="en-US" dirty="0"/>
              <a:t>시스템의 현재 시간대를 나타내는 파일의 경로입니다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파일을 변경하면 시스템의 시간대가 변경</a:t>
            </a:r>
          </a:p>
          <a:p>
            <a:pPr fontAlgn="base" latinLnBrk="1"/>
            <a:r>
              <a:rPr lang="en-US" altLang="ko-KR" dirty="0"/>
              <a:t>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echo: </a:t>
            </a:r>
            <a:r>
              <a:rPr lang="ko-KR" altLang="en-US" dirty="0"/>
              <a:t>리눅스 명령줄에서 텍스트를 출력하는 명령입니다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"Asia/Seoul": </a:t>
            </a:r>
            <a:r>
              <a:rPr lang="ko-KR" altLang="en-US" dirty="0"/>
              <a:t>이 부분은 원하는 시간대를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"Asia/Seoul"</a:t>
            </a:r>
            <a:r>
              <a:rPr lang="ko-KR" altLang="en-US" dirty="0"/>
              <a:t>로 설정된 시간대인 서울 시간대를 지정하려고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: </a:t>
            </a:r>
            <a:r>
              <a:rPr lang="ko-KR" altLang="en-US" dirty="0"/>
              <a:t>이 부분은 </a:t>
            </a:r>
            <a:r>
              <a:rPr lang="ko-KR" altLang="en-US" dirty="0" err="1"/>
              <a:t>리다이렉션</a:t>
            </a:r>
            <a:r>
              <a:rPr lang="ko-KR" altLang="en-US" dirty="0"/>
              <a:t> 연산자</a:t>
            </a:r>
            <a:r>
              <a:rPr lang="en-US" altLang="ko-KR" dirty="0"/>
              <a:t>(&gt;)</a:t>
            </a:r>
            <a:r>
              <a:rPr lang="ko-KR" altLang="en-US" dirty="0"/>
              <a:t>를 사용하여 출력된 텍스트를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쓰겠다는 것을 나타냅니다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파일은 시스템의 시간대 정보를 저장하는 파일로</a:t>
            </a:r>
            <a:r>
              <a:rPr lang="en-US" altLang="ko-KR" dirty="0"/>
              <a:t>, </a:t>
            </a:r>
            <a:r>
              <a:rPr lang="ko-KR" altLang="en-US" dirty="0"/>
              <a:t>시간대 설정을 변경하는 데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</a:t>
            </a:r>
            <a:r>
              <a:rPr lang="en-US" altLang="ko-KR" dirty="0" err="1"/>
              <a:t>nohup</a:t>
            </a:r>
            <a:r>
              <a:rPr lang="en-US" altLang="ko-KR" dirty="0"/>
              <a:t> /established.sh &amp; java $JAVA_OPTS 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-</a:t>
            </a:r>
            <a:r>
              <a:rPr lang="en-US" altLang="ko-KR" dirty="0" err="1"/>
              <a:t>Drun.arguments</a:t>
            </a:r>
            <a:r>
              <a:rPr lang="en-US" altLang="ko-KR" dirty="0"/>
              <a:t>=-namespace=${NAMESPACE} 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-jar /oc-lecture.jar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//ENTRYPOINT </a:t>
            </a:r>
            <a:r>
              <a:rPr lang="en-US" altLang="ko-KR" dirty="0" err="1"/>
              <a:t>nohup</a:t>
            </a:r>
            <a:r>
              <a:rPr lang="en-US" altLang="ko-KR" dirty="0"/>
              <a:t> /established.sh </a:t>
            </a:r>
            <a:endParaRPr lang="ko-KR" altLang="en-US" dirty="0"/>
          </a:p>
          <a:p>
            <a:pPr fontAlgn="base" latinLnBrk="1"/>
            <a:r>
              <a:rPr lang="en-US" altLang="ko-KR" dirty="0"/>
              <a:t>&amp; java -Xmx2g -Xms2g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Drun.arguments</a:t>
            </a:r>
            <a:r>
              <a:rPr lang="en-US" altLang="ko-KR" dirty="0"/>
              <a:t>=-namespace=${NAMESPACE}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-jar /oc-lecture.jar</a:t>
            </a:r>
            <a:endParaRPr lang="ko-KR" altLang="en-US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89474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88B428-7EAC-41C6-8874-14F7F89DE919}"/>
              </a:ext>
            </a:extLst>
          </p:cNvPr>
          <p:cNvSpPr/>
          <p:nvPr/>
        </p:nvSpPr>
        <p:spPr>
          <a:xfrm>
            <a:off x="154902" y="-8250"/>
            <a:ext cx="2173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>
                <a:highlight>
                  <a:srgbClr val="FFFF00"/>
                </a:highlight>
              </a:rPr>
              <a:t>stg-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lecture.groovy</a:t>
            </a:r>
            <a:endParaRPr lang="en-US" altLang="ko-KR" dirty="0">
              <a:highlight>
                <a:srgbClr val="FFFF00"/>
              </a:highligh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179D2E-2A40-4841-A05F-5D0E51DB3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854"/>
              </p:ext>
            </p:extLst>
          </p:nvPr>
        </p:nvGraphicFramePr>
        <p:xfrm>
          <a:off x="4311650" y="1755775"/>
          <a:ext cx="8443969" cy="6211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137">
                  <a:extLst>
                    <a:ext uri="{9D8B030D-6E8A-4147-A177-3AD203B41FA5}">
                      <a16:colId xmlns:a16="http://schemas.microsoft.com/office/drawing/2014/main" val="545677559"/>
                    </a:ext>
                  </a:extLst>
                </a:gridCol>
                <a:gridCol w="722262">
                  <a:extLst>
                    <a:ext uri="{9D8B030D-6E8A-4147-A177-3AD203B41FA5}">
                      <a16:colId xmlns:a16="http://schemas.microsoft.com/office/drawing/2014/main" val="4236486350"/>
                    </a:ext>
                  </a:extLst>
                </a:gridCol>
                <a:gridCol w="215055">
                  <a:extLst>
                    <a:ext uri="{9D8B030D-6E8A-4147-A177-3AD203B41FA5}">
                      <a16:colId xmlns:a16="http://schemas.microsoft.com/office/drawing/2014/main" val="2137467388"/>
                    </a:ext>
                  </a:extLst>
                </a:gridCol>
                <a:gridCol w="300266">
                  <a:extLst>
                    <a:ext uri="{9D8B030D-6E8A-4147-A177-3AD203B41FA5}">
                      <a16:colId xmlns:a16="http://schemas.microsoft.com/office/drawing/2014/main" val="725051137"/>
                    </a:ext>
                  </a:extLst>
                </a:gridCol>
                <a:gridCol w="446342">
                  <a:extLst>
                    <a:ext uri="{9D8B030D-6E8A-4147-A177-3AD203B41FA5}">
                      <a16:colId xmlns:a16="http://schemas.microsoft.com/office/drawing/2014/main" val="392251703"/>
                    </a:ext>
                  </a:extLst>
                </a:gridCol>
                <a:gridCol w="754723">
                  <a:extLst>
                    <a:ext uri="{9D8B030D-6E8A-4147-A177-3AD203B41FA5}">
                      <a16:colId xmlns:a16="http://schemas.microsoft.com/office/drawing/2014/main" val="2570550106"/>
                    </a:ext>
                  </a:extLst>
                </a:gridCol>
                <a:gridCol w="1903038">
                  <a:extLst>
                    <a:ext uri="{9D8B030D-6E8A-4147-A177-3AD203B41FA5}">
                      <a16:colId xmlns:a16="http://schemas.microsoft.com/office/drawing/2014/main" val="1412662882"/>
                    </a:ext>
                  </a:extLst>
                </a:gridCol>
                <a:gridCol w="1558137">
                  <a:extLst>
                    <a:ext uri="{9D8B030D-6E8A-4147-A177-3AD203B41FA5}">
                      <a16:colId xmlns:a16="http://schemas.microsoft.com/office/drawing/2014/main" val="3558897075"/>
                    </a:ext>
                  </a:extLst>
                </a:gridCol>
                <a:gridCol w="986009">
                  <a:extLst>
                    <a:ext uri="{9D8B030D-6E8A-4147-A177-3AD203B41FA5}">
                      <a16:colId xmlns:a16="http://schemas.microsoft.com/office/drawing/2014/main" val="4044388124"/>
                    </a:ext>
                  </a:extLst>
                </a:gridCol>
              </a:tblGrid>
              <a:tr h="839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순서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구분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작업자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실행 시스템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버전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명령어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입력변수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내용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extLst>
                  <a:ext uri="{0D108BD9-81ED-4DB2-BD59-A6C34878D82A}">
                    <a16:rowId xmlns:a16="http://schemas.microsoft.com/office/drawing/2014/main" val="734170400"/>
                  </a:ext>
                </a:extLst>
              </a:tr>
              <a:tr h="839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stg-oc-lecture.groovy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commit and Push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extLst>
                  <a:ext uri="{0D108BD9-81ED-4DB2-BD59-A6C34878D82A}">
                    <a16:rowId xmlns:a16="http://schemas.microsoft.com/office/drawing/2014/main" val="3028398685"/>
                  </a:ext>
                </a:extLst>
              </a:tr>
              <a:tr h="839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stg-oc-lecture.groovy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Build with Paramters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sicc-develop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명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extLst>
                  <a:ext uri="{0D108BD9-81ED-4DB2-BD59-A6C34878D82A}">
                    <a16:rowId xmlns:a16="http://schemas.microsoft.com/office/drawing/2014/main" val="3510946288"/>
                  </a:ext>
                </a:extLst>
              </a:tr>
              <a:tr h="1302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stg-oc-lecture.groovy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stage('checkout')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sicc-develop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젠킨슨으로 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extLst>
                  <a:ext uri="{0D108BD9-81ED-4DB2-BD59-A6C34878D82A}">
                    <a16:rowId xmlns:a16="http://schemas.microsoft.com/office/drawing/2014/main" val="726877863"/>
                  </a:ext>
                </a:extLst>
              </a:tr>
              <a:tr h="839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stg-oc-lecture.groovy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stage('Initialize')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젠킨슨 </a:t>
                      </a:r>
                      <a:r>
                        <a:rPr lang="en-US" altLang="ko-KR" sz="500" u="none" strike="noStrike">
                          <a:effectLst/>
                        </a:rPr>
                        <a:t>groovy </a:t>
                      </a:r>
                      <a:r>
                        <a:rPr lang="ko-KR" altLang="en-US" sz="500" u="none" strike="noStrike">
                          <a:effectLst/>
                        </a:rPr>
                        <a:t>스크립트 변수선언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mvnHome, imageName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extLst>
                  <a:ext uri="{0D108BD9-81ED-4DB2-BD59-A6C34878D82A}">
                    <a16:rowId xmlns:a16="http://schemas.microsoft.com/office/drawing/2014/main" val="3682693516"/>
                  </a:ext>
                </a:extLst>
              </a:tr>
              <a:tr h="839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stg-oc-lecture.groovy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stage('build')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메이븐 </a:t>
                      </a:r>
                      <a:r>
                        <a:rPr lang="en-US" sz="500" u="none" strike="noStrike">
                          <a:effectLst/>
                        </a:rPr>
                        <a:t>build, jar install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extLst>
                  <a:ext uri="{0D108BD9-81ED-4DB2-BD59-A6C34878D82A}">
                    <a16:rowId xmlns:a16="http://schemas.microsoft.com/office/drawing/2014/main" val="1752995423"/>
                  </a:ext>
                </a:extLst>
              </a:tr>
              <a:tr h="159518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stg-oc-lecture.groovy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stage('archive')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 artifacts </a:t>
                      </a:r>
                      <a:r>
                        <a:rPr lang="ko-KR" altLang="en-US" sz="500" u="none" strike="noStrike">
                          <a:effectLst/>
                        </a:rPr>
                        <a:t>빌드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</a:t>
                      </a:r>
                      <a:r>
                        <a:rPr lang="en-US" sz="500" u="none" strike="noStrike">
                          <a:effectLst/>
                        </a:rPr>
                        <a:t>mv target/cls-0.0.1-SNAPSHOT.jar ./cls-0.0.1-SNAPSHOT.jar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3. whatap.agent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</a:t>
                      </a:r>
                      <a:r>
                        <a:rPr lang="en-US" altLang="ko-KR" sz="500" u="none" strike="noStrike">
                          <a:effectLst/>
                        </a:rPr>
                        <a:t>\</a:t>
                      </a:r>
                      <a:r>
                        <a:rPr lang="ko-KR" altLang="en-US" sz="500" u="none" strike="noStrike">
                          <a:effectLst/>
                        </a:rPr>
                        <a:t>상세위치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ncloudstorage &gt; [DEV]NCP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ebs-oc-stg-contents-bucket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ㅇ파일명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"</a:t>
                      </a:r>
                      <a:r>
                        <a:rPr lang="en-US" sz="500" u="none" strike="noStrike">
                          <a:effectLst/>
                        </a:rPr>
                        <a:t>whatapfiles/v2/whatap.agent-2.0_29.jar",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"whatapfiles/v2/whatap.agent-2.1.1.jar",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whatapfiles/v2/paramkey.txt,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whatapfiles/v2/CustomPool.x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4. </a:t>
                      </a:r>
                      <a:r>
                        <a:rPr lang="ko-KR" altLang="en-US" sz="500" u="none" strike="noStrike">
                          <a:effectLst/>
                        </a:rPr>
                        <a:t>패키지 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ncloudstorage &gt; [DEV]NCP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ebs-oc-stg-contents-bucket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configfiles/oc-common.yml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1. artifacts </a:t>
                      </a:r>
                      <a:r>
                        <a:rPr lang="ko-KR" altLang="en-US" sz="500" u="none" strike="noStrike" dirty="0">
                          <a:effectLst/>
                        </a:rPr>
                        <a:t>빌드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>
                          <a:effectLst/>
                        </a:rPr>
                        <a:t>**</a:t>
                      </a:r>
                      <a:r>
                        <a:rPr lang="en-US" altLang="ko-KR" sz="500" u="none" strike="noStrike" dirty="0">
                          <a:effectLst/>
                        </a:rPr>
                        <a:t>/</a:t>
                      </a:r>
                      <a:r>
                        <a:rPr lang="en-US" sz="500" u="none" strike="noStrike" dirty="0">
                          <a:effectLst/>
                        </a:rPr>
                        <a:t>target/cls-0.0.1-SNAPSHOT.jar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2. mv target/cls-0.0.1-SNAPSHOT.jar ./cls-0.0.1-SNAPSHOT.jar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3. </a:t>
                      </a:r>
                      <a:r>
                        <a:rPr lang="en-US" sz="500" u="none" strike="noStrike" dirty="0" err="1">
                          <a:effectLst/>
                        </a:rPr>
                        <a:t>whatap.agent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ㅇ파일명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"</a:t>
                      </a:r>
                      <a:r>
                        <a:rPr lang="en-US" sz="500" u="none" strike="noStrike" dirty="0" err="1">
                          <a:effectLst/>
                        </a:rPr>
                        <a:t>whatapfiles</a:t>
                      </a:r>
                      <a:r>
                        <a:rPr lang="en-US" sz="500" u="none" strike="noStrike" dirty="0">
                          <a:effectLst/>
                        </a:rPr>
                        <a:t>/v2/whatap.agent-2.0_29.jar",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"</a:t>
                      </a:r>
                      <a:r>
                        <a:rPr lang="en-US" sz="500" u="none" strike="noStrike" dirty="0" err="1">
                          <a:effectLst/>
                        </a:rPr>
                        <a:t>whatapfiles</a:t>
                      </a:r>
                      <a:r>
                        <a:rPr lang="en-US" sz="500" u="none" strike="noStrike" dirty="0">
                          <a:effectLst/>
                        </a:rPr>
                        <a:t>/v2/whatap.agent-2.1.1.jar",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whatapfiles</a:t>
                      </a:r>
                      <a:r>
                        <a:rPr lang="en-US" sz="500" u="none" strike="noStrike" dirty="0">
                          <a:effectLst/>
                        </a:rPr>
                        <a:t>/v2/paramkey.txt,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 err="1">
                          <a:effectLst/>
                        </a:rPr>
                        <a:t>whatapfiles</a:t>
                      </a:r>
                      <a:r>
                        <a:rPr lang="en-US" sz="500" u="none" strike="noStrike" dirty="0">
                          <a:effectLst/>
                        </a:rPr>
                        <a:t>/v2/</a:t>
                      </a:r>
                      <a:r>
                        <a:rPr lang="en-US" sz="500" u="none" strike="noStrike" dirty="0" err="1">
                          <a:effectLst/>
                        </a:rPr>
                        <a:t>CustomPool.x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4. </a:t>
                      </a:r>
                      <a:r>
                        <a:rPr lang="ko-KR" altLang="en-US" sz="500" u="none" strike="noStrike" dirty="0">
                          <a:effectLst/>
                        </a:rPr>
                        <a:t>패키지 환경설정 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 err="1">
                          <a:effectLst/>
                        </a:rPr>
                        <a:t>dockerfiles</a:t>
                      </a:r>
                      <a:r>
                        <a:rPr lang="en-US" sz="500" u="none" strike="noStrike" dirty="0">
                          <a:effectLst/>
                        </a:rPr>
                        <a:t>/</a:t>
                      </a:r>
                      <a:r>
                        <a:rPr lang="en-US" sz="500" u="none" strike="noStrike" dirty="0" err="1">
                          <a:effectLst/>
                        </a:rPr>
                        <a:t>oc-lecture.Dockerfile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extLst>
                  <a:ext uri="{0D108BD9-81ED-4DB2-BD59-A6C34878D82A}">
                    <a16:rowId xmlns:a16="http://schemas.microsoft.com/office/drawing/2014/main" val="872110391"/>
                  </a:ext>
                </a:extLst>
              </a:tr>
              <a:tr h="923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5. Dockerfile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dockerfiles/*******.Dockerfile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6.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5. Dockerfile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dockerfiles/oc-common.Dockerfile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6.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manifests/v2/oc-lecture-k8s.yaml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extLst>
                  <a:ext uri="{0D108BD9-81ED-4DB2-BD59-A6C34878D82A}">
                    <a16:rowId xmlns:a16="http://schemas.microsoft.com/office/drawing/2014/main" val="4025022105"/>
                  </a:ext>
                </a:extLst>
              </a:tr>
              <a:tr h="923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7. configfiles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ncloudstorage &gt; [DEV]NCP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ebs-oc-stg-contents-bucket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dockerfiles/*******.Dockerfile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8.</a:t>
                      </a:r>
                      <a:r>
                        <a:rPr lang="en-US" sz="500" u="none" strike="noStrike">
                          <a:effectLst/>
                        </a:rPr>
                        <a:t>established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ncloudstorage &gt; [DEV]NCP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ebs-oc-stg-contents-bucket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manifests/v2/*********.yaml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5. Dockerfile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dockerfiles/oc-common.Dockerfile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6.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manifests/v2/oc-lecture-k8s.yaml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extLst>
                  <a:ext uri="{0D108BD9-81ED-4DB2-BD59-A6C34878D82A}">
                    <a16:rowId xmlns:a16="http://schemas.microsoft.com/office/drawing/2014/main" val="228318523"/>
                  </a:ext>
                </a:extLst>
              </a:tr>
              <a:tr h="6716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stg-oc-lecture.groovy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stage('whatap '+ns)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</a:t>
                      </a:r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r>
                        <a:rPr lang="en-US" altLang="ko-KR" sz="500" u="none" strike="noStrike">
                          <a:effectLst/>
                        </a:rPr>
                        <a:t>5-</a:t>
                      </a:r>
                      <a:r>
                        <a:rPr lang="en-US" sz="500" u="none" strike="noStrike">
                          <a:effectLst/>
                        </a:rPr>
                        <a:t>whatap ns-inc1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</a:t>
                      </a:r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r>
                        <a:rPr lang="en-US" altLang="ko-KR" sz="500" u="none" strike="noStrike">
                          <a:effectLst/>
                        </a:rPr>
                        <a:t>7-</a:t>
                      </a:r>
                      <a:r>
                        <a:rPr lang="en-US" sz="500" u="none" strike="noStrike">
                          <a:effectLst/>
                        </a:rPr>
                        <a:t>whatap ns-inc2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</a:t>
                      </a:r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r>
                        <a:rPr lang="en-US" altLang="ko-KR" sz="500" u="none" strike="noStrike">
                          <a:effectLst/>
                        </a:rPr>
                        <a:t>9-</a:t>
                      </a:r>
                      <a:r>
                        <a:rPr lang="en-US" sz="500" u="none" strike="noStrike">
                          <a:effectLst/>
                        </a:rPr>
                        <a:t>whatap ns-taj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</a:t>
                      </a:r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r>
                        <a:rPr lang="en-US" altLang="ko-KR" sz="500" u="none" strike="noStrike">
                          <a:effectLst/>
                        </a:rPr>
                        <a:t>11-</a:t>
                      </a:r>
                      <a:r>
                        <a:rPr lang="en-US" sz="500" u="none" strike="noStrike">
                          <a:effectLst/>
                        </a:rPr>
                        <a:t>whatap ns-pus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 whatap.agent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ncloudstorage &gt; [DEV]NCP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ebs-oc-stg-contents-bucket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ㅇ파일명</a:t>
                      </a:r>
                      <a:r>
                        <a:rPr lang="en-US" altLang="ko-KR" sz="500" u="none" strike="noStrike">
                          <a:effectLst/>
                        </a:rPr>
                        <a:t>: "</a:t>
                      </a:r>
                      <a:r>
                        <a:rPr lang="en-US" sz="500" u="none" strike="noStrike">
                          <a:effectLst/>
                        </a:rPr>
                        <a:t>whatapfiles/v2/****/whatap.conf"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, "whatapfiles/v2/****/whatap.conf"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, "whatapfiles/v2/****/whatap.conf"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, "whatapfiles/v2/****/whatap.conf"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 whatap.agent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ㅇ파일명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whatapfiles/v2/ns-inc1/whatap.conf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, whatapfiles/v2/ns-inc2/whatap.conf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, whatapfiles/v2/ns-taj/whatap.conf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, whatapfiles/v2/ns-pus/whatap.conf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extLst>
                  <a:ext uri="{0D108BD9-81ED-4DB2-BD59-A6C34878D82A}">
                    <a16:rowId xmlns:a16="http://schemas.microsoft.com/office/drawing/2014/main" val="311556030"/>
                  </a:ext>
                </a:extLst>
              </a:tr>
              <a:tr h="14272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stg-oc-lecture.groovy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stage('deploy'+ns)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</a:t>
                      </a:r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r>
                        <a:rPr lang="en-US" altLang="ko-KR" sz="500" u="none" strike="noStrike">
                          <a:effectLst/>
                        </a:rPr>
                        <a:t>6-</a:t>
                      </a:r>
                      <a:r>
                        <a:rPr lang="en-US" sz="500" u="none" strike="noStrike">
                          <a:effectLst/>
                        </a:rPr>
                        <a:t>Deploy ns-inc1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</a:t>
                      </a:r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r>
                        <a:rPr lang="en-US" altLang="ko-KR" sz="500" u="none" strike="noStrike">
                          <a:effectLst/>
                        </a:rPr>
                        <a:t>8-</a:t>
                      </a:r>
                      <a:r>
                        <a:rPr lang="en-US" sz="500" u="none" strike="noStrike">
                          <a:effectLst/>
                        </a:rPr>
                        <a:t>Deploy ns-inc2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</a:t>
                      </a:r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r>
                        <a:rPr lang="en-US" altLang="ko-KR" sz="500" u="none" strike="noStrike">
                          <a:effectLst/>
                        </a:rPr>
                        <a:t>10-</a:t>
                      </a:r>
                      <a:r>
                        <a:rPr lang="en-US" sz="500" u="none" strike="noStrike">
                          <a:effectLst/>
                        </a:rPr>
                        <a:t>Deploy ns-taj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</a:t>
                      </a:r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r>
                        <a:rPr lang="en-US" altLang="ko-KR" sz="500" u="none" strike="noStrike">
                          <a:effectLst/>
                        </a:rPr>
                        <a:t>12-</a:t>
                      </a:r>
                      <a:r>
                        <a:rPr lang="en-US" sz="500" u="none" strike="noStrike">
                          <a:effectLst/>
                        </a:rPr>
                        <a:t>Deploy ns-pus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Docker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1) 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2) Docker </a:t>
                      </a:r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r>
                        <a:rPr lang="en-US" altLang="ko-KR" sz="500" u="none" strike="noStrike">
                          <a:effectLst/>
                        </a:rPr>
                        <a:t>(ebs-oc-jenkins </a:t>
                      </a:r>
                      <a:r>
                        <a:rPr lang="ko-KR" altLang="en-US" sz="5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3) 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4) 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</a:t>
                      </a:r>
                      <a:r>
                        <a:rPr lang="en-US" altLang="ko-KR" sz="5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500" u="none" strike="noStrike">
                          <a:effectLst/>
                        </a:rPr>
                        <a:t>개발</a:t>
                      </a:r>
                      <a:r>
                        <a:rPr lang="en-US" altLang="ko-KR" sz="500" u="none" strike="noStrike">
                          <a:effectLst/>
                        </a:rPr>
                        <a:t>] &gt; VPC &gt; Container Registry &gt;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   ebs-oc-stg-registry.kr.ncr.ntruss.com(e89969vf.kr.private-ncr.ntruss.com) </a:t>
                      </a:r>
                      <a:r>
                        <a:rPr lang="ko-KR" altLang="en-US" sz="5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3. 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사이즈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4.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500" u="none" strike="noStrike">
                          <a:effectLst/>
                        </a:rPr>
                        <a:t>: *********.yaml *</a:t>
                      </a:r>
                      <a:r>
                        <a:rPr lang="ko-KR" altLang="en-US" sz="500" u="none" strike="noStrike">
                          <a:effectLst/>
                        </a:rPr>
                        <a:t>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5. kube </a:t>
                      </a:r>
                      <a:r>
                        <a:rPr lang="ko-KR" altLang="en-US" sz="500" u="none" strike="noStrike">
                          <a:effectLst/>
                        </a:rPr>
                        <a:t>배포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로그인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쿠버</a:t>
                      </a:r>
                      <a:r>
                        <a:rPr lang="en-US" altLang="ko-KR" sz="500" u="none" strike="noStrike">
                          <a:effectLst/>
                        </a:rPr>
                        <a:t>: ***********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4.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500" u="none" strike="noStrike" dirty="0">
                          <a:effectLst/>
                        </a:rPr>
                        <a:t>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>
                          <a:effectLst/>
                        </a:rPr>
                        <a:t>*입력</a:t>
                      </a:r>
                      <a:r>
                        <a:rPr lang="en-US" altLang="ko-KR" sz="500" u="none" strike="noStrike" dirty="0">
                          <a:effectLst/>
                        </a:rPr>
                        <a:t>: oc-lecture-k8s.yaml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*</a:t>
                      </a:r>
                      <a:r>
                        <a:rPr lang="ko-KR" altLang="en-US" sz="500" u="none" strike="noStrike" dirty="0">
                          <a:effectLst/>
                        </a:rPr>
                        <a:t>출력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deployment.yaml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5.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500" u="none" strike="noStrike" dirty="0">
                          <a:effectLst/>
                        </a:rPr>
                        <a:t>/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500" u="none" strike="noStrike" dirty="0">
                          <a:effectLst/>
                        </a:rPr>
                        <a:t>: stg-nks01-kube, stg-nks02-kube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95" marR="2895" marT="2895" marB="0" anchor="ctr"/>
                </a:tc>
                <a:extLst>
                  <a:ext uri="{0D108BD9-81ED-4DB2-BD59-A6C34878D82A}">
                    <a16:rowId xmlns:a16="http://schemas.microsoft.com/office/drawing/2014/main" val="66315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411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CE5334-2A9D-43B8-AED4-1E8DF667F6F5}"/>
              </a:ext>
            </a:extLst>
          </p:cNvPr>
          <p:cNvSpPr/>
          <p:nvPr/>
        </p:nvSpPr>
        <p:spPr>
          <a:xfrm>
            <a:off x="0" y="0"/>
            <a:ext cx="17068800" cy="960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23842E-C752-4335-B401-2AEFB6BC8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7A998-5A9B-43E8-BB33-93C9CF430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601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93447-CACB-4E3B-B345-659E266EDAC2}"/>
              </a:ext>
            </a:extLst>
          </p:cNvPr>
          <p:cNvSpPr/>
          <p:nvPr/>
        </p:nvSpPr>
        <p:spPr>
          <a:xfrm>
            <a:off x="136614" y="0"/>
            <a:ext cx="2341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-lx-</a:t>
            </a:r>
            <a:r>
              <a:rPr lang="en-US" altLang="ko-KR" dirty="0" err="1">
                <a:highlight>
                  <a:srgbClr val="FFFF00"/>
                </a:highlight>
              </a:rPr>
              <a:t>player.groovy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8" name="화살표: 위쪽/아래쪽 57">
            <a:extLst>
              <a:ext uri="{FF2B5EF4-FFF2-40B4-BE49-F238E27FC236}">
                <a16:creationId xmlns:a16="http://schemas.microsoft.com/office/drawing/2014/main" id="{33F8DF99-A4A4-4F3C-A018-881F02E7A772}"/>
              </a:ext>
            </a:extLst>
          </p:cNvPr>
          <p:cNvSpPr/>
          <p:nvPr/>
        </p:nvSpPr>
        <p:spPr>
          <a:xfrm rot="16200000">
            <a:off x="7051484" y="2432387"/>
            <a:ext cx="377929" cy="2587904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4" name="화살표: 위쪽/아래쪽 63">
            <a:extLst>
              <a:ext uri="{FF2B5EF4-FFF2-40B4-BE49-F238E27FC236}">
                <a16:creationId xmlns:a16="http://schemas.microsoft.com/office/drawing/2014/main" id="{2F2CCB91-9A66-43DB-939E-A5DCFF4C3B0A}"/>
              </a:ext>
            </a:extLst>
          </p:cNvPr>
          <p:cNvSpPr/>
          <p:nvPr/>
        </p:nvSpPr>
        <p:spPr>
          <a:xfrm>
            <a:off x="4458102" y="2589615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78513D3-86F1-4875-AB2A-1BAAEF1C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33" y="3291015"/>
            <a:ext cx="1440000" cy="99052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5112B0E-98DC-403A-A1DB-0477AB15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783" y="1223326"/>
            <a:ext cx="1440000" cy="132896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1B4762C-17C4-4668-B20D-D95E2696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294" y="2270391"/>
            <a:ext cx="905409" cy="922766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662D23B-8C50-4E58-B5AF-37F8E733EC25}"/>
              </a:ext>
            </a:extLst>
          </p:cNvPr>
          <p:cNvSpPr/>
          <p:nvPr/>
        </p:nvSpPr>
        <p:spPr>
          <a:xfrm rot="1800000">
            <a:off x="3772360" y="3136367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01DE1F5-2A8A-47AA-986C-396EB2620D3B}"/>
              </a:ext>
            </a:extLst>
          </p:cNvPr>
          <p:cNvSpPr/>
          <p:nvPr/>
        </p:nvSpPr>
        <p:spPr>
          <a:xfrm rot="20503359">
            <a:off x="3712450" y="1975663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32AEEC-8C32-4074-9FA3-281DFD5A4F88}"/>
              </a:ext>
            </a:extLst>
          </p:cNvPr>
          <p:cNvSpPr/>
          <p:nvPr/>
        </p:nvSpPr>
        <p:spPr>
          <a:xfrm>
            <a:off x="2894295" y="3182208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96237BD-E7D6-47E7-A79A-5353E6399DF2}"/>
              </a:ext>
            </a:extLst>
          </p:cNvPr>
          <p:cNvSpPr/>
          <p:nvPr/>
        </p:nvSpPr>
        <p:spPr>
          <a:xfrm>
            <a:off x="3779929" y="3317817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859C25-F4E8-4C47-8F7D-F49E03443F7B}"/>
              </a:ext>
            </a:extLst>
          </p:cNvPr>
          <p:cNvSpPr/>
          <p:nvPr/>
        </p:nvSpPr>
        <p:spPr>
          <a:xfrm>
            <a:off x="4547661" y="2651746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CFFF9744-960A-4390-8560-DBA70A4F436B}"/>
              </a:ext>
            </a:extLst>
          </p:cNvPr>
          <p:cNvSpPr/>
          <p:nvPr/>
        </p:nvSpPr>
        <p:spPr>
          <a:xfrm rot="16200000">
            <a:off x="4861304" y="4610964"/>
            <a:ext cx="126357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80EEFC3-A2D7-4604-A052-8D0725A61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749" y="5655438"/>
            <a:ext cx="1284585" cy="122684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35EEDA-D7C8-4683-A763-088F63302611}"/>
              </a:ext>
            </a:extLst>
          </p:cNvPr>
          <p:cNvSpPr/>
          <p:nvPr/>
        </p:nvSpPr>
        <p:spPr>
          <a:xfrm>
            <a:off x="5281151" y="6628258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4A060C3-7617-4682-98B1-0D5C331DE999}"/>
              </a:ext>
            </a:extLst>
          </p:cNvPr>
          <p:cNvSpPr/>
          <p:nvPr/>
        </p:nvSpPr>
        <p:spPr>
          <a:xfrm>
            <a:off x="5825334" y="4800600"/>
            <a:ext cx="2709066" cy="3123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')</a:t>
            </a:r>
            <a:endParaRPr lang="ko-KR" altLang="en-US" sz="900" dirty="0"/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nginx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nginxconf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/ns-auth/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nginx-player.conf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6942372-18C1-4D32-80D9-BD5198642F1C}"/>
              </a:ext>
            </a:extLst>
          </p:cNvPr>
          <p:cNvSpPr/>
          <p:nvPr/>
        </p:nvSpPr>
        <p:spPr>
          <a:xfrm rot="5400000">
            <a:off x="4194975" y="4616190"/>
            <a:ext cx="12635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03EC77B-C9A1-4382-94A8-D1E8517FB889}"/>
              </a:ext>
            </a:extLst>
          </p:cNvPr>
          <p:cNvSpPr/>
          <p:nvPr/>
        </p:nvSpPr>
        <p:spPr>
          <a:xfrm>
            <a:off x="8883955" y="1774497"/>
            <a:ext cx="5593080" cy="5393801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ECBA66-3F8F-455A-A1FA-8C47690D6E17}"/>
              </a:ext>
            </a:extLst>
          </p:cNvPr>
          <p:cNvSpPr/>
          <p:nvPr/>
        </p:nvSpPr>
        <p:spPr>
          <a:xfrm>
            <a:off x="10447992" y="2047788"/>
            <a:ext cx="2942246" cy="906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3A5AAF-0E8C-4EEF-9880-A679B5688BA8}"/>
              </a:ext>
            </a:extLst>
          </p:cNvPr>
          <p:cNvSpPr/>
          <p:nvPr/>
        </p:nvSpPr>
        <p:spPr>
          <a:xfrm>
            <a:off x="9291412" y="2417992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1406A3BE-A160-4288-AB08-F498C988A98B}"/>
              </a:ext>
            </a:extLst>
          </p:cNvPr>
          <p:cNvSpPr/>
          <p:nvPr/>
        </p:nvSpPr>
        <p:spPr>
          <a:xfrm rot="5400000">
            <a:off x="9087271" y="3113463"/>
            <a:ext cx="11681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8C36-8DEF-41AF-B007-A774DA4E85F2}"/>
              </a:ext>
            </a:extLst>
          </p:cNvPr>
          <p:cNvGrpSpPr/>
          <p:nvPr/>
        </p:nvGrpSpPr>
        <p:grpSpPr>
          <a:xfrm>
            <a:off x="9121522" y="5791723"/>
            <a:ext cx="1321123" cy="1274640"/>
            <a:chOff x="10544482" y="6698164"/>
            <a:chExt cx="1321123" cy="1274640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1679C22-3A87-4E69-80AB-CCCE2A1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2DC40C-7BAD-4A21-B625-281A8037B701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FBE2640-8D1C-4DFD-AF08-B4B8B0921E61}"/>
              </a:ext>
            </a:extLst>
          </p:cNvPr>
          <p:cNvSpPr/>
          <p:nvPr/>
        </p:nvSpPr>
        <p:spPr>
          <a:xfrm>
            <a:off x="9433714" y="3635285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D0040ED-BC08-4126-8931-DA2BE5B04CE6}"/>
              </a:ext>
            </a:extLst>
          </p:cNvPr>
          <p:cNvSpPr/>
          <p:nvPr/>
        </p:nvSpPr>
        <p:spPr>
          <a:xfrm>
            <a:off x="10447992" y="5904009"/>
            <a:ext cx="2942246" cy="724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D3572A-3B2D-45DB-BB6B-D7CD6C6E1CE8}"/>
              </a:ext>
            </a:extLst>
          </p:cNvPr>
          <p:cNvSpPr/>
          <p:nvPr/>
        </p:nvSpPr>
        <p:spPr>
          <a:xfrm>
            <a:off x="6065775" y="3587182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endParaRPr lang="ko-KR" altLang="en-US" sz="1200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28918C-3190-43B7-8047-504B876518A4}"/>
              </a:ext>
            </a:extLst>
          </p:cNvPr>
          <p:cNvSpPr/>
          <p:nvPr/>
        </p:nvSpPr>
        <p:spPr>
          <a:xfrm>
            <a:off x="5009055" y="2708373"/>
            <a:ext cx="1716585" cy="3216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master 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체크아웃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master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체크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663255-B0B4-4E8A-8090-D1BB9A59DC07}"/>
              </a:ext>
            </a:extLst>
          </p:cNvPr>
          <p:cNvSpPr/>
          <p:nvPr/>
        </p:nvSpPr>
        <p:spPr>
          <a:xfrm>
            <a:off x="4659889" y="4895392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endParaRPr lang="ko-KR" altLang="en-US" sz="12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5B1D124-438A-4263-A260-9E284C5AA8A2}"/>
              </a:ext>
            </a:extLst>
          </p:cNvPr>
          <p:cNvSpPr/>
          <p:nvPr/>
        </p:nvSpPr>
        <p:spPr>
          <a:xfrm>
            <a:off x="2863289" y="4557071"/>
            <a:ext cx="2076249" cy="2953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젠킨슨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groovy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스크립트 변수선언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0ACE82-A2FB-46FC-B0CC-2D4870668D70}"/>
              </a:ext>
            </a:extLst>
          </p:cNvPr>
          <p:cNvSpPr/>
          <p:nvPr/>
        </p:nvSpPr>
        <p:spPr>
          <a:xfrm>
            <a:off x="5328620" y="4905823"/>
            <a:ext cx="3468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endParaRPr lang="ko-KR" altLang="en-US" sz="12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BD8A54E-E046-45C9-9B0F-B05F25496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7688" y="3238432"/>
            <a:ext cx="783776" cy="108177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B2AE3D3-3F8C-4ACB-AF87-2C63B830FD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72476" y="3236999"/>
            <a:ext cx="1005125" cy="1179638"/>
          </a:xfrm>
          <a:prstGeom prst="rect">
            <a:avLst/>
          </a:prstGeom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1160846-9AD1-4303-A0BE-9CEE43248653}"/>
              </a:ext>
            </a:extLst>
          </p:cNvPr>
          <p:cNvSpPr/>
          <p:nvPr/>
        </p:nvSpPr>
        <p:spPr>
          <a:xfrm>
            <a:off x="11400513" y="3500269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D04CDA33-9F49-447D-9D11-9B3D5075B286}"/>
              </a:ext>
            </a:extLst>
          </p:cNvPr>
          <p:cNvSpPr/>
          <p:nvPr/>
        </p:nvSpPr>
        <p:spPr>
          <a:xfrm>
            <a:off x="12729032" y="3468562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6270FDB-D20A-46A2-B4B5-ECDB244CE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9843" y="3235217"/>
            <a:ext cx="1035151" cy="100877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586171-6718-42A8-98DA-016BC926D936}"/>
              </a:ext>
            </a:extLst>
          </p:cNvPr>
          <p:cNvSpPr/>
          <p:nvPr/>
        </p:nvSpPr>
        <p:spPr>
          <a:xfrm>
            <a:off x="13253412" y="4048402"/>
            <a:ext cx="75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121A119-453C-4F1A-BE14-181DE340A3F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1797135" y="3051698"/>
            <a:ext cx="755805" cy="198566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A09C199-6A60-47F5-8ABC-FBDC85F0C3E2}"/>
              </a:ext>
            </a:extLst>
          </p:cNvPr>
          <p:cNvSpPr/>
          <p:nvPr/>
        </p:nvSpPr>
        <p:spPr>
          <a:xfrm>
            <a:off x="10447992" y="4471398"/>
            <a:ext cx="3915750" cy="12183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l4msm4ug.kr.private-ncr.ntruss.com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B777A00-AD86-45D9-BA81-9F5BB6B2C9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9306207" y="4144086"/>
            <a:ext cx="755805" cy="198566"/>
          </a:xfrm>
          <a:prstGeom prst="rect">
            <a:avLst/>
          </a:prstGeom>
        </p:spPr>
      </p:pic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F92A5527-6AB9-4FE9-9109-472E68D48E89}"/>
              </a:ext>
            </a:extLst>
          </p:cNvPr>
          <p:cNvSpPr/>
          <p:nvPr/>
        </p:nvSpPr>
        <p:spPr>
          <a:xfrm rot="5400000">
            <a:off x="9087271" y="4665886"/>
            <a:ext cx="11681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2029D9F-D9BE-4754-B936-72061C33B30E}"/>
              </a:ext>
            </a:extLst>
          </p:cNvPr>
          <p:cNvSpPr/>
          <p:nvPr/>
        </p:nvSpPr>
        <p:spPr>
          <a:xfrm>
            <a:off x="9433714" y="5187708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-2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F05032-D608-4A78-AFC2-6E1444FE9470}"/>
              </a:ext>
            </a:extLst>
          </p:cNvPr>
          <p:cNvSpPr/>
          <p:nvPr/>
        </p:nvSpPr>
        <p:spPr>
          <a:xfrm>
            <a:off x="17188764" y="1828"/>
            <a:ext cx="10944276" cy="265457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500" b="1" u="sng" dirty="0">
                <a:highlight>
                  <a:srgbClr val="FFFF00"/>
                </a:highlight>
              </a:rPr>
              <a:t>[[</a:t>
            </a:r>
            <a:r>
              <a:rPr lang="en-US" altLang="ko-KR" sz="1500" dirty="0">
                <a:highlight>
                  <a:srgbClr val="FFFF00"/>
                </a:highlight>
              </a:rPr>
              <a:t>lx-</a:t>
            </a:r>
            <a:r>
              <a:rPr lang="en-US" altLang="ko-KR" sz="1500" dirty="0" err="1">
                <a:highlight>
                  <a:srgbClr val="FFFF00"/>
                </a:highlight>
              </a:rPr>
              <a:t>player.Dockerfile</a:t>
            </a:r>
            <a:r>
              <a:rPr lang="en-US" altLang="ko-KR" sz="1500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sz="1500" dirty="0"/>
          </a:p>
          <a:p>
            <a:pPr fontAlgn="base" latinLnBrk="1"/>
            <a:r>
              <a:rPr lang="en-US" altLang="ko-KR" dirty="0"/>
              <a:t>FROM alpine:3.8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이미지를 기반으로 하는 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빌드할 때 사용되는 기본 이미지를 지정</a:t>
            </a:r>
          </a:p>
          <a:p>
            <a:pPr fontAlgn="base" latinLnBrk="1"/>
            <a:r>
              <a:rPr lang="en-US" altLang="ko-KR" dirty="0"/>
              <a:t>//alpine:3.8</a:t>
            </a:r>
            <a:r>
              <a:rPr lang="ko-KR" altLang="en-US" dirty="0"/>
              <a:t>은 </a:t>
            </a:r>
            <a:r>
              <a:rPr lang="en-US" altLang="ko-KR" dirty="0"/>
              <a:t>Alpine Linux </a:t>
            </a:r>
            <a:r>
              <a:rPr lang="ko-KR" altLang="en-US" dirty="0"/>
              <a:t>버전 </a:t>
            </a:r>
            <a:r>
              <a:rPr lang="en-US" altLang="ko-KR" dirty="0"/>
              <a:t>3.8</a:t>
            </a:r>
            <a:r>
              <a:rPr lang="ko-KR" altLang="en-US" dirty="0"/>
              <a:t>의 공식 </a:t>
            </a:r>
            <a:r>
              <a:rPr lang="ko-KR" altLang="en-US" dirty="0" err="1"/>
              <a:t>도커</a:t>
            </a:r>
            <a:r>
              <a:rPr lang="ko-KR" altLang="en-US" dirty="0"/>
              <a:t> 이미지를 기반으로 하는 것을 의미합니다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이것은 </a:t>
            </a:r>
            <a:r>
              <a:rPr lang="ko-KR" altLang="en-US" dirty="0" err="1"/>
              <a:t>경량화된</a:t>
            </a:r>
            <a:r>
              <a:rPr lang="ko-KR" altLang="en-US" dirty="0"/>
              <a:t> 리눅스 배포판인 </a:t>
            </a:r>
            <a:r>
              <a:rPr lang="en-US" altLang="ko-KR" dirty="0"/>
              <a:t>Alpine Linux</a:t>
            </a:r>
            <a:r>
              <a:rPr lang="ko-KR" altLang="en-US" dirty="0"/>
              <a:t>의 </a:t>
            </a:r>
            <a:r>
              <a:rPr lang="en-US" altLang="ko-KR" dirty="0"/>
              <a:t>3.8 </a:t>
            </a:r>
            <a:r>
              <a:rPr lang="ko-KR" altLang="en-US" dirty="0"/>
              <a:t>버전을 기반으로 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빌드하겠다는 의미</a:t>
            </a:r>
          </a:p>
          <a:p>
            <a:pPr fontAlgn="base" latinLnBrk="1"/>
            <a:r>
              <a:rPr lang="en-US" altLang="ko-KR" dirty="0"/>
              <a:t>MAINTAINER 'heavyflood@gsitm.com'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update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패키지 업데이트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빌드하는 동안 </a:t>
            </a:r>
            <a:r>
              <a:rPr lang="en-US" altLang="ko-KR" dirty="0"/>
              <a:t>Alpine Linux </a:t>
            </a:r>
            <a:r>
              <a:rPr lang="ko-KR" altLang="en-US" dirty="0"/>
              <a:t>패키지 관리자인 </a:t>
            </a:r>
            <a:r>
              <a:rPr lang="en-US" altLang="ko-KR" dirty="0" err="1"/>
              <a:t>apk</a:t>
            </a:r>
            <a:r>
              <a:rPr lang="ko-KR" altLang="en-US" dirty="0"/>
              <a:t>를 사용하여 패키지 목록을 업데이트합니다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이것은 </a:t>
            </a:r>
            <a:r>
              <a:rPr lang="ko-KR" altLang="en-US" dirty="0" err="1"/>
              <a:t>도커</a:t>
            </a:r>
            <a:r>
              <a:rPr lang="ko-KR" altLang="en-US" dirty="0"/>
              <a:t> 이미지 내에서 패키지 설치 또는 업데이트를 수행하기 전에 패키지 목록을 최신 상태로 유지하는 일반적인 관행</a:t>
            </a:r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add --no-cache 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실행할 명령을 정의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Alpine Linux</a:t>
            </a:r>
            <a:r>
              <a:rPr lang="ko-KR" altLang="en-US" dirty="0"/>
              <a:t>의 패키지 관리자인 </a:t>
            </a:r>
            <a:r>
              <a:rPr lang="en-US" altLang="ko-KR" dirty="0" err="1"/>
              <a:t>apk</a:t>
            </a:r>
            <a:r>
              <a:rPr lang="ko-KR" altLang="en-US" dirty="0"/>
              <a:t>를 실행하는 명령</a:t>
            </a:r>
          </a:p>
          <a:p>
            <a:pPr fontAlgn="base" latinLnBrk="1"/>
            <a:r>
              <a:rPr lang="en-US" altLang="ko-KR" dirty="0"/>
              <a:t>add </a:t>
            </a:r>
            <a:r>
              <a:rPr lang="ko-KR" altLang="en-US" dirty="0"/>
              <a:t>패키지를 설치하는 데 사용</a:t>
            </a:r>
          </a:p>
          <a:p>
            <a:pPr fontAlgn="base" latinLnBrk="1"/>
            <a:r>
              <a:rPr lang="en-US" altLang="ko-KR" dirty="0"/>
              <a:t>—no-cache </a:t>
            </a:r>
            <a:r>
              <a:rPr lang="ko-KR" altLang="en-US" dirty="0"/>
              <a:t>키지 설치 시 캐시를 사용하지 않도록 지시합니다</a:t>
            </a:r>
            <a:r>
              <a:rPr lang="en-US" altLang="ko-KR" dirty="0"/>
              <a:t>. </a:t>
            </a:r>
            <a:r>
              <a:rPr lang="ko-KR" altLang="en-US" dirty="0"/>
              <a:t>캐시를 사용하지 않으면 설치된 패키지와 관련된 임시 파일들이 생성되지 않으므로 이미지 크기를 줄일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 err="1"/>
              <a:t>nginx</a:t>
            </a:r>
            <a:r>
              <a:rPr lang="en-US" altLang="ko-KR" dirty="0"/>
              <a:t> Nginx </a:t>
            </a:r>
            <a:r>
              <a:rPr lang="ko-KR" altLang="en-US" dirty="0"/>
              <a:t>웹 서버 설치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adduser</a:t>
            </a:r>
            <a:r>
              <a:rPr lang="en-US" altLang="ko-KR" dirty="0"/>
              <a:t> -D -g 'www' 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실행할 명령을 정의</a:t>
            </a:r>
          </a:p>
          <a:p>
            <a:pPr fontAlgn="base" latinLnBrk="1"/>
            <a:r>
              <a:rPr lang="en-US" altLang="ko-KR" dirty="0" err="1"/>
              <a:t>adduser</a:t>
            </a:r>
            <a:r>
              <a:rPr lang="en-US" altLang="ko-KR" dirty="0"/>
              <a:t> </a:t>
            </a:r>
            <a:r>
              <a:rPr lang="ko-KR" altLang="en-US" dirty="0"/>
              <a:t>명령은 사용자를 추가하거나 관리하는데 사용</a:t>
            </a:r>
          </a:p>
          <a:p>
            <a:pPr fontAlgn="base" latinLnBrk="1"/>
            <a:r>
              <a:rPr lang="en-US" altLang="ko-KR" dirty="0"/>
              <a:t>-D </a:t>
            </a:r>
            <a:r>
              <a:rPr lang="ko-KR" altLang="en-US" dirty="0"/>
              <a:t>홈 디렉토리가 생성되지 않고</a:t>
            </a:r>
            <a:r>
              <a:rPr lang="en-US" altLang="ko-KR" dirty="0"/>
              <a:t>, </a:t>
            </a:r>
            <a:r>
              <a:rPr lang="ko-KR" altLang="en-US" dirty="0"/>
              <a:t>사용자가 로그인할 수 없는 시스템 사용자를 생성</a:t>
            </a:r>
          </a:p>
          <a:p>
            <a:pPr fontAlgn="base" latinLnBrk="1"/>
            <a:r>
              <a:rPr lang="en-US" altLang="ko-KR" dirty="0"/>
              <a:t>-g 'www' </a:t>
            </a:r>
            <a:r>
              <a:rPr lang="ko-KR" altLang="en-US" dirty="0"/>
              <a:t>사용자의 초기 그룹을 지정합니다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'www' </a:t>
            </a:r>
            <a:r>
              <a:rPr lang="ko-KR" altLang="en-US" dirty="0"/>
              <a:t>그룹으로 지정됩니다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 그룹은 일반적으로 웹 서버 프로세스의 실행 권한을 가지는 그룹으로 사용</a:t>
            </a:r>
          </a:p>
          <a:p>
            <a:pPr fontAlgn="base" latinLnBrk="1"/>
            <a:r>
              <a:rPr lang="en-US" altLang="ko-KR" dirty="0"/>
              <a:t>www 'www'</a:t>
            </a:r>
            <a:r>
              <a:rPr lang="ko-KR" altLang="en-US" dirty="0"/>
              <a:t>라는 이름의 사용자를 생성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mkdir</a:t>
            </a:r>
            <a:r>
              <a:rPr lang="en-US" altLang="ko-KR" dirty="0"/>
              <a:t>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생성</a:t>
            </a:r>
            <a:r>
              <a:rPr lang="en-US" altLang="ko-KR" dirty="0"/>
              <a:t>, </a:t>
            </a:r>
            <a:r>
              <a:rPr lang="ko-KR" altLang="en-US" dirty="0"/>
              <a:t>경로 및 파일</a:t>
            </a:r>
            <a:r>
              <a:rPr lang="en-US" altLang="ko-KR" dirty="0"/>
              <a:t>: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/var/lib/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샘플</a:t>
            </a:r>
            <a:r>
              <a:rPr lang="en-US" altLang="ko-KR" dirty="0"/>
              <a:t>: </a:t>
            </a:r>
            <a:r>
              <a:rPr lang="en-US" altLang="ko-KR" dirty="0" err="1"/>
              <a:t>chown</a:t>
            </a:r>
            <a:r>
              <a:rPr lang="en-US" altLang="ko-KR" dirty="0"/>
              <a:t> -R [</a:t>
            </a:r>
            <a:r>
              <a:rPr lang="ko-KR" altLang="en-US" dirty="0"/>
              <a:t>새 소유자</a:t>
            </a:r>
            <a:r>
              <a:rPr lang="en-US" altLang="ko-KR" dirty="0"/>
              <a:t>:</a:t>
            </a:r>
            <a:r>
              <a:rPr lang="ko-KR" altLang="en-US" dirty="0"/>
              <a:t>새 그룹</a:t>
            </a:r>
            <a:r>
              <a:rPr lang="en-US" altLang="ko-KR" dirty="0"/>
              <a:t>] [</a:t>
            </a:r>
            <a:r>
              <a:rPr lang="ko-KR" altLang="en-US" dirty="0"/>
              <a:t>대상 파일 또는 디렉터리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/var/lib/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</a:t>
            </a:r>
            <a:r>
              <a:rPr lang="en-US" altLang="ko-KR" dirty="0" err="1"/>
              <a:t>nginx-player.conf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/var/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 /www/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현재 </a:t>
            </a:r>
            <a:r>
              <a:rPr lang="ko-KR" altLang="en-US" dirty="0" err="1"/>
              <a:t>도커파일이</a:t>
            </a:r>
            <a:r>
              <a:rPr lang="ko-KR" altLang="en-US" dirty="0"/>
              <a:t> 있는 디렉토리의 모든 파일과 디렉토리를 </a:t>
            </a:r>
            <a:r>
              <a:rPr lang="ko-KR" altLang="en-US" dirty="0" err="1"/>
              <a:t>도컨</a:t>
            </a:r>
            <a:r>
              <a:rPr lang="ko-KR" altLang="en-US" dirty="0"/>
              <a:t> 이미지 내부의 </a:t>
            </a:r>
            <a:r>
              <a:rPr lang="en-US" altLang="ko-KR" dirty="0"/>
              <a:t>/www/ </a:t>
            </a:r>
            <a:r>
              <a:rPr lang="ko-KR" altLang="en-US" dirty="0"/>
              <a:t>디렉토리로 복사합니다</a:t>
            </a:r>
            <a:r>
              <a:rPr lang="en-US" altLang="ko-KR" dirty="0"/>
              <a:t>. </a:t>
            </a:r>
            <a:r>
              <a:rPr lang="ko-KR" altLang="en-US" dirty="0"/>
              <a:t>이러한 명령을 사용하여 </a:t>
            </a:r>
            <a:r>
              <a:rPr lang="ko-KR" altLang="en-US" dirty="0" err="1"/>
              <a:t>도커파일을</a:t>
            </a:r>
            <a:r>
              <a:rPr lang="ko-KR" altLang="en-US" dirty="0"/>
              <a:t> 통해 </a:t>
            </a:r>
            <a:r>
              <a:rPr lang="ko-KR" altLang="en-US" dirty="0" err="1"/>
              <a:t>도커</a:t>
            </a:r>
            <a:r>
              <a:rPr lang="ko-KR" altLang="en-US" dirty="0"/>
              <a:t> 이미지 내부에 필요한 파일 및 리소스를 복사하여 이미지를 빌드할 수 있습니다</a:t>
            </a:r>
            <a:r>
              <a:rPr lang="en-US" altLang="ko-KR" dirty="0"/>
              <a:t>. </a:t>
            </a:r>
            <a:r>
              <a:rPr lang="ko-KR" altLang="en-US" dirty="0"/>
              <a:t>이렇게 복사된 파일은 이미지를 기반으로 실행된 </a:t>
            </a:r>
            <a:r>
              <a:rPr lang="ko-KR" altLang="en-US" dirty="0" err="1"/>
              <a:t>도컨</a:t>
            </a:r>
            <a:r>
              <a:rPr lang="ko-KR" altLang="en-US" dirty="0"/>
              <a:t> 컨테이너 내에서 사용할 수 있게 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도커파일에서</a:t>
            </a:r>
            <a:r>
              <a:rPr lang="ko-KR" altLang="en-US" dirty="0"/>
              <a:t> 사용되는 명령으로</a:t>
            </a:r>
            <a:r>
              <a:rPr lang="en-US" altLang="ko-KR" dirty="0"/>
              <a:t>, </a:t>
            </a:r>
            <a:r>
              <a:rPr lang="ko-KR" altLang="en-US" dirty="0"/>
              <a:t>호스트 시스템의 현재 디렉토리</a:t>
            </a:r>
            <a:r>
              <a:rPr lang="en-US" altLang="ko-KR" dirty="0"/>
              <a:t>(.)</a:t>
            </a:r>
            <a:r>
              <a:rPr lang="ko-KR" altLang="en-US" dirty="0"/>
              <a:t>에 있는 파일과 디렉토리를 </a:t>
            </a:r>
            <a:r>
              <a:rPr lang="ko-KR" altLang="en-US" dirty="0" err="1"/>
              <a:t>도컨</a:t>
            </a:r>
            <a:r>
              <a:rPr lang="ko-KR" altLang="en-US" dirty="0"/>
              <a:t> 이미지 내부의 </a:t>
            </a:r>
            <a:r>
              <a:rPr lang="en-US" altLang="ko-KR" dirty="0"/>
              <a:t>/www/ </a:t>
            </a:r>
            <a:r>
              <a:rPr lang="ko-KR" altLang="en-US" dirty="0"/>
              <a:t>디렉토리로 복사하는 명령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파일 및 디렉토리를 </a:t>
            </a:r>
            <a:r>
              <a:rPr lang="ko-KR" altLang="en-US" dirty="0" err="1"/>
              <a:t>도컨</a:t>
            </a:r>
            <a:r>
              <a:rPr lang="ko-KR" altLang="en-US" dirty="0"/>
              <a:t> 이미지로 복사</a:t>
            </a:r>
          </a:p>
          <a:p>
            <a:pPr fontAlgn="base" latinLnBrk="1"/>
            <a:r>
              <a:rPr lang="en-US" altLang="ko-KR" dirty="0"/>
              <a:t>. </a:t>
            </a:r>
            <a:r>
              <a:rPr lang="ko-KR" altLang="en-US" dirty="0"/>
              <a:t>부분은 호스트 시스템에서 현재 </a:t>
            </a:r>
            <a:r>
              <a:rPr lang="ko-KR" altLang="en-US" dirty="0" err="1"/>
              <a:t>도커파일이</a:t>
            </a:r>
            <a:r>
              <a:rPr lang="ko-KR" altLang="en-US" dirty="0"/>
              <a:t> 위치한 디렉토리를 나타냅니다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ko-KR" altLang="en-US" dirty="0" err="1"/>
              <a:t>도커파일이</a:t>
            </a:r>
            <a:r>
              <a:rPr lang="ko-KR" altLang="en-US" dirty="0"/>
              <a:t> 있는 디렉토리의 모든 파일 및 디렉토리를 복사 </a:t>
            </a:r>
          </a:p>
          <a:p>
            <a:pPr fontAlgn="base" latinLnBrk="1"/>
            <a:r>
              <a:rPr lang="en-US" altLang="ko-KR" dirty="0"/>
              <a:t>/www/ </a:t>
            </a:r>
            <a:r>
              <a:rPr lang="ko-KR" altLang="en-US" dirty="0"/>
              <a:t>이 부분은 </a:t>
            </a:r>
            <a:r>
              <a:rPr lang="ko-KR" altLang="en-US" dirty="0" err="1"/>
              <a:t>도커파일</a:t>
            </a:r>
            <a:r>
              <a:rPr lang="ko-KR" altLang="en-US" dirty="0"/>
              <a:t> 내부의 경로를 나타냅니다</a:t>
            </a:r>
            <a:r>
              <a:rPr lang="en-US" altLang="ko-KR" dirty="0"/>
              <a:t>. </a:t>
            </a:r>
            <a:r>
              <a:rPr lang="ko-KR" altLang="en-US" dirty="0"/>
              <a:t>호스트 시스템의 현재 디렉토리에 있는 파일과 디렉토리를 </a:t>
            </a:r>
            <a:r>
              <a:rPr lang="ko-KR" altLang="en-US" dirty="0" err="1"/>
              <a:t>도컨</a:t>
            </a:r>
            <a:r>
              <a:rPr lang="ko-KR" altLang="en-US" dirty="0"/>
              <a:t> 이미지 내부의 </a:t>
            </a:r>
            <a:r>
              <a:rPr lang="en-US" altLang="ko-KR" dirty="0"/>
              <a:t>/www/ </a:t>
            </a:r>
            <a:r>
              <a:rPr lang="ko-KR" altLang="en-US" dirty="0"/>
              <a:t>디렉토리로 복사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ln -sf /dev/</a:t>
            </a:r>
            <a:r>
              <a:rPr lang="en-US" altLang="ko-KR" dirty="0" err="1"/>
              <a:t>stdout</a:t>
            </a:r>
            <a:r>
              <a:rPr lang="en-US" altLang="ko-KR" dirty="0"/>
              <a:t> /var/log/</a:t>
            </a:r>
            <a:r>
              <a:rPr lang="en-US" altLang="ko-KR" dirty="0" err="1"/>
              <a:t>nginx</a:t>
            </a:r>
            <a:r>
              <a:rPr lang="en-US" altLang="ko-KR" dirty="0"/>
              <a:t>/access.log &amp;&amp; ln -sf /dev/stderr /var/log/</a:t>
            </a:r>
            <a:r>
              <a:rPr lang="en-US" altLang="ko-KR" dirty="0" err="1"/>
              <a:t>nginx</a:t>
            </a:r>
            <a:r>
              <a:rPr lang="en-US" altLang="ko-KR" dirty="0"/>
              <a:t>/error.log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ko-KR" altLang="en-US" dirty="0" err="1"/>
              <a:t>심볼릭</a:t>
            </a:r>
            <a:r>
              <a:rPr lang="ko-KR" altLang="en-US" dirty="0"/>
              <a:t> 링크 </a:t>
            </a:r>
            <a:r>
              <a:rPr lang="en-US" altLang="ko-KR" dirty="0"/>
              <a:t>/var/log/</a:t>
            </a:r>
            <a:r>
              <a:rPr lang="en-US" altLang="ko-KR" dirty="0" err="1"/>
              <a:t>nginx</a:t>
            </a:r>
            <a:r>
              <a:rPr lang="en-US" altLang="ko-KR" dirty="0"/>
              <a:t>/access.log </a:t>
            </a:r>
            <a:r>
              <a:rPr lang="ko-KR" altLang="en-US" dirty="0"/>
              <a:t>파일을 </a:t>
            </a:r>
            <a:r>
              <a:rPr lang="en-US" altLang="ko-KR" dirty="0"/>
              <a:t>/dev/</a:t>
            </a:r>
            <a:r>
              <a:rPr lang="en-US" altLang="ko-KR" dirty="0" err="1"/>
              <a:t>stdout</a:t>
            </a:r>
            <a:r>
              <a:rPr lang="ko-KR" altLang="en-US" dirty="0"/>
              <a:t>으로 덮어쓰기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ko-KR" altLang="en-US" dirty="0" err="1"/>
              <a:t>심볼릭</a:t>
            </a:r>
            <a:r>
              <a:rPr lang="ko-KR" altLang="en-US" dirty="0"/>
              <a:t> 링크 </a:t>
            </a:r>
            <a:r>
              <a:rPr lang="en-US" altLang="ko-KR" dirty="0"/>
              <a:t>/var/log/</a:t>
            </a:r>
            <a:r>
              <a:rPr lang="en-US" altLang="ko-KR" dirty="0" err="1"/>
              <a:t>nginx</a:t>
            </a:r>
            <a:r>
              <a:rPr lang="en-US" altLang="ko-KR" dirty="0"/>
              <a:t>/error.log </a:t>
            </a:r>
            <a:r>
              <a:rPr lang="ko-KR" altLang="en-US" dirty="0"/>
              <a:t>파일을 </a:t>
            </a:r>
            <a:r>
              <a:rPr lang="en-US" altLang="ko-KR" dirty="0"/>
              <a:t>/dev/stderr</a:t>
            </a:r>
            <a:r>
              <a:rPr lang="ko-KR" altLang="en-US" dirty="0"/>
              <a:t>으로 덮어쓰기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ko-KR" altLang="en-US" dirty="0"/>
              <a:t>옵션설명</a:t>
            </a:r>
          </a:p>
          <a:p>
            <a:pPr fontAlgn="base" latinLnBrk="1"/>
            <a:r>
              <a:rPr lang="en-US" altLang="ko-KR" dirty="0"/>
              <a:t>ln </a:t>
            </a:r>
            <a:r>
              <a:rPr lang="ko-KR" altLang="en-US" dirty="0"/>
              <a:t>명령은 하드 링크 또는 </a:t>
            </a:r>
            <a:r>
              <a:rPr lang="ko-KR" altLang="en-US" dirty="0" err="1"/>
              <a:t>심볼릭</a:t>
            </a:r>
            <a:r>
              <a:rPr lang="ko-KR" altLang="en-US" dirty="0"/>
              <a:t> 링크를 생성하는 데 사용</a:t>
            </a:r>
          </a:p>
          <a:p>
            <a:pPr fontAlgn="base" latinLnBrk="1"/>
            <a:r>
              <a:rPr lang="en-US" altLang="ko-KR" dirty="0"/>
              <a:t>-s </a:t>
            </a:r>
            <a:r>
              <a:rPr lang="ko-KR" altLang="en-US" dirty="0"/>
              <a:t>옵션은 </a:t>
            </a:r>
            <a:r>
              <a:rPr lang="ko-KR" altLang="en-US" dirty="0" err="1"/>
              <a:t>심볼릭</a:t>
            </a:r>
            <a:r>
              <a:rPr lang="ko-KR" altLang="en-US" dirty="0"/>
              <a:t> 링크를 생성하도록 지시 </a:t>
            </a:r>
          </a:p>
          <a:p>
            <a:pPr fontAlgn="base" latinLnBrk="1"/>
            <a:r>
              <a:rPr lang="en-US" altLang="ko-KR" dirty="0"/>
              <a:t>-f </a:t>
            </a:r>
            <a:r>
              <a:rPr lang="ko-KR" altLang="en-US" dirty="0"/>
              <a:t>옵션은 이미 해당 이름의 파일이 존재할 경우 강제로 </a:t>
            </a:r>
            <a:r>
              <a:rPr lang="ko-KR" altLang="en-US" dirty="0" err="1"/>
              <a:t>덮어쓰도록</a:t>
            </a:r>
            <a:r>
              <a:rPr lang="ko-KR" altLang="en-US" dirty="0"/>
              <a:t> 지시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["</a:t>
            </a:r>
            <a:r>
              <a:rPr lang="en-US" altLang="ko-KR" dirty="0" err="1"/>
              <a:t>nginx</a:t>
            </a:r>
            <a:r>
              <a:rPr lang="en-US" altLang="ko-KR" dirty="0"/>
              <a:t>"]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컨테이너가 시작될 때 실행할 명령을 정의하는 것입니다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Nginx</a:t>
            </a:r>
            <a:r>
              <a:rPr lang="ko-KR" altLang="en-US" dirty="0"/>
              <a:t>를 실행하려고 합니다</a:t>
            </a:r>
            <a:r>
              <a:rPr lang="en-US" altLang="ko-KR" dirty="0"/>
              <a:t>. ["</a:t>
            </a:r>
            <a:r>
              <a:rPr lang="en-US" altLang="ko-KR" dirty="0" err="1"/>
              <a:t>nginx</a:t>
            </a:r>
            <a:r>
              <a:rPr lang="en-US" altLang="ko-KR" dirty="0"/>
              <a:t>"]</a:t>
            </a:r>
            <a:r>
              <a:rPr lang="ko-KR" altLang="en-US" dirty="0"/>
              <a:t>는 명령 라인 인수를 </a:t>
            </a:r>
            <a:r>
              <a:rPr lang="en-US" altLang="ko-KR" dirty="0"/>
              <a:t>JSON </a:t>
            </a:r>
            <a:r>
              <a:rPr lang="ko-KR" altLang="en-US" dirty="0"/>
              <a:t>배열로 표현한 것이며</a:t>
            </a:r>
            <a:r>
              <a:rPr lang="en-US" altLang="ko-KR" dirty="0"/>
              <a:t>, </a:t>
            </a:r>
            <a:r>
              <a:rPr lang="ko-KR" altLang="en-US" dirty="0"/>
              <a:t>이 경우에는 </a:t>
            </a:r>
            <a:r>
              <a:rPr lang="en-US" altLang="ko-KR" dirty="0"/>
              <a:t>"</a:t>
            </a:r>
            <a:r>
              <a:rPr lang="en-US" altLang="ko-KR" dirty="0" err="1"/>
              <a:t>nginx</a:t>
            </a:r>
            <a:r>
              <a:rPr lang="en-US" altLang="ko-KR" dirty="0"/>
              <a:t>"</a:t>
            </a:r>
            <a:r>
              <a:rPr lang="ko-KR" altLang="en-US" dirty="0"/>
              <a:t>가 실행 파일의 경로 또는 실행 가능한 명령입니다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이러한 설정은 컨테이너가 시작될 때 </a:t>
            </a:r>
            <a:r>
              <a:rPr lang="en-US" altLang="ko-KR" dirty="0"/>
              <a:t>Nginx </a:t>
            </a:r>
            <a:r>
              <a:rPr lang="ko-KR" altLang="en-US" dirty="0"/>
              <a:t>웹 서버가 실행되도록 만듭니다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컨테이너가 시작되면 </a:t>
            </a:r>
            <a:r>
              <a:rPr lang="en-US" altLang="ko-KR" dirty="0"/>
              <a:t>Nginx </a:t>
            </a:r>
            <a:r>
              <a:rPr lang="ko-KR" altLang="en-US" dirty="0"/>
              <a:t>서버가 백그라운드에서 실행되어 웹 서비스를 제공할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</a:t>
            </a:r>
            <a:r>
              <a:rPr lang="ko-KR" altLang="en-US" dirty="0"/>
              <a:t>을 사용하는 이유는 컨테이너의 주요 역할 또는 기본 실행 프로세스를 설정하고</a:t>
            </a:r>
            <a:r>
              <a:rPr lang="en-US" altLang="ko-KR" dirty="0"/>
              <a:t>, </a:t>
            </a:r>
            <a:r>
              <a:rPr lang="ko-KR" altLang="en-US" dirty="0"/>
              <a:t>컨테이너가 시작될 때 항상 실행되도록 보장하기 </a:t>
            </a:r>
            <a:r>
              <a:rPr lang="ko-KR" altLang="en-US" dirty="0" err="1"/>
              <a:t>위해서입니다</a:t>
            </a:r>
            <a:r>
              <a:rPr lang="en-US" altLang="ko-KR" dirty="0"/>
              <a:t>. </a:t>
            </a:r>
            <a:r>
              <a:rPr lang="ko-KR" altLang="en-US" dirty="0"/>
              <a:t>이렇게 함으로써 컨테이너가 실행되는 동안 항상 특정 프로세스 또는 애플리케이션을 유지하고 관리할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ko-KR" altLang="en-US" dirty="0" err="1"/>
              <a:t>도커파일에서</a:t>
            </a:r>
            <a:r>
              <a:rPr lang="ko-KR" altLang="en-US" dirty="0"/>
              <a:t> 사용되는 명령으로</a:t>
            </a:r>
            <a:r>
              <a:rPr lang="en-US" altLang="ko-KR" dirty="0"/>
              <a:t>, </a:t>
            </a:r>
            <a:r>
              <a:rPr lang="ko-KR" altLang="en-US" dirty="0" err="1"/>
              <a:t>도컨</a:t>
            </a:r>
            <a:r>
              <a:rPr lang="ko-KR" altLang="en-US" dirty="0"/>
              <a:t> 컨테이너가 시작될 때 실행되는 기본 명령 또는 실행 파일을 정의하는 지시어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시작될 때 실행될 기본 명령을 정의하는 지시어</a:t>
            </a:r>
          </a:p>
          <a:p>
            <a:pPr fontAlgn="base" latinLnBrk="1"/>
            <a:r>
              <a:rPr lang="en-US" altLang="ko-KR" dirty="0"/>
              <a:t>["</a:t>
            </a:r>
            <a:r>
              <a:rPr lang="en-US" altLang="ko-KR" dirty="0" err="1"/>
              <a:t>nginx</a:t>
            </a:r>
            <a:r>
              <a:rPr lang="en-US" altLang="ko-KR" dirty="0"/>
              <a:t>"]</a:t>
            </a:r>
            <a:endParaRPr lang="ko-KR" altLang="en-US" dirty="0"/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CMD ["-g", "daemon off;"]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컨테이너 </a:t>
            </a:r>
            <a:r>
              <a:rPr lang="ko-KR" altLang="en-US" dirty="0" err="1"/>
              <a:t>시작시</a:t>
            </a:r>
            <a:r>
              <a:rPr lang="ko-KR" altLang="en-US" dirty="0"/>
              <a:t>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웹 서버가 실행된 상태로 유지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ko-KR" altLang="en-US" dirty="0"/>
              <a:t>옵션설명</a:t>
            </a:r>
          </a:p>
          <a:p>
            <a:pPr fontAlgn="base" latinLnBrk="1"/>
            <a:r>
              <a:rPr lang="en-US" altLang="ko-KR" dirty="0"/>
              <a:t>CMD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시작될 때 실행될 명령</a:t>
            </a:r>
          </a:p>
          <a:p>
            <a:pPr fontAlgn="base" latinLnBrk="1"/>
            <a:r>
              <a:rPr lang="en-US" altLang="ko-KR" dirty="0" err="1"/>
              <a:t>nginx</a:t>
            </a:r>
            <a:r>
              <a:rPr lang="en-US" altLang="ko-KR" dirty="0"/>
              <a:t> Nginx </a:t>
            </a:r>
            <a:r>
              <a:rPr lang="ko-KR" altLang="en-US" dirty="0"/>
              <a:t>웹 서버를 실행</a:t>
            </a:r>
          </a:p>
          <a:p>
            <a:pPr fontAlgn="base" latinLnBrk="1"/>
            <a:r>
              <a:rPr lang="en-US" altLang="ko-KR" dirty="0"/>
              <a:t>-g Nginx</a:t>
            </a:r>
            <a:r>
              <a:rPr lang="ko-KR" altLang="en-US" dirty="0"/>
              <a:t>의 글로벌 </a:t>
            </a:r>
            <a:r>
              <a:rPr lang="ko-KR" altLang="en-US" dirty="0" err="1"/>
              <a:t>디렉티브</a:t>
            </a:r>
            <a:r>
              <a:rPr lang="en-US" altLang="ko-KR" dirty="0"/>
              <a:t>(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  <a:r>
              <a:rPr lang="ko-KR" altLang="en-US" dirty="0"/>
              <a:t>를 설정</a:t>
            </a:r>
          </a:p>
          <a:p>
            <a:pPr fontAlgn="base" latinLnBrk="1"/>
            <a:r>
              <a:rPr lang="en-US" altLang="ko-KR" dirty="0"/>
              <a:t>daemon off; Nginx </a:t>
            </a:r>
            <a:r>
              <a:rPr lang="ko-KR" altLang="en-US" dirty="0"/>
              <a:t>글로벌 </a:t>
            </a:r>
            <a:r>
              <a:rPr lang="ko-KR" altLang="en-US" dirty="0" err="1"/>
              <a:t>디렉티브인</a:t>
            </a:r>
            <a:r>
              <a:rPr lang="ko-KR" altLang="en-US" dirty="0"/>
              <a:t> </a:t>
            </a:r>
            <a:r>
              <a:rPr lang="en-US" altLang="ko-KR" dirty="0"/>
              <a:t>daemon</a:t>
            </a:r>
            <a:r>
              <a:rPr lang="ko-KR" altLang="en-US" dirty="0"/>
              <a:t>을 설정하고</a:t>
            </a:r>
            <a:r>
              <a:rPr lang="en-US" altLang="ko-KR" dirty="0"/>
              <a:t>, Nginx</a:t>
            </a:r>
            <a:r>
              <a:rPr lang="ko-KR" altLang="en-US" dirty="0"/>
              <a:t>를 백그라운드에서 실행하지 않도록 지시</a:t>
            </a:r>
          </a:p>
          <a:p>
            <a:pPr fontAlgn="base" latinLnBrk="1"/>
            <a:r>
              <a:rPr lang="en-US" altLang="ko-KR" dirty="0"/>
              <a:t>Nginx</a:t>
            </a:r>
            <a:r>
              <a:rPr lang="ko-KR" altLang="en-US" dirty="0"/>
              <a:t>를 포그라운드에서 실행하며</a:t>
            </a:r>
            <a:r>
              <a:rPr lang="en-US" altLang="ko-KR" dirty="0"/>
              <a:t>, </a:t>
            </a:r>
            <a:r>
              <a:rPr lang="ko-KR" altLang="en-US" dirty="0"/>
              <a:t>이렇게 하면 컨테이너가 실행 중인 상태를 유지하면서 </a:t>
            </a:r>
            <a:r>
              <a:rPr lang="en-US" altLang="ko-KR" dirty="0"/>
              <a:t>Nginx </a:t>
            </a:r>
            <a:r>
              <a:rPr lang="ko-KR" altLang="en-US" dirty="0"/>
              <a:t>서버가 실행됩니다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이것은 </a:t>
            </a:r>
            <a:r>
              <a:rPr lang="ko-KR" altLang="en-US" dirty="0" err="1"/>
              <a:t>도커</a:t>
            </a:r>
            <a:r>
              <a:rPr lang="ko-KR" altLang="en-US" dirty="0"/>
              <a:t> 컨테이너가 </a:t>
            </a:r>
            <a:r>
              <a:rPr lang="en-US" altLang="ko-KR" dirty="0"/>
              <a:t>Nginx</a:t>
            </a:r>
            <a:r>
              <a:rPr lang="ko-KR" altLang="en-US" dirty="0"/>
              <a:t>를 실행하는 일반적인 방법 중 하나입니다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따라서 이 </a:t>
            </a:r>
            <a:r>
              <a:rPr lang="en-US" altLang="ko-KR" dirty="0"/>
              <a:t>CMD </a:t>
            </a:r>
            <a:r>
              <a:rPr lang="ko-KR" altLang="en-US" dirty="0"/>
              <a:t>지시어는 </a:t>
            </a:r>
            <a:r>
              <a:rPr lang="en-US" altLang="ko-KR" dirty="0"/>
              <a:t>Nginx</a:t>
            </a:r>
            <a:r>
              <a:rPr lang="ko-KR" altLang="en-US" dirty="0"/>
              <a:t>를 실행하고 백그라운드에서 동작하지 않도록 컨테이너를 구성합니다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이것은 일반적으로 웹 서버를 실행하는 </a:t>
            </a:r>
            <a:r>
              <a:rPr lang="ko-KR" altLang="en-US" dirty="0" err="1"/>
              <a:t>도커</a:t>
            </a:r>
            <a:r>
              <a:rPr lang="ko-KR" altLang="en-US" dirty="0"/>
              <a:t> 컨테이너에서 사용되며</a:t>
            </a:r>
            <a:r>
              <a:rPr lang="en-US" altLang="ko-KR" dirty="0"/>
              <a:t>, </a:t>
            </a:r>
            <a:endParaRPr lang="ko-KR" altLang="en-US" dirty="0"/>
          </a:p>
          <a:p>
            <a:pPr fontAlgn="base" latinLnBrk="1"/>
            <a:r>
              <a:rPr lang="ko-KR" altLang="en-US" dirty="0"/>
              <a:t>웹 서버가 컨테이너를 시작하면 웹 서버가 실행된 상태로 유지됩니다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41230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A29488-CD26-4A16-848B-9C85B0E2A664}"/>
              </a:ext>
            </a:extLst>
          </p:cNvPr>
          <p:cNvSpPr/>
          <p:nvPr/>
        </p:nvSpPr>
        <p:spPr>
          <a:xfrm>
            <a:off x="26118" y="0"/>
            <a:ext cx="2341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prd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-lx-</a:t>
            </a:r>
            <a:r>
              <a:rPr lang="en-US" altLang="ko-KR" dirty="0" err="1">
                <a:highlight>
                  <a:srgbClr val="FFFF00"/>
                </a:highlight>
              </a:rPr>
              <a:t>player.groovy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FB06F8-E024-42B6-8FCE-01A8FF160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00760"/>
              </p:ext>
            </p:extLst>
          </p:nvPr>
        </p:nvGraphicFramePr>
        <p:xfrm>
          <a:off x="4221480" y="2042160"/>
          <a:ext cx="7907855" cy="6091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789">
                  <a:extLst>
                    <a:ext uri="{9D8B030D-6E8A-4147-A177-3AD203B41FA5}">
                      <a16:colId xmlns:a16="http://schemas.microsoft.com/office/drawing/2014/main" val="1291422877"/>
                    </a:ext>
                  </a:extLst>
                </a:gridCol>
                <a:gridCol w="1000203">
                  <a:extLst>
                    <a:ext uri="{9D8B030D-6E8A-4147-A177-3AD203B41FA5}">
                      <a16:colId xmlns:a16="http://schemas.microsoft.com/office/drawing/2014/main" val="3519087640"/>
                    </a:ext>
                  </a:extLst>
                </a:gridCol>
                <a:gridCol w="287558">
                  <a:extLst>
                    <a:ext uri="{9D8B030D-6E8A-4147-A177-3AD203B41FA5}">
                      <a16:colId xmlns:a16="http://schemas.microsoft.com/office/drawing/2014/main" val="2930836082"/>
                    </a:ext>
                  </a:extLst>
                </a:gridCol>
                <a:gridCol w="350071">
                  <a:extLst>
                    <a:ext uri="{9D8B030D-6E8A-4147-A177-3AD203B41FA5}">
                      <a16:colId xmlns:a16="http://schemas.microsoft.com/office/drawing/2014/main" val="43293010"/>
                    </a:ext>
                  </a:extLst>
                </a:gridCol>
                <a:gridCol w="437589">
                  <a:extLst>
                    <a:ext uri="{9D8B030D-6E8A-4147-A177-3AD203B41FA5}">
                      <a16:colId xmlns:a16="http://schemas.microsoft.com/office/drawing/2014/main" val="1585387183"/>
                    </a:ext>
                  </a:extLst>
                </a:gridCol>
                <a:gridCol w="887680">
                  <a:extLst>
                    <a:ext uri="{9D8B030D-6E8A-4147-A177-3AD203B41FA5}">
                      <a16:colId xmlns:a16="http://schemas.microsoft.com/office/drawing/2014/main" val="2879059083"/>
                    </a:ext>
                  </a:extLst>
                </a:gridCol>
                <a:gridCol w="912685">
                  <a:extLst>
                    <a:ext uri="{9D8B030D-6E8A-4147-A177-3AD203B41FA5}">
                      <a16:colId xmlns:a16="http://schemas.microsoft.com/office/drawing/2014/main" val="1180810594"/>
                    </a:ext>
                  </a:extLst>
                </a:gridCol>
                <a:gridCol w="2312970">
                  <a:extLst>
                    <a:ext uri="{9D8B030D-6E8A-4147-A177-3AD203B41FA5}">
                      <a16:colId xmlns:a16="http://schemas.microsoft.com/office/drawing/2014/main" val="3703785825"/>
                    </a:ext>
                  </a:extLst>
                </a:gridCol>
                <a:gridCol w="1525310">
                  <a:extLst>
                    <a:ext uri="{9D8B030D-6E8A-4147-A177-3AD203B41FA5}">
                      <a16:colId xmlns:a16="http://schemas.microsoft.com/office/drawing/2014/main" val="1826854933"/>
                    </a:ext>
                  </a:extLst>
                </a:gridCol>
              </a:tblGrid>
              <a:tr h="1087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순서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구분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작업자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실행 시스템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버전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명령어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입력변수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내용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extLst>
                  <a:ext uri="{0D108BD9-81ED-4DB2-BD59-A6C34878D82A}">
                    <a16:rowId xmlns:a16="http://schemas.microsoft.com/office/drawing/2014/main" val="2214111438"/>
                  </a:ext>
                </a:extLst>
              </a:tr>
              <a:tr h="1087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prd-oc-lx-player.groovy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commit and Push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extLst>
                  <a:ext uri="{0D108BD9-81ED-4DB2-BD59-A6C34878D82A}">
                    <a16:rowId xmlns:a16="http://schemas.microsoft.com/office/drawing/2014/main" val="680760252"/>
                  </a:ext>
                </a:extLst>
              </a:tr>
              <a:tr h="1087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prd-oc-lx-player.groovy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Build with Paramters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master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명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extLst>
                  <a:ext uri="{0D108BD9-81ED-4DB2-BD59-A6C34878D82A}">
                    <a16:rowId xmlns:a16="http://schemas.microsoft.com/office/drawing/2014/main" val="3864296919"/>
                  </a:ext>
                </a:extLst>
              </a:tr>
              <a:tr h="1087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prd-oc-lx-player.groovy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stage('checkparam')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master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명 체크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extLst>
                  <a:ext uri="{0D108BD9-81ED-4DB2-BD59-A6C34878D82A}">
                    <a16:rowId xmlns:a16="http://schemas.microsoft.com/office/drawing/2014/main" val="4064930468"/>
                  </a:ext>
                </a:extLst>
              </a:tr>
              <a:tr h="1087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prd-oc-lx-player.groovy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stage('checkout')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master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젠킨슨으로 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extLst>
                  <a:ext uri="{0D108BD9-81ED-4DB2-BD59-A6C34878D82A}">
                    <a16:rowId xmlns:a16="http://schemas.microsoft.com/office/drawing/2014/main" val="524431022"/>
                  </a:ext>
                </a:extLst>
              </a:tr>
              <a:tr h="1087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prd-oc-lx-player.groovy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stage('Initialize')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젠킨슨 </a:t>
                      </a:r>
                      <a:r>
                        <a:rPr lang="en-US" altLang="ko-KR" sz="500" u="none" strike="noStrike">
                          <a:effectLst/>
                        </a:rPr>
                        <a:t>groovy </a:t>
                      </a:r>
                      <a:r>
                        <a:rPr lang="ko-KR" altLang="en-US" sz="500" u="none" strike="noStrike">
                          <a:effectLst/>
                        </a:rPr>
                        <a:t>스크립트 변수선언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mvnHome, imageName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extLst>
                  <a:ext uri="{0D108BD9-81ED-4DB2-BD59-A6C34878D82A}">
                    <a16:rowId xmlns:a16="http://schemas.microsoft.com/office/drawing/2014/main" val="2733690787"/>
                  </a:ext>
                </a:extLst>
              </a:tr>
              <a:tr h="1087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prd-oc-lx-player.groovy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stage('archieve')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메이븐 </a:t>
                      </a:r>
                      <a:r>
                        <a:rPr lang="en-US" sz="500" u="none" strike="noStrike">
                          <a:effectLst/>
                        </a:rPr>
                        <a:t>build, jar install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extLst>
                  <a:ext uri="{0D108BD9-81ED-4DB2-BD59-A6C34878D82A}">
                    <a16:rowId xmlns:a16="http://schemas.microsoft.com/office/drawing/2014/main" val="1867667992"/>
                  </a:ext>
                </a:extLst>
              </a:tr>
              <a:tr h="18491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prd-oc-lx-player.groovy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stage('archieve')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1.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Dockerfile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ncloudstorage</a:t>
                      </a:r>
                      <a:r>
                        <a:rPr lang="en-US" altLang="ko-KR" sz="500" u="none" strike="noStrike" dirty="0">
                          <a:effectLst/>
                        </a:rPr>
                        <a:t> &gt; [DEV]NCP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ㅇ버킷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ebs</a:t>
                      </a:r>
                      <a:r>
                        <a:rPr lang="en-US" altLang="ko-KR" sz="500" u="none" strike="noStrike" dirty="0">
                          <a:effectLst/>
                        </a:rPr>
                        <a:t>-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oc</a:t>
                      </a:r>
                      <a:r>
                        <a:rPr lang="en-US" altLang="ko-KR" sz="500" u="none" strike="noStrike" dirty="0">
                          <a:effectLst/>
                        </a:rPr>
                        <a:t>-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prd</a:t>
                      </a:r>
                      <a:r>
                        <a:rPr lang="en-US" altLang="ko-KR" sz="500" u="none" strike="noStrike" dirty="0">
                          <a:effectLst/>
                        </a:rPr>
                        <a:t>-contents-bucket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dockerfiles</a:t>
                      </a:r>
                      <a:r>
                        <a:rPr lang="en-US" altLang="ko-KR" sz="500" u="none" strike="noStrike" dirty="0">
                          <a:effectLst/>
                        </a:rPr>
                        <a:t>/*******.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Dockerfile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ㅇ실행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ko-KR" altLang="en-US" sz="5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2.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ncloudstorage</a:t>
                      </a:r>
                      <a:r>
                        <a:rPr lang="en-US" altLang="ko-KR" sz="500" u="none" strike="noStrike" dirty="0">
                          <a:effectLst/>
                        </a:rPr>
                        <a:t> &gt; [DEV]NCP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ㅇ버킷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ebs</a:t>
                      </a:r>
                      <a:r>
                        <a:rPr lang="en-US" altLang="ko-KR" sz="500" u="none" strike="noStrike" dirty="0">
                          <a:effectLst/>
                        </a:rPr>
                        <a:t>-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oc</a:t>
                      </a:r>
                      <a:r>
                        <a:rPr lang="en-US" altLang="ko-KR" sz="500" u="none" strike="noStrike" dirty="0">
                          <a:effectLst/>
                        </a:rPr>
                        <a:t>-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prd</a:t>
                      </a:r>
                      <a:r>
                        <a:rPr lang="en-US" altLang="ko-KR" sz="500" u="none" strike="noStrike" dirty="0">
                          <a:effectLst/>
                        </a:rPr>
                        <a:t>-contents-bucket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manifests/v2/*********.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yaml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ㅇ실행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ko-KR" altLang="en-US" sz="5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3.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nginx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ncloudstorage</a:t>
                      </a:r>
                      <a:r>
                        <a:rPr lang="en-US" altLang="ko-KR" sz="500" u="none" strike="noStrike" dirty="0">
                          <a:effectLst/>
                        </a:rPr>
                        <a:t> &gt; [DEV]NCP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ㅇ버킷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ebs</a:t>
                      </a:r>
                      <a:r>
                        <a:rPr lang="en-US" altLang="ko-KR" sz="500" u="none" strike="noStrike" dirty="0">
                          <a:effectLst/>
                        </a:rPr>
                        <a:t>-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oc</a:t>
                      </a:r>
                      <a:r>
                        <a:rPr lang="en-US" altLang="ko-KR" sz="500" u="none" strike="noStrike" dirty="0">
                          <a:effectLst/>
                        </a:rPr>
                        <a:t>-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prd</a:t>
                      </a:r>
                      <a:r>
                        <a:rPr lang="en-US" altLang="ko-KR" sz="500" u="none" strike="noStrike" dirty="0">
                          <a:effectLst/>
                        </a:rPr>
                        <a:t>-contents-bucket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nginxconf</a:t>
                      </a:r>
                      <a:r>
                        <a:rPr lang="en-US" altLang="ko-KR" sz="500" u="none" strike="noStrike" dirty="0">
                          <a:effectLst/>
                        </a:rPr>
                        <a:t>/ns-auth/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nginx-player.conf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ㅇ실행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ko-KR" altLang="en-US" sz="500" u="none" strike="noStrike" dirty="0">
                          <a:effectLst/>
                        </a:rPr>
                        <a:t>다운로드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1. </a:t>
                      </a:r>
                      <a:r>
                        <a:rPr lang="en-US" sz="500" u="none" strike="noStrike" dirty="0" err="1">
                          <a:effectLst/>
                        </a:rPr>
                        <a:t>Dockerfile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 err="1">
                          <a:effectLst/>
                        </a:rPr>
                        <a:t>dockerfiles</a:t>
                      </a:r>
                      <a:r>
                        <a:rPr lang="en-US" sz="500" u="none" strike="noStrike" dirty="0">
                          <a:effectLst/>
                        </a:rPr>
                        <a:t>/lx-</a:t>
                      </a:r>
                      <a:r>
                        <a:rPr lang="en-US" sz="500" u="none" strike="noStrike" dirty="0" err="1">
                          <a:effectLst/>
                        </a:rPr>
                        <a:t>player.Dockerfile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2. </a:t>
                      </a:r>
                      <a:r>
                        <a:rPr lang="en-US" sz="500" u="none" strike="noStrike" dirty="0" err="1">
                          <a:effectLst/>
                        </a:rPr>
                        <a:t>kube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>
                          <a:effectLst/>
                        </a:rPr>
                        <a:t>manifests/v2/lx-player-k8s.yaml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3. </a:t>
                      </a:r>
                      <a:r>
                        <a:rPr lang="en-US" sz="500" u="none" strike="noStrike" dirty="0" err="1">
                          <a:effectLst/>
                        </a:rPr>
                        <a:t>nginx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 err="1">
                          <a:effectLst/>
                        </a:rPr>
                        <a:t>nginxconf</a:t>
                      </a:r>
                      <a:r>
                        <a:rPr lang="en-US" sz="500" u="none" strike="noStrike" dirty="0">
                          <a:effectLst/>
                        </a:rPr>
                        <a:t>/ns-auth/</a:t>
                      </a:r>
                      <a:r>
                        <a:rPr lang="en-US" sz="500" u="none" strike="noStrike" dirty="0" err="1">
                          <a:effectLst/>
                        </a:rPr>
                        <a:t>nginx-player.conf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extLst>
                  <a:ext uri="{0D108BD9-81ED-4DB2-BD59-A6C34878D82A}">
                    <a16:rowId xmlns:a16="http://schemas.microsoft.com/office/drawing/2014/main" val="4155987"/>
                  </a:ext>
                </a:extLst>
              </a:tr>
              <a:tr h="17403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prd-oc-lx-player.groovy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stage('kube NKS02')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5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500" u="none" strike="noStrike">
                          <a:effectLst/>
                        </a:rPr>
                        <a:t>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Docker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1) 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2) Docker </a:t>
                      </a:r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r>
                        <a:rPr lang="en-US" altLang="ko-KR" sz="500" u="none" strike="noStrike">
                          <a:effectLst/>
                        </a:rPr>
                        <a:t>(ebs-oc-jenkins </a:t>
                      </a:r>
                      <a:r>
                        <a:rPr lang="ko-KR" altLang="en-US" sz="5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3) 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4) 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</a:t>
                      </a:r>
                      <a:r>
                        <a:rPr lang="en-US" altLang="ko-KR" sz="5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500" u="none" strike="noStrike">
                          <a:effectLst/>
                        </a:rPr>
                        <a:t>개발</a:t>
                      </a:r>
                      <a:r>
                        <a:rPr lang="en-US" altLang="ko-KR" sz="500" u="none" strike="noStrike">
                          <a:effectLst/>
                        </a:rPr>
                        <a:t>] &gt; VPC &gt; Container Registry &gt;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   ebs-oc-stg-registry.kr.ncr.ntruss.com(e89969vf.kr.private-ncr.ntruss.com) </a:t>
                      </a:r>
                      <a:r>
                        <a:rPr lang="ko-KR" altLang="en-US" sz="5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3. kube </a:t>
                      </a:r>
                      <a:r>
                        <a:rPr lang="ko-KR" altLang="en-US" sz="500" u="none" strike="noStrike">
                          <a:effectLst/>
                        </a:rPr>
                        <a:t>배포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로그인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쿠버</a:t>
                      </a:r>
                      <a:r>
                        <a:rPr lang="en-US" altLang="ko-KR" sz="500" u="none" strike="noStrike">
                          <a:effectLst/>
                        </a:rPr>
                        <a:t>: *******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500" u="none" strike="noStrike">
                          <a:effectLst/>
                        </a:rPr>
                        <a:t>: lx-player-k8s.yaml *</a:t>
                      </a:r>
                      <a:r>
                        <a:rPr lang="ko-KR" altLang="en-US" sz="500" u="none" strike="noStrike">
                          <a:effectLst/>
                        </a:rPr>
                        <a:t>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3. kube </a:t>
                      </a:r>
                      <a:r>
                        <a:rPr lang="ko-KR" altLang="en-US" sz="500" u="none" strike="noStrike">
                          <a:effectLst/>
                        </a:rPr>
                        <a:t>배포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로그인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쿠버</a:t>
                      </a:r>
                      <a:r>
                        <a:rPr lang="en-US" altLang="ko-KR" sz="500" u="none" strike="noStrike">
                          <a:effectLst/>
                        </a:rPr>
                        <a:t>: prd-nks02-kube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extLst>
                  <a:ext uri="{0D108BD9-81ED-4DB2-BD59-A6C34878D82A}">
                    <a16:rowId xmlns:a16="http://schemas.microsoft.com/office/drawing/2014/main" val="3652735561"/>
                  </a:ext>
                </a:extLst>
              </a:tr>
              <a:tr h="17403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prd-oc-lx-player.groovy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stage('kube NKS01')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1.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500" u="none" strike="noStrike" dirty="0">
                          <a:effectLst/>
                        </a:rPr>
                        <a:t> 파일 생성 *입력</a:t>
                      </a:r>
                      <a:r>
                        <a:rPr lang="en-US" altLang="ko-KR" sz="500" u="none" strike="noStrike" dirty="0">
                          <a:effectLst/>
                        </a:rPr>
                        <a:t>: ***********.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yaml</a:t>
                      </a:r>
                      <a:r>
                        <a:rPr lang="en-US" altLang="ko-KR" sz="500" u="none" strike="noStrike" dirty="0">
                          <a:effectLst/>
                        </a:rPr>
                        <a:t> *</a:t>
                      </a:r>
                      <a:r>
                        <a:rPr lang="ko-KR" altLang="en-US" sz="500" u="none" strike="noStrike" dirty="0">
                          <a:effectLst/>
                        </a:rPr>
                        <a:t>출력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deployment.yaml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500" u="none" strike="noStrike" dirty="0">
                          <a:effectLst/>
                        </a:rPr>
                        <a:t> 파일 생성 내보내기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2. Docker </a:t>
                      </a:r>
                      <a:r>
                        <a:rPr lang="ko-KR" altLang="en-US" sz="500" u="none" strike="noStrike" dirty="0">
                          <a:effectLst/>
                        </a:rPr>
                        <a:t>실행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1) Docker </a:t>
                      </a:r>
                      <a:r>
                        <a:rPr lang="ko-KR" altLang="en-US" sz="500" u="none" strike="noStrike" dirty="0">
                          <a:effectLst/>
                        </a:rPr>
                        <a:t>이미지 빌드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2) Docker </a:t>
                      </a:r>
                      <a:r>
                        <a:rPr lang="ko-KR" altLang="en-US" sz="500" u="none" strike="noStrike" dirty="0">
                          <a:effectLst/>
                        </a:rPr>
                        <a:t>로그인</a:t>
                      </a:r>
                      <a:r>
                        <a:rPr lang="en-US" altLang="ko-KR" sz="500" u="none" strike="noStrike" dirty="0">
                          <a:effectLst/>
                        </a:rPr>
                        <a:t>(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ebs-oc-jenkins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서버에 설치됨</a:t>
                      </a:r>
                      <a:r>
                        <a:rPr lang="en-US" altLang="ko-KR" sz="500" u="none" strike="noStrike" dirty="0">
                          <a:effectLst/>
                        </a:rPr>
                        <a:t>)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3) Docker </a:t>
                      </a:r>
                      <a:r>
                        <a:rPr lang="ko-KR" altLang="en-US" sz="500" u="none" strike="noStrike" dirty="0">
                          <a:effectLst/>
                        </a:rPr>
                        <a:t>이미지 빌드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된거</a:t>
                      </a:r>
                      <a:r>
                        <a:rPr lang="ko-KR" altLang="en-US" sz="500" u="none" strike="noStrike" dirty="0">
                          <a:effectLst/>
                        </a:rPr>
                        <a:t> 태그 명칭 생성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4) Docker </a:t>
                      </a:r>
                      <a:r>
                        <a:rPr lang="ko-KR" altLang="en-US" sz="500" u="none" strike="noStrike" dirty="0">
                          <a:effectLst/>
                        </a:rPr>
                        <a:t>이미지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ncloudstorage</a:t>
                      </a:r>
                      <a:r>
                        <a:rPr lang="en-US" altLang="ko-KR" sz="500" u="none" strike="noStrike" dirty="0">
                          <a:effectLst/>
                        </a:rPr>
                        <a:t> &gt; NCP[</a:t>
                      </a:r>
                      <a:r>
                        <a:rPr lang="ko-KR" altLang="en-US" sz="500" u="none" strike="noStrike" dirty="0">
                          <a:effectLst/>
                        </a:rPr>
                        <a:t>개발</a:t>
                      </a:r>
                      <a:r>
                        <a:rPr lang="en-US" altLang="ko-KR" sz="500" u="none" strike="noStrike" dirty="0">
                          <a:effectLst/>
                        </a:rPr>
                        <a:t>] &gt; VPC &gt; Container Registry &gt;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   l4msm4ug.kr.private-ncr.ntruss.com </a:t>
                      </a:r>
                      <a:r>
                        <a:rPr lang="ko-KR" altLang="en-US" sz="500" u="none" strike="noStrike" dirty="0">
                          <a:effectLst/>
                        </a:rPr>
                        <a:t>태그 명칭 업로드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3.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500" u="none" strike="noStrike" dirty="0">
                          <a:effectLst/>
                        </a:rPr>
                        <a:t>/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500" u="none" strike="noStrike" dirty="0">
                          <a:effectLst/>
                        </a:rPr>
                        <a:t>: *******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*출력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deployment.yaml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실행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1.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500" u="none" strike="noStrike" dirty="0">
                          <a:effectLst/>
                        </a:rPr>
                        <a:t> 파일 생성 *입력</a:t>
                      </a:r>
                      <a:r>
                        <a:rPr lang="en-US" altLang="ko-KR" sz="500" u="none" strike="noStrike" dirty="0">
                          <a:effectLst/>
                        </a:rPr>
                        <a:t>: lx-player-k8s.yaml *</a:t>
                      </a:r>
                      <a:r>
                        <a:rPr lang="ko-KR" altLang="en-US" sz="500" u="none" strike="noStrike" dirty="0">
                          <a:effectLst/>
                        </a:rPr>
                        <a:t>출력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deployment.yaml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3.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500" u="none" strike="noStrike" dirty="0">
                          <a:effectLst/>
                        </a:rPr>
                        <a:t>/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500" u="none" strike="noStrike" dirty="0">
                          <a:effectLst/>
                        </a:rPr>
                        <a:t>: prd-nks01-kube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1" marR="3751" marT="3751" marB="0" anchor="ctr"/>
                </a:tc>
                <a:extLst>
                  <a:ext uri="{0D108BD9-81ED-4DB2-BD59-A6C34878D82A}">
                    <a16:rowId xmlns:a16="http://schemas.microsoft.com/office/drawing/2014/main" val="362205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82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93447-CACB-4E3B-B345-659E266EDAC2}"/>
              </a:ext>
            </a:extLst>
          </p:cNvPr>
          <p:cNvSpPr/>
          <p:nvPr/>
        </p:nvSpPr>
        <p:spPr>
          <a:xfrm>
            <a:off x="136614" y="0"/>
            <a:ext cx="2230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prd-node-chat.groovy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8" name="화살표: 위쪽/아래쪽 57">
            <a:extLst>
              <a:ext uri="{FF2B5EF4-FFF2-40B4-BE49-F238E27FC236}">
                <a16:creationId xmlns:a16="http://schemas.microsoft.com/office/drawing/2014/main" id="{33F8DF99-A4A4-4F3C-A018-881F02E7A772}"/>
              </a:ext>
            </a:extLst>
          </p:cNvPr>
          <p:cNvSpPr/>
          <p:nvPr/>
        </p:nvSpPr>
        <p:spPr>
          <a:xfrm rot="16200000">
            <a:off x="7021763" y="2432388"/>
            <a:ext cx="377929" cy="2587904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4" name="화살표: 위쪽/아래쪽 63">
            <a:extLst>
              <a:ext uri="{FF2B5EF4-FFF2-40B4-BE49-F238E27FC236}">
                <a16:creationId xmlns:a16="http://schemas.microsoft.com/office/drawing/2014/main" id="{2F2CCB91-9A66-43DB-939E-A5DCFF4C3B0A}"/>
              </a:ext>
            </a:extLst>
          </p:cNvPr>
          <p:cNvSpPr/>
          <p:nvPr/>
        </p:nvSpPr>
        <p:spPr>
          <a:xfrm>
            <a:off x="4458102" y="2589615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78513D3-86F1-4875-AB2A-1BAAEF1C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33" y="3291015"/>
            <a:ext cx="1440000" cy="99052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5112B0E-98DC-403A-A1DB-0477AB15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783" y="1223326"/>
            <a:ext cx="1440000" cy="132896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1B4762C-17C4-4668-B20D-D95E2696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294" y="2270391"/>
            <a:ext cx="905409" cy="922766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662D23B-8C50-4E58-B5AF-37F8E733EC25}"/>
              </a:ext>
            </a:extLst>
          </p:cNvPr>
          <p:cNvSpPr/>
          <p:nvPr/>
        </p:nvSpPr>
        <p:spPr>
          <a:xfrm rot="1800000">
            <a:off x="3772360" y="3136367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01DE1F5-2A8A-47AA-986C-396EB2620D3B}"/>
              </a:ext>
            </a:extLst>
          </p:cNvPr>
          <p:cNvSpPr/>
          <p:nvPr/>
        </p:nvSpPr>
        <p:spPr>
          <a:xfrm rot="20503359">
            <a:off x="3712450" y="1975663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32AEEC-8C32-4074-9FA3-281DFD5A4F88}"/>
              </a:ext>
            </a:extLst>
          </p:cNvPr>
          <p:cNvSpPr/>
          <p:nvPr/>
        </p:nvSpPr>
        <p:spPr>
          <a:xfrm>
            <a:off x="2894295" y="3182208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96237BD-E7D6-47E7-A79A-5353E6399DF2}"/>
              </a:ext>
            </a:extLst>
          </p:cNvPr>
          <p:cNvSpPr/>
          <p:nvPr/>
        </p:nvSpPr>
        <p:spPr>
          <a:xfrm>
            <a:off x="3779929" y="3317817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859C25-F4E8-4C47-8F7D-F49E03443F7B}"/>
              </a:ext>
            </a:extLst>
          </p:cNvPr>
          <p:cNvSpPr/>
          <p:nvPr/>
        </p:nvSpPr>
        <p:spPr>
          <a:xfrm>
            <a:off x="4547661" y="2651746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CFFF9744-960A-4390-8560-DBA70A4F436B}"/>
              </a:ext>
            </a:extLst>
          </p:cNvPr>
          <p:cNvSpPr/>
          <p:nvPr/>
        </p:nvSpPr>
        <p:spPr>
          <a:xfrm rot="16200000">
            <a:off x="4861304" y="4610964"/>
            <a:ext cx="126357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80EEFC3-A2D7-4604-A052-8D0725A61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749" y="5655438"/>
            <a:ext cx="1284585" cy="122684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35EEDA-D7C8-4683-A763-088F63302611}"/>
              </a:ext>
            </a:extLst>
          </p:cNvPr>
          <p:cNvSpPr/>
          <p:nvPr/>
        </p:nvSpPr>
        <p:spPr>
          <a:xfrm>
            <a:off x="5281151" y="6628258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4A060C3-7617-4682-98B1-0D5C331DE999}"/>
              </a:ext>
            </a:extLst>
          </p:cNvPr>
          <p:cNvSpPr/>
          <p:nvPr/>
        </p:nvSpPr>
        <p:spPr>
          <a:xfrm>
            <a:off x="5797417" y="4800600"/>
            <a:ext cx="2709066" cy="12635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r>
              <a:rPr lang="ko-KR" altLang="en-US" sz="900" dirty="0"/>
              <a:t>⑦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')</a:t>
            </a:r>
            <a:endParaRPr lang="ko-KR" altLang="en-US" sz="900" dirty="0"/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package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chat-config/package*****.json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6942372-18C1-4D32-80D9-BD5198642F1C}"/>
              </a:ext>
            </a:extLst>
          </p:cNvPr>
          <p:cNvSpPr/>
          <p:nvPr/>
        </p:nvSpPr>
        <p:spPr>
          <a:xfrm rot="5400000">
            <a:off x="4194975" y="4616190"/>
            <a:ext cx="12635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03EC77B-C9A1-4382-94A8-D1E8517FB889}"/>
              </a:ext>
            </a:extLst>
          </p:cNvPr>
          <p:cNvSpPr/>
          <p:nvPr/>
        </p:nvSpPr>
        <p:spPr>
          <a:xfrm>
            <a:off x="8883955" y="1774497"/>
            <a:ext cx="5593080" cy="5393801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ECBA66-3F8F-455A-A1FA-8C47690D6E17}"/>
              </a:ext>
            </a:extLst>
          </p:cNvPr>
          <p:cNvSpPr/>
          <p:nvPr/>
        </p:nvSpPr>
        <p:spPr>
          <a:xfrm>
            <a:off x="10458762" y="4704765"/>
            <a:ext cx="2942246" cy="906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3A5AAF-0E8C-4EEF-9880-A679B5688BA8}"/>
              </a:ext>
            </a:extLst>
          </p:cNvPr>
          <p:cNvSpPr/>
          <p:nvPr/>
        </p:nvSpPr>
        <p:spPr>
          <a:xfrm>
            <a:off x="9339117" y="4019865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1406A3BE-A160-4288-AB08-F498C988A98B}"/>
              </a:ext>
            </a:extLst>
          </p:cNvPr>
          <p:cNvSpPr/>
          <p:nvPr/>
        </p:nvSpPr>
        <p:spPr>
          <a:xfrm rot="5400000">
            <a:off x="9087271" y="3113463"/>
            <a:ext cx="11681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8C36-8DEF-41AF-B007-A774DA4E85F2}"/>
              </a:ext>
            </a:extLst>
          </p:cNvPr>
          <p:cNvGrpSpPr/>
          <p:nvPr/>
        </p:nvGrpSpPr>
        <p:grpSpPr>
          <a:xfrm>
            <a:off x="9121522" y="5791723"/>
            <a:ext cx="1321123" cy="1274640"/>
            <a:chOff x="10544482" y="6698164"/>
            <a:chExt cx="1321123" cy="1274640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1679C22-3A87-4E69-80AB-CCCE2A1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2DC40C-7BAD-4A21-B625-281A8037B701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FBE2640-8D1C-4DFD-AF08-B4B8B0921E61}"/>
              </a:ext>
            </a:extLst>
          </p:cNvPr>
          <p:cNvSpPr/>
          <p:nvPr/>
        </p:nvSpPr>
        <p:spPr>
          <a:xfrm>
            <a:off x="9433714" y="3635285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⑦</a:t>
            </a:r>
            <a:endParaRPr lang="ko-KR" altLang="en-US" sz="12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D0040ED-BC08-4126-8931-DA2BE5B04CE6}"/>
              </a:ext>
            </a:extLst>
          </p:cNvPr>
          <p:cNvSpPr/>
          <p:nvPr/>
        </p:nvSpPr>
        <p:spPr>
          <a:xfrm>
            <a:off x="10447992" y="5904009"/>
            <a:ext cx="2942246" cy="724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D3572A-3B2D-45DB-BB6B-D7CD6C6E1CE8}"/>
              </a:ext>
            </a:extLst>
          </p:cNvPr>
          <p:cNvSpPr/>
          <p:nvPr/>
        </p:nvSpPr>
        <p:spPr>
          <a:xfrm>
            <a:off x="6065774" y="3587182"/>
            <a:ext cx="746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⑦</a:t>
            </a:r>
            <a:endParaRPr lang="ko-KR" altLang="en-US" sz="1200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28918C-3190-43B7-8047-504B876518A4}"/>
              </a:ext>
            </a:extLst>
          </p:cNvPr>
          <p:cNvSpPr/>
          <p:nvPr/>
        </p:nvSpPr>
        <p:spPr>
          <a:xfrm>
            <a:off x="5009055" y="2708373"/>
            <a:ext cx="1716585" cy="3216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master 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체크아웃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master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체크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663255-B0B4-4E8A-8090-D1BB9A59DC07}"/>
              </a:ext>
            </a:extLst>
          </p:cNvPr>
          <p:cNvSpPr/>
          <p:nvPr/>
        </p:nvSpPr>
        <p:spPr>
          <a:xfrm>
            <a:off x="4659889" y="4895392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endParaRPr lang="ko-KR" altLang="en-US" sz="12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5B1D124-438A-4263-A260-9E284C5AA8A2}"/>
              </a:ext>
            </a:extLst>
          </p:cNvPr>
          <p:cNvSpPr/>
          <p:nvPr/>
        </p:nvSpPr>
        <p:spPr>
          <a:xfrm>
            <a:off x="2863289" y="4557071"/>
            <a:ext cx="2076249" cy="2953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stage('download configs')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0ACE82-A2FB-46FC-B0CC-2D4870668D70}"/>
              </a:ext>
            </a:extLst>
          </p:cNvPr>
          <p:cNvSpPr/>
          <p:nvPr/>
        </p:nvSpPr>
        <p:spPr>
          <a:xfrm>
            <a:off x="5328620" y="4905823"/>
            <a:ext cx="346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⑦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BD8A54E-E046-45C9-9B0F-B05F25496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7688" y="2070123"/>
            <a:ext cx="783776" cy="108177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B2AE3D3-3F8C-4ACB-AF87-2C63B830FD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72476" y="2068690"/>
            <a:ext cx="1005125" cy="1179638"/>
          </a:xfrm>
          <a:prstGeom prst="rect">
            <a:avLst/>
          </a:prstGeom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1160846-9AD1-4303-A0BE-9CEE43248653}"/>
              </a:ext>
            </a:extLst>
          </p:cNvPr>
          <p:cNvSpPr/>
          <p:nvPr/>
        </p:nvSpPr>
        <p:spPr>
          <a:xfrm>
            <a:off x="11400513" y="2331960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D04CDA33-9F49-447D-9D11-9B3D5075B286}"/>
              </a:ext>
            </a:extLst>
          </p:cNvPr>
          <p:cNvSpPr/>
          <p:nvPr/>
        </p:nvSpPr>
        <p:spPr>
          <a:xfrm>
            <a:off x="12729032" y="2300253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6270FDB-D20A-46A2-B4B5-ECDB244CE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9843" y="2066908"/>
            <a:ext cx="1035151" cy="100877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586171-6718-42A8-98DA-016BC926D936}"/>
              </a:ext>
            </a:extLst>
          </p:cNvPr>
          <p:cNvSpPr/>
          <p:nvPr/>
        </p:nvSpPr>
        <p:spPr>
          <a:xfrm>
            <a:off x="13253412" y="2880093"/>
            <a:ext cx="75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121A119-453C-4F1A-BE14-181DE340A3F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1797135" y="1883389"/>
            <a:ext cx="755805" cy="198566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A09C199-6A60-47F5-8ABC-FBDC85F0C3E2}"/>
              </a:ext>
            </a:extLst>
          </p:cNvPr>
          <p:cNvSpPr/>
          <p:nvPr/>
        </p:nvSpPr>
        <p:spPr>
          <a:xfrm>
            <a:off x="10447992" y="3303089"/>
            <a:ext cx="3915750" cy="12183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l4msm4ug.kr.private-ncr.ntruss.com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확인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B777A00-AD86-45D9-BA81-9F5BB6B2C9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9312287" y="2583363"/>
            <a:ext cx="755805" cy="198566"/>
          </a:xfrm>
          <a:prstGeom prst="rect">
            <a:avLst/>
          </a:prstGeom>
        </p:spPr>
      </p:pic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F92A5527-6AB9-4FE9-9109-472E68D48E89}"/>
              </a:ext>
            </a:extLst>
          </p:cNvPr>
          <p:cNvSpPr/>
          <p:nvPr/>
        </p:nvSpPr>
        <p:spPr>
          <a:xfrm rot="5400000">
            <a:off x="9087271" y="4665886"/>
            <a:ext cx="11681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86BAF5B-3F16-41A7-9A16-D05FD9086029}"/>
              </a:ext>
            </a:extLst>
          </p:cNvPr>
          <p:cNvSpPr/>
          <p:nvPr/>
        </p:nvSpPr>
        <p:spPr>
          <a:xfrm>
            <a:off x="1785773" y="4958731"/>
            <a:ext cx="2709066" cy="220956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stage('download configs')</a:t>
            </a:r>
            <a:endParaRPr lang="ko-KR" altLang="en-US" sz="900" dirty="0"/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081FCC-889C-4429-87A6-0D337A11033D}"/>
              </a:ext>
            </a:extLst>
          </p:cNvPr>
          <p:cNvSpPr/>
          <p:nvPr/>
        </p:nvSpPr>
        <p:spPr>
          <a:xfrm>
            <a:off x="9433714" y="5218238"/>
            <a:ext cx="529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⑦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3D3AD2B-05D6-475D-98AE-AC706E664A7B}"/>
              </a:ext>
            </a:extLst>
          </p:cNvPr>
          <p:cNvSpPr/>
          <p:nvPr/>
        </p:nvSpPr>
        <p:spPr>
          <a:xfrm>
            <a:off x="17188764" y="1828"/>
            <a:ext cx="10944276" cy="244682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[[</a:t>
            </a:r>
            <a:r>
              <a:rPr lang="en-US" altLang="ko-KR" dirty="0">
                <a:highlight>
                  <a:srgbClr val="FFFF00"/>
                </a:highlight>
              </a:rPr>
              <a:t>node-</a:t>
            </a:r>
            <a:r>
              <a:rPr lang="en-US" altLang="ko-KR" dirty="0" err="1">
                <a:highlight>
                  <a:srgbClr val="FFFF00"/>
                </a:highlight>
              </a:rPr>
              <a:t>chat.Dockerfile</a:t>
            </a:r>
            <a:r>
              <a:rPr lang="en-US" altLang="ko-KR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b="1" u="sng" dirty="0"/>
          </a:p>
          <a:p>
            <a:pPr fontAlgn="base" latinLnBrk="1"/>
            <a:r>
              <a:rPr lang="en-US" altLang="ko-KR" dirty="0"/>
              <a:t>FROM node:12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공식 </a:t>
            </a:r>
            <a:r>
              <a:rPr lang="en-US" altLang="ko-KR" dirty="0"/>
              <a:t>Node.js </a:t>
            </a:r>
            <a:r>
              <a:rPr lang="ko-KR" altLang="en-US" dirty="0" err="1"/>
              <a:t>도커</a:t>
            </a:r>
            <a:r>
              <a:rPr lang="ko-KR" altLang="en-US" dirty="0"/>
              <a:t> 이미지 중 </a:t>
            </a:r>
            <a:r>
              <a:rPr lang="en-US" altLang="ko-KR" dirty="0"/>
              <a:t>Node.js 12 </a:t>
            </a:r>
            <a:r>
              <a:rPr lang="ko-KR" altLang="en-US" dirty="0"/>
              <a:t>버전 이미지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FROM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사용할 기본 이미지를 정의하는 지시어</a:t>
            </a:r>
          </a:p>
          <a:p>
            <a:pPr fontAlgn="base" latinLnBrk="1"/>
            <a:r>
              <a:rPr lang="en-US" altLang="ko-KR" dirty="0"/>
              <a:t>node:12 </a:t>
            </a:r>
            <a:r>
              <a:rPr lang="ko-KR" altLang="en-US" dirty="0"/>
              <a:t>이 부분은 사용할 기본 이미지를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Node.js 12 </a:t>
            </a:r>
            <a:r>
              <a:rPr lang="ko-KR" altLang="en-US" dirty="0"/>
              <a:t>버전을 기반으로 하는 공식 </a:t>
            </a:r>
            <a:r>
              <a:rPr lang="ko-KR" altLang="en-US" dirty="0" err="1"/>
              <a:t>도커</a:t>
            </a:r>
            <a:r>
              <a:rPr lang="ko-KR" altLang="en-US" dirty="0"/>
              <a:t> 이미지를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WORKDIR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/app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컨테이너 내에서 실행되는 명령이 해당 디렉토리를 기준으로 실행되게 하며</a:t>
            </a:r>
            <a:r>
              <a:rPr lang="en-US" altLang="ko-KR" dirty="0"/>
              <a:t>, </a:t>
            </a:r>
            <a:r>
              <a:rPr lang="ko-KR" altLang="en-US" dirty="0"/>
              <a:t>이 디렉토리 내에서 파일 작업 및 명령을 수행하게 됩니다</a:t>
            </a:r>
            <a:r>
              <a:rPr lang="en-US" altLang="ko-KR" dirty="0"/>
              <a:t>. </a:t>
            </a:r>
            <a:r>
              <a:rPr lang="ko-KR" altLang="en-US" dirty="0"/>
              <a:t>이를 통해 </a:t>
            </a:r>
            <a:r>
              <a:rPr lang="ko-KR" altLang="en-US" dirty="0" err="1"/>
              <a:t>도커</a:t>
            </a:r>
            <a:r>
              <a:rPr lang="ko-KR" altLang="en-US" dirty="0"/>
              <a:t> 이미지 내에서 필요한 파일과 리소스를 복사하고 사용자 정의 설정을 포함하여 이미지를 빌드할 수 있습니다</a:t>
            </a:r>
            <a:r>
              <a:rPr lang="en-US" altLang="ko-KR" dirty="0"/>
              <a:t>. </a:t>
            </a:r>
            <a:r>
              <a:rPr lang="ko-KR" altLang="en-US" dirty="0"/>
              <a:t>설정된 작업 디렉토리 내에서의 상대 경로가 간결하고 명확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WORKDIR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시작될 때 작업 디렉토리를 변경하는 지시어입니다</a:t>
            </a:r>
            <a:r>
              <a:rPr lang="en-US" altLang="ko-KR" dirty="0"/>
              <a:t>. </a:t>
            </a:r>
            <a:r>
              <a:rPr lang="ko-KR" altLang="en-US" dirty="0"/>
              <a:t>이 디렉토리가 변경되면 이후의 명령은 해당 디렉토리를 기준으로 실행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/app </a:t>
            </a:r>
            <a:r>
              <a:rPr lang="ko-KR" altLang="en-US" dirty="0" err="1"/>
              <a:t>렉토리를</a:t>
            </a:r>
            <a:r>
              <a:rPr lang="ko-KR" altLang="en-US" dirty="0"/>
              <a:t> 현재의 작업 디렉토리로 설정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ko-KR" altLang="en-US" dirty="0" err="1"/>
              <a:t>도커파일에서</a:t>
            </a:r>
            <a:r>
              <a:rPr lang="ko-KR" altLang="en-US" dirty="0"/>
              <a:t> 사용되는 명령으로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이미지 빌드 프로세스 중에 사용자가 전달할 수 있는 빌드 인수</a:t>
            </a:r>
            <a:r>
              <a:rPr lang="en-US" altLang="ko-KR" dirty="0"/>
              <a:t>(build argument)</a:t>
            </a:r>
            <a:r>
              <a:rPr lang="ko-KR" altLang="en-US" dirty="0"/>
              <a:t>를 정의하는 데 사용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빌드 인수를 정의하는 지시어입니다</a:t>
            </a:r>
            <a:r>
              <a:rPr lang="en-US" altLang="ko-KR" dirty="0"/>
              <a:t>. </a:t>
            </a:r>
            <a:r>
              <a:rPr lang="ko-KR" altLang="en-US" dirty="0"/>
              <a:t>빌드 인수는 이미지 빌드 프로세스 중에 사용되는 변수와 비슷한 역할</a:t>
            </a:r>
          </a:p>
          <a:p>
            <a:pPr fontAlgn="base" latinLnBrk="1"/>
            <a:r>
              <a:rPr lang="en-US" altLang="ko-KR" dirty="0"/>
              <a:t>SERVER_ENV </a:t>
            </a:r>
            <a:r>
              <a:rPr lang="en-US" altLang="ko-KR" dirty="0" err="1"/>
              <a:t>SERVER_ENV</a:t>
            </a:r>
            <a:r>
              <a:rPr lang="ko-KR" altLang="en-US" dirty="0"/>
              <a:t>라는 이름의 빌드 인수를 정의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SERVER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도커파일에서</a:t>
            </a:r>
            <a:r>
              <a:rPr lang="ko-KR" altLang="en-US" dirty="0"/>
              <a:t> 사용되는 명령으로</a:t>
            </a:r>
            <a:r>
              <a:rPr lang="en-US" altLang="ko-KR" dirty="0"/>
              <a:t>, </a:t>
            </a:r>
            <a:r>
              <a:rPr lang="ko-KR" altLang="en-US" dirty="0" err="1"/>
              <a:t>도컨</a:t>
            </a:r>
            <a:r>
              <a:rPr lang="ko-KR" altLang="en-US" dirty="0"/>
              <a:t> 이미지 내에서 작업 디렉토리를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/app</a:t>
            </a:r>
            <a:r>
              <a:rPr lang="ko-KR" altLang="en-US" dirty="0"/>
              <a:t>로 설정하는 명령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WORKDIR: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현재 작업 디렉토리를 변경하는 지시어입니다</a:t>
            </a:r>
            <a:r>
              <a:rPr lang="en-US" altLang="ko-KR" dirty="0"/>
              <a:t>. </a:t>
            </a:r>
            <a:r>
              <a:rPr lang="ko-KR" altLang="en-US" dirty="0"/>
              <a:t>이 디렉토리가 변경되면 이후의 명령은 해당 디렉토리를 기준으로 실행됩니다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/app: </a:t>
            </a:r>
            <a:r>
              <a:rPr lang="ko-KR" altLang="en-US" dirty="0"/>
              <a:t>이 부분은 설정하려는 작업 디렉토리의 경로를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/app </a:t>
            </a:r>
            <a:r>
              <a:rPr lang="ko-KR" altLang="en-US" dirty="0"/>
              <a:t>디렉토리를 현재의 작업 디렉토리로 설정하려고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package*.json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도커파일에서</a:t>
            </a:r>
            <a:r>
              <a:rPr lang="ko-KR" altLang="en-US" dirty="0"/>
              <a:t> 사용되는 명령으로</a:t>
            </a:r>
            <a:r>
              <a:rPr lang="en-US" altLang="ko-KR" dirty="0"/>
              <a:t>, </a:t>
            </a:r>
            <a:r>
              <a:rPr lang="ko-KR" altLang="en-US" dirty="0"/>
              <a:t>호스트 시스템의 현재 디렉토리에 있는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package-</a:t>
            </a:r>
            <a:r>
              <a:rPr lang="en-US" altLang="ko-KR" dirty="0" err="1"/>
              <a:t>lock.json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ko-KR" altLang="en-US" dirty="0" err="1"/>
              <a:t>도커</a:t>
            </a:r>
            <a:r>
              <a:rPr lang="ko-KR" altLang="en-US" dirty="0"/>
              <a:t> 이미지 내부의 현재 작업 디렉토리로 복사하는 명령</a:t>
            </a:r>
          </a:p>
          <a:p>
            <a:pPr fontAlgn="base" latinLnBrk="1"/>
            <a:r>
              <a:rPr lang="en-US" altLang="ko-KR" dirty="0"/>
              <a:t>//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package-</a:t>
            </a:r>
            <a:r>
              <a:rPr lang="en-US" altLang="ko-KR" dirty="0" err="1"/>
              <a:t>lock.json</a:t>
            </a:r>
            <a:r>
              <a:rPr lang="en-US" altLang="ko-KR" dirty="0"/>
              <a:t> </a:t>
            </a:r>
            <a:r>
              <a:rPr lang="ko-KR" altLang="en-US" dirty="0"/>
              <a:t>파일은 일반적으로 </a:t>
            </a:r>
            <a:r>
              <a:rPr lang="en-US" altLang="ko-KR" dirty="0"/>
              <a:t>Node.js </a:t>
            </a:r>
            <a:r>
              <a:rPr lang="ko-KR" altLang="en-US" dirty="0"/>
              <a:t>프로젝트의 종속성 및 패키지 관련 정보를 포함하고 있습니다</a:t>
            </a:r>
            <a:r>
              <a:rPr lang="en-US" altLang="ko-KR" dirty="0"/>
              <a:t>. </a:t>
            </a:r>
            <a:r>
              <a:rPr lang="ko-KR" altLang="en-US" dirty="0"/>
              <a:t>이러한 파일은 이미지 빌드 프로세스에서 필요한 종속성을 설치하거나 패키지를 다시 설치하는데 사용됩니다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또한 </a:t>
            </a:r>
            <a:r>
              <a:rPr lang="en-US" altLang="ko-KR" dirty="0"/>
              <a:t>COPY </a:t>
            </a:r>
            <a:r>
              <a:rPr lang="ko-KR" altLang="en-US" dirty="0"/>
              <a:t>명령을 사용하여 호스트 시스템의 파일을 </a:t>
            </a:r>
            <a:r>
              <a:rPr lang="ko-KR" altLang="en-US" dirty="0" err="1"/>
              <a:t>도컨</a:t>
            </a:r>
            <a:r>
              <a:rPr lang="ko-KR" altLang="en-US" dirty="0"/>
              <a:t> 이미지로 복사할 때</a:t>
            </a:r>
            <a:r>
              <a:rPr lang="en-US" altLang="ko-KR" dirty="0"/>
              <a:t>, </a:t>
            </a:r>
            <a:r>
              <a:rPr lang="ko-KR" altLang="en-US" dirty="0"/>
              <a:t>이미지의 레이어 캐시를 효율적으로 활용할 수 있습니다</a:t>
            </a:r>
            <a:r>
              <a:rPr lang="en-US" altLang="ko-KR" dirty="0"/>
              <a:t>. </a:t>
            </a:r>
            <a:r>
              <a:rPr lang="ko-KR" altLang="en-US" dirty="0"/>
              <a:t>변경된 파일만 다시 복사되므로 이미지 빌드 시간을 절약할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COPY: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호스트 시스템의 파일을 </a:t>
            </a:r>
            <a:r>
              <a:rPr lang="ko-KR" altLang="en-US" dirty="0" err="1"/>
              <a:t>도컨</a:t>
            </a:r>
            <a:r>
              <a:rPr lang="ko-KR" altLang="en-US" dirty="0"/>
              <a:t> 이미지로 복사하는 지시어입니다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package*.json: </a:t>
            </a:r>
            <a:r>
              <a:rPr lang="ko-KR" altLang="en-US" dirty="0"/>
              <a:t>이 부분은 호스트 시스템에서 복사할 파일의 이름을 나타냅니다</a:t>
            </a:r>
            <a:r>
              <a:rPr lang="en-US" altLang="ko-KR" dirty="0"/>
              <a:t>. package*.json</a:t>
            </a:r>
            <a:r>
              <a:rPr lang="ko-KR" altLang="en-US" dirty="0"/>
              <a:t>은 와일드카드 문자 *를 사용하여 </a:t>
            </a:r>
            <a:r>
              <a:rPr lang="en-US" altLang="ko-KR" dirty="0" err="1"/>
              <a:t>package.json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package-</a:t>
            </a:r>
            <a:r>
              <a:rPr lang="en-US" altLang="ko-KR" dirty="0" err="1"/>
              <a:t>lock.json</a:t>
            </a:r>
            <a:r>
              <a:rPr lang="ko-KR" altLang="en-US" dirty="0"/>
              <a:t>와 같이 파일 이름이 </a:t>
            </a:r>
            <a:r>
              <a:rPr lang="en-US" altLang="ko-KR" dirty="0"/>
              <a:t>package</a:t>
            </a:r>
            <a:r>
              <a:rPr lang="ko-KR" altLang="en-US" dirty="0"/>
              <a:t>로 시작하고 </a:t>
            </a:r>
            <a:r>
              <a:rPr lang="en-US" altLang="ko-KR" dirty="0"/>
              <a:t>.json</a:t>
            </a:r>
            <a:r>
              <a:rPr lang="ko-KR" altLang="en-US" dirty="0"/>
              <a:t>로 끝나는 모든 파일을 나타냅니다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./: </a:t>
            </a:r>
            <a:r>
              <a:rPr lang="ko-KR" altLang="en-US" dirty="0"/>
              <a:t>이 부분은 복사 대상 경로를 나타냅니다</a:t>
            </a:r>
            <a:r>
              <a:rPr lang="en-US" altLang="ko-KR" dirty="0"/>
              <a:t>. ./</a:t>
            </a:r>
            <a:r>
              <a:rPr lang="ko-KR" altLang="en-US" dirty="0"/>
              <a:t>는 </a:t>
            </a:r>
            <a:r>
              <a:rPr lang="ko-KR" altLang="en-US" dirty="0" err="1"/>
              <a:t>도컨</a:t>
            </a:r>
            <a:r>
              <a:rPr lang="ko-KR" altLang="en-US" dirty="0"/>
              <a:t> 이미지 내의 현재 작업 디렉토리를 의미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npm</a:t>
            </a:r>
            <a:r>
              <a:rPr lang="en-US" altLang="ko-KR" dirty="0"/>
              <a:t> install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ko-KR" altLang="en-US" dirty="0" err="1"/>
              <a:t>도커파일내</a:t>
            </a:r>
            <a:r>
              <a:rPr lang="ko-KR" altLang="en-US" dirty="0"/>
              <a:t> </a:t>
            </a:r>
            <a:r>
              <a:rPr lang="en-US" altLang="ko-KR" dirty="0"/>
              <a:t>Node.js </a:t>
            </a:r>
            <a:r>
              <a:rPr lang="ko-KR" altLang="en-US" dirty="0"/>
              <a:t>환경에서 사용되는 명령으로</a:t>
            </a:r>
            <a:r>
              <a:rPr lang="en-US" altLang="ko-KR" dirty="0"/>
              <a:t>, Node.js </a:t>
            </a:r>
            <a:r>
              <a:rPr lang="ko-KR" altLang="en-US" dirty="0"/>
              <a:t>프로젝트의 종속성을 설치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실행할 명령을 정의 </a:t>
            </a:r>
          </a:p>
          <a:p>
            <a:pPr fontAlgn="base" latinLnBrk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Node.js </a:t>
            </a:r>
            <a:r>
              <a:rPr lang="ko-KR" altLang="en-US" dirty="0"/>
              <a:t>환경에서 사용되는 명령으로</a:t>
            </a:r>
            <a:r>
              <a:rPr lang="en-US" altLang="ko-KR" dirty="0"/>
              <a:t>, Node.js </a:t>
            </a:r>
            <a:r>
              <a:rPr lang="ko-KR" altLang="en-US" dirty="0"/>
              <a:t>프로젝트의 종속성을 설치하는 데 사용됩니다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JavaScript </a:t>
            </a:r>
            <a:r>
              <a:rPr lang="ko-KR" altLang="en-US" dirty="0"/>
              <a:t>패키지 관리자인 </a:t>
            </a:r>
            <a:r>
              <a:rPr lang="en-US" altLang="ko-KR" dirty="0" err="1"/>
              <a:t>npm</a:t>
            </a:r>
            <a:r>
              <a:rPr lang="en-US" altLang="ko-KR" dirty="0"/>
              <a:t> (Node Package Manager)</a:t>
            </a:r>
            <a:r>
              <a:rPr lang="ko-KR" altLang="en-US" dirty="0"/>
              <a:t>를 통해 실행</a:t>
            </a:r>
          </a:p>
          <a:p>
            <a:pPr fontAlgn="base" latinLnBrk="1"/>
            <a:r>
              <a:rPr lang="en-US" altLang="ko-KR" dirty="0"/>
              <a:t>install </a:t>
            </a:r>
            <a:r>
              <a:rPr lang="ko-KR" altLang="en-US" dirty="0"/>
              <a:t>프로젝트의 모든 종속성이 설치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ko-KR" altLang="en-US" dirty="0"/>
              <a:t>현재 </a:t>
            </a:r>
            <a:r>
              <a:rPr lang="ko-KR" altLang="en-US" dirty="0" err="1"/>
              <a:t>도커파일이</a:t>
            </a:r>
            <a:r>
              <a:rPr lang="ko-KR" altLang="en-US" dirty="0"/>
              <a:t> 있는 디렉토리를 나타냅니다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ko-KR" altLang="en-US" dirty="0" err="1"/>
              <a:t>도커파일이</a:t>
            </a:r>
            <a:r>
              <a:rPr lang="ko-KR" altLang="en-US" dirty="0"/>
              <a:t> 있는 디렉토리에 있는 모든 파일과 하위 디렉토리를 복사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</a:t>
            </a:r>
            <a:r>
              <a:rPr lang="ko-KR" altLang="en-US" dirty="0"/>
              <a:t>복사 </a:t>
            </a:r>
          </a:p>
          <a:p>
            <a:pPr fontAlgn="base" latinLnBrk="1"/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ko-KR" altLang="en-US" dirty="0" err="1"/>
              <a:t>도커파일이</a:t>
            </a:r>
            <a:r>
              <a:rPr lang="ko-KR" altLang="en-US" dirty="0"/>
              <a:t> 있는 디렉토리 </a:t>
            </a:r>
          </a:p>
          <a:p>
            <a:pPr fontAlgn="base" latinLnBrk="1"/>
            <a:r>
              <a:rPr lang="en-US" altLang="ko-KR" dirty="0"/>
              <a:t>./ </a:t>
            </a:r>
            <a:r>
              <a:rPr lang="ko-KR" altLang="en-US" dirty="0" err="1"/>
              <a:t>도컨</a:t>
            </a:r>
            <a:r>
              <a:rPr lang="ko-KR" altLang="en-US" dirty="0"/>
              <a:t> 이미지 내의 현재 작업 디렉토리를 의미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EXPOSE 8080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노출할 포트 </a:t>
            </a:r>
            <a:r>
              <a:rPr lang="en-US" altLang="ko-KR" dirty="0"/>
              <a:t>8080 </a:t>
            </a:r>
            <a:r>
              <a:rPr lang="ko-KR" altLang="en-US" dirty="0"/>
              <a:t>으로 설정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EXPOSE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노출할 포트를 정의하는 지시어입니다</a:t>
            </a:r>
            <a:r>
              <a:rPr lang="en-US" altLang="ko-KR" dirty="0"/>
              <a:t>. </a:t>
            </a:r>
            <a:r>
              <a:rPr lang="ko-KR" altLang="en-US" dirty="0"/>
              <a:t>이 포트는 컨테이너 외부에서 컨테이너 내부의 서비스에 접근할 때 사용</a:t>
            </a:r>
          </a:p>
          <a:p>
            <a:pPr fontAlgn="base" latinLnBrk="1"/>
            <a:r>
              <a:rPr lang="en-US" altLang="ko-KR" dirty="0"/>
              <a:t>8080 </a:t>
            </a:r>
            <a:r>
              <a:rPr lang="ko-KR" altLang="en-US" dirty="0"/>
              <a:t>컨테이너가 노출하려는 포트 번호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CMD ["node", "app.js"]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컨테이너가 시작되면 </a:t>
            </a:r>
            <a:r>
              <a:rPr lang="en-US" altLang="ko-KR" dirty="0"/>
              <a:t>Node.js</a:t>
            </a:r>
            <a:r>
              <a:rPr lang="ko-KR" altLang="en-US" dirty="0"/>
              <a:t>를 사용하여 </a:t>
            </a:r>
            <a:r>
              <a:rPr lang="en-US" altLang="ko-KR" dirty="0"/>
              <a:t>app.js </a:t>
            </a:r>
            <a:r>
              <a:rPr lang="ko-KR" altLang="en-US" dirty="0"/>
              <a:t>파일을 실행하게 됩니다</a:t>
            </a:r>
            <a:r>
              <a:rPr lang="en-US" altLang="ko-KR" dirty="0"/>
              <a:t>. </a:t>
            </a:r>
            <a:r>
              <a:rPr lang="ko-KR" altLang="en-US" dirty="0"/>
              <a:t>이러한 설정은 컨테이너 내에서 실행할 기본 애플리케이션 또는 서비스를 정의하며</a:t>
            </a:r>
            <a:r>
              <a:rPr lang="en-US" altLang="ko-KR" dirty="0"/>
              <a:t>, </a:t>
            </a:r>
            <a:r>
              <a:rPr lang="ko-KR" altLang="en-US" dirty="0"/>
              <a:t>컨테이너를 시작하면 지정된 명령이 실행됩니다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 예에서는 </a:t>
            </a:r>
            <a:r>
              <a:rPr lang="en-US" altLang="ko-KR" dirty="0"/>
              <a:t>Node.js </a:t>
            </a:r>
            <a:r>
              <a:rPr lang="ko-KR" altLang="en-US" dirty="0"/>
              <a:t>애플리케이션을 실행하는 </a:t>
            </a:r>
            <a:r>
              <a:rPr lang="ko-KR" altLang="en-US" dirty="0" err="1"/>
              <a:t>도커</a:t>
            </a:r>
            <a:r>
              <a:rPr lang="ko-KR" altLang="en-US" dirty="0"/>
              <a:t> 컨테이너를 가정하고 있으며</a:t>
            </a:r>
            <a:r>
              <a:rPr lang="en-US" altLang="ko-KR" dirty="0"/>
              <a:t>, app.js </a:t>
            </a:r>
            <a:r>
              <a:rPr lang="ko-KR" altLang="en-US" dirty="0"/>
              <a:t>파일은 </a:t>
            </a:r>
            <a:r>
              <a:rPr lang="en-US" altLang="ko-KR" dirty="0"/>
              <a:t>Node.js </a:t>
            </a:r>
            <a:r>
              <a:rPr lang="ko-KR" altLang="en-US" dirty="0"/>
              <a:t>애플리케이션의 </a:t>
            </a:r>
            <a:r>
              <a:rPr lang="ko-KR" altLang="en-US" dirty="0" err="1"/>
              <a:t>진입점일</a:t>
            </a:r>
            <a:r>
              <a:rPr lang="ko-KR" altLang="en-US" dirty="0"/>
              <a:t> 것입니다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CMD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시작될 때 실행될 명령을 정의</a:t>
            </a:r>
          </a:p>
          <a:p>
            <a:pPr fontAlgn="base" latinLnBrk="1"/>
            <a:r>
              <a:rPr lang="en-US" altLang="ko-KR" dirty="0"/>
              <a:t>["node", "app.js"]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 부분은 컨테이너가 시작될 때 실행할 명령을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Node.js </a:t>
            </a:r>
            <a:r>
              <a:rPr lang="ko-KR" altLang="en-US" dirty="0"/>
              <a:t>런타임 환경에서 </a:t>
            </a:r>
            <a:r>
              <a:rPr lang="en-US" altLang="ko-KR" dirty="0"/>
              <a:t>app.js </a:t>
            </a:r>
            <a:r>
              <a:rPr lang="ko-KR" altLang="en-US" dirty="0"/>
              <a:t>파일을 실행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endParaRPr lang="en-US" altLang="ko-KR" b="1" u="sng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551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F021EC-1478-4E99-81CD-60E202F0EC8D}"/>
              </a:ext>
            </a:extLst>
          </p:cNvPr>
          <p:cNvSpPr/>
          <p:nvPr/>
        </p:nvSpPr>
        <p:spPr>
          <a:xfrm>
            <a:off x="271663" y="196334"/>
            <a:ext cx="2230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prd-node-chat.groovy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BE4EC03-8EEF-4743-8424-0D5A72C94FA2}"/>
              </a:ext>
            </a:extLst>
          </p:cNvPr>
          <p:cNvGraphicFramePr>
            <a:graphicFrameLocks noGrp="1"/>
          </p:cNvGraphicFramePr>
          <p:nvPr/>
        </p:nvGraphicFramePr>
        <p:xfrm>
          <a:off x="5114925" y="1755775"/>
          <a:ext cx="6837729" cy="6091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5928">
                  <a:extLst>
                    <a:ext uri="{9D8B030D-6E8A-4147-A177-3AD203B41FA5}">
                      <a16:colId xmlns:a16="http://schemas.microsoft.com/office/drawing/2014/main" val="2471524346"/>
                    </a:ext>
                  </a:extLst>
                </a:gridCol>
                <a:gridCol w="651212">
                  <a:extLst>
                    <a:ext uri="{9D8B030D-6E8A-4147-A177-3AD203B41FA5}">
                      <a16:colId xmlns:a16="http://schemas.microsoft.com/office/drawing/2014/main" val="76743692"/>
                    </a:ext>
                  </a:extLst>
                </a:gridCol>
                <a:gridCol w="187224">
                  <a:extLst>
                    <a:ext uri="{9D8B030D-6E8A-4147-A177-3AD203B41FA5}">
                      <a16:colId xmlns:a16="http://schemas.microsoft.com/office/drawing/2014/main" val="2171202626"/>
                    </a:ext>
                  </a:extLst>
                </a:gridCol>
                <a:gridCol w="227924">
                  <a:extLst>
                    <a:ext uri="{9D8B030D-6E8A-4147-A177-3AD203B41FA5}">
                      <a16:colId xmlns:a16="http://schemas.microsoft.com/office/drawing/2014/main" val="1534880824"/>
                    </a:ext>
                  </a:extLst>
                </a:gridCol>
                <a:gridCol w="284906">
                  <a:extLst>
                    <a:ext uri="{9D8B030D-6E8A-4147-A177-3AD203B41FA5}">
                      <a16:colId xmlns:a16="http://schemas.microsoft.com/office/drawing/2014/main" val="3167446748"/>
                    </a:ext>
                  </a:extLst>
                </a:gridCol>
                <a:gridCol w="577951">
                  <a:extLst>
                    <a:ext uri="{9D8B030D-6E8A-4147-A177-3AD203B41FA5}">
                      <a16:colId xmlns:a16="http://schemas.microsoft.com/office/drawing/2014/main" val="4031512878"/>
                    </a:ext>
                  </a:extLst>
                </a:gridCol>
                <a:gridCol w="748894">
                  <a:extLst>
                    <a:ext uri="{9D8B030D-6E8A-4147-A177-3AD203B41FA5}">
                      <a16:colId xmlns:a16="http://schemas.microsoft.com/office/drawing/2014/main" val="1030026402"/>
                    </a:ext>
                  </a:extLst>
                </a:gridCol>
                <a:gridCol w="1505928">
                  <a:extLst>
                    <a:ext uri="{9D8B030D-6E8A-4147-A177-3AD203B41FA5}">
                      <a16:colId xmlns:a16="http://schemas.microsoft.com/office/drawing/2014/main" val="4120425329"/>
                    </a:ext>
                  </a:extLst>
                </a:gridCol>
                <a:gridCol w="1147762">
                  <a:extLst>
                    <a:ext uri="{9D8B030D-6E8A-4147-A177-3AD203B41FA5}">
                      <a16:colId xmlns:a16="http://schemas.microsoft.com/office/drawing/2014/main" val="1809224545"/>
                    </a:ext>
                  </a:extLst>
                </a:gridCol>
              </a:tblGrid>
              <a:tr h="1376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순서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구분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작업자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스탭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실행 시스템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버전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명령어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입력변수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내용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extLst>
                  <a:ext uri="{0D108BD9-81ED-4DB2-BD59-A6C34878D82A}">
                    <a16:rowId xmlns:a16="http://schemas.microsoft.com/office/drawing/2014/main" val="3467294634"/>
                  </a:ext>
                </a:extLst>
              </a:tr>
              <a:tr h="8872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prd-node-chat.groovy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개발자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GitLab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14.1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commit and Push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extLst>
                  <a:ext uri="{0D108BD9-81ED-4DB2-BD59-A6C34878D82A}">
                    <a16:rowId xmlns:a16="http://schemas.microsoft.com/office/drawing/2014/main" val="219560410"/>
                  </a:ext>
                </a:extLst>
              </a:tr>
              <a:tr h="8872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prd-node-chat.groovy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개발자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Build with Paramters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명 입력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extLst>
                  <a:ext uri="{0D108BD9-81ED-4DB2-BD59-A6C34878D82A}">
                    <a16:rowId xmlns:a16="http://schemas.microsoft.com/office/drawing/2014/main" val="1271372301"/>
                  </a:ext>
                </a:extLst>
              </a:tr>
              <a:tr h="1376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prd-node-chat.groovy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stage('checkparam')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명 체크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extLst>
                  <a:ext uri="{0D108BD9-81ED-4DB2-BD59-A6C34878D82A}">
                    <a16:rowId xmlns:a16="http://schemas.microsoft.com/office/drawing/2014/main" val="3151123831"/>
                  </a:ext>
                </a:extLst>
              </a:tr>
              <a:tr h="1376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4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prd-node-chat.groovy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stage('checkout')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젠킨슨으로 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extLst>
                  <a:ext uri="{0D108BD9-81ED-4DB2-BD59-A6C34878D82A}">
                    <a16:rowId xmlns:a16="http://schemas.microsoft.com/office/drawing/2014/main" val="98038101"/>
                  </a:ext>
                </a:extLst>
              </a:tr>
              <a:tr h="9759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5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prd-node-chat.groovy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stage('download configs')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1. Dockerfile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dockerfiles/*******.Dockerfile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1. Dockerfile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dockerfiles/node-chat.Dockerfile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2.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manifests/v2/node-chat-k8s.yaml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extLst>
                  <a:ext uri="{0D108BD9-81ED-4DB2-BD59-A6C34878D82A}">
                    <a16:rowId xmlns:a16="http://schemas.microsoft.com/office/drawing/2014/main" val="251580986"/>
                  </a:ext>
                </a:extLst>
              </a:tr>
              <a:tr h="1597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6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prd-node-chat.groovy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Jenkins_4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nks2_ns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stage('deploy '+ns)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altLang="ko-KR" sz="400" u="none" strike="noStrike">
                          <a:effectLst/>
                        </a:rPr>
                        <a:t>prd-nks02-kube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</a:t>
                      </a:r>
                      <a:r>
                        <a:rPr lang="en-US" altLang="ko-KR" sz="400" u="none" strike="noStrike">
                          <a:effectLst/>
                        </a:rPr>
                        <a:t>ns-frc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1. package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chat-config/package*****.json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Docker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1)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2) Docker </a:t>
                      </a:r>
                      <a:r>
                        <a:rPr lang="ko-KR" altLang="en-US" sz="400" u="none" strike="noStrike">
                          <a:effectLst/>
                        </a:rPr>
                        <a:t>로그인</a:t>
                      </a:r>
                      <a:r>
                        <a:rPr lang="en-US" altLang="ko-KR" sz="400" u="none" strike="noStrike">
                          <a:effectLst/>
                        </a:rPr>
                        <a:t>(ebs-oc-jenkins </a:t>
                      </a:r>
                      <a:r>
                        <a:rPr lang="ko-KR" altLang="en-US" sz="4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4)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</a:t>
                      </a:r>
                      <a:r>
                        <a:rPr lang="en-US" altLang="ko-KR" sz="4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400" u="none" strike="noStrike">
                          <a:effectLst/>
                        </a:rPr>
                        <a:t>개발</a:t>
                      </a:r>
                      <a:r>
                        <a:rPr lang="en-US" altLang="ko-KR" sz="400" u="none" strike="noStrike">
                          <a:effectLst/>
                        </a:rPr>
                        <a:t>] &gt; VPC &gt; Container Registry &gt;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   l4msm4ug.kr.private-ncr.ntruss.com </a:t>
                      </a:r>
                      <a:r>
                        <a:rPr lang="ko-KR" altLang="en-US" sz="4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1. package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chat-config/package_ns-frc.json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extLst>
                  <a:ext uri="{0D108BD9-81ED-4DB2-BD59-A6C34878D82A}">
                    <a16:rowId xmlns:a16="http://schemas.microsoft.com/office/drawing/2014/main" val="866823534"/>
                  </a:ext>
                </a:extLst>
              </a:tr>
              <a:tr h="621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4.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4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400" u="none" strike="noStrike">
                          <a:effectLst/>
                        </a:rPr>
                        <a:t>출력</a:t>
                      </a:r>
                      <a:r>
                        <a:rPr lang="en-US" altLang="ko-KR" sz="4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5.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*******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4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4.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*입력</a:t>
                      </a:r>
                      <a:r>
                        <a:rPr lang="en-US" altLang="ko-KR" sz="400" u="none" strike="noStrike">
                          <a:effectLst/>
                        </a:rPr>
                        <a:t>: node-chat-k8s.yaml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*</a:t>
                      </a:r>
                      <a:r>
                        <a:rPr lang="ko-KR" altLang="en-US" sz="400" u="none" strike="noStrike">
                          <a:effectLst/>
                        </a:rPr>
                        <a:t>출력</a:t>
                      </a:r>
                      <a:r>
                        <a:rPr lang="en-US" altLang="ko-KR" sz="4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5.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prd-nks01-kube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extLst>
                  <a:ext uri="{0D108BD9-81ED-4DB2-BD59-A6C34878D82A}">
                    <a16:rowId xmlns:a16="http://schemas.microsoft.com/office/drawing/2014/main" val="3557337584"/>
                  </a:ext>
                </a:extLst>
              </a:tr>
              <a:tr h="15082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7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prd-node-chat.groovy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Jenkins_5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nks1_ns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stage('deploy '+ns)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prd-nks02-kube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</a:t>
                      </a:r>
                      <a:r>
                        <a:rPr lang="en-US" altLang="ko-KR" sz="400" u="none" strike="noStrike">
                          <a:effectLst/>
                        </a:rPr>
                        <a:t>'</a:t>
                      </a:r>
                      <a:r>
                        <a:rPr lang="en-US" sz="400" u="none" strike="noStrike">
                          <a:effectLst/>
                        </a:rPr>
                        <a:t>ns-taj', 'ns-pus', 'ns-tae', 'ns-kwj', 'ns-usn', 'ns-kaw', 'ns-ccb', 'ns-ccn', 'ns-clb', 'ns-cln', 'ns-ksb', 'ns-ksn', 'ns-chj', 'ns-sej'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1. package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chat-config/package*****.json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</a:t>
                      </a:r>
                      <a:r>
                        <a:rPr lang="en-US" sz="400" u="none" strike="noStrike">
                          <a:effectLst/>
                        </a:rPr>
                        <a:t>Docker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1) </a:t>
                      </a:r>
                      <a:r>
                        <a:rPr lang="en-US" sz="400" u="none" strike="noStrike">
                          <a:effectLst/>
                        </a:rPr>
                        <a:t>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2) </a:t>
                      </a:r>
                      <a:r>
                        <a:rPr lang="en-US" sz="400" u="none" strike="noStrike">
                          <a:effectLst/>
                        </a:rPr>
                        <a:t>Docker </a:t>
                      </a:r>
                      <a:r>
                        <a:rPr lang="ko-KR" altLang="en-US" sz="400" u="none" strike="noStrike">
                          <a:effectLst/>
                        </a:rPr>
                        <a:t>로그인</a:t>
                      </a:r>
                      <a:r>
                        <a:rPr lang="en-US" altLang="ko-KR" sz="400" u="none" strike="noStrike">
                          <a:effectLst/>
                        </a:rPr>
                        <a:t>(</a:t>
                      </a:r>
                      <a:r>
                        <a:rPr lang="en-US" sz="400" u="none" strike="noStrike">
                          <a:effectLst/>
                        </a:rPr>
                        <a:t>ebs-oc-jenkins </a:t>
                      </a:r>
                      <a:r>
                        <a:rPr lang="ko-KR" altLang="en-US" sz="4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3) </a:t>
                      </a:r>
                      <a:r>
                        <a:rPr lang="en-US" sz="400" u="none" strike="noStrike">
                          <a:effectLst/>
                        </a:rPr>
                        <a:t>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4) </a:t>
                      </a:r>
                      <a:r>
                        <a:rPr lang="en-US" sz="400" u="none" strike="noStrike">
                          <a:effectLst/>
                        </a:rPr>
                        <a:t>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</a:t>
                      </a:r>
                      <a:r>
                        <a:rPr lang="en-US" sz="4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400" u="none" strike="noStrike">
                          <a:effectLst/>
                        </a:rPr>
                        <a:t>개발</a:t>
                      </a:r>
                      <a:r>
                        <a:rPr lang="en-US" altLang="ko-KR" sz="400" u="none" strike="noStrike">
                          <a:effectLst/>
                        </a:rPr>
                        <a:t>] &gt; </a:t>
                      </a:r>
                      <a:r>
                        <a:rPr lang="en-US" sz="400" u="none" strike="noStrike">
                          <a:effectLst/>
                        </a:rPr>
                        <a:t>VPC &gt; Container Registry &gt;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   l4msm4ug.kr.private-ncr.ntruss.com </a:t>
                      </a:r>
                      <a:r>
                        <a:rPr lang="ko-KR" altLang="en-US" sz="400" u="none" strike="noStrike">
                          <a:effectLst/>
                        </a:rPr>
                        <a:t>태그 명칭 업로드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1. package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chat-config/package_ns-frc.json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extLst>
                  <a:ext uri="{0D108BD9-81ED-4DB2-BD59-A6C34878D82A}">
                    <a16:rowId xmlns:a16="http://schemas.microsoft.com/office/drawing/2014/main" val="2927199332"/>
                  </a:ext>
                </a:extLst>
              </a:tr>
              <a:tr h="798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3.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확인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4.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4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400" u="none" strike="noStrike">
                          <a:effectLst/>
                        </a:rPr>
                        <a:t>출력</a:t>
                      </a:r>
                      <a:r>
                        <a:rPr lang="en-US" altLang="ko-KR" sz="4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5.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*******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4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 dirty="0">
                          <a:effectLst/>
                        </a:rPr>
                        <a:t>4.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400" u="none" strike="noStrike" dirty="0">
                          <a:effectLst/>
                        </a:rPr>
                        <a:t> 파일 생성 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>
                          <a:effectLst/>
                        </a:rPr>
                        <a:t>*입력</a:t>
                      </a:r>
                      <a:r>
                        <a:rPr lang="en-US" altLang="ko-KR" sz="400" u="none" strike="noStrike" dirty="0">
                          <a:effectLst/>
                        </a:rPr>
                        <a:t>: node-chat-k8s.yaml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*</a:t>
                      </a:r>
                      <a:r>
                        <a:rPr lang="ko-KR" altLang="en-US" sz="400" u="none" strike="noStrike" dirty="0">
                          <a:effectLst/>
                        </a:rPr>
                        <a:t>출력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deployment.yaml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5.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400" u="none" strike="noStrike" dirty="0">
                          <a:effectLst/>
                        </a:rPr>
                        <a:t>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400" u="none" strike="noStrike" dirty="0">
                          <a:effectLst/>
                        </a:rPr>
                        <a:t>/ </a:t>
                      </a:r>
                      <a:r>
                        <a:rPr lang="ko-KR" altLang="en-US" sz="4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400" u="none" strike="noStrike" dirty="0">
                          <a:effectLst/>
                        </a:rPr>
                        <a:t>: prd-nks02-kube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9" marR="3059" marT="3059" marB="0" anchor="ctr"/>
                </a:tc>
                <a:extLst>
                  <a:ext uri="{0D108BD9-81ED-4DB2-BD59-A6C34878D82A}">
                    <a16:rowId xmlns:a16="http://schemas.microsoft.com/office/drawing/2014/main" val="807777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83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화살표: 위쪽/아래쪽 41">
            <a:extLst>
              <a:ext uri="{FF2B5EF4-FFF2-40B4-BE49-F238E27FC236}">
                <a16:creationId xmlns:a16="http://schemas.microsoft.com/office/drawing/2014/main" id="{414BB9B6-A2D4-47BE-86E5-A1F20B56A497}"/>
              </a:ext>
            </a:extLst>
          </p:cNvPr>
          <p:cNvSpPr/>
          <p:nvPr/>
        </p:nvSpPr>
        <p:spPr>
          <a:xfrm rot="16200000">
            <a:off x="6602028" y="-525598"/>
            <a:ext cx="377929" cy="6920529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1" name="화살표: 위쪽/아래쪽 40">
            <a:extLst>
              <a:ext uri="{FF2B5EF4-FFF2-40B4-BE49-F238E27FC236}">
                <a16:creationId xmlns:a16="http://schemas.microsoft.com/office/drawing/2014/main" id="{FA88DB35-B8D3-4BFF-BEC5-3CC9C1AF80E0}"/>
              </a:ext>
            </a:extLst>
          </p:cNvPr>
          <p:cNvSpPr/>
          <p:nvPr/>
        </p:nvSpPr>
        <p:spPr>
          <a:xfrm rot="16200000">
            <a:off x="3474005" y="2094688"/>
            <a:ext cx="377929" cy="664483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F749B13-FC10-4B30-8314-7FFE35F1852F}"/>
              </a:ext>
            </a:extLst>
          </p:cNvPr>
          <p:cNvSpPr/>
          <p:nvPr/>
        </p:nvSpPr>
        <p:spPr>
          <a:xfrm>
            <a:off x="4183300" y="112668"/>
            <a:ext cx="5259757" cy="2352926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4" name="화살표: 위쪽/아래쪽 3">
            <a:extLst>
              <a:ext uri="{FF2B5EF4-FFF2-40B4-BE49-F238E27FC236}">
                <a16:creationId xmlns:a16="http://schemas.microsoft.com/office/drawing/2014/main" id="{0AAA3FB3-22E5-466F-8AE7-96098E6B2BFD}"/>
              </a:ext>
            </a:extLst>
          </p:cNvPr>
          <p:cNvSpPr/>
          <p:nvPr/>
        </p:nvSpPr>
        <p:spPr>
          <a:xfrm>
            <a:off x="2142933" y="1549042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967A76-8638-4F6C-B477-65D68CE1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365" y="2250442"/>
            <a:ext cx="1440000" cy="9905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480488-BF08-4D1E-99D8-20446885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15" y="182753"/>
            <a:ext cx="1440000" cy="13289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A62EF6-FE98-4293-83B5-671999C7B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26" y="1229818"/>
            <a:ext cx="905409" cy="92276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20B0A0B-E8F2-456B-A629-D384ACABE095}"/>
              </a:ext>
            </a:extLst>
          </p:cNvPr>
          <p:cNvSpPr/>
          <p:nvPr/>
        </p:nvSpPr>
        <p:spPr>
          <a:xfrm rot="1800000">
            <a:off x="1156592" y="2095794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982662B-408F-46FF-9C2E-BB57B3064135}"/>
              </a:ext>
            </a:extLst>
          </p:cNvPr>
          <p:cNvSpPr/>
          <p:nvPr/>
        </p:nvSpPr>
        <p:spPr>
          <a:xfrm rot="20503359">
            <a:off x="1096682" y="935090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D95594-6D31-44AD-86D2-E92D7D8F9718}"/>
              </a:ext>
            </a:extLst>
          </p:cNvPr>
          <p:cNvSpPr/>
          <p:nvPr/>
        </p:nvSpPr>
        <p:spPr>
          <a:xfrm>
            <a:off x="278527" y="2141635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8D0257-C5F2-4941-A8C0-8E21DB4C9CD3}"/>
              </a:ext>
            </a:extLst>
          </p:cNvPr>
          <p:cNvSpPr/>
          <p:nvPr/>
        </p:nvSpPr>
        <p:spPr>
          <a:xfrm>
            <a:off x="1164161" y="2277244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FFDB03-D72B-463E-AB52-F3F8106E5F01}"/>
              </a:ext>
            </a:extLst>
          </p:cNvPr>
          <p:cNvSpPr/>
          <p:nvPr/>
        </p:nvSpPr>
        <p:spPr>
          <a:xfrm>
            <a:off x="2232492" y="1689076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F1CF93-320F-45A8-A92E-15901479BE83}"/>
              </a:ext>
            </a:extLst>
          </p:cNvPr>
          <p:cNvSpPr/>
          <p:nvPr/>
        </p:nvSpPr>
        <p:spPr>
          <a:xfrm>
            <a:off x="2665547" y="3689048"/>
            <a:ext cx="4259515" cy="5908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Jenkins_3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실행후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생성된 파일을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artifacts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 모으는 기능 수행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메이븐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build, jar install</a:t>
            </a: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젠킨슨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groovy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스크립트 변수선언</a:t>
            </a:r>
            <a:endParaRPr lang="ko-KR" altLang="en-US" sz="9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14E664A-F630-4AC4-8DA8-0F302AC46FAA}"/>
              </a:ext>
            </a:extLst>
          </p:cNvPr>
          <p:cNvSpPr/>
          <p:nvPr/>
        </p:nvSpPr>
        <p:spPr>
          <a:xfrm rot="16200000">
            <a:off x="2810063" y="4106288"/>
            <a:ext cx="20222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2A69C0D-6052-4028-B7AB-2D53409BCA2F}"/>
              </a:ext>
            </a:extLst>
          </p:cNvPr>
          <p:cNvSpPr/>
          <p:nvPr/>
        </p:nvSpPr>
        <p:spPr>
          <a:xfrm rot="16200000">
            <a:off x="2688361" y="3127567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9AEFC7B-CFCF-4D7A-9630-7B60B2D5C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312" y="4516733"/>
            <a:ext cx="1284585" cy="122684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AC6C20-F8D6-400C-B982-BCBE7DAE7552}"/>
              </a:ext>
            </a:extLst>
          </p:cNvPr>
          <p:cNvSpPr/>
          <p:nvPr/>
        </p:nvSpPr>
        <p:spPr>
          <a:xfrm>
            <a:off x="2833714" y="5489553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3B92F99-6276-4785-978F-F5B0D70FA0CC}"/>
              </a:ext>
            </a:extLst>
          </p:cNvPr>
          <p:cNvSpPr/>
          <p:nvPr/>
        </p:nvSpPr>
        <p:spPr>
          <a:xfrm>
            <a:off x="95311" y="4545213"/>
            <a:ext cx="1955473" cy="11432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표 참고</a:t>
            </a:r>
            <a:r>
              <a:rPr lang="en-US" altLang="ko-KR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en-US" altLang="ko-KR" sz="900" kern="0" dirty="0" err="1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highlight>
                <a:srgbClr val="FFFF00"/>
              </a:highlight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63B1754-41C4-4D98-B48A-A57418928FE0}"/>
              </a:ext>
            </a:extLst>
          </p:cNvPr>
          <p:cNvSpPr/>
          <p:nvPr/>
        </p:nvSpPr>
        <p:spPr>
          <a:xfrm rot="5400000">
            <a:off x="1579207" y="3575617"/>
            <a:ext cx="12635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248010-FE92-402A-AB95-EACF40FB4AAF}"/>
              </a:ext>
            </a:extLst>
          </p:cNvPr>
          <p:cNvSpPr/>
          <p:nvPr/>
        </p:nvSpPr>
        <p:spPr>
          <a:xfrm>
            <a:off x="2649813" y="3404152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B76DB4C-BA2F-498C-AD9E-D9B42F8F0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963" y="196867"/>
            <a:ext cx="1089158" cy="150171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37C86BF-4E5C-4F31-90CB-9EC77C78D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8599" y="223453"/>
            <a:ext cx="1396751" cy="1637569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C032EF6-CA85-4A86-9B74-C8DB459EF450}"/>
              </a:ext>
            </a:extLst>
          </p:cNvPr>
          <p:cNvSpPr/>
          <p:nvPr/>
        </p:nvSpPr>
        <p:spPr>
          <a:xfrm>
            <a:off x="5454447" y="560348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7802DFB-0FCB-4D45-B2B5-96FC5B90CAA6}"/>
              </a:ext>
            </a:extLst>
          </p:cNvPr>
          <p:cNvSpPr/>
          <p:nvPr/>
        </p:nvSpPr>
        <p:spPr>
          <a:xfrm>
            <a:off x="7191762" y="516332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F2AAEA7-5CFE-4503-9007-55B55C7B0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225" y="192404"/>
            <a:ext cx="1438476" cy="140037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33F022-5D7B-4634-AF64-ADE63A001E24}"/>
              </a:ext>
            </a:extLst>
          </p:cNvPr>
          <p:cNvSpPr/>
          <p:nvPr/>
        </p:nvSpPr>
        <p:spPr>
          <a:xfrm>
            <a:off x="8079147" y="1321264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95086BD-3279-4393-B237-2C74480345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9418"/>
          <a:stretch/>
        </p:blipFill>
        <p:spPr>
          <a:xfrm>
            <a:off x="5736974" y="1865863"/>
            <a:ext cx="1440000" cy="377929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869DD8D-82B6-4154-B166-00F78487247C}"/>
              </a:ext>
            </a:extLst>
          </p:cNvPr>
          <p:cNvSpPr/>
          <p:nvPr/>
        </p:nvSpPr>
        <p:spPr>
          <a:xfrm>
            <a:off x="4183300" y="2599399"/>
            <a:ext cx="5259757" cy="10143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ebs-oc-stg-registry.kr.ncr.ntruss.com(e89969vf.kr.private-ncr.ntruss.com)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6F3052-AA9B-4F76-A53E-F0B79CBF9677}"/>
              </a:ext>
            </a:extLst>
          </p:cNvPr>
          <p:cNvSpPr/>
          <p:nvPr/>
        </p:nvSpPr>
        <p:spPr>
          <a:xfrm>
            <a:off x="3417674" y="2298683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-2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281678-9363-47F1-8079-47B54589DCC2}"/>
              </a:ext>
            </a:extLst>
          </p:cNvPr>
          <p:cNvSpPr/>
          <p:nvPr/>
        </p:nvSpPr>
        <p:spPr>
          <a:xfrm>
            <a:off x="9759237" y="2795509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C209D7-A755-4F8B-9E04-7ABB9757D423}"/>
              </a:ext>
            </a:extLst>
          </p:cNvPr>
          <p:cNvSpPr/>
          <p:nvPr/>
        </p:nvSpPr>
        <p:spPr>
          <a:xfrm>
            <a:off x="10416791" y="112668"/>
            <a:ext cx="4372813" cy="3373952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6C71B79-0414-4244-B85B-94DD51A2227C}"/>
              </a:ext>
            </a:extLst>
          </p:cNvPr>
          <p:cNvSpPr/>
          <p:nvPr/>
        </p:nvSpPr>
        <p:spPr>
          <a:xfrm>
            <a:off x="11665900" y="277430"/>
            <a:ext cx="2942246" cy="7832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8-1.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표 참고</a:t>
            </a:r>
            <a:r>
              <a:rPr lang="en-US" altLang="ko-KR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-k8s.yaml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B06BC9F-713F-42EB-BF71-767BF735FEFD}"/>
              </a:ext>
            </a:extLst>
          </p:cNvPr>
          <p:cNvSpPr/>
          <p:nvPr/>
        </p:nvSpPr>
        <p:spPr>
          <a:xfrm>
            <a:off x="11665900" y="1185018"/>
            <a:ext cx="2942246" cy="906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8-2.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표 참고</a:t>
            </a:r>
            <a:r>
              <a:rPr lang="en-US" altLang="ko-KR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-k8s.yaml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E877A54D-3FD9-4178-A96D-8D7574850E77}"/>
              </a:ext>
            </a:extLst>
          </p:cNvPr>
          <p:cNvSpPr/>
          <p:nvPr/>
        </p:nvSpPr>
        <p:spPr>
          <a:xfrm rot="5400000">
            <a:off x="11023904" y="1004993"/>
            <a:ext cx="26255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08ED42-70A8-453E-973E-3C0954C345F1}"/>
              </a:ext>
            </a:extLst>
          </p:cNvPr>
          <p:cNvSpPr/>
          <p:nvPr/>
        </p:nvSpPr>
        <p:spPr>
          <a:xfrm>
            <a:off x="10789971" y="1395664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9AACE87C-DC04-436D-A9A1-FD159A3B21D3}"/>
              </a:ext>
            </a:extLst>
          </p:cNvPr>
          <p:cNvSpPr/>
          <p:nvPr/>
        </p:nvSpPr>
        <p:spPr>
          <a:xfrm rot="5400000">
            <a:off x="11054501" y="1622463"/>
            <a:ext cx="230833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30F25C7-B384-49B9-812B-1BE440683535}"/>
              </a:ext>
            </a:extLst>
          </p:cNvPr>
          <p:cNvGrpSpPr/>
          <p:nvPr/>
        </p:nvGrpSpPr>
        <p:grpSpPr>
          <a:xfrm>
            <a:off x="10527329" y="2200215"/>
            <a:ext cx="1321123" cy="1274640"/>
            <a:chOff x="10544482" y="6698164"/>
            <a:chExt cx="1321123" cy="127464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22C6696D-127D-40DB-AECC-E48D1E890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1EA4FA6-E11B-4A82-9A12-B961DE148F9F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32C774-895B-410C-BCBF-FBC5DE858133}"/>
              </a:ext>
            </a:extLst>
          </p:cNvPr>
          <p:cNvSpPr/>
          <p:nvPr/>
        </p:nvSpPr>
        <p:spPr>
          <a:xfrm>
            <a:off x="10918069" y="1175791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-2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FAB884-DFCF-4B1E-A81F-2FFB6829672C}"/>
              </a:ext>
            </a:extLst>
          </p:cNvPr>
          <p:cNvSpPr/>
          <p:nvPr/>
        </p:nvSpPr>
        <p:spPr>
          <a:xfrm>
            <a:off x="10930837" y="1816244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-3</a:t>
            </a:r>
            <a:endParaRPr lang="ko-KR" altLang="en-US" sz="12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5E82C67A-8FE3-4BE4-BDAA-F302FA1A4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6592" y="214594"/>
            <a:ext cx="932284" cy="907588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8F00313B-EB6F-4F45-96E0-658829577D20}"/>
              </a:ext>
            </a:extLst>
          </p:cNvPr>
          <p:cNvSpPr/>
          <p:nvPr/>
        </p:nvSpPr>
        <p:spPr>
          <a:xfrm>
            <a:off x="11169901" y="905094"/>
            <a:ext cx="5036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165C78-7DC2-4A24-B201-695B1881C459}"/>
              </a:ext>
            </a:extLst>
          </p:cNvPr>
          <p:cNvSpPr/>
          <p:nvPr/>
        </p:nvSpPr>
        <p:spPr>
          <a:xfrm>
            <a:off x="11665900" y="2279945"/>
            <a:ext cx="2942246" cy="724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8-3.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표 참고</a:t>
            </a:r>
            <a:endParaRPr lang="en-US" altLang="ko-KR" sz="900" kern="0" dirty="0">
              <a:solidFill>
                <a:srgbClr val="000000"/>
              </a:solidFill>
              <a:highlight>
                <a:srgbClr val="FFFF00"/>
              </a:highlight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578D25-F846-42B5-834D-E269F0427556}"/>
              </a:ext>
            </a:extLst>
          </p:cNvPr>
          <p:cNvSpPr/>
          <p:nvPr/>
        </p:nvSpPr>
        <p:spPr>
          <a:xfrm>
            <a:off x="3450007" y="2795509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93447-CACB-4E3B-B345-659E266EDAC2}"/>
              </a:ext>
            </a:extLst>
          </p:cNvPr>
          <p:cNvSpPr/>
          <p:nvPr/>
        </p:nvSpPr>
        <p:spPr>
          <a:xfrm>
            <a:off x="-43480" y="-130170"/>
            <a:ext cx="2393604" cy="473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b="1" u="sng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***-</a:t>
            </a:r>
            <a:r>
              <a:rPr lang="en-US" altLang="ko-KR" b="1" u="sng" kern="0" dirty="0" err="1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b="1" u="sng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-****.groovy</a:t>
            </a:r>
            <a:endParaRPr lang="en-US" altLang="ko-KR" b="1" u="sng" kern="0" dirty="0">
              <a:solidFill>
                <a:srgbClr val="000000"/>
              </a:solidFill>
              <a:highlight>
                <a:srgbClr val="FFFF00"/>
              </a:highlight>
              <a:latin typeface="함초롬바탕" panose="02030604000101010101" pitchFamily="18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A853D70-E5DA-4362-8EB7-D9337D6C4AEA}"/>
              </a:ext>
            </a:extLst>
          </p:cNvPr>
          <p:cNvSpPr/>
          <p:nvPr/>
        </p:nvSpPr>
        <p:spPr>
          <a:xfrm>
            <a:off x="2543236" y="1722036"/>
            <a:ext cx="1400362" cy="21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sicc-devlop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endParaRPr lang="ko-KR" altLang="en-US" sz="900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48F4D1A-BABD-49C1-81CE-82D33467B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05728"/>
              </p:ext>
            </p:extLst>
          </p:nvPr>
        </p:nvGraphicFramePr>
        <p:xfrm>
          <a:off x="3441383" y="4640230"/>
          <a:ext cx="13579457" cy="483748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63154">
                  <a:extLst>
                    <a:ext uri="{9D8B030D-6E8A-4147-A177-3AD203B41FA5}">
                      <a16:colId xmlns:a16="http://schemas.microsoft.com/office/drawing/2014/main" val="1355685764"/>
                    </a:ext>
                  </a:extLst>
                </a:gridCol>
                <a:gridCol w="563154">
                  <a:extLst>
                    <a:ext uri="{9D8B030D-6E8A-4147-A177-3AD203B41FA5}">
                      <a16:colId xmlns:a16="http://schemas.microsoft.com/office/drawing/2014/main" val="3164042600"/>
                    </a:ext>
                  </a:extLst>
                </a:gridCol>
                <a:gridCol w="563154">
                  <a:extLst>
                    <a:ext uri="{9D8B030D-6E8A-4147-A177-3AD203B41FA5}">
                      <a16:colId xmlns:a16="http://schemas.microsoft.com/office/drawing/2014/main" val="1090203180"/>
                    </a:ext>
                  </a:extLst>
                </a:gridCol>
                <a:gridCol w="563154">
                  <a:extLst>
                    <a:ext uri="{9D8B030D-6E8A-4147-A177-3AD203B41FA5}">
                      <a16:colId xmlns:a16="http://schemas.microsoft.com/office/drawing/2014/main" val="1246450641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018425238"/>
                    </a:ext>
                  </a:extLst>
                </a:gridCol>
                <a:gridCol w="1168811">
                  <a:extLst>
                    <a:ext uri="{9D8B030D-6E8A-4147-A177-3AD203B41FA5}">
                      <a16:colId xmlns:a16="http://schemas.microsoft.com/office/drawing/2014/main" val="2708869029"/>
                    </a:ext>
                  </a:extLst>
                </a:gridCol>
                <a:gridCol w="1976354">
                  <a:extLst>
                    <a:ext uri="{9D8B030D-6E8A-4147-A177-3AD203B41FA5}">
                      <a16:colId xmlns:a16="http://schemas.microsoft.com/office/drawing/2014/main" val="3198109396"/>
                    </a:ext>
                  </a:extLst>
                </a:gridCol>
                <a:gridCol w="4841440">
                  <a:extLst>
                    <a:ext uri="{9D8B030D-6E8A-4147-A177-3AD203B41FA5}">
                      <a16:colId xmlns:a16="http://schemas.microsoft.com/office/drawing/2014/main" val="2394169351"/>
                    </a:ext>
                  </a:extLst>
                </a:gridCol>
                <a:gridCol w="2553945">
                  <a:extLst>
                    <a:ext uri="{9D8B030D-6E8A-4147-A177-3AD203B41FA5}">
                      <a16:colId xmlns:a16="http://schemas.microsoft.com/office/drawing/2014/main" val="3308977524"/>
                    </a:ext>
                  </a:extLst>
                </a:gridCol>
              </a:tblGrid>
              <a:tr h="1474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시스템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9196323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stg-oc-admin.groovy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GitLab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commit and Push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GitLab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 저장소 소스 저장 및 업로드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6367805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stg-oc-admin.groovy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2.249.3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Build with Paramters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sicc-develop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배포할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GitLab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브랜치 명 입력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4404028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stg-oc-admin.groovy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Jenkins_1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GitLab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stage('checkout')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sicc-develop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배포할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GitLab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브랜치 젠킨슨으로 다운로드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180893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stg-oc-admin.groovy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Jenkins_2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2.249.3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stage('Initialize')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젠킨슨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groovy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스크립트 변수선언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mvnHome, imageName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41515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stg-oc-admin.groovy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Jenkins_3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2.249.3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stage('build artifacts')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메이븐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build, jar install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3275496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stg-oc-admin.groovy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Jenkins_4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2.249.3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stage('move artifacts')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Jenkins_3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실행후 생성된 파일을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artifacts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모으는 기능 수행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6505112"/>
                  </a:ext>
                </a:extLst>
              </a:tr>
              <a:tr h="17028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stg-oc-admin.groovy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Jenkins_5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19.03.14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stage('build image')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Dockerfile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다운로드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ㅇ상세위치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ncloudstorage &gt; [DEV]NCP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ㅇ버킷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ebs-oc-stg-contents-bucket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ㅇ파일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dockerfiles/********.Dockerfile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ㅇ실행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다운로드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빌드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ebs-oc-jenkins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 설치됨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3)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빌드 된거 태그 명칭 생성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4)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ncloudstorage &gt; NCP[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&gt;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VPC &gt; Container Registry &gt;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ebs-oc-stg-registry.kr.ncr.ntruss.com(e89969vf.kr.private-ncr.ntruss.com)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 명칭 업로드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Dockerfile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다운로드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ㅇ파일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dockerfiles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oc-admin.Dockerfile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7861391"/>
                  </a:ext>
                </a:extLst>
              </a:tr>
              <a:tr h="18442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stg-oc-admin.groovy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Jenkins_6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kubernetes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 Ver 1.20.2</a:t>
                      </a:r>
                      <a:b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 Ver 1.20.13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stage('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deploy')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kube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 다운로드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ㅇ상세위치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ncloudstorage &gt; [DEV]NCP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ㅇ버킷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ebs-oc-stg-contents-bucket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ㅇ파일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manifests/v2/******yaml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ㅇ실행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다운로드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kube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 파일 생성 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ㅇ환경설정 파일 생성 *입력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***********.yaml *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deployment.yaml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ㅇ환경설정 파일 생성 내보내기 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kube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쿠버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*******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 *출력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deployment.yaml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en-US" altLang="ko-KR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 다운로드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ㅇ파일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manifests/v2/oc-admin-k8s.yaml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en-US" altLang="ko-KR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 파일 생성 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ㅇ환경설정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파일 생성 *입력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manifests/v2/oc-admin-k8s.yaml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en-US" altLang="ko-KR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쿠버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stg-nks01-kube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4676262"/>
                  </a:ext>
                </a:extLst>
              </a:tr>
            </a:tbl>
          </a:graphicData>
        </a:graphic>
      </p:graphicFrame>
      <p:sp>
        <p:nvSpPr>
          <p:cNvPr id="61" name="직사각형 60">
            <a:extLst>
              <a:ext uri="{FF2B5EF4-FFF2-40B4-BE49-F238E27FC236}">
                <a16:creationId xmlns:a16="http://schemas.microsoft.com/office/drawing/2014/main" id="{49670F93-1712-43BB-B896-E014B8A27425}"/>
              </a:ext>
            </a:extLst>
          </p:cNvPr>
          <p:cNvSpPr/>
          <p:nvPr/>
        </p:nvSpPr>
        <p:spPr>
          <a:xfrm>
            <a:off x="17188764" y="1828"/>
            <a:ext cx="6526426" cy="81253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[[</a:t>
            </a:r>
            <a:r>
              <a:rPr lang="en-US" altLang="ko-KR" b="1" u="sng" dirty="0" err="1">
                <a:highlight>
                  <a:srgbClr val="FFFF00"/>
                </a:highlight>
              </a:rPr>
              <a:t>oc-admin.Dockerfile</a:t>
            </a:r>
            <a:r>
              <a:rPr lang="en-US" altLang="ko-KR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dirty="0"/>
          </a:p>
          <a:p>
            <a:r>
              <a:rPr lang="ko-KR" altLang="en-US" dirty="0"/>
              <a:t>FROM openjdk:8-jdk-alpine</a:t>
            </a:r>
          </a:p>
          <a:p>
            <a:r>
              <a:rPr lang="ko-KR" altLang="en-US" dirty="0"/>
              <a:t>//</a:t>
            </a:r>
            <a:r>
              <a:rPr lang="ko-KR" altLang="en-US" dirty="0" err="1"/>
              <a:t>OpenJDK</a:t>
            </a:r>
            <a:r>
              <a:rPr lang="ko-KR" altLang="en-US" dirty="0"/>
              <a:t> 8 버전의 </a:t>
            </a:r>
            <a:r>
              <a:rPr lang="ko-KR" altLang="en-US" dirty="0" err="1"/>
              <a:t>Java</a:t>
            </a:r>
            <a:r>
              <a:rPr lang="ko-KR" altLang="en-US" dirty="0"/>
              <a:t> </a:t>
            </a:r>
            <a:r>
              <a:rPr lang="ko-KR" altLang="en-US" dirty="0" err="1"/>
              <a:t>Development</a:t>
            </a:r>
            <a:r>
              <a:rPr lang="ko-KR" altLang="en-US" dirty="0"/>
              <a:t> </a:t>
            </a:r>
            <a:r>
              <a:rPr lang="ko-KR" altLang="en-US" dirty="0" err="1"/>
              <a:t>Kit를</a:t>
            </a:r>
            <a:r>
              <a:rPr lang="ko-KR" altLang="en-US" dirty="0"/>
              <a:t> 기반 </a:t>
            </a:r>
            <a:r>
              <a:rPr lang="ko-KR" altLang="en-US" dirty="0" err="1"/>
              <a:t>Alpine</a:t>
            </a:r>
            <a:r>
              <a:rPr lang="ko-KR" altLang="en-US" dirty="0"/>
              <a:t> </a:t>
            </a:r>
            <a:r>
              <a:rPr lang="ko-KR" altLang="en-US" dirty="0" err="1"/>
              <a:t>Linux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ARG SERVER_ENV</a:t>
            </a:r>
          </a:p>
          <a:p>
            <a:r>
              <a:rPr lang="ko-KR" altLang="en-US" dirty="0"/>
              <a:t>//변수선언 SERVER_ENV </a:t>
            </a:r>
          </a:p>
          <a:p>
            <a:endParaRPr lang="ko-KR" altLang="en-US" dirty="0"/>
          </a:p>
          <a:p>
            <a:r>
              <a:rPr lang="ko-KR" altLang="en-US" dirty="0"/>
              <a:t>ENV SERVER_ENV ${SERVER_ENV}</a:t>
            </a:r>
          </a:p>
          <a:p>
            <a:r>
              <a:rPr lang="ko-KR" altLang="en-US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SERVER_ENV </a:t>
            </a:r>
            <a:r>
              <a:rPr lang="ko-KR" altLang="en-US" dirty="0" err="1"/>
              <a:t>stg</a:t>
            </a:r>
            <a:r>
              <a:rPr lang="ko-KR" altLang="en-US" dirty="0"/>
              <a:t> &lt;&lt; </a:t>
            </a:r>
            <a:r>
              <a:rPr lang="ko-KR" altLang="en-US" dirty="0" err="1"/>
              <a:t>젠킨슨</a:t>
            </a:r>
            <a:r>
              <a:rPr lang="ko-KR" altLang="en-US" dirty="0"/>
              <a:t> 변수(SERVER_ENV)</a:t>
            </a:r>
          </a:p>
          <a:p>
            <a:endParaRPr lang="ko-KR" altLang="en-US" dirty="0"/>
          </a:p>
          <a:p>
            <a:r>
              <a:rPr lang="ko-KR" altLang="en-US" dirty="0"/>
              <a:t>ENV JAVA_OPTS="-Xmx1g -Xms1g"</a:t>
            </a:r>
          </a:p>
          <a:p>
            <a:r>
              <a:rPr lang="ko-KR" altLang="en-US" dirty="0"/>
              <a:t>//ENV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환경 변수를 설정하는 지시어</a:t>
            </a:r>
          </a:p>
          <a:p>
            <a:endParaRPr lang="ko-KR" altLang="en-US" dirty="0"/>
          </a:p>
          <a:p>
            <a:r>
              <a:rPr lang="ko-KR" altLang="en-US" dirty="0"/>
              <a:t>COPY ./oc-admin-0.0.1-SNAPSHOT.jar oc-admin.jar</a:t>
            </a:r>
          </a:p>
          <a:p>
            <a:r>
              <a:rPr lang="ko-KR" altLang="en-US" dirty="0"/>
              <a:t>//복사 ./oc-admin-0.0.1-SNAPSHOT.jar oc-admin.jar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Timezone</a:t>
            </a:r>
            <a:endParaRPr lang="ko-KR" altLang="en-US" dirty="0"/>
          </a:p>
          <a:p>
            <a:r>
              <a:rPr lang="ko-KR" altLang="en-US" dirty="0"/>
              <a:t>RUN </a:t>
            </a:r>
            <a:r>
              <a:rPr lang="ko-KR" altLang="en-US" dirty="0" err="1"/>
              <a:t>apk</a:t>
            </a:r>
            <a:r>
              <a:rPr lang="ko-KR" altLang="en-US" dirty="0"/>
              <a:t> --</a:t>
            </a:r>
            <a:r>
              <a:rPr lang="ko-KR" altLang="en-US" dirty="0" err="1"/>
              <a:t>no-cache</a:t>
            </a:r>
            <a:r>
              <a:rPr lang="ko-KR" altLang="en-US" dirty="0"/>
              <a:t> </a:t>
            </a:r>
            <a:r>
              <a:rPr lang="ko-KR" altLang="en-US" dirty="0" err="1"/>
              <a:t>add</a:t>
            </a:r>
            <a:r>
              <a:rPr lang="ko-KR" altLang="en-US" dirty="0"/>
              <a:t> </a:t>
            </a:r>
            <a:r>
              <a:rPr lang="ko-KR" altLang="en-US" dirty="0" err="1"/>
              <a:t>tzdata</a:t>
            </a:r>
            <a:r>
              <a:rPr lang="ko-KR" altLang="en-US" dirty="0"/>
              <a:t> &amp;&amp; </a:t>
            </a:r>
            <a:r>
              <a:rPr lang="ko-KR" altLang="en-US" dirty="0" err="1"/>
              <a:t>cp</a:t>
            </a:r>
            <a:r>
              <a:rPr lang="ko-KR" altLang="en-US" dirty="0"/>
              <a:t> /</a:t>
            </a:r>
            <a:r>
              <a:rPr lang="ko-KR" altLang="en-US" dirty="0" err="1"/>
              <a:t>usr</a:t>
            </a:r>
            <a:r>
              <a:rPr lang="ko-KR" altLang="en-US" dirty="0"/>
              <a:t>/</a:t>
            </a:r>
            <a:r>
              <a:rPr lang="ko-KR" altLang="en-US" dirty="0" err="1"/>
              <a:t>share</a:t>
            </a:r>
            <a:r>
              <a:rPr lang="ko-KR" altLang="en-US" dirty="0"/>
              <a:t>/</a:t>
            </a:r>
            <a:r>
              <a:rPr lang="ko-KR" altLang="en-US" dirty="0" err="1"/>
              <a:t>zoneinfo</a:t>
            </a:r>
            <a:r>
              <a:rPr lang="ko-KR" altLang="en-US" dirty="0"/>
              <a:t>/</a:t>
            </a:r>
            <a:r>
              <a:rPr lang="ko-KR" altLang="en-US" dirty="0" err="1"/>
              <a:t>Asia</a:t>
            </a:r>
            <a:r>
              <a:rPr lang="ko-KR" altLang="en-US" dirty="0"/>
              <a:t>/</a:t>
            </a:r>
            <a:r>
              <a:rPr lang="ko-KR" altLang="en-US" dirty="0" err="1"/>
              <a:t>Seoul</a:t>
            </a:r>
            <a:r>
              <a:rPr lang="ko-KR" altLang="en-US" dirty="0"/>
              <a:t> /</a:t>
            </a:r>
            <a:r>
              <a:rPr lang="ko-KR" altLang="en-US" dirty="0" err="1"/>
              <a:t>etc</a:t>
            </a:r>
            <a:r>
              <a:rPr lang="ko-KR" altLang="en-US" dirty="0"/>
              <a:t>/</a:t>
            </a:r>
            <a:r>
              <a:rPr lang="ko-KR" altLang="en-US" dirty="0" err="1"/>
              <a:t>localtime</a:t>
            </a:r>
            <a:r>
              <a:rPr lang="ko-KR" altLang="en-US" dirty="0"/>
              <a:t> &amp;&amp; </a:t>
            </a:r>
            <a:r>
              <a:rPr lang="ko-KR" altLang="en-US" dirty="0" err="1"/>
              <a:t>echo</a:t>
            </a:r>
            <a:r>
              <a:rPr lang="ko-KR" altLang="en-US" dirty="0"/>
              <a:t> "</a:t>
            </a:r>
            <a:r>
              <a:rPr lang="ko-KR" altLang="en-US" dirty="0" err="1"/>
              <a:t>Asia</a:t>
            </a:r>
            <a:r>
              <a:rPr lang="ko-KR" altLang="en-US" dirty="0"/>
              <a:t>/</a:t>
            </a:r>
            <a:r>
              <a:rPr lang="ko-KR" altLang="en-US" dirty="0" err="1"/>
              <a:t>Seoul</a:t>
            </a:r>
            <a:r>
              <a:rPr lang="ko-KR" altLang="en-US" dirty="0"/>
              <a:t>" &gt; /</a:t>
            </a:r>
            <a:r>
              <a:rPr lang="ko-KR" altLang="en-US" dirty="0" err="1"/>
              <a:t>etc</a:t>
            </a:r>
            <a:r>
              <a:rPr lang="ko-KR" altLang="en-US" dirty="0"/>
              <a:t>/</a:t>
            </a:r>
            <a:r>
              <a:rPr lang="ko-KR" altLang="en-US" dirty="0" err="1"/>
              <a:t>timezone</a:t>
            </a:r>
            <a:endParaRPr lang="ko-KR" altLang="en-US" dirty="0"/>
          </a:p>
          <a:p>
            <a:r>
              <a:rPr lang="ko-KR" altLang="en-US" dirty="0"/>
              <a:t>//</a:t>
            </a:r>
            <a:r>
              <a:rPr lang="ko-KR" altLang="en-US" dirty="0" err="1"/>
              <a:t>tzdata는</a:t>
            </a:r>
            <a:r>
              <a:rPr lang="ko-KR" altLang="en-US" dirty="0"/>
              <a:t> 시간대 데이터를 관리하는 패키지로, 컨테이너의 시간대를 설정하거나 시간대 관련 설정을 변경할 때 사용 &amp; 시간 </a:t>
            </a:r>
            <a:r>
              <a:rPr lang="ko-KR" altLang="en-US" dirty="0" err="1"/>
              <a:t>Seoul</a:t>
            </a:r>
            <a:r>
              <a:rPr lang="ko-KR" altLang="en-US" dirty="0"/>
              <a:t> 지정</a:t>
            </a:r>
          </a:p>
          <a:p>
            <a:endParaRPr lang="ko-KR" altLang="en-US" dirty="0"/>
          </a:p>
          <a:p>
            <a:r>
              <a:rPr lang="ko-KR" altLang="en-US" dirty="0"/>
              <a:t>ENTRYPOINT </a:t>
            </a:r>
            <a:r>
              <a:rPr lang="ko-KR" altLang="en-US" dirty="0" err="1"/>
              <a:t>exec</a:t>
            </a:r>
            <a:r>
              <a:rPr lang="ko-KR" altLang="en-US" dirty="0"/>
              <a:t> </a:t>
            </a:r>
            <a:r>
              <a:rPr lang="ko-KR" altLang="en-US" dirty="0" err="1"/>
              <a:t>java</a:t>
            </a:r>
            <a:r>
              <a:rPr lang="ko-KR" altLang="en-US" dirty="0"/>
              <a:t> $JAVA_OPTS -</a:t>
            </a:r>
            <a:r>
              <a:rPr lang="ko-KR" altLang="en-US" dirty="0" err="1"/>
              <a:t>Dspring.profiles.active</a:t>
            </a:r>
            <a:r>
              <a:rPr lang="ko-KR" altLang="en-US" dirty="0"/>
              <a:t>=${SERVER_ENV} -</a:t>
            </a:r>
            <a:r>
              <a:rPr lang="ko-KR" altLang="en-US" dirty="0" err="1"/>
              <a:t>jar</a:t>
            </a:r>
            <a:r>
              <a:rPr lang="ko-KR" altLang="en-US" dirty="0"/>
              <a:t> /</a:t>
            </a:r>
            <a:r>
              <a:rPr lang="ko-KR" altLang="en-US" dirty="0">
                <a:highlight>
                  <a:srgbClr val="FFFF00"/>
                </a:highlight>
              </a:rPr>
              <a:t>oc-admin.jar</a:t>
            </a:r>
          </a:p>
          <a:p>
            <a:r>
              <a:rPr lang="ko-KR" altLang="en-US" dirty="0"/>
              <a:t>//컨테이너가 이미지에서 시작될 때 실행할 명령을 지정 실행 자바 -Xmx1g -Xms1g -</a:t>
            </a:r>
            <a:r>
              <a:rPr lang="ko-KR" altLang="en-US" dirty="0" err="1"/>
              <a:t>Dspring.profiles.active</a:t>
            </a:r>
            <a:r>
              <a:rPr lang="ko-KR" altLang="en-US" dirty="0"/>
              <a:t>=</a:t>
            </a:r>
            <a:r>
              <a:rPr lang="ko-KR" altLang="en-US" dirty="0" err="1"/>
              <a:t>stg</a:t>
            </a:r>
            <a:r>
              <a:rPr lang="ko-KR" altLang="en-US" dirty="0"/>
              <a:t> -</a:t>
            </a:r>
            <a:r>
              <a:rPr lang="ko-KR" altLang="en-US" dirty="0" err="1"/>
              <a:t>jar</a:t>
            </a:r>
            <a:r>
              <a:rPr lang="ko-KR" altLang="en-US" dirty="0"/>
              <a:t> /oc-admin.jar</a:t>
            </a:r>
          </a:p>
        </p:txBody>
      </p:sp>
    </p:spTree>
    <p:extLst>
      <p:ext uri="{BB962C8B-B14F-4D97-AF65-F5344CB8AC3E}">
        <p14:creationId xmlns:p14="http://schemas.microsoft.com/office/powerpoint/2010/main" val="1038300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93447-CACB-4E3B-B345-659E266EDAC2}"/>
              </a:ext>
            </a:extLst>
          </p:cNvPr>
          <p:cNvSpPr/>
          <p:nvPr/>
        </p:nvSpPr>
        <p:spPr>
          <a:xfrm>
            <a:off x="136614" y="0"/>
            <a:ext cx="185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prd-oc-ext.groovy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8" name="화살표: 위쪽/아래쪽 57">
            <a:extLst>
              <a:ext uri="{FF2B5EF4-FFF2-40B4-BE49-F238E27FC236}">
                <a16:creationId xmlns:a16="http://schemas.microsoft.com/office/drawing/2014/main" id="{33F8DF99-A4A4-4F3C-A018-881F02E7A772}"/>
              </a:ext>
            </a:extLst>
          </p:cNvPr>
          <p:cNvSpPr/>
          <p:nvPr/>
        </p:nvSpPr>
        <p:spPr>
          <a:xfrm rot="16200000">
            <a:off x="6942342" y="1080704"/>
            <a:ext cx="374909" cy="5288252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4" name="화살표: 위쪽/아래쪽 63">
            <a:extLst>
              <a:ext uri="{FF2B5EF4-FFF2-40B4-BE49-F238E27FC236}">
                <a16:creationId xmlns:a16="http://schemas.microsoft.com/office/drawing/2014/main" id="{2F2CCB91-9A66-43DB-939E-A5DCFF4C3B0A}"/>
              </a:ext>
            </a:extLst>
          </p:cNvPr>
          <p:cNvSpPr/>
          <p:nvPr/>
        </p:nvSpPr>
        <p:spPr>
          <a:xfrm>
            <a:off x="3026997" y="2589615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78513D3-86F1-4875-AB2A-1BAAEF1C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028" y="3291015"/>
            <a:ext cx="1440000" cy="99052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5112B0E-98DC-403A-A1DB-0477AB15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678" y="1223326"/>
            <a:ext cx="1440000" cy="132896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1B4762C-17C4-4668-B20D-D95E2696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89" y="2270391"/>
            <a:ext cx="905409" cy="922766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662D23B-8C50-4E58-B5AF-37F8E733EC25}"/>
              </a:ext>
            </a:extLst>
          </p:cNvPr>
          <p:cNvSpPr/>
          <p:nvPr/>
        </p:nvSpPr>
        <p:spPr>
          <a:xfrm rot="1800000">
            <a:off x="2341255" y="3136367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01DE1F5-2A8A-47AA-986C-396EB2620D3B}"/>
              </a:ext>
            </a:extLst>
          </p:cNvPr>
          <p:cNvSpPr/>
          <p:nvPr/>
        </p:nvSpPr>
        <p:spPr>
          <a:xfrm rot="20503359">
            <a:off x="2281345" y="1975663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32AEEC-8C32-4074-9FA3-281DFD5A4F88}"/>
              </a:ext>
            </a:extLst>
          </p:cNvPr>
          <p:cNvSpPr/>
          <p:nvPr/>
        </p:nvSpPr>
        <p:spPr>
          <a:xfrm>
            <a:off x="1463190" y="3182208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96237BD-E7D6-47E7-A79A-5353E6399DF2}"/>
              </a:ext>
            </a:extLst>
          </p:cNvPr>
          <p:cNvSpPr/>
          <p:nvPr/>
        </p:nvSpPr>
        <p:spPr>
          <a:xfrm>
            <a:off x="2348824" y="3317817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859C25-F4E8-4C47-8F7D-F49E03443F7B}"/>
              </a:ext>
            </a:extLst>
          </p:cNvPr>
          <p:cNvSpPr/>
          <p:nvPr/>
        </p:nvSpPr>
        <p:spPr>
          <a:xfrm>
            <a:off x="3116556" y="2651746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CFFF9744-960A-4390-8560-DBA70A4F436B}"/>
              </a:ext>
            </a:extLst>
          </p:cNvPr>
          <p:cNvSpPr/>
          <p:nvPr/>
        </p:nvSpPr>
        <p:spPr>
          <a:xfrm rot="16200000">
            <a:off x="3430199" y="4610964"/>
            <a:ext cx="126357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80EEFC3-A2D7-4604-A052-8D0725A61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644" y="5655438"/>
            <a:ext cx="1284585" cy="122684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35EEDA-D7C8-4683-A763-088F63302611}"/>
              </a:ext>
            </a:extLst>
          </p:cNvPr>
          <p:cNvSpPr/>
          <p:nvPr/>
        </p:nvSpPr>
        <p:spPr>
          <a:xfrm>
            <a:off x="3850046" y="6628258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4A060C3-7617-4682-98B1-0D5C331DE999}"/>
              </a:ext>
            </a:extLst>
          </p:cNvPr>
          <p:cNvSpPr/>
          <p:nvPr/>
        </p:nvSpPr>
        <p:spPr>
          <a:xfrm>
            <a:off x="4366312" y="4029792"/>
            <a:ext cx="2709066" cy="51548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/>
              <a:t>⑦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')</a:t>
            </a:r>
            <a:endParaRPr lang="ko-KR" altLang="en-US" sz="900" dirty="0"/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Jenkins_3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실행후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생성된 파일을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artifacts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 모으는 기능 수행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**/target/ext-0.0.1-SNAPSHOT.jar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whatap.agent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/v2/whatap.agent-2.0_29.jar,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/v2/paramkey.txt,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CustomPool.x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configfiles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configfiles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ext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6942372-18C1-4D32-80D9-BD5198642F1C}"/>
              </a:ext>
            </a:extLst>
          </p:cNvPr>
          <p:cNvSpPr/>
          <p:nvPr/>
        </p:nvSpPr>
        <p:spPr>
          <a:xfrm rot="5400000">
            <a:off x="2763870" y="4616190"/>
            <a:ext cx="12635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03EC77B-C9A1-4382-94A8-D1E8517FB889}"/>
              </a:ext>
            </a:extLst>
          </p:cNvPr>
          <p:cNvSpPr/>
          <p:nvPr/>
        </p:nvSpPr>
        <p:spPr>
          <a:xfrm>
            <a:off x="9916083" y="1774497"/>
            <a:ext cx="5593080" cy="5393801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ECBA66-3F8F-455A-A1FA-8C47690D6E17}"/>
              </a:ext>
            </a:extLst>
          </p:cNvPr>
          <p:cNvSpPr/>
          <p:nvPr/>
        </p:nvSpPr>
        <p:spPr>
          <a:xfrm>
            <a:off x="11490890" y="4704764"/>
            <a:ext cx="2942246" cy="11567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3A5AAF-0E8C-4EEF-9880-A679B5688BA8}"/>
              </a:ext>
            </a:extLst>
          </p:cNvPr>
          <p:cNvSpPr/>
          <p:nvPr/>
        </p:nvSpPr>
        <p:spPr>
          <a:xfrm>
            <a:off x="10371245" y="4514229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1406A3BE-A160-4288-AB08-F498C988A98B}"/>
              </a:ext>
            </a:extLst>
          </p:cNvPr>
          <p:cNvSpPr/>
          <p:nvPr/>
        </p:nvSpPr>
        <p:spPr>
          <a:xfrm rot="5400000">
            <a:off x="9873555" y="3359308"/>
            <a:ext cx="1659864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8C36-8DEF-41AF-B007-A774DA4E85F2}"/>
              </a:ext>
            </a:extLst>
          </p:cNvPr>
          <p:cNvGrpSpPr/>
          <p:nvPr/>
        </p:nvGrpSpPr>
        <p:grpSpPr>
          <a:xfrm>
            <a:off x="10153650" y="5791723"/>
            <a:ext cx="1321123" cy="1274640"/>
            <a:chOff x="10544482" y="6698164"/>
            <a:chExt cx="1321123" cy="1274640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1679C22-3A87-4E69-80AB-CCCE2A1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2DC40C-7BAD-4A21-B625-281A8037B701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FBE2640-8D1C-4DFD-AF08-B4B8B0921E61}"/>
              </a:ext>
            </a:extLst>
          </p:cNvPr>
          <p:cNvSpPr/>
          <p:nvPr/>
        </p:nvSpPr>
        <p:spPr>
          <a:xfrm>
            <a:off x="10558437" y="360538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⑨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D0040ED-BC08-4126-8931-DA2BE5B04CE6}"/>
              </a:ext>
            </a:extLst>
          </p:cNvPr>
          <p:cNvSpPr/>
          <p:nvPr/>
        </p:nvSpPr>
        <p:spPr>
          <a:xfrm>
            <a:off x="11480120" y="5904009"/>
            <a:ext cx="2942246" cy="724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D3572A-3B2D-45DB-BB6B-D7CD6C6E1CE8}"/>
              </a:ext>
            </a:extLst>
          </p:cNvPr>
          <p:cNvSpPr/>
          <p:nvPr/>
        </p:nvSpPr>
        <p:spPr>
          <a:xfrm>
            <a:off x="4634669" y="3587182"/>
            <a:ext cx="746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⑨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28918C-3190-43B7-8047-504B876518A4}"/>
              </a:ext>
            </a:extLst>
          </p:cNvPr>
          <p:cNvSpPr/>
          <p:nvPr/>
        </p:nvSpPr>
        <p:spPr>
          <a:xfrm>
            <a:off x="3577950" y="2708373"/>
            <a:ext cx="1716585" cy="3216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master 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체크아웃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master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체크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663255-B0B4-4E8A-8090-D1BB9A59DC07}"/>
              </a:ext>
            </a:extLst>
          </p:cNvPr>
          <p:cNvSpPr/>
          <p:nvPr/>
        </p:nvSpPr>
        <p:spPr>
          <a:xfrm>
            <a:off x="3228784" y="4895392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endParaRPr lang="ko-KR" altLang="en-US" sz="12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5B1D124-438A-4263-A260-9E284C5AA8A2}"/>
              </a:ext>
            </a:extLst>
          </p:cNvPr>
          <p:cNvSpPr/>
          <p:nvPr/>
        </p:nvSpPr>
        <p:spPr>
          <a:xfrm>
            <a:off x="1408641" y="4412827"/>
            <a:ext cx="2076249" cy="4825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stage('Initialize’)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변수선언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stage('build’) -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컴파일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0ACE82-A2FB-46FC-B0CC-2D4870668D70}"/>
              </a:ext>
            </a:extLst>
          </p:cNvPr>
          <p:cNvSpPr/>
          <p:nvPr/>
        </p:nvSpPr>
        <p:spPr>
          <a:xfrm>
            <a:off x="3897515" y="4905823"/>
            <a:ext cx="346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⑧</a:t>
            </a:r>
            <a:endParaRPr lang="en-US" altLang="ko-KR" sz="1200" dirty="0"/>
          </a:p>
          <a:p>
            <a:r>
              <a:rPr lang="ko-KR" altLang="en-US" sz="1200" dirty="0"/>
              <a:t>⑦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BD8A54E-E046-45C9-9B0F-B05F25496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9816" y="2070123"/>
            <a:ext cx="783776" cy="108177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B2AE3D3-3F8C-4ACB-AF87-2C63B830FD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4604" y="2068690"/>
            <a:ext cx="1005125" cy="1179638"/>
          </a:xfrm>
          <a:prstGeom prst="rect">
            <a:avLst/>
          </a:prstGeom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1160846-9AD1-4303-A0BE-9CEE43248653}"/>
              </a:ext>
            </a:extLst>
          </p:cNvPr>
          <p:cNvSpPr/>
          <p:nvPr/>
        </p:nvSpPr>
        <p:spPr>
          <a:xfrm>
            <a:off x="12432641" y="2331960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D04CDA33-9F49-447D-9D11-9B3D5075B286}"/>
              </a:ext>
            </a:extLst>
          </p:cNvPr>
          <p:cNvSpPr/>
          <p:nvPr/>
        </p:nvSpPr>
        <p:spPr>
          <a:xfrm>
            <a:off x="13761160" y="2300253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6270FDB-D20A-46A2-B4B5-ECDB244CE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1971" y="2066908"/>
            <a:ext cx="1035151" cy="100877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586171-6718-42A8-98DA-016BC926D936}"/>
              </a:ext>
            </a:extLst>
          </p:cNvPr>
          <p:cNvSpPr/>
          <p:nvPr/>
        </p:nvSpPr>
        <p:spPr>
          <a:xfrm>
            <a:off x="14285540" y="2880093"/>
            <a:ext cx="75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121A119-453C-4F1A-BE14-181DE340A3F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2829263" y="1883389"/>
            <a:ext cx="755805" cy="198566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A09C199-6A60-47F5-8ABC-FBDC85F0C3E2}"/>
              </a:ext>
            </a:extLst>
          </p:cNvPr>
          <p:cNvSpPr/>
          <p:nvPr/>
        </p:nvSpPr>
        <p:spPr>
          <a:xfrm>
            <a:off x="11480120" y="3303089"/>
            <a:ext cx="3915750" cy="12183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l4msm4ug.kr.private-ncr.ntruss.com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확인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B777A00-AD86-45D9-BA81-9F5BB6B2C9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0344415" y="2583363"/>
            <a:ext cx="755805" cy="198566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13A89C-5CD6-4FC2-9D3E-2C1CC87274AF}"/>
              </a:ext>
            </a:extLst>
          </p:cNvPr>
          <p:cNvSpPr/>
          <p:nvPr/>
        </p:nvSpPr>
        <p:spPr>
          <a:xfrm>
            <a:off x="7241586" y="4029792"/>
            <a:ext cx="2360078" cy="20052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nks2_ns</a:t>
            </a:r>
          </a:p>
          <a:p>
            <a:r>
              <a:rPr lang="ko-KR" altLang="en-US" sz="900" dirty="0"/>
              <a:t>⑧</a:t>
            </a:r>
            <a:r>
              <a:rPr lang="en-US" altLang="ko-KR" sz="900" dirty="0"/>
              <a:t> stage('</a:t>
            </a:r>
            <a:r>
              <a:rPr lang="en-US" altLang="ko-KR" sz="900" dirty="0" err="1"/>
              <a:t>whatap</a:t>
            </a:r>
            <a:r>
              <a:rPr lang="en-US" altLang="ko-KR" sz="900" dirty="0"/>
              <a:t> '+ns)</a:t>
            </a:r>
          </a:p>
          <a:p>
            <a:endParaRPr lang="en-US" altLang="ko-KR" sz="900" dirty="0"/>
          </a:p>
          <a:p>
            <a:r>
              <a:rPr lang="en-US" altLang="ko-KR" sz="900" dirty="0"/>
              <a:t>1. </a:t>
            </a:r>
            <a:r>
              <a:rPr lang="en-US" altLang="ko-KR" sz="900" dirty="0" err="1"/>
              <a:t>whatap.agent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ㅇ파일명</a:t>
            </a:r>
            <a:r>
              <a:rPr lang="en-US" altLang="ko-KR" sz="900" dirty="0"/>
              <a:t>: </a:t>
            </a:r>
            <a:r>
              <a:rPr lang="en-US" altLang="ko-KR" sz="900" dirty="0" err="1"/>
              <a:t>whatapfiles</a:t>
            </a:r>
            <a:r>
              <a:rPr lang="en-US" altLang="ko-KR" sz="900" dirty="0"/>
              <a:t>/v2/nks02/${ns}/</a:t>
            </a:r>
            <a:r>
              <a:rPr lang="en-US" altLang="ko-KR" sz="900" dirty="0" err="1"/>
              <a:t>whatap.conf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3871F72E-903C-4E8C-A775-5A8E714FC936}"/>
              </a:ext>
            </a:extLst>
          </p:cNvPr>
          <p:cNvSpPr/>
          <p:nvPr/>
        </p:nvSpPr>
        <p:spPr>
          <a:xfrm rot="5400000">
            <a:off x="10288521" y="5044516"/>
            <a:ext cx="829932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B00543-0521-4FEF-A72E-F9BC9425D97E}"/>
              </a:ext>
            </a:extLst>
          </p:cNvPr>
          <p:cNvSpPr/>
          <p:nvPr/>
        </p:nvSpPr>
        <p:spPr>
          <a:xfrm>
            <a:off x="10514568" y="52659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⑨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8F5C0C-2566-4DF0-8F86-08305151F35F}"/>
              </a:ext>
            </a:extLst>
          </p:cNvPr>
          <p:cNvSpPr/>
          <p:nvPr/>
        </p:nvSpPr>
        <p:spPr>
          <a:xfrm>
            <a:off x="17188764" y="1828"/>
            <a:ext cx="10944276" cy="315317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500" b="1" u="sng" dirty="0">
                <a:highlight>
                  <a:srgbClr val="FFFF00"/>
                </a:highlight>
              </a:rPr>
              <a:t>[[</a:t>
            </a:r>
            <a:r>
              <a:rPr lang="en-US" altLang="ko-KR" sz="1500" dirty="0" err="1">
                <a:highlight>
                  <a:srgbClr val="FFFF00"/>
                </a:highlight>
              </a:rPr>
              <a:t>oc-ext.Dockerfile</a:t>
            </a:r>
            <a:r>
              <a:rPr lang="en-US" altLang="ko-KR" sz="1500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sz="1500" dirty="0"/>
          </a:p>
          <a:p>
            <a:pPr fontAlgn="base" latinLnBrk="1"/>
            <a:r>
              <a:rPr lang="en-US" altLang="ko-KR" dirty="0"/>
              <a:t>FROM openjdk:8-jdk-alpine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 이미지는 </a:t>
            </a:r>
            <a:r>
              <a:rPr lang="en-US" altLang="ko-KR" dirty="0"/>
              <a:t>OpenJDK (Java Development Kit) </a:t>
            </a:r>
            <a:r>
              <a:rPr lang="ko-KR" altLang="en-US" dirty="0"/>
              <a:t>환경을 기반으로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Java </a:t>
            </a:r>
            <a:r>
              <a:rPr lang="ko-KR" altLang="en-US" dirty="0"/>
              <a:t>언어를 실행하기 위한 환경을 제공합니다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8-jdk-alpine: </a:t>
            </a:r>
            <a:r>
              <a:rPr lang="ko-KR" altLang="en-US" dirty="0"/>
              <a:t>이 이미지는 </a:t>
            </a:r>
            <a:r>
              <a:rPr lang="en-US" altLang="ko-KR" dirty="0"/>
              <a:t>OpenJDK 8 </a:t>
            </a:r>
            <a:r>
              <a:rPr lang="ko-KR" altLang="en-US" dirty="0"/>
              <a:t>버전의 </a:t>
            </a:r>
            <a:r>
              <a:rPr lang="en-US" altLang="ko-KR" dirty="0"/>
              <a:t>Java Development Kit</a:t>
            </a:r>
            <a:r>
              <a:rPr lang="ko-KR" altLang="en-US" dirty="0"/>
              <a:t>를 기반으로 하며</a:t>
            </a:r>
            <a:r>
              <a:rPr lang="en-US" altLang="ko-KR" dirty="0"/>
              <a:t>, "alpine"</a:t>
            </a:r>
            <a:r>
              <a:rPr lang="ko-KR" altLang="en-US" dirty="0"/>
              <a:t>이라는 태그는 </a:t>
            </a:r>
            <a:r>
              <a:rPr lang="en-US" altLang="ko-KR" dirty="0"/>
              <a:t>Alpine Linux </a:t>
            </a:r>
            <a:r>
              <a:rPr lang="ko-KR" altLang="en-US" dirty="0"/>
              <a:t>기반의 경량 이미지임을 나타냅니다</a:t>
            </a:r>
            <a:r>
              <a:rPr lang="en-US" altLang="ko-KR" dirty="0"/>
              <a:t>. Alpine Linux</a:t>
            </a:r>
            <a:r>
              <a:rPr lang="ko-KR" altLang="en-US" dirty="0"/>
              <a:t>는 가벼운 리눅스 배포판으로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컨테이너를 위한 경량 환경을 제공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FROM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사용할 기본 이미지를 정의하는 지시어</a:t>
            </a:r>
          </a:p>
          <a:p>
            <a:pPr fontAlgn="base" latinLnBrk="1"/>
            <a:r>
              <a:rPr lang="en-US" altLang="ko-KR" dirty="0"/>
              <a:t>openjdk:8-jdk-alpine </a:t>
            </a:r>
            <a:r>
              <a:rPr lang="ko-KR" altLang="en-US" dirty="0"/>
              <a:t>이 부분은 사용할 </a:t>
            </a:r>
            <a:r>
              <a:rPr lang="ko-KR" altLang="en-US" dirty="0" err="1"/>
              <a:t>도커</a:t>
            </a:r>
            <a:r>
              <a:rPr lang="ko-KR" altLang="en-US" dirty="0"/>
              <a:t> 이미지의 이름과 태그를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</a:t>
            </a:r>
            <a:r>
              <a:rPr lang="en-US" altLang="ko-KR" dirty="0" err="1"/>
              <a:t>openjdk</a:t>
            </a:r>
            <a:r>
              <a:rPr lang="en-US" altLang="ko-KR" dirty="0"/>
              <a:t>"</a:t>
            </a:r>
            <a:r>
              <a:rPr lang="ko-KR" altLang="en-US" dirty="0"/>
              <a:t>라는 이름의 </a:t>
            </a:r>
            <a:r>
              <a:rPr lang="ko-KR" altLang="en-US" dirty="0" err="1"/>
              <a:t>도커</a:t>
            </a:r>
            <a:r>
              <a:rPr lang="ko-KR" altLang="en-US" dirty="0"/>
              <a:t> 이미지와 </a:t>
            </a:r>
            <a:r>
              <a:rPr lang="en-US" altLang="ko-KR" dirty="0"/>
              <a:t>"8-jdk-alpine"</a:t>
            </a:r>
            <a:r>
              <a:rPr lang="ko-KR" altLang="en-US" dirty="0"/>
              <a:t>이라는 태그를 사용하겠다는 것을 의미 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MAINTAINER 'heavyflood@gsitm.com'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연락처 정보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MAINTAINER </a:t>
            </a:r>
            <a:r>
              <a:rPr lang="ko-KR" altLang="en-US" dirty="0"/>
              <a:t>파일을 만들거나 관리하는 사람 또는 조직의 연락처 정보를 나타내는 데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TZ=Asia/Seoul</a:t>
            </a:r>
            <a:endParaRPr lang="ko-KR" altLang="en-US" dirty="0"/>
          </a:p>
          <a:p>
            <a:pPr fontAlgn="base" latinLnBrk="1"/>
            <a:r>
              <a:rPr lang="en-US" altLang="ko-KR" dirty="0"/>
              <a:t>//TZ</a:t>
            </a:r>
            <a:r>
              <a:rPr lang="ko-KR" altLang="en-US" dirty="0"/>
              <a:t>환경</a:t>
            </a:r>
            <a:r>
              <a:rPr lang="en-US" altLang="ko-KR" dirty="0"/>
              <a:t>Asia/Seoul</a:t>
            </a:r>
            <a:r>
              <a:rPr lang="ko-KR" altLang="en-US" dirty="0"/>
              <a:t>시스템의 시간대를 지정하는 방법</a:t>
            </a:r>
          </a:p>
          <a:p>
            <a:pPr fontAlgn="base" latinLnBrk="1"/>
            <a:r>
              <a:rPr lang="en-US" altLang="ko-KR" dirty="0"/>
              <a:t>VOLUME /</a:t>
            </a:r>
            <a:r>
              <a:rPr lang="en-US" altLang="ko-KR" dirty="0" err="1"/>
              <a:t>tmp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en-US" altLang="ko-KR" dirty="0" err="1"/>
              <a:t>Dockerfile</a:t>
            </a:r>
            <a:r>
              <a:rPr lang="ko-KR" altLang="en-US" dirty="0"/>
              <a:t>에서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ko-KR" altLang="en-US" dirty="0"/>
              <a:t>디렉토리는 볼륨으로 취급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VOLUME </a:t>
            </a:r>
            <a:r>
              <a:rPr lang="en-US" altLang="ko-KR" dirty="0" err="1"/>
              <a:t>Dockerfiles</a:t>
            </a:r>
            <a:r>
              <a:rPr lang="ko-KR" altLang="en-US" dirty="0"/>
              <a:t>에서 </a:t>
            </a:r>
            <a:r>
              <a:rPr lang="en-US" altLang="ko-KR" dirty="0"/>
              <a:t>Docker</a:t>
            </a:r>
            <a:r>
              <a:rPr lang="ko-KR" altLang="en-US" dirty="0"/>
              <a:t>에게 다음을 알리는 데 사용됩니다</a:t>
            </a:r>
            <a:r>
              <a:rPr lang="en-US" altLang="ko-KR" dirty="0"/>
              <a:t>.VOLUME</a:t>
            </a:r>
            <a:r>
              <a:rPr lang="ko-KR" altLang="en-US" dirty="0"/>
              <a:t>지침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볼륨으로 취급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mkdir</a:t>
            </a:r>
            <a:r>
              <a:rPr lang="en-US" altLang="ko-KR" dirty="0"/>
              <a:t> -p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 디렉터리와 해당 상위 디렉터리를 만드는 데 사용 </a:t>
            </a:r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</a:t>
            </a:r>
          </a:p>
          <a:p>
            <a:pPr fontAlgn="base" latinLnBrk="1"/>
            <a:r>
              <a:rPr lang="en-US" altLang="ko-KR" dirty="0" err="1"/>
              <a:t>mkdir</a:t>
            </a:r>
            <a:r>
              <a:rPr lang="en-US" altLang="ko-KR" dirty="0"/>
              <a:t> -p </a:t>
            </a:r>
            <a:r>
              <a:rPr lang="ko-KR" altLang="en-US" dirty="0"/>
              <a:t>디렉터리와 해당 상위 디렉터리를 만드는 데 사용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 </a:t>
            </a:r>
            <a:r>
              <a:rPr lang="ko-KR" altLang="en-US" dirty="0"/>
              <a:t>파일위치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NAMESPACE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NAMESPACE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NAMESPACE ${NAMESPACE}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NAMESPACE ${NAMESPACE} </a:t>
            </a:r>
            <a:r>
              <a:rPr lang="ko-KR" altLang="en-US" dirty="0"/>
              <a:t>셋팅</a:t>
            </a:r>
          </a:p>
          <a:p>
            <a:pPr fontAlgn="base" latinLnBrk="1"/>
            <a:r>
              <a:rPr lang="en-US" altLang="ko-KR" dirty="0"/>
              <a:t>ARG 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SERVER_ENV ${SERVER_ENV} </a:t>
            </a:r>
            <a:r>
              <a:rPr lang="ko-KR" altLang="en-US" dirty="0"/>
              <a:t>셋팅</a:t>
            </a:r>
          </a:p>
          <a:p>
            <a:pPr fontAlgn="base" latinLnBrk="1"/>
            <a:r>
              <a:rPr lang="en-US" altLang="ko-KR" dirty="0"/>
              <a:t>ARG 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CONFIG_NAME ${CONFIG_NAME}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CONFIG_NAME ${CONFIG_NAME} </a:t>
            </a:r>
            <a:r>
              <a:rPr lang="ko-KR" altLang="en-US" dirty="0"/>
              <a:t>셋팅</a:t>
            </a:r>
          </a:p>
          <a:p>
            <a:pPr fontAlgn="base" latinLnBrk="1"/>
            <a:r>
              <a:rPr lang="en-US" altLang="ko-KR" dirty="0"/>
              <a:t>ENV JAVA_OPTS="-Xmx2g -Xms2g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/whatap.agent-2.0_29.jar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JAVA_OPTS="-Xmx2g -Xms2g </a:t>
            </a:r>
            <a:r>
              <a:rPr lang="ko-KR" altLang="en-US" dirty="0"/>
              <a:t>이러한 </a:t>
            </a:r>
            <a:r>
              <a:rPr lang="en-US" altLang="ko-KR" dirty="0"/>
              <a:t>JVM </a:t>
            </a:r>
            <a:r>
              <a:rPr lang="ko-KR" altLang="en-US" dirty="0"/>
              <a:t>옵션은 </a:t>
            </a:r>
            <a:r>
              <a:rPr lang="en-US" altLang="ko-KR" dirty="0"/>
              <a:t>Java </a:t>
            </a:r>
            <a:r>
              <a:rPr lang="ko-KR" altLang="en-US" dirty="0"/>
              <a:t>애플리케이션을 실행할 때 할당되는 </a:t>
            </a:r>
            <a:r>
              <a:rPr lang="ko-KR" altLang="en-US" dirty="0" err="1"/>
              <a:t>힙</a:t>
            </a:r>
            <a:r>
              <a:rPr lang="ko-KR" altLang="en-US" dirty="0"/>
              <a:t> 메모리 크기를 제어</a:t>
            </a:r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/whatap.agent-2.0_29.jar Java </a:t>
            </a:r>
            <a:r>
              <a:rPr lang="ko-KR" altLang="en-US" dirty="0"/>
              <a:t>에이전트를 지정</a:t>
            </a:r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</a:t>
            </a:r>
            <a:endParaRPr lang="ko-KR" altLang="en-US" dirty="0"/>
          </a:p>
          <a:p>
            <a:pPr fontAlgn="base" latinLnBrk="1"/>
            <a:r>
              <a:rPr lang="en-US" altLang="ko-KR" dirty="0"/>
              <a:t>Java </a:t>
            </a:r>
            <a:r>
              <a:rPr lang="ko-KR" altLang="en-US" dirty="0"/>
              <a:t>애플리케이션의 컨텍스트에서 나타나며 시스템 속성 설정을 나타냅니다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이것이 의미하는 바를 분석해 보겠습니다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`-D`: </a:t>
            </a:r>
            <a:r>
              <a:rPr lang="ko-KR" altLang="en-US" dirty="0"/>
              <a:t>시스템 속성을 설정하는 데 사용되는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ko-KR" altLang="en-US" dirty="0" err="1"/>
              <a:t>명령줄</a:t>
            </a:r>
            <a:r>
              <a:rPr lang="ko-KR" altLang="en-US" dirty="0"/>
              <a:t> 옵션입니다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`-D`</a:t>
            </a:r>
            <a:r>
              <a:rPr lang="ko-KR" altLang="en-US" dirty="0"/>
              <a:t>를 사용하면 키와 값으로 시스템 속성을 지정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./ext-0.0.1-SNAPSHOT.jar oc-ext.jar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./ext-0.0.1-SNAPSHOT.jar oc-ext.jar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# COPY 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configfiles</a:t>
            </a:r>
            <a:r>
              <a:rPr lang="en-US" altLang="ko-KR" dirty="0"/>
              <a:t>/*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ext</a:t>
            </a:r>
            <a:r>
              <a:rPr lang="en-US" altLang="ko-KR" dirty="0"/>
              <a:t>/*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ext</a:t>
            </a:r>
            <a:r>
              <a:rPr lang="en-US" altLang="ko-KR" dirty="0"/>
              <a:t>/*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./whatap.agent-*.jar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./whatap.agent-*.jar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# 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//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</a:t>
            </a:r>
            <a:r>
              <a:rPr lang="ko-KR" altLang="en-US" dirty="0"/>
              <a:t>파일을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파일로 복사하여 시스템의 시간대를 서울로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컨테이너 또는 호스트 시스템의 시간대를 설정할 수 있으며</a:t>
            </a:r>
            <a:r>
              <a:rPr lang="en-US" altLang="ko-KR" dirty="0"/>
              <a:t>, </a:t>
            </a:r>
            <a:r>
              <a:rPr lang="ko-KR" altLang="en-US" dirty="0"/>
              <a:t>시간대 설정이 변경되면 시간 및 날짜 표시가 해당 지역의 로컬 시간대로 변경됩니다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"Asia/Seoul" </a:t>
            </a:r>
            <a:r>
              <a:rPr lang="ko-KR" altLang="en-US" dirty="0"/>
              <a:t>시간대 정보를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저장하여 시스템의 시간대를 서울 시간대로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시스템의 시간대가 변경되면 시간 및 날짜 표시가 해당 지역의 로컬 시간대로 조정됩니다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endParaRPr lang="ko-KR" altLang="en-US" dirty="0"/>
          </a:p>
          <a:p>
            <a:pPr fontAlgn="base" latinLnBrk="1"/>
            <a:r>
              <a:rPr lang="ko-KR" altLang="en-US" dirty="0" err="1"/>
              <a:t>도커</a:t>
            </a:r>
            <a:r>
              <a:rPr lang="ko-KR" altLang="en-US" dirty="0"/>
              <a:t> 이미지를 빌드하는 동안 실행되는 명령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en-US" altLang="ko-KR" dirty="0"/>
              <a:t>Alpine Linux </a:t>
            </a:r>
            <a:r>
              <a:rPr lang="ko-KR" altLang="en-US" dirty="0"/>
              <a:t>기반의 </a:t>
            </a:r>
            <a:r>
              <a:rPr lang="ko-KR" altLang="en-US" dirty="0" err="1"/>
              <a:t>도커</a:t>
            </a:r>
            <a:r>
              <a:rPr lang="ko-KR" altLang="en-US" dirty="0"/>
              <a:t> 이미지에서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r>
              <a:rPr lang="ko-KR" altLang="en-US" dirty="0"/>
              <a:t>패키지를 설치</a:t>
            </a:r>
          </a:p>
          <a:p>
            <a:pPr fontAlgn="base" latinLnBrk="1"/>
            <a:r>
              <a:rPr lang="en-US" altLang="ko-KR" dirty="0"/>
              <a:t>--no-cache </a:t>
            </a:r>
            <a:r>
              <a:rPr lang="ko-KR" altLang="en-US" dirty="0"/>
              <a:t>플래그를 사용하여 패키지 설치 중에 캐시를 사용하지 않도록 설정</a:t>
            </a:r>
          </a:p>
          <a:p>
            <a:pPr fontAlgn="base" latinLnBrk="1"/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ko-KR" altLang="en-US" dirty="0"/>
              <a:t>리눅스에서 파일을 복사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 </a:t>
            </a:r>
            <a:r>
              <a:rPr lang="ko-KR" altLang="en-US" dirty="0"/>
              <a:t>디렉토리에는 다양한 시간대 정보 파일이 포함되어 있으며</a:t>
            </a:r>
            <a:r>
              <a:rPr lang="en-US" altLang="ko-KR" dirty="0"/>
              <a:t>, </a:t>
            </a:r>
            <a:r>
              <a:rPr lang="ko-KR" altLang="en-US" dirty="0"/>
              <a:t>여기에서는 </a:t>
            </a:r>
            <a:r>
              <a:rPr lang="en-US" altLang="ko-KR" dirty="0"/>
              <a:t>"Asia/Seoul" </a:t>
            </a:r>
            <a:r>
              <a:rPr lang="ko-KR" altLang="en-US" dirty="0"/>
              <a:t>시간대 파일을 사용합니다</a:t>
            </a:r>
            <a:r>
              <a:rPr lang="en-US" altLang="ko-KR" dirty="0"/>
              <a:t>. "Asia/Seoul"</a:t>
            </a:r>
            <a:r>
              <a:rPr lang="ko-KR" altLang="en-US" dirty="0"/>
              <a:t>은 서울의 시간대 정보</a:t>
            </a:r>
          </a:p>
          <a:p>
            <a:pPr fontAlgn="base" latinLnBrk="1"/>
            <a:r>
              <a:rPr lang="ko-KR" altLang="en-US" dirty="0"/>
              <a:t>시스템의 현재 시간대를 나타내는 파일의 경로입니다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파일을 변경하면 시스템의 시간대가 변경</a:t>
            </a:r>
          </a:p>
          <a:p>
            <a:pPr fontAlgn="base" latinLnBrk="1"/>
            <a:r>
              <a:rPr lang="en-US" altLang="ko-KR" dirty="0"/>
              <a:t>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echo: </a:t>
            </a:r>
            <a:r>
              <a:rPr lang="ko-KR" altLang="en-US" dirty="0"/>
              <a:t>리눅스 명령줄에서 텍스트를 출력하는 명령입니다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"Asia/Seoul": </a:t>
            </a:r>
            <a:r>
              <a:rPr lang="ko-KR" altLang="en-US" dirty="0"/>
              <a:t>이 부분은 원하는 시간대를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"Asia/Seoul"</a:t>
            </a:r>
            <a:r>
              <a:rPr lang="ko-KR" altLang="en-US" dirty="0"/>
              <a:t>로 설정된 시간대인 서울 시간대를 지정하려고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: </a:t>
            </a:r>
            <a:r>
              <a:rPr lang="ko-KR" altLang="en-US" dirty="0"/>
              <a:t>이 부분은 </a:t>
            </a:r>
            <a:r>
              <a:rPr lang="ko-KR" altLang="en-US" dirty="0" err="1"/>
              <a:t>리다이렉션</a:t>
            </a:r>
            <a:r>
              <a:rPr lang="ko-KR" altLang="en-US" dirty="0"/>
              <a:t> 연산자</a:t>
            </a:r>
            <a:r>
              <a:rPr lang="en-US" altLang="ko-KR" dirty="0"/>
              <a:t>(&gt;)</a:t>
            </a:r>
            <a:r>
              <a:rPr lang="ko-KR" altLang="en-US" dirty="0"/>
              <a:t>를 사용하여 출력된 텍스트를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쓰겠다는 것을 나타냅니다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파일은 시스템의 시간대 정보를 저장하는 파일로</a:t>
            </a:r>
            <a:r>
              <a:rPr lang="en-US" altLang="ko-KR" dirty="0"/>
              <a:t>, </a:t>
            </a:r>
            <a:r>
              <a:rPr lang="ko-KR" altLang="en-US" dirty="0"/>
              <a:t>시간대 설정을 변경하는 데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exec java $JAVA_OPTS 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-</a:t>
            </a:r>
            <a:r>
              <a:rPr lang="en-US" altLang="ko-KR" dirty="0" err="1"/>
              <a:t>Drun.arguments</a:t>
            </a:r>
            <a:r>
              <a:rPr lang="en-US" altLang="ko-KR" dirty="0"/>
              <a:t>=-namespace=${NAMESPACE} 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-jar /oc-ext.jar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</a:t>
            </a:r>
            <a:r>
              <a:rPr lang="ko-KR" altLang="en-US" dirty="0" err="1"/>
              <a:t>도커컨테이너</a:t>
            </a:r>
            <a:endParaRPr lang="ko-KR" altLang="en-US" dirty="0"/>
          </a:p>
          <a:p>
            <a:pPr fontAlgn="base" latinLnBrk="1"/>
            <a:r>
              <a:rPr lang="en-US" altLang="ko-KR" dirty="0"/>
              <a:t>exec java -Xmx2g -Xms2g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/whatap.agent-2.0_29.jar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 </a:t>
            </a:r>
            <a:endParaRPr lang="ko-KR" altLang="en-US" dirty="0"/>
          </a:p>
          <a:p>
            <a:pPr fontAlgn="base" latinLnBrk="1"/>
            <a:r>
              <a:rPr lang="ko-KR" altLang="en-US" dirty="0"/>
              <a:t>실행 자바 </a:t>
            </a:r>
            <a:r>
              <a:rPr lang="en-US" altLang="ko-KR" dirty="0"/>
              <a:t>-Xmx2g -Xms2g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/whatap.agent-2.0_29.jar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Drun.arguments</a:t>
            </a:r>
            <a:r>
              <a:rPr lang="en-US" altLang="ko-KR" dirty="0"/>
              <a:t>=-namespace=${NAMESPACE}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-jar /oc-ext.jar</a:t>
            </a:r>
            <a:endParaRPr lang="ko-KR" altLang="en-US" dirty="0"/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47226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F021EC-1478-4E99-81CD-60E202F0EC8D}"/>
              </a:ext>
            </a:extLst>
          </p:cNvPr>
          <p:cNvSpPr/>
          <p:nvPr/>
        </p:nvSpPr>
        <p:spPr>
          <a:xfrm>
            <a:off x="271663" y="196334"/>
            <a:ext cx="185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prd-oc-ext.groovy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4F29802-73B0-4470-8D76-96A437FEE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47672"/>
              </p:ext>
            </p:extLst>
          </p:nvPr>
        </p:nvGraphicFramePr>
        <p:xfrm>
          <a:off x="2124671" y="1536700"/>
          <a:ext cx="13187900" cy="6091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2097">
                  <a:extLst>
                    <a:ext uri="{9D8B030D-6E8A-4147-A177-3AD203B41FA5}">
                      <a16:colId xmlns:a16="http://schemas.microsoft.com/office/drawing/2014/main" val="1645741187"/>
                    </a:ext>
                  </a:extLst>
                </a:gridCol>
                <a:gridCol w="1315502">
                  <a:extLst>
                    <a:ext uri="{9D8B030D-6E8A-4147-A177-3AD203B41FA5}">
                      <a16:colId xmlns:a16="http://schemas.microsoft.com/office/drawing/2014/main" val="1391484561"/>
                    </a:ext>
                  </a:extLst>
                </a:gridCol>
                <a:gridCol w="378205">
                  <a:extLst>
                    <a:ext uri="{9D8B030D-6E8A-4147-A177-3AD203B41FA5}">
                      <a16:colId xmlns:a16="http://schemas.microsoft.com/office/drawing/2014/main" val="1638450161"/>
                    </a:ext>
                  </a:extLst>
                </a:gridCol>
                <a:gridCol w="460424">
                  <a:extLst>
                    <a:ext uri="{9D8B030D-6E8A-4147-A177-3AD203B41FA5}">
                      <a16:colId xmlns:a16="http://schemas.microsoft.com/office/drawing/2014/main" val="1333280715"/>
                    </a:ext>
                  </a:extLst>
                </a:gridCol>
                <a:gridCol w="575532">
                  <a:extLst>
                    <a:ext uri="{9D8B030D-6E8A-4147-A177-3AD203B41FA5}">
                      <a16:colId xmlns:a16="http://schemas.microsoft.com/office/drawing/2014/main" val="2123891696"/>
                    </a:ext>
                  </a:extLst>
                </a:gridCol>
                <a:gridCol w="1167507">
                  <a:extLst>
                    <a:ext uri="{9D8B030D-6E8A-4147-A177-3AD203B41FA5}">
                      <a16:colId xmlns:a16="http://schemas.microsoft.com/office/drawing/2014/main" val="591989541"/>
                    </a:ext>
                  </a:extLst>
                </a:gridCol>
                <a:gridCol w="1200395">
                  <a:extLst>
                    <a:ext uri="{9D8B030D-6E8A-4147-A177-3AD203B41FA5}">
                      <a16:colId xmlns:a16="http://schemas.microsoft.com/office/drawing/2014/main" val="551626651"/>
                    </a:ext>
                  </a:extLst>
                </a:gridCol>
                <a:gridCol w="3042097">
                  <a:extLst>
                    <a:ext uri="{9D8B030D-6E8A-4147-A177-3AD203B41FA5}">
                      <a16:colId xmlns:a16="http://schemas.microsoft.com/office/drawing/2014/main" val="3546099087"/>
                    </a:ext>
                  </a:extLst>
                </a:gridCol>
                <a:gridCol w="2006141">
                  <a:extLst>
                    <a:ext uri="{9D8B030D-6E8A-4147-A177-3AD203B41FA5}">
                      <a16:colId xmlns:a16="http://schemas.microsoft.com/office/drawing/2014/main" val="2459872998"/>
                    </a:ext>
                  </a:extLst>
                </a:gridCol>
              </a:tblGrid>
              <a:tr h="812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순서</a:t>
                      </a:r>
                      <a:endParaRPr lang="ko-KR" altLang="en-US" sz="3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구분</a:t>
                      </a:r>
                      <a:endParaRPr lang="ko-KR" altLang="en-US" sz="3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작업자</a:t>
                      </a:r>
                      <a:endParaRPr lang="ko-KR" altLang="en-US" sz="3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스탭</a:t>
                      </a:r>
                      <a:endParaRPr lang="ko-KR" altLang="en-US" sz="3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실행 시스템</a:t>
                      </a:r>
                      <a:endParaRPr lang="ko-KR" altLang="en-US" sz="3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버전</a:t>
                      </a:r>
                      <a:endParaRPr lang="ko-KR" altLang="en-US" sz="3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명령어</a:t>
                      </a:r>
                      <a:endParaRPr lang="ko-KR" altLang="en-US" sz="3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입력변수</a:t>
                      </a:r>
                      <a:endParaRPr lang="ko-KR" altLang="en-US" sz="3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내용</a:t>
                      </a:r>
                      <a:endParaRPr lang="ko-KR" altLang="en-US" sz="3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extLst>
                  <a:ext uri="{0D108BD9-81ED-4DB2-BD59-A6C34878D82A}">
                    <a16:rowId xmlns:a16="http://schemas.microsoft.com/office/drawing/2014/main" val="97376699"/>
                  </a:ext>
                </a:extLst>
              </a:tr>
              <a:tr h="8124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1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300" u="none" strike="noStrike">
                          <a:effectLst/>
                        </a:rPr>
                        <a:t>prd-oc-ext.groovy 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개발자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　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GitLab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14.1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commit and Push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클릭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GitLab </a:t>
                      </a:r>
                      <a:r>
                        <a:rPr lang="ko-KR" altLang="en-US" sz="3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extLst>
                  <a:ext uri="{0D108BD9-81ED-4DB2-BD59-A6C34878D82A}">
                    <a16:rowId xmlns:a16="http://schemas.microsoft.com/office/drawing/2014/main" val="2802794624"/>
                  </a:ext>
                </a:extLst>
              </a:tr>
              <a:tr h="523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2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300" u="none" strike="noStrike">
                          <a:effectLst/>
                        </a:rPr>
                        <a:t>prd-oc-ext.groovy 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개발자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　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2.249.3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Build with Paramters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master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배포할 </a:t>
                      </a:r>
                      <a:r>
                        <a:rPr lang="en-US" altLang="ko-KR" sz="300" u="none" strike="noStrike">
                          <a:effectLst/>
                        </a:rPr>
                        <a:t>GitLab </a:t>
                      </a:r>
                      <a:r>
                        <a:rPr lang="ko-KR" altLang="en-US" sz="300" u="none" strike="noStrike">
                          <a:effectLst/>
                        </a:rPr>
                        <a:t>브랜치 명 입력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extLst>
                  <a:ext uri="{0D108BD9-81ED-4DB2-BD59-A6C34878D82A}">
                    <a16:rowId xmlns:a16="http://schemas.microsoft.com/office/drawing/2014/main" val="2758187402"/>
                  </a:ext>
                </a:extLst>
              </a:tr>
              <a:tr h="8124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3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300" u="none" strike="noStrike">
                          <a:effectLst/>
                        </a:rPr>
                        <a:t>prd-oc-ext.groovy 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Jenkins_1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2.249.3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stage('checkparam')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master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배포할 </a:t>
                      </a:r>
                      <a:r>
                        <a:rPr lang="en-US" altLang="ko-KR" sz="300" u="none" strike="noStrike">
                          <a:effectLst/>
                        </a:rPr>
                        <a:t>GitLab </a:t>
                      </a:r>
                      <a:r>
                        <a:rPr lang="ko-KR" altLang="en-US" sz="300" u="none" strike="noStrike">
                          <a:effectLst/>
                        </a:rPr>
                        <a:t>브랜치 명 체크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extLst>
                  <a:ext uri="{0D108BD9-81ED-4DB2-BD59-A6C34878D82A}">
                    <a16:rowId xmlns:a16="http://schemas.microsoft.com/office/drawing/2014/main" val="3163334767"/>
                  </a:ext>
                </a:extLst>
              </a:tr>
              <a:tr h="8124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4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300" u="none" strike="noStrike">
                          <a:effectLst/>
                        </a:rPr>
                        <a:t>prd-oc-ext.groovy 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Jenkins_1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2.249.3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stage('checkout')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master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배포할 </a:t>
                      </a:r>
                      <a:r>
                        <a:rPr lang="en-US" altLang="ko-KR" sz="300" u="none" strike="noStrike">
                          <a:effectLst/>
                        </a:rPr>
                        <a:t>GitLab </a:t>
                      </a:r>
                      <a:r>
                        <a:rPr lang="ko-KR" altLang="en-US" sz="300" u="none" strike="noStrike">
                          <a:effectLst/>
                        </a:rPr>
                        <a:t>브랜치 젠킨슨으로 다운로드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extLst>
                  <a:ext uri="{0D108BD9-81ED-4DB2-BD59-A6C34878D82A}">
                    <a16:rowId xmlns:a16="http://schemas.microsoft.com/office/drawing/2014/main" val="505232733"/>
                  </a:ext>
                </a:extLst>
              </a:tr>
              <a:tr h="8124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5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300" u="none" strike="noStrike">
                          <a:effectLst/>
                        </a:rPr>
                        <a:t>prd-oc-ext.groovy 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Jenkins_1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2.249.3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stage('Initialize')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u="none" strike="noStrike">
                          <a:effectLst/>
                        </a:rPr>
                        <a:t>젠킨슨 </a:t>
                      </a:r>
                      <a:r>
                        <a:rPr lang="en-US" altLang="ko-KR" sz="300" u="none" strike="noStrike">
                          <a:effectLst/>
                        </a:rPr>
                        <a:t>groovy </a:t>
                      </a:r>
                      <a:r>
                        <a:rPr lang="ko-KR" altLang="en-US" sz="300" u="none" strike="noStrike">
                          <a:effectLst/>
                        </a:rPr>
                        <a:t>스크립트 변수선언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mvnHome, imageName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extLst>
                  <a:ext uri="{0D108BD9-81ED-4DB2-BD59-A6C34878D82A}">
                    <a16:rowId xmlns:a16="http://schemas.microsoft.com/office/drawing/2014/main" val="2000174521"/>
                  </a:ext>
                </a:extLst>
              </a:tr>
              <a:tr h="8124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6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300" u="none" strike="noStrike">
                          <a:effectLst/>
                        </a:rPr>
                        <a:t>prd-oc-ext.groovy 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Jenkins_1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2.249.3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stage('build')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MVN </a:t>
                      </a:r>
                      <a:r>
                        <a:rPr lang="ko-KR" altLang="en-US" sz="300" u="none" strike="noStrike">
                          <a:effectLst/>
                        </a:rPr>
                        <a:t>소스 코드 컴파일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//-DfinalName=oc-ext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extLst>
                  <a:ext uri="{0D108BD9-81ED-4DB2-BD59-A6C34878D82A}">
                    <a16:rowId xmlns:a16="http://schemas.microsoft.com/office/drawing/2014/main" val="2850244175"/>
                  </a:ext>
                </a:extLst>
              </a:tr>
              <a:tr h="9947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300" u="none" strike="noStrike">
                          <a:effectLst/>
                        </a:rPr>
                        <a:t>7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prd-oc-ext.groovy 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Jenkins_1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300" u="none" strike="noStrike">
                          <a:effectLst/>
                        </a:rPr>
                        <a:t>2.249.3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stage('archieve')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Jenkins_3 </a:t>
                      </a:r>
                      <a:r>
                        <a:rPr lang="ko-KR" altLang="en-US" sz="300" u="none" strike="noStrike">
                          <a:effectLst/>
                        </a:rPr>
                        <a:t>에서 실행후 생성된 파일을 </a:t>
                      </a:r>
                      <a:r>
                        <a:rPr lang="en-US" sz="300" u="none" strike="noStrike">
                          <a:effectLst/>
                        </a:rPr>
                        <a:t>artifacts</a:t>
                      </a:r>
                      <a:r>
                        <a:rPr lang="ko-KR" altLang="en-US" sz="300" u="none" strike="noStrike">
                          <a:effectLst/>
                        </a:rPr>
                        <a:t>로 모으는 기능 수행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1. </a:t>
                      </a:r>
                      <a:r>
                        <a:rPr lang="en-US" sz="300" u="none" strike="noStrike">
                          <a:effectLst/>
                        </a:rPr>
                        <a:t>archieve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ㅇ위치</a:t>
                      </a:r>
                      <a:r>
                        <a:rPr lang="en-US" altLang="ko-KR" sz="300" u="none" strike="noStrike">
                          <a:effectLst/>
                        </a:rPr>
                        <a:t>: **/</a:t>
                      </a:r>
                      <a:r>
                        <a:rPr lang="en-US" sz="300" u="none" strike="noStrike">
                          <a:effectLst/>
                        </a:rPr>
                        <a:t>target/ext-0.0.1-SNAPSHOT.jar</a:t>
                      </a:r>
                      <a:br>
                        <a:rPr lang="en-US" sz="300" u="none" strike="noStrike">
                          <a:effectLst/>
                        </a:rPr>
                      </a:b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2. whatap.agent </a:t>
                      </a:r>
                      <a:r>
                        <a:rPr lang="ko-KR" altLang="en-US" sz="300" u="none" strike="noStrike">
                          <a:effectLst/>
                        </a:rPr>
                        <a:t>다운로드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ㅇ상세위치</a:t>
                      </a:r>
                      <a:r>
                        <a:rPr lang="en-US" altLang="ko-KR" sz="300" u="none" strike="noStrike">
                          <a:effectLst/>
                        </a:rPr>
                        <a:t>: </a:t>
                      </a:r>
                      <a:r>
                        <a:rPr lang="en-US" sz="300" u="none" strike="noStrike">
                          <a:effectLst/>
                        </a:rPr>
                        <a:t>ncloudstorage &gt; [DEV]NCP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ㅇ버킷</a:t>
                      </a:r>
                      <a:r>
                        <a:rPr lang="en-US" altLang="ko-KR" sz="300" u="none" strike="noStrike">
                          <a:effectLst/>
                        </a:rPr>
                        <a:t>: </a:t>
                      </a:r>
                      <a:r>
                        <a:rPr lang="en-US" sz="300" u="none" strike="noStrike">
                          <a:effectLst/>
                        </a:rPr>
                        <a:t>ebs-oc-prd-contents-bucket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ㅇ파일</a:t>
                      </a:r>
                      <a:r>
                        <a:rPr lang="en-US" altLang="ko-KR" sz="300" u="none" strike="noStrike">
                          <a:effectLst/>
                        </a:rPr>
                        <a:t>: 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whatapfiles/v2/whatap.agent-2.0_29.jar,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whatapfiles/v2/paramkey.txt,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whatapfiles/v2/CustomPool.x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ㅇ실행</a:t>
                      </a:r>
                      <a:r>
                        <a:rPr lang="en-US" altLang="ko-KR" sz="300" u="none" strike="noStrike">
                          <a:effectLst/>
                        </a:rPr>
                        <a:t>: </a:t>
                      </a:r>
                      <a:r>
                        <a:rPr lang="ko-KR" altLang="en-US" sz="300" u="none" strike="noStrike">
                          <a:effectLst/>
                        </a:rPr>
                        <a:t>다운로드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3. </a:t>
                      </a:r>
                      <a:r>
                        <a:rPr lang="en-US" sz="300" u="none" strike="noStrike">
                          <a:effectLst/>
                        </a:rPr>
                        <a:t>Dockerfile </a:t>
                      </a:r>
                      <a:r>
                        <a:rPr lang="ko-KR" altLang="en-US" sz="300" u="none" strike="noStrike">
                          <a:effectLst/>
                        </a:rPr>
                        <a:t>다운로드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ㅇ상세위치</a:t>
                      </a:r>
                      <a:r>
                        <a:rPr lang="en-US" altLang="ko-KR" sz="300" u="none" strike="noStrike">
                          <a:effectLst/>
                        </a:rPr>
                        <a:t>: </a:t>
                      </a:r>
                      <a:r>
                        <a:rPr lang="en-US" sz="300" u="none" strike="noStrike">
                          <a:effectLst/>
                        </a:rPr>
                        <a:t>ncloudstorage &gt; [DEV]NCP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ㅇ버킷</a:t>
                      </a:r>
                      <a:r>
                        <a:rPr lang="en-US" altLang="ko-KR" sz="300" u="none" strike="noStrike">
                          <a:effectLst/>
                        </a:rPr>
                        <a:t>: </a:t>
                      </a:r>
                      <a:r>
                        <a:rPr lang="en-US" sz="300" u="none" strike="noStrike">
                          <a:effectLst/>
                        </a:rPr>
                        <a:t>ebs-oc-prd-contents-bucket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ㅇ파일</a:t>
                      </a:r>
                      <a:r>
                        <a:rPr lang="en-US" altLang="ko-KR" sz="300" u="none" strike="noStrike">
                          <a:effectLst/>
                        </a:rPr>
                        <a:t>: </a:t>
                      </a:r>
                      <a:r>
                        <a:rPr lang="en-US" sz="300" u="none" strike="noStrike">
                          <a:effectLst/>
                        </a:rPr>
                        <a:t>dockerfiles/*******.Dockerfile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ㅇ실행</a:t>
                      </a:r>
                      <a:r>
                        <a:rPr lang="en-US" altLang="ko-KR" sz="300" u="none" strike="noStrike">
                          <a:effectLst/>
                        </a:rPr>
                        <a:t>: </a:t>
                      </a:r>
                      <a:r>
                        <a:rPr lang="ko-KR" altLang="en-US" sz="300" u="none" strike="noStrike">
                          <a:effectLst/>
                        </a:rPr>
                        <a:t>다운로드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 dirty="0">
                          <a:effectLst/>
                        </a:rPr>
                        <a:t>2. </a:t>
                      </a:r>
                      <a:r>
                        <a:rPr lang="en-US" sz="300" u="none" strike="noStrike" dirty="0" err="1">
                          <a:effectLst/>
                        </a:rPr>
                        <a:t>Dockerfile</a:t>
                      </a:r>
                      <a:r>
                        <a:rPr lang="en-US" sz="300" u="none" strike="noStrike" dirty="0">
                          <a:effectLst/>
                        </a:rPr>
                        <a:t> </a:t>
                      </a:r>
                      <a:r>
                        <a:rPr lang="ko-KR" altLang="en-US" sz="3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300" u="none" strike="noStrike" dirty="0">
                          <a:effectLst/>
                        </a:rPr>
                      </a:br>
                      <a:r>
                        <a:rPr lang="ko-KR" altLang="en-US" sz="3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300" u="none" strike="noStrike" dirty="0">
                          <a:effectLst/>
                        </a:rPr>
                        <a:t>: </a:t>
                      </a:r>
                      <a:r>
                        <a:rPr lang="en-US" sz="300" u="none" strike="noStrike" dirty="0" err="1">
                          <a:effectLst/>
                        </a:rPr>
                        <a:t>dockerfiles</a:t>
                      </a:r>
                      <a:r>
                        <a:rPr lang="en-US" sz="300" u="none" strike="noStrike" dirty="0">
                          <a:effectLst/>
                        </a:rPr>
                        <a:t>/</a:t>
                      </a:r>
                      <a:r>
                        <a:rPr lang="en-US" sz="300" u="none" strike="noStrike" dirty="0" err="1">
                          <a:effectLst/>
                        </a:rPr>
                        <a:t>oc-ext.Dockerfile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extLst>
                  <a:ext uri="{0D108BD9-81ED-4DB2-BD59-A6C34878D82A}">
                    <a16:rowId xmlns:a16="http://schemas.microsoft.com/office/drawing/2014/main" val="3202967011"/>
                  </a:ext>
                </a:extLst>
              </a:tr>
              <a:tr h="5759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4. kube </a:t>
                      </a:r>
                      <a:r>
                        <a:rPr lang="ko-KR" altLang="en-US" sz="3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ㅇ상세위치</a:t>
                      </a:r>
                      <a:r>
                        <a:rPr lang="en-US" altLang="ko-KR" sz="3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ㅇ버킷</a:t>
                      </a:r>
                      <a:r>
                        <a:rPr lang="en-US" altLang="ko-KR" sz="3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ㅇ파일</a:t>
                      </a:r>
                      <a:r>
                        <a:rPr lang="en-US" altLang="ko-KR" sz="3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ㅇ실행</a:t>
                      </a:r>
                      <a:r>
                        <a:rPr lang="en-US" altLang="ko-KR" sz="300" u="none" strike="noStrike">
                          <a:effectLst/>
                        </a:rPr>
                        <a:t>: </a:t>
                      </a:r>
                      <a:r>
                        <a:rPr lang="ko-KR" altLang="en-US" sz="300" u="none" strike="noStrike">
                          <a:effectLst/>
                        </a:rPr>
                        <a:t>다운로드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5. configfiles </a:t>
                      </a:r>
                      <a:r>
                        <a:rPr lang="ko-KR" altLang="en-US" sz="3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ㅇ상세위치</a:t>
                      </a:r>
                      <a:r>
                        <a:rPr lang="en-US" altLang="ko-KR" sz="3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ㅇ버킷</a:t>
                      </a:r>
                      <a:r>
                        <a:rPr lang="en-US" altLang="ko-KR" sz="3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ㅇ파일</a:t>
                      </a:r>
                      <a:r>
                        <a:rPr lang="en-US" altLang="ko-KR" sz="300" u="none" strike="noStrike">
                          <a:effectLst/>
                        </a:rPr>
                        <a:t>: configfiles/ext/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ㅇ실행</a:t>
                      </a:r>
                      <a:r>
                        <a:rPr lang="en-US" altLang="ko-KR" sz="300" u="none" strike="noStrike">
                          <a:effectLst/>
                        </a:rPr>
                        <a:t>: </a:t>
                      </a:r>
                      <a:r>
                        <a:rPr lang="ko-KR" altLang="en-US" sz="300" u="none" strike="noStrike">
                          <a:effectLst/>
                        </a:rPr>
                        <a:t>다운로드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4. kube </a:t>
                      </a:r>
                      <a:r>
                        <a:rPr lang="ko-KR" altLang="en-US" sz="3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ㅇ파일</a:t>
                      </a:r>
                      <a:r>
                        <a:rPr lang="en-US" altLang="ko-KR" sz="300" u="none" strike="noStrike">
                          <a:effectLst/>
                        </a:rPr>
                        <a:t>: manifests/v2/oc-ext-k8s.yaml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5. configfiles </a:t>
                      </a:r>
                      <a:r>
                        <a:rPr lang="ko-KR" altLang="en-US" sz="3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ㅇ파일</a:t>
                      </a:r>
                      <a:r>
                        <a:rPr lang="en-US" altLang="ko-KR" sz="300" u="none" strike="noStrike">
                          <a:effectLst/>
                        </a:rPr>
                        <a:t>: configfiles/ext/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extLst>
                  <a:ext uri="{0D108BD9-81ED-4DB2-BD59-A6C34878D82A}">
                    <a16:rowId xmlns:a16="http://schemas.microsoft.com/office/drawing/2014/main" val="3574962687"/>
                  </a:ext>
                </a:extLst>
              </a:tr>
              <a:tr h="127276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8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prd-oc-ext.groovy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Jenkins_2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2.249.3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nks2_ns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stage('whatap '+ns)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 dirty="0">
                          <a:effectLst/>
                        </a:rPr>
                        <a:t>1. </a:t>
                      </a:r>
                      <a:r>
                        <a:rPr lang="en-US" sz="300" u="none" strike="noStrike" dirty="0" err="1">
                          <a:effectLst/>
                        </a:rPr>
                        <a:t>whatap.agent</a:t>
                      </a:r>
                      <a:r>
                        <a:rPr lang="en-US" sz="300" u="none" strike="noStrike" dirty="0">
                          <a:effectLst/>
                        </a:rPr>
                        <a:t> </a:t>
                      </a:r>
                      <a:r>
                        <a:rPr lang="ko-KR" altLang="en-US" sz="3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300" u="none" strike="noStrike" dirty="0">
                          <a:effectLst/>
                        </a:rPr>
                      </a:br>
                      <a:r>
                        <a:rPr lang="ko-KR" altLang="en-US" sz="300" u="none" strike="noStrike" dirty="0" err="1">
                          <a:effectLst/>
                        </a:rPr>
                        <a:t>ㅇ상세위치</a:t>
                      </a:r>
                      <a:r>
                        <a:rPr lang="en-US" altLang="ko-KR" sz="300" u="none" strike="noStrike" dirty="0">
                          <a:effectLst/>
                        </a:rPr>
                        <a:t>: </a:t>
                      </a:r>
                      <a:r>
                        <a:rPr lang="en-US" sz="300" u="none" strike="noStrike" dirty="0" err="1">
                          <a:effectLst/>
                        </a:rPr>
                        <a:t>ncloudstorage</a:t>
                      </a:r>
                      <a:r>
                        <a:rPr lang="en-US" sz="300" u="none" strike="noStrike" dirty="0">
                          <a:effectLst/>
                        </a:rPr>
                        <a:t> &gt; [DEV]NCP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ko-KR" altLang="en-US" sz="300" u="none" strike="noStrike" dirty="0" err="1">
                          <a:effectLst/>
                        </a:rPr>
                        <a:t>ㅇ버킷</a:t>
                      </a:r>
                      <a:r>
                        <a:rPr lang="en-US" altLang="ko-KR" sz="300" u="none" strike="noStrike" dirty="0">
                          <a:effectLst/>
                        </a:rPr>
                        <a:t>: </a:t>
                      </a:r>
                      <a:r>
                        <a:rPr lang="en-US" sz="300" u="none" strike="noStrike" dirty="0" err="1">
                          <a:effectLst/>
                        </a:rPr>
                        <a:t>ebs</a:t>
                      </a:r>
                      <a:r>
                        <a:rPr lang="en-US" sz="300" u="none" strike="noStrike" dirty="0">
                          <a:effectLst/>
                        </a:rPr>
                        <a:t>-</a:t>
                      </a:r>
                      <a:r>
                        <a:rPr lang="en-US" sz="300" u="none" strike="noStrike" dirty="0" err="1">
                          <a:effectLst/>
                        </a:rPr>
                        <a:t>oc</a:t>
                      </a:r>
                      <a:r>
                        <a:rPr lang="en-US" sz="300" u="none" strike="noStrike" dirty="0">
                          <a:effectLst/>
                        </a:rPr>
                        <a:t>-</a:t>
                      </a:r>
                      <a:r>
                        <a:rPr lang="en-US" sz="300" u="none" strike="noStrike" dirty="0" err="1">
                          <a:effectLst/>
                        </a:rPr>
                        <a:t>prd</a:t>
                      </a:r>
                      <a:r>
                        <a:rPr lang="en-US" sz="300" u="none" strike="noStrike" dirty="0">
                          <a:effectLst/>
                        </a:rPr>
                        <a:t>-contents-bucket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ko-KR" altLang="en-US" sz="300" u="none" strike="noStrike" dirty="0" err="1">
                          <a:effectLst/>
                        </a:rPr>
                        <a:t>ㅇ파일명</a:t>
                      </a:r>
                      <a:r>
                        <a:rPr lang="en-US" altLang="ko-KR" sz="300" u="none" strike="noStrike" dirty="0">
                          <a:effectLst/>
                        </a:rPr>
                        <a:t>: </a:t>
                      </a:r>
                      <a:r>
                        <a:rPr lang="en-US" sz="300" u="none" strike="noStrike" dirty="0" err="1">
                          <a:effectLst/>
                        </a:rPr>
                        <a:t>whatapfiles</a:t>
                      </a:r>
                      <a:r>
                        <a:rPr lang="en-US" sz="300" u="none" strike="noStrike" dirty="0">
                          <a:effectLst/>
                        </a:rPr>
                        <a:t>/v2/nks02/${ns}/</a:t>
                      </a:r>
                      <a:r>
                        <a:rPr lang="en-US" sz="300" u="none" strike="noStrike" dirty="0" err="1">
                          <a:effectLst/>
                        </a:rPr>
                        <a:t>whatap.conf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ko-KR" altLang="en-US" sz="300" u="none" strike="noStrike" dirty="0" err="1">
                          <a:effectLst/>
                        </a:rPr>
                        <a:t>ㅇ실행</a:t>
                      </a:r>
                      <a:r>
                        <a:rPr lang="en-US" altLang="ko-KR" sz="300" u="none" strike="noStrike" dirty="0">
                          <a:effectLst/>
                        </a:rPr>
                        <a:t>: </a:t>
                      </a:r>
                      <a:r>
                        <a:rPr lang="ko-KR" altLang="en-US" sz="300" u="none" strike="noStrike" dirty="0">
                          <a:effectLst/>
                        </a:rPr>
                        <a:t>다운로드</a:t>
                      </a:r>
                      <a:endParaRPr lang="ko-KR" alt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 dirty="0">
                          <a:effectLst/>
                        </a:rPr>
                        <a:t>1. </a:t>
                      </a:r>
                      <a:r>
                        <a:rPr lang="en-US" sz="300" u="none" strike="noStrike" dirty="0" err="1">
                          <a:effectLst/>
                        </a:rPr>
                        <a:t>whatap.agent</a:t>
                      </a:r>
                      <a:r>
                        <a:rPr lang="en-US" sz="300" u="none" strike="noStrike" dirty="0">
                          <a:effectLst/>
                        </a:rPr>
                        <a:t> </a:t>
                      </a:r>
                      <a:r>
                        <a:rPr lang="ko-KR" altLang="en-US" sz="3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300" u="none" strike="noStrike" dirty="0">
                          <a:effectLst/>
                        </a:rPr>
                      </a:br>
                      <a:r>
                        <a:rPr lang="ko-KR" altLang="en-US" sz="300" u="none" strike="noStrike" dirty="0" err="1">
                          <a:effectLst/>
                        </a:rPr>
                        <a:t>ㅇ파일명</a:t>
                      </a:r>
                      <a:br>
                        <a:rPr lang="ko-KR" altLang="en-US" sz="300" u="none" strike="noStrike" dirty="0">
                          <a:effectLst/>
                        </a:rPr>
                      </a:br>
                      <a:r>
                        <a:rPr lang="en-US" sz="300" u="none" strike="noStrike" dirty="0" err="1">
                          <a:effectLst/>
                        </a:rPr>
                        <a:t>whatapfiles</a:t>
                      </a:r>
                      <a:r>
                        <a:rPr lang="en-US" sz="300" u="none" strike="noStrike" dirty="0">
                          <a:effectLst/>
                        </a:rPr>
                        <a:t>/v2/nks02/ns-</a:t>
                      </a:r>
                      <a:r>
                        <a:rPr lang="en-US" sz="300" u="none" strike="noStrike" dirty="0" err="1">
                          <a:effectLst/>
                        </a:rPr>
                        <a:t>taj</a:t>
                      </a:r>
                      <a:r>
                        <a:rPr lang="en-US" sz="300" u="none" strike="noStrike" dirty="0">
                          <a:effectLst/>
                        </a:rPr>
                        <a:t>/</a:t>
                      </a:r>
                      <a:r>
                        <a:rPr lang="en-US" sz="300" u="none" strike="noStrike" dirty="0" err="1">
                          <a:effectLst/>
                        </a:rPr>
                        <a:t>whatap.conf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en-US" sz="300" u="none" strike="noStrike" dirty="0" err="1">
                          <a:effectLst/>
                        </a:rPr>
                        <a:t>whatapfiles</a:t>
                      </a:r>
                      <a:r>
                        <a:rPr lang="en-US" sz="300" u="none" strike="noStrike" dirty="0">
                          <a:effectLst/>
                        </a:rPr>
                        <a:t>/v2/nks02/ns-pus/</a:t>
                      </a:r>
                      <a:r>
                        <a:rPr lang="en-US" sz="300" u="none" strike="noStrike" dirty="0" err="1">
                          <a:effectLst/>
                        </a:rPr>
                        <a:t>whatap.conf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en-US" sz="300" u="none" strike="noStrike" dirty="0" err="1">
                          <a:effectLst/>
                        </a:rPr>
                        <a:t>whatapfiles</a:t>
                      </a:r>
                      <a:r>
                        <a:rPr lang="en-US" sz="300" u="none" strike="noStrike" dirty="0">
                          <a:effectLst/>
                        </a:rPr>
                        <a:t>/v2/nks02/ns-</a:t>
                      </a:r>
                      <a:r>
                        <a:rPr lang="en-US" sz="300" u="none" strike="noStrike" dirty="0" err="1">
                          <a:effectLst/>
                        </a:rPr>
                        <a:t>tae</a:t>
                      </a:r>
                      <a:r>
                        <a:rPr lang="en-US" sz="300" u="none" strike="noStrike" dirty="0">
                          <a:effectLst/>
                        </a:rPr>
                        <a:t>/</a:t>
                      </a:r>
                      <a:r>
                        <a:rPr lang="en-US" sz="300" u="none" strike="noStrike" dirty="0" err="1">
                          <a:effectLst/>
                        </a:rPr>
                        <a:t>whatap.conf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en-US" sz="300" u="none" strike="noStrike" dirty="0" err="1">
                          <a:effectLst/>
                        </a:rPr>
                        <a:t>whatapfiles</a:t>
                      </a:r>
                      <a:r>
                        <a:rPr lang="en-US" sz="300" u="none" strike="noStrike" dirty="0">
                          <a:effectLst/>
                        </a:rPr>
                        <a:t>/v2/nks02/ns-</a:t>
                      </a:r>
                      <a:r>
                        <a:rPr lang="en-US" sz="300" u="none" strike="noStrike" dirty="0" err="1">
                          <a:effectLst/>
                        </a:rPr>
                        <a:t>kwj</a:t>
                      </a:r>
                      <a:r>
                        <a:rPr lang="en-US" sz="300" u="none" strike="noStrike" dirty="0">
                          <a:effectLst/>
                        </a:rPr>
                        <a:t>/</a:t>
                      </a:r>
                      <a:r>
                        <a:rPr lang="en-US" sz="300" u="none" strike="noStrike" dirty="0" err="1">
                          <a:effectLst/>
                        </a:rPr>
                        <a:t>whatap.conf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en-US" sz="300" u="none" strike="noStrike" dirty="0" err="1">
                          <a:effectLst/>
                        </a:rPr>
                        <a:t>whatapfiles</a:t>
                      </a:r>
                      <a:r>
                        <a:rPr lang="en-US" sz="300" u="none" strike="noStrike" dirty="0">
                          <a:effectLst/>
                        </a:rPr>
                        <a:t>/v2/nks02/ns-</a:t>
                      </a:r>
                      <a:r>
                        <a:rPr lang="en-US" sz="300" u="none" strike="noStrike" dirty="0" err="1">
                          <a:effectLst/>
                        </a:rPr>
                        <a:t>usn</a:t>
                      </a:r>
                      <a:r>
                        <a:rPr lang="en-US" sz="300" u="none" strike="noStrike" dirty="0">
                          <a:effectLst/>
                        </a:rPr>
                        <a:t>/</a:t>
                      </a:r>
                      <a:r>
                        <a:rPr lang="en-US" sz="300" u="none" strike="noStrike" dirty="0" err="1">
                          <a:effectLst/>
                        </a:rPr>
                        <a:t>whatap.conf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en-US" sz="300" u="none" strike="noStrike" dirty="0" err="1">
                          <a:effectLst/>
                        </a:rPr>
                        <a:t>whatapfiles</a:t>
                      </a:r>
                      <a:r>
                        <a:rPr lang="en-US" sz="300" u="none" strike="noStrike" dirty="0">
                          <a:effectLst/>
                        </a:rPr>
                        <a:t>/v2/nks02/ns-</a:t>
                      </a:r>
                      <a:r>
                        <a:rPr lang="en-US" sz="300" u="none" strike="noStrike" dirty="0" err="1">
                          <a:effectLst/>
                        </a:rPr>
                        <a:t>kaw</a:t>
                      </a:r>
                      <a:r>
                        <a:rPr lang="en-US" sz="300" u="none" strike="noStrike" dirty="0">
                          <a:effectLst/>
                        </a:rPr>
                        <a:t>/</a:t>
                      </a:r>
                      <a:r>
                        <a:rPr lang="en-US" sz="300" u="none" strike="noStrike" dirty="0" err="1">
                          <a:effectLst/>
                        </a:rPr>
                        <a:t>whatap.conf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en-US" sz="300" u="none" strike="noStrike" dirty="0" err="1">
                          <a:effectLst/>
                        </a:rPr>
                        <a:t>whatapfiles</a:t>
                      </a:r>
                      <a:r>
                        <a:rPr lang="en-US" sz="300" u="none" strike="noStrike" dirty="0">
                          <a:effectLst/>
                        </a:rPr>
                        <a:t>/v2/nks02/ns-</a:t>
                      </a:r>
                      <a:r>
                        <a:rPr lang="en-US" sz="300" u="none" strike="noStrike" dirty="0" err="1">
                          <a:effectLst/>
                        </a:rPr>
                        <a:t>ccb</a:t>
                      </a:r>
                      <a:r>
                        <a:rPr lang="en-US" sz="300" u="none" strike="noStrike" dirty="0">
                          <a:effectLst/>
                        </a:rPr>
                        <a:t>/</a:t>
                      </a:r>
                      <a:r>
                        <a:rPr lang="en-US" sz="300" u="none" strike="noStrike" dirty="0" err="1">
                          <a:effectLst/>
                        </a:rPr>
                        <a:t>whatap.conf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en-US" sz="300" u="none" strike="noStrike" dirty="0" err="1">
                          <a:effectLst/>
                        </a:rPr>
                        <a:t>whatapfiles</a:t>
                      </a:r>
                      <a:r>
                        <a:rPr lang="en-US" sz="300" u="none" strike="noStrike" dirty="0">
                          <a:effectLst/>
                        </a:rPr>
                        <a:t>/v2/nks02/ns-</a:t>
                      </a:r>
                      <a:r>
                        <a:rPr lang="en-US" sz="300" u="none" strike="noStrike" dirty="0" err="1">
                          <a:effectLst/>
                        </a:rPr>
                        <a:t>ccn</a:t>
                      </a:r>
                      <a:r>
                        <a:rPr lang="en-US" sz="300" u="none" strike="noStrike" dirty="0">
                          <a:effectLst/>
                        </a:rPr>
                        <a:t>/</a:t>
                      </a:r>
                      <a:r>
                        <a:rPr lang="en-US" sz="300" u="none" strike="noStrike" dirty="0" err="1">
                          <a:effectLst/>
                        </a:rPr>
                        <a:t>whatap.conf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en-US" sz="300" u="none" strike="noStrike" dirty="0" err="1">
                          <a:effectLst/>
                        </a:rPr>
                        <a:t>whatapfiles</a:t>
                      </a:r>
                      <a:r>
                        <a:rPr lang="en-US" sz="300" u="none" strike="noStrike" dirty="0">
                          <a:effectLst/>
                        </a:rPr>
                        <a:t>/v2/nks02/ns-</a:t>
                      </a:r>
                      <a:r>
                        <a:rPr lang="en-US" sz="300" u="none" strike="noStrike" dirty="0" err="1">
                          <a:effectLst/>
                        </a:rPr>
                        <a:t>clb</a:t>
                      </a:r>
                      <a:r>
                        <a:rPr lang="en-US" sz="300" u="none" strike="noStrike" dirty="0">
                          <a:effectLst/>
                        </a:rPr>
                        <a:t>/</a:t>
                      </a:r>
                      <a:r>
                        <a:rPr lang="en-US" sz="300" u="none" strike="noStrike" dirty="0" err="1">
                          <a:effectLst/>
                        </a:rPr>
                        <a:t>whatap.conf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en-US" sz="300" u="none" strike="noStrike" dirty="0" err="1">
                          <a:effectLst/>
                        </a:rPr>
                        <a:t>whatapfiles</a:t>
                      </a:r>
                      <a:r>
                        <a:rPr lang="en-US" sz="300" u="none" strike="noStrike" dirty="0">
                          <a:effectLst/>
                        </a:rPr>
                        <a:t>/v2/nks02/ns-</a:t>
                      </a:r>
                      <a:r>
                        <a:rPr lang="en-US" sz="300" u="none" strike="noStrike" dirty="0" err="1">
                          <a:effectLst/>
                        </a:rPr>
                        <a:t>cln</a:t>
                      </a:r>
                      <a:r>
                        <a:rPr lang="en-US" sz="300" u="none" strike="noStrike" dirty="0">
                          <a:effectLst/>
                        </a:rPr>
                        <a:t>/</a:t>
                      </a:r>
                      <a:r>
                        <a:rPr lang="en-US" sz="300" u="none" strike="noStrike" dirty="0" err="1">
                          <a:effectLst/>
                        </a:rPr>
                        <a:t>whatap.conf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en-US" sz="300" u="none" strike="noStrike" dirty="0" err="1">
                          <a:effectLst/>
                        </a:rPr>
                        <a:t>whatapfiles</a:t>
                      </a:r>
                      <a:r>
                        <a:rPr lang="en-US" sz="300" u="none" strike="noStrike" dirty="0">
                          <a:effectLst/>
                        </a:rPr>
                        <a:t>/v2/nks02/ns-</a:t>
                      </a:r>
                      <a:r>
                        <a:rPr lang="en-US" sz="300" u="none" strike="noStrike" dirty="0" err="1">
                          <a:effectLst/>
                        </a:rPr>
                        <a:t>ksb</a:t>
                      </a:r>
                      <a:r>
                        <a:rPr lang="en-US" sz="300" u="none" strike="noStrike" dirty="0">
                          <a:effectLst/>
                        </a:rPr>
                        <a:t>/</a:t>
                      </a:r>
                      <a:r>
                        <a:rPr lang="en-US" sz="300" u="none" strike="noStrike" dirty="0" err="1">
                          <a:effectLst/>
                        </a:rPr>
                        <a:t>whatap.conf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en-US" sz="300" u="none" strike="noStrike" dirty="0" err="1">
                          <a:effectLst/>
                        </a:rPr>
                        <a:t>whatapfiles</a:t>
                      </a:r>
                      <a:r>
                        <a:rPr lang="en-US" sz="300" u="none" strike="noStrike" dirty="0">
                          <a:effectLst/>
                        </a:rPr>
                        <a:t>/v2/nks02/ns-</a:t>
                      </a:r>
                      <a:r>
                        <a:rPr lang="en-US" sz="300" u="none" strike="noStrike" dirty="0" err="1">
                          <a:effectLst/>
                        </a:rPr>
                        <a:t>ksn</a:t>
                      </a:r>
                      <a:r>
                        <a:rPr lang="en-US" sz="300" u="none" strike="noStrike" dirty="0">
                          <a:effectLst/>
                        </a:rPr>
                        <a:t>/</a:t>
                      </a:r>
                      <a:r>
                        <a:rPr lang="en-US" sz="300" u="none" strike="noStrike" dirty="0" err="1">
                          <a:effectLst/>
                        </a:rPr>
                        <a:t>whatap.conf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en-US" sz="300" u="none" strike="noStrike" dirty="0" err="1">
                          <a:effectLst/>
                        </a:rPr>
                        <a:t>whatapfiles</a:t>
                      </a:r>
                      <a:r>
                        <a:rPr lang="en-US" sz="300" u="none" strike="noStrike" dirty="0">
                          <a:effectLst/>
                        </a:rPr>
                        <a:t>/v2/nks02/ns-</a:t>
                      </a:r>
                      <a:r>
                        <a:rPr lang="en-US" sz="300" u="none" strike="noStrike" dirty="0" err="1">
                          <a:effectLst/>
                        </a:rPr>
                        <a:t>chj</a:t>
                      </a:r>
                      <a:r>
                        <a:rPr lang="en-US" sz="300" u="none" strike="noStrike" dirty="0">
                          <a:effectLst/>
                        </a:rPr>
                        <a:t>/</a:t>
                      </a:r>
                      <a:r>
                        <a:rPr lang="en-US" sz="300" u="none" strike="noStrike" dirty="0" err="1">
                          <a:effectLst/>
                        </a:rPr>
                        <a:t>whatap.conf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en-US" sz="300" u="none" strike="noStrike" dirty="0" err="1">
                          <a:effectLst/>
                        </a:rPr>
                        <a:t>whatapfiles</a:t>
                      </a:r>
                      <a:r>
                        <a:rPr lang="en-US" sz="300" u="none" strike="noStrike" dirty="0">
                          <a:effectLst/>
                        </a:rPr>
                        <a:t>/v2/nks02/ns-</a:t>
                      </a:r>
                      <a:r>
                        <a:rPr lang="en-US" sz="300" u="none" strike="noStrike" dirty="0" err="1">
                          <a:effectLst/>
                        </a:rPr>
                        <a:t>sej</a:t>
                      </a:r>
                      <a:r>
                        <a:rPr lang="en-US" sz="300" u="none" strike="noStrike" dirty="0">
                          <a:effectLst/>
                        </a:rPr>
                        <a:t>/</a:t>
                      </a:r>
                      <a:r>
                        <a:rPr lang="en-US" sz="300" u="none" strike="noStrike" dirty="0" err="1">
                          <a:effectLst/>
                        </a:rPr>
                        <a:t>whatap.conf</a:t>
                      </a:r>
                      <a:br>
                        <a:rPr lang="en-US" sz="300" u="none" strike="noStrike" dirty="0">
                          <a:effectLst/>
                        </a:rPr>
                      </a:br>
                      <a:r>
                        <a:rPr lang="en-US" sz="300" u="none" strike="noStrike" dirty="0" err="1">
                          <a:effectLst/>
                        </a:rPr>
                        <a:t>whatapfiles</a:t>
                      </a:r>
                      <a:r>
                        <a:rPr lang="en-US" sz="300" u="none" strike="noStrike" dirty="0">
                          <a:effectLst/>
                        </a:rPr>
                        <a:t>/v2/nks02/ns-</a:t>
                      </a:r>
                      <a:r>
                        <a:rPr lang="en-US" sz="300" u="none" strike="noStrike" dirty="0" err="1">
                          <a:effectLst/>
                        </a:rPr>
                        <a:t>frc</a:t>
                      </a:r>
                      <a:r>
                        <a:rPr lang="en-US" sz="300" u="none" strike="noStrike" dirty="0">
                          <a:effectLst/>
                        </a:rPr>
                        <a:t>/</a:t>
                      </a:r>
                      <a:r>
                        <a:rPr lang="en-US" sz="300" u="none" strike="noStrike" dirty="0" err="1">
                          <a:effectLst/>
                        </a:rPr>
                        <a:t>whatap.conf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extLst>
                  <a:ext uri="{0D108BD9-81ED-4DB2-BD59-A6C34878D82A}">
                    <a16:rowId xmlns:a16="http://schemas.microsoft.com/office/drawing/2014/main" val="3005513068"/>
                  </a:ext>
                </a:extLst>
              </a:tr>
              <a:tr h="94239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9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prd-oc-ext.groovy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Jenkins_3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2.249.3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nks2_ns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stage('deploy '+ns)</a:t>
                      </a:r>
                      <a:br>
                        <a:rPr lang="en-US" sz="300" u="none" strike="noStrike">
                          <a:effectLst/>
                        </a:rPr>
                      </a:b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deploy  ns-taj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deploy  ns-pus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 deploy ns-tae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 deploy ns-kwj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 deploy ns-usn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 deploy ns-kaw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 deploy ns-ccb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 deploy ns-ccn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 deploy ns-clb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 deploy ns-cln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 deploy ns-ksb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 deploy ns-ksn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 deploy ns-chj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 deploy ns-sej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 deploy ns-frc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2. Docker </a:t>
                      </a:r>
                      <a:r>
                        <a:rPr lang="ko-KR" altLang="en-US" sz="300" u="none" strike="noStrike">
                          <a:effectLst/>
                        </a:rPr>
                        <a:t>실행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1) Docker </a:t>
                      </a:r>
                      <a:r>
                        <a:rPr lang="ko-KR" altLang="en-US" sz="3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2) Docker </a:t>
                      </a:r>
                      <a:r>
                        <a:rPr lang="ko-KR" altLang="en-US" sz="300" u="none" strike="noStrike">
                          <a:effectLst/>
                        </a:rPr>
                        <a:t>로그인</a:t>
                      </a:r>
                      <a:r>
                        <a:rPr lang="en-US" altLang="ko-KR" sz="300" u="none" strike="noStrike">
                          <a:effectLst/>
                        </a:rPr>
                        <a:t>(ebs-oc-jenkins </a:t>
                      </a:r>
                      <a:r>
                        <a:rPr lang="ko-KR" altLang="en-US" sz="3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300" u="none" strike="noStrike">
                          <a:effectLst/>
                        </a:rPr>
                        <a:t>)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3) Docker </a:t>
                      </a:r>
                      <a:r>
                        <a:rPr lang="ko-KR" altLang="en-US" sz="3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4) Docker </a:t>
                      </a:r>
                      <a:r>
                        <a:rPr lang="ko-KR" altLang="en-US" sz="300" u="none" strike="noStrike">
                          <a:effectLst/>
                        </a:rPr>
                        <a:t>이미지 </a:t>
                      </a:r>
                      <a:r>
                        <a:rPr lang="en-US" altLang="ko-KR" sz="3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300" u="none" strike="noStrike">
                          <a:effectLst/>
                        </a:rPr>
                        <a:t>개발</a:t>
                      </a:r>
                      <a:r>
                        <a:rPr lang="en-US" altLang="ko-KR" sz="300" u="none" strike="noStrike">
                          <a:effectLst/>
                        </a:rPr>
                        <a:t>] &gt; VPC &gt; Container Registry &gt;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   l4msm4ug.kr.private-ncr.ntruss.com </a:t>
                      </a:r>
                      <a:r>
                        <a:rPr lang="ko-KR" altLang="en-US" sz="3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3. Docker </a:t>
                      </a:r>
                      <a:r>
                        <a:rPr lang="ko-KR" altLang="en-US" sz="300" u="none" strike="noStrike">
                          <a:effectLst/>
                        </a:rPr>
                        <a:t>이미지 확인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4. kube </a:t>
                      </a:r>
                      <a:r>
                        <a:rPr lang="ko-KR" altLang="en-US" sz="3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3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300" u="none" strike="noStrike">
                          <a:effectLst/>
                        </a:rPr>
                        <a:t>출력</a:t>
                      </a:r>
                      <a:r>
                        <a:rPr lang="en-US" altLang="ko-KR" sz="3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5. kube </a:t>
                      </a:r>
                      <a:r>
                        <a:rPr lang="ko-KR" altLang="en-US" sz="300" u="none" strike="noStrike">
                          <a:effectLst/>
                        </a:rPr>
                        <a:t>배포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 </a:t>
                      </a:r>
                      <a:r>
                        <a:rPr lang="en-US" altLang="ko-KR" sz="300" u="none" strike="noStrike">
                          <a:effectLst/>
                        </a:rPr>
                        <a:t>kube </a:t>
                      </a:r>
                      <a:r>
                        <a:rPr lang="ko-KR" altLang="en-US" sz="300" u="none" strike="noStrike">
                          <a:effectLst/>
                        </a:rPr>
                        <a:t>로그인 </a:t>
                      </a:r>
                      <a:r>
                        <a:rPr lang="en-US" altLang="ko-KR" sz="300" u="none" strike="noStrike">
                          <a:effectLst/>
                        </a:rPr>
                        <a:t>/ </a:t>
                      </a:r>
                      <a:r>
                        <a:rPr lang="ko-KR" altLang="en-US" sz="300" u="none" strike="noStrike">
                          <a:effectLst/>
                        </a:rPr>
                        <a:t>쿠버</a:t>
                      </a:r>
                      <a:r>
                        <a:rPr lang="en-US" altLang="ko-KR" sz="300" u="none" strike="noStrike">
                          <a:effectLst/>
                        </a:rPr>
                        <a:t>: *******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 </a:t>
                      </a:r>
                      <a:r>
                        <a:rPr lang="en-US" altLang="ko-KR" sz="300" u="none" strike="noStrike">
                          <a:effectLst/>
                        </a:rPr>
                        <a:t>kube </a:t>
                      </a:r>
                      <a:r>
                        <a:rPr lang="ko-KR" altLang="en-US" sz="3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3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300" u="none" strike="noStrike">
                          <a:effectLst/>
                        </a:rPr>
                        <a:t>실행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4. kube </a:t>
                      </a:r>
                      <a:r>
                        <a:rPr lang="ko-KR" altLang="en-US" sz="3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ㅇ환경설정 파일 생성 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*입력</a:t>
                      </a:r>
                      <a:r>
                        <a:rPr lang="en-US" altLang="ko-KR" sz="300" u="none" strike="noStrike">
                          <a:effectLst/>
                        </a:rPr>
                        <a:t>: oc-ext-k8s.yaml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*</a:t>
                      </a:r>
                      <a:r>
                        <a:rPr lang="ko-KR" altLang="en-US" sz="300" u="none" strike="noStrike">
                          <a:effectLst/>
                        </a:rPr>
                        <a:t>출력</a:t>
                      </a:r>
                      <a:r>
                        <a:rPr lang="en-US" altLang="ko-KR" sz="3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5. kube </a:t>
                      </a:r>
                      <a:r>
                        <a:rPr lang="ko-KR" altLang="en-US" sz="300" u="none" strike="noStrike">
                          <a:effectLst/>
                        </a:rPr>
                        <a:t>배포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 </a:t>
                      </a:r>
                      <a:r>
                        <a:rPr lang="en-US" altLang="ko-KR" sz="300" u="none" strike="noStrike">
                          <a:effectLst/>
                        </a:rPr>
                        <a:t>kube </a:t>
                      </a:r>
                      <a:r>
                        <a:rPr lang="ko-KR" altLang="en-US" sz="300" u="none" strike="noStrike">
                          <a:effectLst/>
                        </a:rPr>
                        <a:t>로그인 </a:t>
                      </a:r>
                      <a:r>
                        <a:rPr lang="en-US" altLang="ko-KR" sz="300" u="none" strike="noStrike">
                          <a:effectLst/>
                        </a:rPr>
                        <a:t>/ </a:t>
                      </a:r>
                      <a:r>
                        <a:rPr lang="ko-KR" altLang="en-US" sz="300" u="none" strike="noStrike">
                          <a:effectLst/>
                        </a:rPr>
                        <a:t>쿠버</a:t>
                      </a:r>
                      <a:r>
                        <a:rPr lang="en-US" altLang="ko-KR" sz="300" u="none" strike="noStrike">
                          <a:effectLst/>
                        </a:rPr>
                        <a:t>: prd-nks02-kube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extLst>
                  <a:ext uri="{0D108BD9-81ED-4DB2-BD59-A6C34878D82A}">
                    <a16:rowId xmlns:a16="http://schemas.microsoft.com/office/drawing/2014/main" val="572563088"/>
                  </a:ext>
                </a:extLst>
              </a:tr>
              <a:tr h="87559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10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prd-oc-ext.groovy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Jenkins_4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2.249.3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nks1_ns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stage('whatap '+ns)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1. whatap.agent </a:t>
                      </a:r>
                      <a:r>
                        <a:rPr lang="ko-KR" altLang="en-US" sz="300" u="none" strike="noStrike">
                          <a:effectLst/>
                        </a:rPr>
                        <a:t>다운로드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ㅇ상세위치</a:t>
                      </a:r>
                      <a:r>
                        <a:rPr lang="en-US" altLang="ko-KR" sz="300" u="none" strike="noStrike">
                          <a:effectLst/>
                        </a:rPr>
                        <a:t>: </a:t>
                      </a:r>
                      <a:r>
                        <a:rPr lang="en-US" sz="300" u="none" strike="noStrike">
                          <a:effectLst/>
                        </a:rPr>
                        <a:t>ncloudstorage &gt; [DEV]NCP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ㅇ버킷</a:t>
                      </a:r>
                      <a:r>
                        <a:rPr lang="en-US" altLang="ko-KR" sz="300" u="none" strike="noStrike">
                          <a:effectLst/>
                        </a:rPr>
                        <a:t>: </a:t>
                      </a:r>
                      <a:r>
                        <a:rPr lang="en-US" sz="300" u="none" strike="noStrike">
                          <a:effectLst/>
                        </a:rPr>
                        <a:t>ebs-oc-prd-contents-bucket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ㅇ파일명</a:t>
                      </a:r>
                      <a:r>
                        <a:rPr lang="en-US" altLang="ko-KR" sz="300" u="none" strike="noStrike">
                          <a:effectLst/>
                        </a:rPr>
                        <a:t>: </a:t>
                      </a:r>
                      <a:r>
                        <a:rPr lang="en-US" sz="300" u="none" strike="noStrike">
                          <a:effectLst/>
                        </a:rPr>
                        <a:t>whatapfiles/v2/nks02/${ns}/whatap.conf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ㅇ실행</a:t>
                      </a:r>
                      <a:r>
                        <a:rPr lang="en-US" altLang="ko-KR" sz="300" u="none" strike="noStrike">
                          <a:effectLst/>
                        </a:rPr>
                        <a:t>: </a:t>
                      </a:r>
                      <a:r>
                        <a:rPr lang="ko-KR" altLang="en-US" sz="300" u="none" strike="noStrike">
                          <a:effectLst/>
                        </a:rPr>
                        <a:t>다운로드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1. whatap.agent </a:t>
                      </a:r>
                      <a:r>
                        <a:rPr lang="ko-KR" altLang="en-US" sz="300" u="none" strike="noStrike">
                          <a:effectLst/>
                        </a:rPr>
                        <a:t>다운로드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ㅇ파일명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whatapfiles/v2/nks01/ns-sel1/whatap.conf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whatapfiles/v2/nks01/ns-sel2/whatap.conf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whatapfiles/v2/nks01/ns-sel3/whatap.conf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whatapfiles/v2/nks01/ns-kyg1/whatap.conf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whatapfiles/v2/nks01/ns-kyg2/whatap.conf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whatapfiles/v2/nks01/ns-kyg3/whatap.conf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whatapfiles/v2/nks01/ns-kyg4/whatap.conf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whatapfiles/v2/nks01/ns-kyg5/whatap.conf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whatapfiles/v2/nks01/ns-inc1/whatap.conf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whatapfiles/v2/nks01/ns-inc2/whatap.conf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extLst>
                  <a:ext uri="{0D108BD9-81ED-4DB2-BD59-A6C34878D82A}">
                    <a16:rowId xmlns:a16="http://schemas.microsoft.com/office/drawing/2014/main" val="704540309"/>
                  </a:ext>
                </a:extLst>
              </a:tr>
              <a:tr h="8900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11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prd-oc-ext.groovy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Jenkins_5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Jenkins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2.249.3</a:t>
                      </a:r>
                      <a:endParaRPr lang="en-US" altLang="ko-KR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u="none" strike="noStrike">
                          <a:effectLst/>
                        </a:rPr>
                        <a:t>nks1_ns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stage('deploy '+ns)</a:t>
                      </a:r>
                      <a:br>
                        <a:rPr lang="en-US" sz="300" u="none" strike="noStrike">
                          <a:effectLst/>
                        </a:rPr>
                      </a:b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deploy ns-sel1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deploy ns-sel2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deploy ns-sel3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deploy ns-kyg1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deploy ns-kyg2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deploy ns-kyg3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deploy ns-kyg4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deploy ns-kyg5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deploy ns-inc1</a:t>
                      </a:r>
                      <a:br>
                        <a:rPr lang="en-US" sz="300" u="none" strike="noStrike">
                          <a:effectLst/>
                        </a:rPr>
                      </a:br>
                      <a:r>
                        <a:rPr lang="en-US" sz="300" u="none" strike="noStrike">
                          <a:effectLst/>
                        </a:rPr>
                        <a:t>deploy ns-inc2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>
                          <a:effectLst/>
                        </a:rPr>
                        <a:t>2. Docker </a:t>
                      </a:r>
                      <a:r>
                        <a:rPr lang="ko-KR" altLang="en-US" sz="300" u="none" strike="noStrike">
                          <a:effectLst/>
                        </a:rPr>
                        <a:t>실행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1) Docker </a:t>
                      </a:r>
                      <a:r>
                        <a:rPr lang="ko-KR" altLang="en-US" sz="3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2) Docker </a:t>
                      </a:r>
                      <a:r>
                        <a:rPr lang="ko-KR" altLang="en-US" sz="300" u="none" strike="noStrike">
                          <a:effectLst/>
                        </a:rPr>
                        <a:t>로그인</a:t>
                      </a:r>
                      <a:r>
                        <a:rPr lang="en-US" altLang="ko-KR" sz="300" u="none" strike="noStrike">
                          <a:effectLst/>
                        </a:rPr>
                        <a:t>(ebs-oc-jenkins </a:t>
                      </a:r>
                      <a:r>
                        <a:rPr lang="ko-KR" altLang="en-US" sz="3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300" u="none" strike="noStrike">
                          <a:effectLst/>
                        </a:rPr>
                        <a:t>)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3) Docker </a:t>
                      </a:r>
                      <a:r>
                        <a:rPr lang="ko-KR" altLang="en-US" sz="3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4) Docker </a:t>
                      </a:r>
                      <a:r>
                        <a:rPr lang="ko-KR" altLang="en-US" sz="300" u="none" strike="noStrike">
                          <a:effectLst/>
                        </a:rPr>
                        <a:t>이미지 </a:t>
                      </a:r>
                      <a:r>
                        <a:rPr lang="en-US" altLang="ko-KR" sz="3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300" u="none" strike="noStrike">
                          <a:effectLst/>
                        </a:rPr>
                        <a:t>개발</a:t>
                      </a:r>
                      <a:r>
                        <a:rPr lang="en-US" altLang="ko-KR" sz="300" u="none" strike="noStrike">
                          <a:effectLst/>
                        </a:rPr>
                        <a:t>] &gt; VPC &gt; Container Registry &gt;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   l4msm4ug.kr.private-ncr.ntruss.com </a:t>
                      </a:r>
                      <a:r>
                        <a:rPr lang="ko-KR" altLang="en-US" sz="3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3. Docker </a:t>
                      </a:r>
                      <a:r>
                        <a:rPr lang="ko-KR" altLang="en-US" sz="300" u="none" strike="noStrike">
                          <a:effectLst/>
                        </a:rPr>
                        <a:t>이미지 확인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4. kube </a:t>
                      </a:r>
                      <a:r>
                        <a:rPr lang="ko-KR" altLang="en-US" sz="3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3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300" u="none" strike="noStrike">
                          <a:effectLst/>
                        </a:rPr>
                        <a:t>출력</a:t>
                      </a:r>
                      <a:r>
                        <a:rPr lang="en-US" altLang="ko-KR" sz="3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en-US" altLang="ko-KR" sz="300" u="none" strike="noStrike">
                          <a:effectLst/>
                        </a:rPr>
                        <a:t>5. kube </a:t>
                      </a:r>
                      <a:r>
                        <a:rPr lang="ko-KR" altLang="en-US" sz="300" u="none" strike="noStrike">
                          <a:effectLst/>
                        </a:rPr>
                        <a:t>배포</a:t>
                      </a:r>
                      <a:br>
                        <a:rPr lang="ko-KR" altLang="en-US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 </a:t>
                      </a:r>
                      <a:r>
                        <a:rPr lang="en-US" altLang="ko-KR" sz="300" u="none" strike="noStrike">
                          <a:effectLst/>
                        </a:rPr>
                        <a:t>kube </a:t>
                      </a:r>
                      <a:r>
                        <a:rPr lang="ko-KR" altLang="en-US" sz="300" u="none" strike="noStrike">
                          <a:effectLst/>
                        </a:rPr>
                        <a:t>로그인 </a:t>
                      </a:r>
                      <a:r>
                        <a:rPr lang="en-US" altLang="ko-KR" sz="300" u="none" strike="noStrike">
                          <a:effectLst/>
                        </a:rPr>
                        <a:t>/ </a:t>
                      </a:r>
                      <a:r>
                        <a:rPr lang="ko-KR" altLang="en-US" sz="300" u="none" strike="noStrike">
                          <a:effectLst/>
                        </a:rPr>
                        <a:t>쿠버</a:t>
                      </a:r>
                      <a:r>
                        <a:rPr lang="en-US" altLang="ko-KR" sz="300" u="none" strike="noStrike">
                          <a:effectLst/>
                        </a:rPr>
                        <a:t>: *******</a:t>
                      </a:r>
                      <a:br>
                        <a:rPr lang="en-US" altLang="ko-KR" sz="300" u="none" strike="noStrike">
                          <a:effectLst/>
                        </a:rPr>
                      </a:br>
                      <a:r>
                        <a:rPr lang="ko-KR" altLang="en-US" sz="300" u="none" strike="noStrike">
                          <a:effectLst/>
                        </a:rPr>
                        <a:t>ㅇ </a:t>
                      </a:r>
                      <a:r>
                        <a:rPr lang="en-US" altLang="ko-KR" sz="300" u="none" strike="noStrike">
                          <a:effectLst/>
                        </a:rPr>
                        <a:t>kube </a:t>
                      </a:r>
                      <a:r>
                        <a:rPr lang="ko-KR" altLang="en-US" sz="3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3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300" u="none" strike="noStrike">
                          <a:effectLst/>
                        </a:rPr>
                        <a:t>실행</a:t>
                      </a:r>
                      <a:endParaRPr lang="ko-KR" altLang="en-US" sz="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u="none" strike="noStrike" dirty="0">
                          <a:effectLst/>
                        </a:rPr>
                        <a:t>4. </a:t>
                      </a:r>
                      <a:r>
                        <a:rPr lang="en-US" altLang="ko-KR" sz="3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300" u="none" strike="noStrike" dirty="0">
                          <a:effectLst/>
                        </a:rPr>
                        <a:t> </a:t>
                      </a:r>
                      <a:r>
                        <a:rPr lang="ko-KR" altLang="en-US" sz="3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300" u="none" strike="noStrike" dirty="0">
                          <a:effectLst/>
                        </a:rPr>
                      </a:br>
                      <a:r>
                        <a:rPr lang="ko-KR" altLang="en-US" sz="3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300" u="none" strike="noStrike" dirty="0">
                          <a:effectLst/>
                        </a:rPr>
                        <a:t> 파일 생성 </a:t>
                      </a:r>
                      <a:br>
                        <a:rPr lang="ko-KR" altLang="en-US" sz="300" u="none" strike="noStrike" dirty="0">
                          <a:effectLst/>
                        </a:rPr>
                      </a:br>
                      <a:r>
                        <a:rPr lang="ko-KR" altLang="en-US" sz="300" u="none" strike="noStrike" dirty="0">
                          <a:effectLst/>
                        </a:rPr>
                        <a:t>*입력</a:t>
                      </a:r>
                      <a:r>
                        <a:rPr lang="en-US" altLang="ko-KR" sz="300" u="none" strike="noStrike" dirty="0">
                          <a:effectLst/>
                        </a:rPr>
                        <a:t>: oc-ext-k8s.yaml</a:t>
                      </a:r>
                      <a:br>
                        <a:rPr lang="en-US" altLang="ko-KR" sz="300" u="none" strike="noStrike" dirty="0">
                          <a:effectLst/>
                        </a:rPr>
                      </a:br>
                      <a:r>
                        <a:rPr lang="en-US" altLang="ko-KR" sz="300" u="none" strike="noStrike" dirty="0">
                          <a:effectLst/>
                        </a:rPr>
                        <a:t>*</a:t>
                      </a:r>
                      <a:r>
                        <a:rPr lang="ko-KR" altLang="en-US" sz="300" u="none" strike="noStrike" dirty="0">
                          <a:effectLst/>
                        </a:rPr>
                        <a:t>출력</a:t>
                      </a:r>
                      <a:r>
                        <a:rPr lang="en-US" altLang="ko-KR" sz="300" u="none" strike="noStrike" dirty="0">
                          <a:effectLst/>
                        </a:rPr>
                        <a:t>: </a:t>
                      </a:r>
                      <a:r>
                        <a:rPr lang="en-US" altLang="ko-KR" sz="300" u="none" strike="noStrike" dirty="0" err="1">
                          <a:effectLst/>
                        </a:rPr>
                        <a:t>deployment.yaml</a:t>
                      </a:r>
                      <a:br>
                        <a:rPr lang="en-US" altLang="ko-KR" sz="300" u="none" strike="noStrike" dirty="0">
                          <a:effectLst/>
                        </a:rPr>
                      </a:br>
                      <a:br>
                        <a:rPr lang="en-US" altLang="ko-KR" sz="300" u="none" strike="noStrike" dirty="0">
                          <a:effectLst/>
                        </a:rPr>
                      </a:br>
                      <a:r>
                        <a:rPr lang="en-US" altLang="ko-KR" sz="300" u="none" strike="noStrike" dirty="0">
                          <a:effectLst/>
                        </a:rPr>
                        <a:t>5. </a:t>
                      </a:r>
                      <a:r>
                        <a:rPr lang="en-US" altLang="ko-KR" sz="3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300" u="none" strike="noStrike" dirty="0">
                          <a:effectLst/>
                        </a:rPr>
                        <a:t> </a:t>
                      </a:r>
                      <a:r>
                        <a:rPr lang="ko-KR" altLang="en-US" sz="3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300" u="none" strike="noStrike" dirty="0">
                          <a:effectLst/>
                        </a:rPr>
                      </a:br>
                      <a:r>
                        <a:rPr lang="ko-KR" altLang="en-US" sz="3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300" u="none" strike="noStrike" dirty="0">
                          <a:effectLst/>
                        </a:rPr>
                        <a:t> </a:t>
                      </a:r>
                      <a:r>
                        <a:rPr lang="en-US" altLang="ko-KR" sz="3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300" u="none" strike="noStrike" dirty="0">
                          <a:effectLst/>
                        </a:rPr>
                        <a:t> </a:t>
                      </a:r>
                      <a:r>
                        <a:rPr lang="ko-KR" altLang="en-US" sz="3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300" u="none" strike="noStrike" dirty="0">
                          <a:effectLst/>
                        </a:rPr>
                        <a:t>/ </a:t>
                      </a:r>
                      <a:r>
                        <a:rPr lang="ko-KR" altLang="en-US" sz="3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300" u="none" strike="noStrike" dirty="0">
                          <a:effectLst/>
                        </a:rPr>
                        <a:t>: prd-nks02-kube</a:t>
                      </a:r>
                      <a:endParaRPr lang="en-US" altLang="ko-KR" sz="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5" marR="1805" marT="1805" marB="0" anchor="ctr"/>
                </a:tc>
                <a:extLst>
                  <a:ext uri="{0D108BD9-81ED-4DB2-BD59-A6C34878D82A}">
                    <a16:rowId xmlns:a16="http://schemas.microsoft.com/office/drawing/2014/main" val="135242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358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93447-CACB-4E3B-B345-659E266EDAC2}"/>
              </a:ext>
            </a:extLst>
          </p:cNvPr>
          <p:cNvSpPr/>
          <p:nvPr/>
        </p:nvSpPr>
        <p:spPr>
          <a:xfrm>
            <a:off x="136614" y="0"/>
            <a:ext cx="2155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prd-oc-admin.groovy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8" name="화살표: 위쪽/아래쪽 57">
            <a:extLst>
              <a:ext uri="{FF2B5EF4-FFF2-40B4-BE49-F238E27FC236}">
                <a16:creationId xmlns:a16="http://schemas.microsoft.com/office/drawing/2014/main" id="{33F8DF99-A4A4-4F3C-A018-881F02E7A772}"/>
              </a:ext>
            </a:extLst>
          </p:cNvPr>
          <p:cNvSpPr/>
          <p:nvPr/>
        </p:nvSpPr>
        <p:spPr>
          <a:xfrm rot="16200000">
            <a:off x="6608945" y="3574982"/>
            <a:ext cx="374909" cy="2709068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4" name="화살표: 위쪽/아래쪽 63">
            <a:extLst>
              <a:ext uri="{FF2B5EF4-FFF2-40B4-BE49-F238E27FC236}">
                <a16:creationId xmlns:a16="http://schemas.microsoft.com/office/drawing/2014/main" id="{2F2CCB91-9A66-43DB-939E-A5DCFF4C3B0A}"/>
              </a:ext>
            </a:extLst>
          </p:cNvPr>
          <p:cNvSpPr/>
          <p:nvPr/>
        </p:nvSpPr>
        <p:spPr>
          <a:xfrm>
            <a:off x="3983192" y="3794301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78513D3-86F1-4875-AB2A-1BAAEF1C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23" y="4495701"/>
            <a:ext cx="1440000" cy="99052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5112B0E-98DC-403A-A1DB-0477AB15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873" y="2428012"/>
            <a:ext cx="1440000" cy="132896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1B4762C-17C4-4668-B20D-D95E2696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384" y="3475077"/>
            <a:ext cx="905409" cy="922766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662D23B-8C50-4E58-B5AF-37F8E733EC25}"/>
              </a:ext>
            </a:extLst>
          </p:cNvPr>
          <p:cNvSpPr/>
          <p:nvPr/>
        </p:nvSpPr>
        <p:spPr>
          <a:xfrm rot="1800000">
            <a:off x="3297450" y="4341053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01DE1F5-2A8A-47AA-986C-396EB2620D3B}"/>
              </a:ext>
            </a:extLst>
          </p:cNvPr>
          <p:cNvSpPr/>
          <p:nvPr/>
        </p:nvSpPr>
        <p:spPr>
          <a:xfrm rot="20503359">
            <a:off x="3237540" y="3180349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32AEEC-8C32-4074-9FA3-281DFD5A4F88}"/>
              </a:ext>
            </a:extLst>
          </p:cNvPr>
          <p:cNvSpPr/>
          <p:nvPr/>
        </p:nvSpPr>
        <p:spPr>
          <a:xfrm>
            <a:off x="2419385" y="4386894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96237BD-E7D6-47E7-A79A-5353E6399DF2}"/>
              </a:ext>
            </a:extLst>
          </p:cNvPr>
          <p:cNvSpPr/>
          <p:nvPr/>
        </p:nvSpPr>
        <p:spPr>
          <a:xfrm>
            <a:off x="3305019" y="4522503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859C25-F4E8-4C47-8F7D-F49E03443F7B}"/>
              </a:ext>
            </a:extLst>
          </p:cNvPr>
          <p:cNvSpPr/>
          <p:nvPr/>
        </p:nvSpPr>
        <p:spPr>
          <a:xfrm>
            <a:off x="4072751" y="3856432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CFFF9744-960A-4390-8560-DBA70A4F436B}"/>
              </a:ext>
            </a:extLst>
          </p:cNvPr>
          <p:cNvSpPr/>
          <p:nvPr/>
        </p:nvSpPr>
        <p:spPr>
          <a:xfrm rot="16200000">
            <a:off x="4386394" y="5815650"/>
            <a:ext cx="126357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80EEFC3-A2D7-4604-A052-8D0725A61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839" y="6860124"/>
            <a:ext cx="1284585" cy="122684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35EEDA-D7C8-4683-A763-088F63302611}"/>
              </a:ext>
            </a:extLst>
          </p:cNvPr>
          <p:cNvSpPr/>
          <p:nvPr/>
        </p:nvSpPr>
        <p:spPr>
          <a:xfrm>
            <a:off x="4806241" y="7832944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4A060C3-7617-4682-98B1-0D5C331DE999}"/>
              </a:ext>
            </a:extLst>
          </p:cNvPr>
          <p:cNvSpPr/>
          <p:nvPr/>
        </p:nvSpPr>
        <p:spPr>
          <a:xfrm>
            <a:off x="5322507" y="5234478"/>
            <a:ext cx="2709066" cy="2598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stage('build artifacts’) -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컴파일</a:t>
            </a:r>
            <a:endParaRPr lang="ko-KR" altLang="en-US" sz="900" dirty="0"/>
          </a:p>
          <a:p>
            <a:r>
              <a:rPr lang="en-US" altLang="ko-KR" sz="900" dirty="0"/>
              <a:t>MVN </a:t>
            </a:r>
            <a:r>
              <a:rPr lang="ko-KR" altLang="en-US" sz="900" dirty="0"/>
              <a:t>소스 코드 컴파일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⑦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stage('move artifacts’)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mv target/oc-admin-0.0.1-SNAPSHOT.jar ./oc-admin-0.0.1-SNAPSHOT.jar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stage('build image')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6942372-18C1-4D32-80D9-BD5198642F1C}"/>
              </a:ext>
            </a:extLst>
          </p:cNvPr>
          <p:cNvSpPr/>
          <p:nvPr/>
        </p:nvSpPr>
        <p:spPr>
          <a:xfrm rot="5400000">
            <a:off x="3720065" y="5820876"/>
            <a:ext cx="12635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03EC77B-C9A1-4382-94A8-D1E8517FB889}"/>
              </a:ext>
            </a:extLst>
          </p:cNvPr>
          <p:cNvSpPr/>
          <p:nvPr/>
        </p:nvSpPr>
        <p:spPr>
          <a:xfrm>
            <a:off x="8534400" y="1828801"/>
            <a:ext cx="5593080" cy="6544184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ECBA66-3F8F-455A-A1FA-8C47690D6E17}"/>
              </a:ext>
            </a:extLst>
          </p:cNvPr>
          <p:cNvSpPr/>
          <p:nvPr/>
        </p:nvSpPr>
        <p:spPr>
          <a:xfrm>
            <a:off x="10109207" y="5017744"/>
            <a:ext cx="2942246" cy="829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3A5AAF-0E8C-4EEF-9880-A679B5688BA8}"/>
              </a:ext>
            </a:extLst>
          </p:cNvPr>
          <p:cNvSpPr/>
          <p:nvPr/>
        </p:nvSpPr>
        <p:spPr>
          <a:xfrm>
            <a:off x="8989562" y="510334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1406A3BE-A160-4288-AB08-F498C988A98B}"/>
              </a:ext>
            </a:extLst>
          </p:cNvPr>
          <p:cNvSpPr/>
          <p:nvPr/>
        </p:nvSpPr>
        <p:spPr>
          <a:xfrm rot="5400000">
            <a:off x="8362974" y="3764438"/>
            <a:ext cx="1917659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8C36-8DEF-41AF-B007-A774DA4E85F2}"/>
              </a:ext>
            </a:extLst>
          </p:cNvPr>
          <p:cNvGrpSpPr/>
          <p:nvPr/>
        </p:nvGrpSpPr>
        <p:grpSpPr>
          <a:xfrm>
            <a:off x="8771967" y="6996409"/>
            <a:ext cx="1321123" cy="1274640"/>
            <a:chOff x="10544482" y="6698164"/>
            <a:chExt cx="1321123" cy="1274640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1679C22-3A87-4E69-80AB-CCCE2A1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2DC40C-7BAD-4A21-B625-281A8037B701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FBE2640-8D1C-4DFD-AF08-B4B8B0921E61}"/>
              </a:ext>
            </a:extLst>
          </p:cNvPr>
          <p:cNvSpPr/>
          <p:nvPr/>
        </p:nvSpPr>
        <p:spPr>
          <a:xfrm>
            <a:off x="9176754" y="4645436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⑧</a:t>
            </a:r>
            <a:r>
              <a:rPr lang="en-US" altLang="ko-KR" sz="1200" dirty="0"/>
              <a:t>-1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D0040ED-BC08-4126-8931-DA2BE5B04CE6}"/>
              </a:ext>
            </a:extLst>
          </p:cNvPr>
          <p:cNvSpPr/>
          <p:nvPr/>
        </p:nvSpPr>
        <p:spPr>
          <a:xfrm>
            <a:off x="10098437" y="6948923"/>
            <a:ext cx="2942246" cy="724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D3572A-3B2D-45DB-BB6B-D7CD6C6E1CE8}"/>
              </a:ext>
            </a:extLst>
          </p:cNvPr>
          <p:cNvSpPr/>
          <p:nvPr/>
        </p:nvSpPr>
        <p:spPr>
          <a:xfrm>
            <a:off x="5590864" y="4791868"/>
            <a:ext cx="746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⑧</a:t>
            </a:r>
            <a:r>
              <a:rPr lang="en-US" altLang="ko-KR" sz="1200" dirty="0"/>
              <a:t>-1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28918C-3190-43B7-8047-504B876518A4}"/>
              </a:ext>
            </a:extLst>
          </p:cNvPr>
          <p:cNvSpPr/>
          <p:nvPr/>
        </p:nvSpPr>
        <p:spPr>
          <a:xfrm>
            <a:off x="4534145" y="3913059"/>
            <a:ext cx="1716585" cy="3216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master 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체크아웃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master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체크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663255-B0B4-4E8A-8090-D1BB9A59DC07}"/>
              </a:ext>
            </a:extLst>
          </p:cNvPr>
          <p:cNvSpPr/>
          <p:nvPr/>
        </p:nvSpPr>
        <p:spPr>
          <a:xfrm>
            <a:off x="4184979" y="6100078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5B1D124-438A-4263-A260-9E284C5AA8A2}"/>
              </a:ext>
            </a:extLst>
          </p:cNvPr>
          <p:cNvSpPr/>
          <p:nvPr/>
        </p:nvSpPr>
        <p:spPr>
          <a:xfrm>
            <a:off x="2364836" y="5617513"/>
            <a:ext cx="2076249" cy="4825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stage('Initialize’)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변수선언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0ACE82-A2FB-46FC-B0CC-2D4870668D70}"/>
              </a:ext>
            </a:extLst>
          </p:cNvPr>
          <p:cNvSpPr/>
          <p:nvPr/>
        </p:nvSpPr>
        <p:spPr>
          <a:xfrm>
            <a:off x="4853710" y="6110509"/>
            <a:ext cx="496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⑧</a:t>
            </a:r>
            <a:r>
              <a:rPr lang="en-US" altLang="ko-KR" sz="1200" dirty="0"/>
              <a:t>-1</a:t>
            </a:r>
          </a:p>
          <a:p>
            <a:r>
              <a:rPr lang="ko-KR" altLang="en-US" sz="1200" dirty="0"/>
              <a:t>⑦</a:t>
            </a:r>
            <a:endParaRPr lang="en-US" altLang="ko-KR" sz="1200" dirty="0"/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endParaRPr lang="ko-KR" altLang="en-US" sz="1200" dirty="0"/>
          </a:p>
          <a:p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BD8A54E-E046-45C9-9B0F-B05F25496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8133" y="2203946"/>
            <a:ext cx="783776" cy="108177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B2AE3D3-3F8C-4ACB-AF87-2C63B830FD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2921" y="2202513"/>
            <a:ext cx="1005125" cy="1179638"/>
          </a:xfrm>
          <a:prstGeom prst="rect">
            <a:avLst/>
          </a:prstGeom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1160846-9AD1-4303-A0BE-9CEE43248653}"/>
              </a:ext>
            </a:extLst>
          </p:cNvPr>
          <p:cNvSpPr/>
          <p:nvPr/>
        </p:nvSpPr>
        <p:spPr>
          <a:xfrm>
            <a:off x="11050958" y="2465783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D04CDA33-9F49-447D-9D11-9B3D5075B286}"/>
              </a:ext>
            </a:extLst>
          </p:cNvPr>
          <p:cNvSpPr/>
          <p:nvPr/>
        </p:nvSpPr>
        <p:spPr>
          <a:xfrm>
            <a:off x="12379477" y="2434076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6270FDB-D20A-46A2-B4B5-ECDB244CE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0288" y="2200731"/>
            <a:ext cx="1035151" cy="100877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586171-6718-42A8-98DA-016BC926D936}"/>
              </a:ext>
            </a:extLst>
          </p:cNvPr>
          <p:cNvSpPr/>
          <p:nvPr/>
        </p:nvSpPr>
        <p:spPr>
          <a:xfrm>
            <a:off x="12903857" y="3013916"/>
            <a:ext cx="75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121A119-453C-4F1A-BE14-181DE340A3F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1447580" y="2017212"/>
            <a:ext cx="755805" cy="198566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A09C199-6A60-47F5-8ABC-FBDC85F0C3E2}"/>
              </a:ext>
            </a:extLst>
          </p:cNvPr>
          <p:cNvSpPr/>
          <p:nvPr/>
        </p:nvSpPr>
        <p:spPr>
          <a:xfrm>
            <a:off x="10098437" y="3394468"/>
            <a:ext cx="3915750" cy="1497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/>
              <a:t>⑧</a:t>
            </a:r>
            <a:r>
              <a:rPr lang="en-US" altLang="ko-KR" sz="900" dirty="0"/>
              <a:t>-1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l4msm4ug.kr.private-ncr.ntruss.com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확인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B777A00-AD86-45D9-BA81-9F5BB6B2C9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8962732" y="2792332"/>
            <a:ext cx="755805" cy="198566"/>
          </a:xfrm>
          <a:prstGeom prst="rect">
            <a:avLst/>
          </a:prstGeom>
        </p:spPr>
      </p:pic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3871F72E-903C-4E8C-A775-5A8E714FC936}"/>
              </a:ext>
            </a:extLst>
          </p:cNvPr>
          <p:cNvSpPr/>
          <p:nvPr/>
        </p:nvSpPr>
        <p:spPr>
          <a:xfrm rot="5400000">
            <a:off x="8581650" y="5924015"/>
            <a:ext cx="148030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B00543-0521-4FEF-A72E-F9BC9425D97E}"/>
              </a:ext>
            </a:extLst>
          </p:cNvPr>
          <p:cNvSpPr/>
          <p:nvPr/>
        </p:nvSpPr>
        <p:spPr>
          <a:xfrm>
            <a:off x="9132885" y="64706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⑨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ABC1CC6-37B5-4BB4-B5F5-620A502BE12D}"/>
              </a:ext>
            </a:extLst>
          </p:cNvPr>
          <p:cNvSpPr/>
          <p:nvPr/>
        </p:nvSpPr>
        <p:spPr>
          <a:xfrm>
            <a:off x="10109207" y="5956422"/>
            <a:ext cx="2942246" cy="829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A4EA042-E095-473F-869F-8A82411D2326}"/>
              </a:ext>
            </a:extLst>
          </p:cNvPr>
          <p:cNvSpPr/>
          <p:nvPr/>
        </p:nvSpPr>
        <p:spPr>
          <a:xfrm>
            <a:off x="17188764" y="1828"/>
            <a:ext cx="10944276" cy="1726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[[</a:t>
            </a:r>
            <a:r>
              <a:rPr lang="en-US" altLang="ko-KR" dirty="0" err="1">
                <a:highlight>
                  <a:srgbClr val="FFFF00"/>
                </a:highlight>
              </a:rPr>
              <a:t>oc-admin.Dockerfile</a:t>
            </a:r>
            <a:r>
              <a:rPr lang="en-US" altLang="ko-KR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dirty="0"/>
          </a:p>
          <a:p>
            <a:pPr fontAlgn="base" latinLnBrk="1"/>
            <a:r>
              <a:rPr lang="en-US" altLang="ko-KR" dirty="0"/>
              <a:t>FROM openjdk:8-jdk-alpine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 이미지는 </a:t>
            </a:r>
            <a:r>
              <a:rPr lang="en-US" altLang="ko-KR" dirty="0"/>
              <a:t>OpenJDK (Java Development Kit) </a:t>
            </a:r>
            <a:r>
              <a:rPr lang="ko-KR" altLang="en-US" dirty="0"/>
              <a:t>환경을 기반으로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Java </a:t>
            </a:r>
            <a:r>
              <a:rPr lang="ko-KR" altLang="en-US" dirty="0"/>
              <a:t>언어를 실행하기 위한 환경을 제공합니다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JAVA_OPTS="-Xmx1g -Xms1g"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ko-KR" altLang="en-US" dirty="0" err="1"/>
              <a:t>도커파일에서</a:t>
            </a:r>
            <a:r>
              <a:rPr lang="ko-KR" altLang="en-US" dirty="0"/>
              <a:t> </a:t>
            </a:r>
            <a:r>
              <a:rPr lang="en-US" altLang="ko-KR" dirty="0"/>
              <a:t>ENV</a:t>
            </a:r>
            <a:r>
              <a:rPr lang="ko-KR" altLang="en-US" dirty="0"/>
              <a:t>를 사용하여 </a:t>
            </a:r>
            <a:r>
              <a:rPr lang="en-US" altLang="ko-KR" dirty="0"/>
              <a:t>JAVA_OPTS</a:t>
            </a:r>
            <a:r>
              <a:rPr lang="ko-KR" altLang="en-US" dirty="0"/>
              <a:t>를 설정하면 </a:t>
            </a:r>
            <a:r>
              <a:rPr lang="ko-KR" altLang="en-US" dirty="0" err="1"/>
              <a:t>도컨</a:t>
            </a:r>
            <a:r>
              <a:rPr lang="ko-KR" altLang="en-US" dirty="0"/>
              <a:t> 이미지 내의 환경 변수로 이 값을 사용할 수 있으며</a:t>
            </a:r>
            <a:r>
              <a:rPr lang="en-US" altLang="ko-KR" dirty="0"/>
              <a:t>, Java </a:t>
            </a:r>
            <a:r>
              <a:rPr lang="ko-KR" altLang="en-US" dirty="0"/>
              <a:t>애플리케이션을 실행할 때 해당 옵션을 적용할 수 있습니다</a:t>
            </a:r>
            <a:r>
              <a:rPr lang="en-US" altLang="ko-KR" dirty="0"/>
              <a:t>. Java </a:t>
            </a:r>
            <a:r>
              <a:rPr lang="ko-KR" altLang="en-US" dirty="0"/>
              <a:t>애플리케이션은 </a:t>
            </a:r>
            <a:r>
              <a:rPr lang="en-US" altLang="ko-KR" dirty="0"/>
              <a:t>JAVA_OPTS </a:t>
            </a:r>
            <a:r>
              <a:rPr lang="ko-KR" altLang="en-US" dirty="0"/>
              <a:t>환경 변수의 값에 따라 </a:t>
            </a:r>
            <a:r>
              <a:rPr lang="en-US" altLang="ko-KR" dirty="0"/>
              <a:t>JVM </a:t>
            </a:r>
            <a:r>
              <a:rPr lang="ko-KR" altLang="en-US" dirty="0"/>
              <a:t>옵션을 조정하므로</a:t>
            </a:r>
            <a:r>
              <a:rPr lang="en-US" altLang="ko-KR" dirty="0"/>
              <a:t>, </a:t>
            </a:r>
            <a:r>
              <a:rPr lang="ko-KR" altLang="en-US" dirty="0"/>
              <a:t>메모리 사용 및 애플리케이션 성능을 설정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환경 변수를 설정하는 지시어</a:t>
            </a:r>
          </a:p>
          <a:p>
            <a:pPr fontAlgn="base" latinLnBrk="1"/>
            <a:r>
              <a:rPr lang="en-US" altLang="ko-KR" dirty="0"/>
              <a:t>JAVA_OPTS="-Xmx1g -Xms1g"</a:t>
            </a:r>
            <a:endParaRPr lang="ko-KR" altLang="en-US" dirty="0"/>
          </a:p>
          <a:p>
            <a:pPr fontAlgn="base" latinLnBrk="1"/>
            <a:r>
              <a:rPr lang="en-US" altLang="ko-KR" dirty="0"/>
              <a:t>JAVA_OPTS</a:t>
            </a:r>
            <a:r>
              <a:rPr lang="ko-KR" altLang="en-US" dirty="0"/>
              <a:t>는 환경 변수의 이름이고</a:t>
            </a:r>
            <a:r>
              <a:rPr lang="en-US" altLang="ko-KR" dirty="0"/>
              <a:t>, " -Xmx1g -Xms1g"</a:t>
            </a:r>
            <a:r>
              <a:rPr lang="ko-KR" altLang="en-US" dirty="0"/>
              <a:t>는 해당 환경 변수의 값을 설정하는 방법입니다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JAVA_OPTS</a:t>
            </a:r>
            <a:r>
              <a:rPr lang="ko-KR" altLang="en-US" dirty="0"/>
              <a:t>는 </a:t>
            </a:r>
            <a:r>
              <a:rPr lang="en-US" altLang="ko-KR" dirty="0"/>
              <a:t>Java </a:t>
            </a:r>
            <a:r>
              <a:rPr lang="ko-KR" altLang="en-US" dirty="0"/>
              <a:t>가상 머신 </a:t>
            </a:r>
            <a:r>
              <a:rPr lang="en-US" altLang="ko-KR" dirty="0"/>
              <a:t>(JVM)</a:t>
            </a:r>
            <a:r>
              <a:rPr lang="ko-KR" altLang="en-US" dirty="0"/>
              <a:t>의 옵션을 설정하는 환경 변수입니다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JVM</a:t>
            </a:r>
            <a:r>
              <a:rPr lang="ko-KR" altLang="en-US" dirty="0"/>
              <a:t>의 최대 </a:t>
            </a:r>
            <a:r>
              <a:rPr lang="ko-KR" altLang="en-US" dirty="0" err="1"/>
              <a:t>힙</a:t>
            </a:r>
            <a:r>
              <a:rPr lang="ko-KR" altLang="en-US" dirty="0"/>
              <a:t> 크기를 </a:t>
            </a:r>
            <a:r>
              <a:rPr lang="en-US" altLang="ko-KR" dirty="0"/>
              <a:t>1GB (-Xmx1g)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ko-KR" altLang="en-US" dirty="0"/>
              <a:t>최초 </a:t>
            </a:r>
            <a:r>
              <a:rPr lang="ko-KR" altLang="en-US" dirty="0" err="1"/>
              <a:t>힙</a:t>
            </a:r>
            <a:r>
              <a:rPr lang="ko-KR" altLang="en-US" dirty="0"/>
              <a:t> 크기를 </a:t>
            </a:r>
            <a:r>
              <a:rPr lang="en-US" altLang="ko-KR" dirty="0"/>
              <a:t>1GB (-Xms1g)</a:t>
            </a:r>
            <a:r>
              <a:rPr lang="ko-KR" altLang="en-US" dirty="0"/>
              <a:t>로 설정합니다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JVM </a:t>
            </a:r>
            <a:r>
              <a:rPr lang="ko-KR" altLang="en-US" dirty="0"/>
              <a:t>옵션은 </a:t>
            </a:r>
            <a:r>
              <a:rPr lang="en-US" altLang="ko-KR" dirty="0"/>
              <a:t>Java </a:t>
            </a:r>
            <a:r>
              <a:rPr lang="ko-KR" altLang="en-US" dirty="0"/>
              <a:t>애플리케이션을 실행할 때 할당되는 </a:t>
            </a:r>
            <a:r>
              <a:rPr lang="ko-KR" altLang="en-US" dirty="0" err="1"/>
              <a:t>힙</a:t>
            </a:r>
            <a:r>
              <a:rPr lang="ko-KR" altLang="en-US" dirty="0"/>
              <a:t> 메모리 크기를 제어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./oc-admin-0.0.1-SNAPSHOT.jar oc-admin.jar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./oc-admin-0.0.1-SNAPSHOT.jar oc-admin.jar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# 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//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</a:t>
            </a:r>
            <a:r>
              <a:rPr lang="ko-KR" altLang="en-US" dirty="0"/>
              <a:t>파일을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파일로 복사하여 시스템의 시간대를 서울로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컨테이너 또는 호스트 시스템의 시간대를 설정할 수 있으며</a:t>
            </a:r>
            <a:r>
              <a:rPr lang="en-US" altLang="ko-KR" dirty="0"/>
              <a:t>, </a:t>
            </a:r>
            <a:r>
              <a:rPr lang="ko-KR" altLang="en-US" dirty="0"/>
              <a:t>시간대 설정이 변경되면 시간 및 날짜 표시가 해당 지역의 로컬 시간대로 변경됩니다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"Asia/Seoul" </a:t>
            </a:r>
            <a:r>
              <a:rPr lang="ko-KR" altLang="en-US" dirty="0"/>
              <a:t>시간대 정보를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저장하여 시스템의 시간대를 서울 시간대로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시스템의 시간대가 변경되면 시간 및 날짜 표시가 해당 지역의 로컬 시간대로 조정됩니다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endParaRPr lang="ko-KR" altLang="en-US" dirty="0"/>
          </a:p>
          <a:p>
            <a:pPr fontAlgn="base" latinLnBrk="1"/>
            <a:r>
              <a:rPr lang="ko-KR" altLang="en-US" dirty="0" err="1"/>
              <a:t>도커</a:t>
            </a:r>
            <a:r>
              <a:rPr lang="ko-KR" altLang="en-US" dirty="0"/>
              <a:t> 이미지를 빌드하는 동안 실행되는 명령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en-US" altLang="ko-KR" dirty="0"/>
              <a:t>Alpine Linux </a:t>
            </a:r>
            <a:r>
              <a:rPr lang="ko-KR" altLang="en-US" dirty="0"/>
              <a:t>기반의 </a:t>
            </a:r>
            <a:r>
              <a:rPr lang="ko-KR" altLang="en-US" dirty="0" err="1"/>
              <a:t>도커</a:t>
            </a:r>
            <a:r>
              <a:rPr lang="ko-KR" altLang="en-US" dirty="0"/>
              <a:t> 이미지에서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r>
              <a:rPr lang="ko-KR" altLang="en-US" dirty="0"/>
              <a:t>패키지를 설치</a:t>
            </a:r>
          </a:p>
          <a:p>
            <a:pPr fontAlgn="base" latinLnBrk="1"/>
            <a:r>
              <a:rPr lang="en-US" altLang="ko-KR" dirty="0"/>
              <a:t>--no-cache </a:t>
            </a:r>
            <a:r>
              <a:rPr lang="ko-KR" altLang="en-US" dirty="0"/>
              <a:t>플래그를 사용하여 패키지 설치 중에 캐시를 사용하지 않도록 설정</a:t>
            </a:r>
          </a:p>
          <a:p>
            <a:pPr fontAlgn="base" latinLnBrk="1"/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ko-KR" altLang="en-US" dirty="0"/>
              <a:t>리눅스에서 파일을 복사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 </a:t>
            </a:r>
            <a:r>
              <a:rPr lang="ko-KR" altLang="en-US" dirty="0"/>
              <a:t>디렉토리에는 다양한 시간대 정보 파일이 포함되어 있으며</a:t>
            </a:r>
            <a:r>
              <a:rPr lang="en-US" altLang="ko-KR" dirty="0"/>
              <a:t>, </a:t>
            </a:r>
            <a:r>
              <a:rPr lang="ko-KR" altLang="en-US" dirty="0"/>
              <a:t>여기에서는 </a:t>
            </a:r>
            <a:r>
              <a:rPr lang="en-US" altLang="ko-KR" dirty="0"/>
              <a:t>"Asia/Seoul" </a:t>
            </a:r>
            <a:r>
              <a:rPr lang="ko-KR" altLang="en-US" dirty="0"/>
              <a:t>시간대 파일을 사용합니다</a:t>
            </a:r>
            <a:r>
              <a:rPr lang="en-US" altLang="ko-KR" dirty="0"/>
              <a:t>. "Asia/Seoul"</a:t>
            </a:r>
            <a:r>
              <a:rPr lang="ko-KR" altLang="en-US" dirty="0"/>
              <a:t>은 서울의 시간대 정보</a:t>
            </a:r>
          </a:p>
          <a:p>
            <a:pPr fontAlgn="base" latinLnBrk="1"/>
            <a:r>
              <a:rPr lang="ko-KR" altLang="en-US" dirty="0"/>
              <a:t>시스템의 현재 시간대를 나타내는 파일의 경로입니다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파일을 변경하면 시스템의 시간대가 변경</a:t>
            </a:r>
          </a:p>
          <a:p>
            <a:pPr fontAlgn="base" latinLnBrk="1"/>
            <a:r>
              <a:rPr lang="en-US" altLang="ko-KR" dirty="0"/>
              <a:t>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echo: </a:t>
            </a:r>
            <a:r>
              <a:rPr lang="ko-KR" altLang="en-US" dirty="0"/>
              <a:t>리눅스 명령줄에서 텍스트를 출력하는 명령입니다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"Asia/Seoul": </a:t>
            </a:r>
            <a:r>
              <a:rPr lang="ko-KR" altLang="en-US" dirty="0"/>
              <a:t>이 부분은 원하는 시간대를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"Asia/Seoul"</a:t>
            </a:r>
            <a:r>
              <a:rPr lang="ko-KR" altLang="en-US" dirty="0"/>
              <a:t>로 설정된 시간대인 서울 시간대를 지정하려고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: </a:t>
            </a:r>
            <a:r>
              <a:rPr lang="ko-KR" altLang="en-US" dirty="0"/>
              <a:t>이 부분은 </a:t>
            </a:r>
            <a:r>
              <a:rPr lang="ko-KR" altLang="en-US" dirty="0" err="1"/>
              <a:t>리다이렉션</a:t>
            </a:r>
            <a:r>
              <a:rPr lang="ko-KR" altLang="en-US" dirty="0"/>
              <a:t> 연산자</a:t>
            </a:r>
            <a:r>
              <a:rPr lang="en-US" altLang="ko-KR" dirty="0"/>
              <a:t>(&gt;)</a:t>
            </a:r>
            <a:r>
              <a:rPr lang="ko-KR" altLang="en-US" dirty="0"/>
              <a:t>를 사용하여 출력된 텍스트를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쓰겠다는 것을 나타냅니다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파일은 시스템의 시간대 정보를 저장하는 파일로</a:t>
            </a:r>
            <a:r>
              <a:rPr lang="en-US" altLang="ko-KR" dirty="0"/>
              <a:t>, </a:t>
            </a:r>
            <a:r>
              <a:rPr lang="ko-KR" altLang="en-US" dirty="0"/>
              <a:t>시간대 설정을 변경하는 데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exec java $JAVA_OPTS 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-jar /oc-admin.jar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//ENTRYPOINT exec java -Xmx1g -Xms1g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//-jar /oc-admin.jar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658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F021EC-1478-4E99-81CD-60E202F0EC8D}"/>
              </a:ext>
            </a:extLst>
          </p:cNvPr>
          <p:cNvSpPr/>
          <p:nvPr/>
        </p:nvSpPr>
        <p:spPr>
          <a:xfrm>
            <a:off x="271663" y="196334"/>
            <a:ext cx="2155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prd-oc-admin.groovy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F5E8526-3626-471F-8B0F-71C63FF2288A}"/>
              </a:ext>
            </a:extLst>
          </p:cNvPr>
          <p:cNvGraphicFramePr>
            <a:graphicFrameLocks noGrp="1"/>
          </p:cNvGraphicFramePr>
          <p:nvPr/>
        </p:nvGraphicFramePr>
        <p:xfrm>
          <a:off x="2998788" y="1755775"/>
          <a:ext cx="11071002" cy="6091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1305">
                  <a:extLst>
                    <a:ext uri="{9D8B030D-6E8A-4147-A177-3AD203B41FA5}">
                      <a16:colId xmlns:a16="http://schemas.microsoft.com/office/drawing/2014/main" val="1167174504"/>
                    </a:ext>
                  </a:extLst>
                </a:gridCol>
                <a:gridCol w="1400285">
                  <a:extLst>
                    <a:ext uri="{9D8B030D-6E8A-4147-A177-3AD203B41FA5}">
                      <a16:colId xmlns:a16="http://schemas.microsoft.com/office/drawing/2014/main" val="3825708195"/>
                    </a:ext>
                  </a:extLst>
                </a:gridCol>
                <a:gridCol w="402582">
                  <a:extLst>
                    <a:ext uri="{9D8B030D-6E8A-4147-A177-3AD203B41FA5}">
                      <a16:colId xmlns:a16="http://schemas.microsoft.com/office/drawing/2014/main" val="3792685729"/>
                    </a:ext>
                  </a:extLst>
                </a:gridCol>
                <a:gridCol w="490100">
                  <a:extLst>
                    <a:ext uri="{9D8B030D-6E8A-4147-A177-3AD203B41FA5}">
                      <a16:colId xmlns:a16="http://schemas.microsoft.com/office/drawing/2014/main" val="1075596230"/>
                    </a:ext>
                  </a:extLst>
                </a:gridCol>
                <a:gridCol w="612625">
                  <a:extLst>
                    <a:ext uri="{9D8B030D-6E8A-4147-A177-3AD203B41FA5}">
                      <a16:colId xmlns:a16="http://schemas.microsoft.com/office/drawing/2014/main" val="143908386"/>
                    </a:ext>
                  </a:extLst>
                </a:gridCol>
                <a:gridCol w="1242753">
                  <a:extLst>
                    <a:ext uri="{9D8B030D-6E8A-4147-A177-3AD203B41FA5}">
                      <a16:colId xmlns:a16="http://schemas.microsoft.com/office/drawing/2014/main" val="3141380710"/>
                    </a:ext>
                  </a:extLst>
                </a:gridCol>
                <a:gridCol w="1277760">
                  <a:extLst>
                    <a:ext uri="{9D8B030D-6E8A-4147-A177-3AD203B41FA5}">
                      <a16:colId xmlns:a16="http://schemas.microsoft.com/office/drawing/2014/main" val="2354057935"/>
                    </a:ext>
                  </a:extLst>
                </a:gridCol>
                <a:gridCol w="3238158">
                  <a:extLst>
                    <a:ext uri="{9D8B030D-6E8A-4147-A177-3AD203B41FA5}">
                      <a16:colId xmlns:a16="http://schemas.microsoft.com/office/drawing/2014/main" val="3493800297"/>
                    </a:ext>
                  </a:extLst>
                </a:gridCol>
                <a:gridCol w="2135434">
                  <a:extLst>
                    <a:ext uri="{9D8B030D-6E8A-4147-A177-3AD203B41FA5}">
                      <a16:colId xmlns:a16="http://schemas.microsoft.com/office/drawing/2014/main" val="1883059107"/>
                    </a:ext>
                  </a:extLst>
                </a:gridCol>
              </a:tblGrid>
              <a:tr h="1522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순서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구분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작업자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스탭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실행 시스템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버전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명령어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입력변수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내용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extLst>
                  <a:ext uri="{0D108BD9-81ED-4DB2-BD59-A6C34878D82A}">
                    <a16:rowId xmlns:a16="http://schemas.microsoft.com/office/drawing/2014/main" val="456368016"/>
                  </a:ext>
                </a:extLst>
              </a:tr>
              <a:tr h="1522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u="none" strike="noStrike">
                          <a:effectLst/>
                        </a:rPr>
                        <a:t>prd-oc-admin.groovy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개발자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GitLab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14.1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commit and Push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클릭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GitLab </a:t>
                      </a:r>
                      <a:r>
                        <a:rPr lang="ko-KR" altLang="en-US" sz="8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extLst>
                  <a:ext uri="{0D108BD9-81ED-4DB2-BD59-A6C34878D82A}">
                    <a16:rowId xmlns:a16="http://schemas.microsoft.com/office/drawing/2014/main" val="2062732059"/>
                  </a:ext>
                </a:extLst>
              </a:tr>
              <a:tr h="1522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u="none" strike="noStrike">
                          <a:effectLst/>
                        </a:rPr>
                        <a:t>prd-oc-admin.groovy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개발자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2.249.3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Build with Paramters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배포할 </a:t>
                      </a:r>
                      <a:r>
                        <a:rPr lang="en-US" altLang="ko-KR" sz="800" u="none" strike="noStrike">
                          <a:effectLst/>
                        </a:rPr>
                        <a:t>GitLab </a:t>
                      </a:r>
                      <a:r>
                        <a:rPr lang="ko-KR" altLang="en-US" sz="800" u="none" strike="noStrike">
                          <a:effectLst/>
                        </a:rPr>
                        <a:t>브랜치 명 입력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extLst>
                  <a:ext uri="{0D108BD9-81ED-4DB2-BD59-A6C34878D82A}">
                    <a16:rowId xmlns:a16="http://schemas.microsoft.com/office/drawing/2014/main" val="536757845"/>
                  </a:ext>
                </a:extLst>
              </a:tr>
              <a:tr h="1522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u="none" strike="noStrike">
                          <a:effectLst/>
                        </a:rPr>
                        <a:t>prd-oc-admin.groovy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Jenkins_1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2.249.3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stage('checkparam')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배포할 </a:t>
                      </a:r>
                      <a:r>
                        <a:rPr lang="en-US" altLang="ko-KR" sz="800" u="none" strike="noStrike">
                          <a:effectLst/>
                        </a:rPr>
                        <a:t>GitLab </a:t>
                      </a:r>
                      <a:r>
                        <a:rPr lang="ko-KR" altLang="en-US" sz="800" u="none" strike="noStrike">
                          <a:effectLst/>
                        </a:rPr>
                        <a:t>브랜치 명 체크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extLst>
                  <a:ext uri="{0D108BD9-81ED-4DB2-BD59-A6C34878D82A}">
                    <a16:rowId xmlns:a16="http://schemas.microsoft.com/office/drawing/2014/main" val="1686120232"/>
                  </a:ext>
                </a:extLst>
              </a:tr>
              <a:tr h="1522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u="none" strike="noStrike">
                          <a:effectLst/>
                        </a:rPr>
                        <a:t>prd-oc-admin.groovy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Jenkins_2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2.249.3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stage('checkout')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master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배포할 </a:t>
                      </a:r>
                      <a:r>
                        <a:rPr lang="en-US" altLang="ko-KR" sz="800" u="none" strike="noStrike">
                          <a:effectLst/>
                        </a:rPr>
                        <a:t>GitLab </a:t>
                      </a:r>
                      <a:r>
                        <a:rPr lang="ko-KR" altLang="en-US" sz="800" u="none" strike="noStrike">
                          <a:effectLst/>
                        </a:rPr>
                        <a:t>브랜치 젠킨슨으로 다운로드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extLst>
                  <a:ext uri="{0D108BD9-81ED-4DB2-BD59-A6C34878D82A}">
                    <a16:rowId xmlns:a16="http://schemas.microsoft.com/office/drawing/2014/main" val="1852241207"/>
                  </a:ext>
                </a:extLst>
              </a:tr>
              <a:tr h="1522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800" u="none" strike="noStrike">
                          <a:effectLst/>
                        </a:rPr>
                        <a:t>prd-oc-admin.groovy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Jenkins_3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2.249.3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stage('Initialize')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젠킨슨 </a:t>
                      </a:r>
                      <a:r>
                        <a:rPr lang="en-US" altLang="ko-KR" sz="800" u="none" strike="noStrike">
                          <a:effectLst/>
                        </a:rPr>
                        <a:t>groovy </a:t>
                      </a:r>
                      <a:r>
                        <a:rPr lang="ko-KR" altLang="en-US" sz="800" u="none" strike="noStrike">
                          <a:effectLst/>
                        </a:rPr>
                        <a:t>스크립트 변수선언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mvnHome, imageName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extLst>
                  <a:ext uri="{0D108BD9-81ED-4DB2-BD59-A6C34878D82A}">
                    <a16:rowId xmlns:a16="http://schemas.microsoft.com/office/drawing/2014/main" val="517816821"/>
                  </a:ext>
                </a:extLst>
              </a:tr>
              <a:tr h="60912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prd-oc-admin.groovy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Jenkins_4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2.249.3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stage('build artifacts')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MVN </a:t>
                      </a:r>
                      <a:r>
                        <a:rPr lang="ko-KR" altLang="en-US" sz="800" u="none" strike="noStrike">
                          <a:effectLst/>
                        </a:rPr>
                        <a:t>소스 코드 컴파일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Dfile=/jenkins/jenkins/workspace/oc-prd-admin-main/lib/ebs/groove-rightaccess-agent/groove-rightaccess-agent-1.0.35-RELEASE.jar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DfinalName=oc-admin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extLst>
                  <a:ext uri="{0D108BD9-81ED-4DB2-BD59-A6C34878D82A}">
                    <a16:rowId xmlns:a16="http://schemas.microsoft.com/office/drawing/2014/main" val="3587672862"/>
                  </a:ext>
                </a:extLst>
              </a:tr>
              <a:tr h="15228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prd-oc-admin.groovy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Jenkins_5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2.249.3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stage('move artifacts')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 target/oc-admin-0.0.1-SNAPSHOT.jar ./oc-admin-0.0.1-SNAPSHOT.jar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extLst>
                  <a:ext uri="{0D108BD9-81ED-4DB2-BD59-A6C34878D82A}">
                    <a16:rowId xmlns:a16="http://schemas.microsoft.com/office/drawing/2014/main" val="2664841145"/>
                  </a:ext>
                </a:extLst>
              </a:tr>
              <a:tr h="228421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prd-oc-admin.groovy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Jenkins_6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2.249.3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stage('build image')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 Dockerfile </a:t>
                      </a:r>
                      <a:r>
                        <a:rPr lang="ko-KR" altLang="en-US" sz="800" u="none" strike="noStrike">
                          <a:effectLst/>
                        </a:rPr>
                        <a:t>다운로드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ㅇ상세위치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en-US" sz="800" u="none" strike="noStrike">
                          <a:effectLst/>
                        </a:rPr>
                        <a:t>ncloudstorage &gt; [DEV]NCP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ㅇ버킷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en-US" sz="800" u="none" strike="noStrike">
                          <a:effectLst/>
                        </a:rPr>
                        <a:t>ebs-oc-prd-contents-bucket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ㅇ파일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en-US" sz="800" u="none" strike="noStrike">
                          <a:effectLst/>
                        </a:rPr>
                        <a:t>dockerfiles/*******.Dockerfile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ㅇ실행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다운로드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2. </a:t>
                      </a:r>
                      <a:r>
                        <a:rPr lang="en-US" sz="800" u="none" strike="noStrike">
                          <a:effectLst/>
                        </a:rPr>
                        <a:t>Docker </a:t>
                      </a:r>
                      <a:r>
                        <a:rPr lang="ko-KR" altLang="en-US" sz="800" u="none" strike="noStrike">
                          <a:effectLst/>
                        </a:rPr>
                        <a:t>실행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1) </a:t>
                      </a:r>
                      <a:r>
                        <a:rPr lang="en-US" sz="800" u="none" strike="noStrike">
                          <a:effectLst/>
                        </a:rPr>
                        <a:t>Docker </a:t>
                      </a:r>
                      <a:r>
                        <a:rPr lang="ko-KR" altLang="en-US" sz="8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2) </a:t>
                      </a:r>
                      <a:r>
                        <a:rPr lang="en-US" sz="800" u="none" strike="noStrike">
                          <a:effectLst/>
                        </a:rPr>
                        <a:t>Docker </a:t>
                      </a: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ebs-oc-jenkins </a:t>
                      </a:r>
                      <a:r>
                        <a:rPr lang="ko-KR" altLang="en-US" sz="8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3) </a:t>
                      </a:r>
                      <a:r>
                        <a:rPr lang="en-US" sz="800" u="none" strike="noStrike">
                          <a:effectLst/>
                        </a:rPr>
                        <a:t>Docker </a:t>
                      </a:r>
                      <a:r>
                        <a:rPr lang="ko-KR" altLang="en-US" sz="8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4) </a:t>
                      </a:r>
                      <a:r>
                        <a:rPr lang="en-US" sz="800" u="none" strike="noStrike">
                          <a:effectLst/>
                        </a:rPr>
                        <a:t>Docker </a:t>
                      </a:r>
                      <a:r>
                        <a:rPr lang="ko-KR" altLang="en-US" sz="800" u="none" strike="noStrike">
                          <a:effectLst/>
                        </a:rPr>
                        <a:t>이미지 </a:t>
                      </a:r>
                      <a:r>
                        <a:rPr lang="en-US" sz="8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800" u="none" strike="noStrike">
                          <a:effectLst/>
                        </a:rPr>
                        <a:t>개발</a:t>
                      </a:r>
                      <a:r>
                        <a:rPr lang="en-US" altLang="ko-KR" sz="800" u="none" strike="noStrike">
                          <a:effectLst/>
                        </a:rPr>
                        <a:t>] &gt; </a:t>
                      </a:r>
                      <a:r>
                        <a:rPr lang="en-US" sz="800" u="none" strike="noStrike">
                          <a:effectLst/>
                        </a:rPr>
                        <a:t>VPC &gt; Container Registry &gt;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   l4msm4ug.kr.private-ncr.ntruss.com </a:t>
                      </a:r>
                      <a:r>
                        <a:rPr lang="ko-KR" altLang="en-US" sz="8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3. </a:t>
                      </a:r>
                      <a:r>
                        <a:rPr lang="en-US" sz="800" u="none" strike="noStrike">
                          <a:effectLst/>
                        </a:rPr>
                        <a:t>Docker </a:t>
                      </a:r>
                      <a:r>
                        <a:rPr lang="ko-KR" altLang="en-US" sz="800" u="none" strike="noStrike">
                          <a:effectLst/>
                        </a:rPr>
                        <a:t>이미지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1. </a:t>
                      </a:r>
                      <a:r>
                        <a:rPr lang="en-US" sz="800" u="none" strike="noStrike" dirty="0" err="1">
                          <a:effectLst/>
                        </a:rPr>
                        <a:t>Dockerfile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800" u="none" strike="noStrike" dirty="0">
                          <a:effectLst/>
                        </a:rPr>
                        <a:t>: </a:t>
                      </a:r>
                      <a:r>
                        <a:rPr lang="en-US" sz="800" u="none" strike="noStrike" dirty="0" err="1">
                          <a:effectLst/>
                        </a:rPr>
                        <a:t>dockerfiles</a:t>
                      </a:r>
                      <a:r>
                        <a:rPr lang="en-US" sz="800" u="none" strike="noStrike" dirty="0">
                          <a:effectLst/>
                        </a:rPr>
                        <a:t>/</a:t>
                      </a:r>
                      <a:r>
                        <a:rPr lang="en-US" sz="800" u="none" strike="noStrike" dirty="0" err="1">
                          <a:effectLst/>
                        </a:rPr>
                        <a:t>oc-admin.Dockerfile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extLst>
                  <a:ext uri="{0D108BD9-81ED-4DB2-BD59-A6C34878D82A}">
                    <a16:rowId xmlns:a16="http://schemas.microsoft.com/office/drawing/2014/main" val="3758833362"/>
                  </a:ext>
                </a:extLst>
              </a:tr>
              <a:tr h="21319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prd-oc-admin.groovy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Jenkins_7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2.249.3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stage('kube deploy')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1. kube </a:t>
                      </a:r>
                      <a:r>
                        <a:rPr lang="ko-KR" altLang="en-US" sz="8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ㅇ상세위치</a:t>
                      </a:r>
                      <a:r>
                        <a:rPr lang="en-US" altLang="ko-KR" sz="8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ㅇ버킷</a:t>
                      </a:r>
                      <a:r>
                        <a:rPr lang="en-US" altLang="ko-KR" sz="8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ㅇ파일</a:t>
                      </a:r>
                      <a:r>
                        <a:rPr lang="en-US" altLang="ko-KR" sz="8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ㅇ실행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다운로드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2. kube </a:t>
                      </a:r>
                      <a:r>
                        <a:rPr lang="ko-KR" altLang="en-US" sz="8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8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800" u="none" strike="noStrike">
                          <a:effectLst/>
                        </a:rPr>
                        <a:t>출력</a:t>
                      </a:r>
                      <a:r>
                        <a:rPr lang="en-US" altLang="ko-KR" sz="8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3. kube </a:t>
                      </a:r>
                      <a:r>
                        <a:rPr lang="ko-KR" altLang="en-US" sz="800" u="none" strike="noStrike">
                          <a:effectLst/>
                        </a:rPr>
                        <a:t>배포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 </a:t>
                      </a:r>
                      <a:r>
                        <a:rPr lang="en-US" altLang="ko-KR" sz="800" u="none" strike="noStrike">
                          <a:effectLst/>
                        </a:rPr>
                        <a:t>kube </a:t>
                      </a:r>
                      <a:r>
                        <a:rPr lang="ko-KR" altLang="en-US" sz="800" u="none" strike="noStrike">
                          <a:effectLst/>
                        </a:rPr>
                        <a:t>로그인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쿠버</a:t>
                      </a:r>
                      <a:r>
                        <a:rPr lang="en-US" altLang="ko-KR" sz="800" u="none" strike="noStrike">
                          <a:effectLst/>
                        </a:rPr>
                        <a:t>: *******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 </a:t>
                      </a:r>
                      <a:r>
                        <a:rPr lang="en-US" altLang="ko-KR" sz="800" u="none" strike="noStrike">
                          <a:effectLst/>
                        </a:rPr>
                        <a:t>kube </a:t>
                      </a:r>
                      <a:r>
                        <a:rPr lang="ko-KR" altLang="en-US" sz="8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8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800" u="none" strike="noStrike">
                          <a:effectLst/>
                        </a:rPr>
                        <a:t>실행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1.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환경설정 다운로드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800" u="none" strike="noStrike" dirty="0">
                          <a:effectLst/>
                        </a:rPr>
                        <a:t>: manifests/v2/oc-admin-k8s.yaml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2.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800" u="none" strike="noStrike" dirty="0">
                          <a:effectLst/>
                        </a:rPr>
                        <a:t> 파일 생성 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*입력</a:t>
                      </a:r>
                      <a:r>
                        <a:rPr lang="en-US" altLang="ko-KR" sz="800" u="none" strike="noStrike" dirty="0">
                          <a:effectLst/>
                        </a:rPr>
                        <a:t>: oc-admin-k8s.yaml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*</a:t>
                      </a:r>
                      <a:r>
                        <a:rPr lang="ko-KR" altLang="en-US" sz="800" u="none" strike="noStrike" dirty="0">
                          <a:effectLst/>
                        </a:rPr>
                        <a:t>출력</a:t>
                      </a:r>
                      <a:r>
                        <a:rPr lang="en-US" altLang="ko-KR" sz="800" u="none" strike="noStrike" dirty="0">
                          <a:effectLst/>
                        </a:rPr>
                        <a:t>: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deployment.yaml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br>
                        <a:rPr lang="en-US" altLang="ko-KR" sz="800" u="none" strike="noStrike" dirty="0">
                          <a:effectLst/>
                        </a:rPr>
                      </a:br>
                      <a:r>
                        <a:rPr lang="en-US" altLang="ko-KR" sz="800" u="none" strike="noStrike" dirty="0">
                          <a:effectLst/>
                        </a:rPr>
                        <a:t>3.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800" u="none" strike="noStrike" dirty="0">
                          <a:effectLst/>
                        </a:rPr>
                        <a:t>: prd-nks01-kube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51" marR="5251" marT="5251" marB="0" anchor="ctr"/>
                </a:tc>
                <a:extLst>
                  <a:ext uri="{0D108BD9-81ED-4DB2-BD59-A6C34878D82A}">
                    <a16:rowId xmlns:a16="http://schemas.microsoft.com/office/drawing/2014/main" val="205376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083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93447-CACB-4E3B-B345-659E266EDAC2}"/>
              </a:ext>
            </a:extLst>
          </p:cNvPr>
          <p:cNvSpPr/>
          <p:nvPr/>
        </p:nvSpPr>
        <p:spPr>
          <a:xfrm>
            <a:off x="136614" y="0"/>
            <a:ext cx="1923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prd-oc-edu.groovy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8" name="화살표: 위쪽/아래쪽 57">
            <a:extLst>
              <a:ext uri="{FF2B5EF4-FFF2-40B4-BE49-F238E27FC236}">
                <a16:creationId xmlns:a16="http://schemas.microsoft.com/office/drawing/2014/main" id="{33F8DF99-A4A4-4F3C-A018-881F02E7A772}"/>
              </a:ext>
            </a:extLst>
          </p:cNvPr>
          <p:cNvSpPr/>
          <p:nvPr/>
        </p:nvSpPr>
        <p:spPr>
          <a:xfrm rot="16200000">
            <a:off x="6608945" y="3574982"/>
            <a:ext cx="374909" cy="2709068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4" name="화살표: 위쪽/아래쪽 63">
            <a:extLst>
              <a:ext uri="{FF2B5EF4-FFF2-40B4-BE49-F238E27FC236}">
                <a16:creationId xmlns:a16="http://schemas.microsoft.com/office/drawing/2014/main" id="{2F2CCB91-9A66-43DB-939E-A5DCFF4C3B0A}"/>
              </a:ext>
            </a:extLst>
          </p:cNvPr>
          <p:cNvSpPr/>
          <p:nvPr/>
        </p:nvSpPr>
        <p:spPr>
          <a:xfrm>
            <a:off x="3983192" y="3794301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78513D3-86F1-4875-AB2A-1BAAEF1C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23" y="4495701"/>
            <a:ext cx="1440000" cy="99052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5112B0E-98DC-403A-A1DB-0477AB15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873" y="2428012"/>
            <a:ext cx="1440000" cy="132896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1B4762C-17C4-4668-B20D-D95E2696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384" y="3475077"/>
            <a:ext cx="905409" cy="922766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662D23B-8C50-4E58-B5AF-37F8E733EC25}"/>
              </a:ext>
            </a:extLst>
          </p:cNvPr>
          <p:cNvSpPr/>
          <p:nvPr/>
        </p:nvSpPr>
        <p:spPr>
          <a:xfrm rot="1800000">
            <a:off x="3297450" y="4341053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01DE1F5-2A8A-47AA-986C-396EB2620D3B}"/>
              </a:ext>
            </a:extLst>
          </p:cNvPr>
          <p:cNvSpPr/>
          <p:nvPr/>
        </p:nvSpPr>
        <p:spPr>
          <a:xfrm rot="20503359">
            <a:off x="3237540" y="3180349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32AEEC-8C32-4074-9FA3-281DFD5A4F88}"/>
              </a:ext>
            </a:extLst>
          </p:cNvPr>
          <p:cNvSpPr/>
          <p:nvPr/>
        </p:nvSpPr>
        <p:spPr>
          <a:xfrm>
            <a:off x="2419385" y="4386894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96237BD-E7D6-47E7-A79A-5353E6399DF2}"/>
              </a:ext>
            </a:extLst>
          </p:cNvPr>
          <p:cNvSpPr/>
          <p:nvPr/>
        </p:nvSpPr>
        <p:spPr>
          <a:xfrm>
            <a:off x="3305019" y="4522503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859C25-F4E8-4C47-8F7D-F49E03443F7B}"/>
              </a:ext>
            </a:extLst>
          </p:cNvPr>
          <p:cNvSpPr/>
          <p:nvPr/>
        </p:nvSpPr>
        <p:spPr>
          <a:xfrm>
            <a:off x="4072751" y="3856432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CFFF9744-960A-4390-8560-DBA70A4F436B}"/>
              </a:ext>
            </a:extLst>
          </p:cNvPr>
          <p:cNvSpPr/>
          <p:nvPr/>
        </p:nvSpPr>
        <p:spPr>
          <a:xfrm rot="16200000">
            <a:off x="4386394" y="5815650"/>
            <a:ext cx="126357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80EEFC3-A2D7-4604-A052-8D0725A61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839" y="6860124"/>
            <a:ext cx="1284585" cy="122684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35EEDA-D7C8-4683-A763-088F63302611}"/>
              </a:ext>
            </a:extLst>
          </p:cNvPr>
          <p:cNvSpPr/>
          <p:nvPr/>
        </p:nvSpPr>
        <p:spPr>
          <a:xfrm>
            <a:off x="4806241" y="7832944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4A060C3-7617-4682-98B1-0D5C331DE999}"/>
              </a:ext>
            </a:extLst>
          </p:cNvPr>
          <p:cNvSpPr/>
          <p:nvPr/>
        </p:nvSpPr>
        <p:spPr>
          <a:xfrm>
            <a:off x="5322507" y="5234478"/>
            <a:ext cx="2709066" cy="32796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stage('build artifacts’) -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컴파일</a:t>
            </a:r>
            <a:endParaRPr lang="ko-KR" altLang="en-US" sz="900" dirty="0"/>
          </a:p>
          <a:p>
            <a:r>
              <a:rPr lang="en-US" altLang="ko-KR" sz="900" dirty="0"/>
              <a:t>MVN </a:t>
            </a:r>
            <a:r>
              <a:rPr lang="ko-KR" altLang="en-US" sz="900" dirty="0"/>
              <a:t>소스 코드 컴파일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/>
              <a:t>⑦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stage('move artifacts’)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sh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"mv target/oc-edu-0.0.1-SNAPSHOT.jar ./oc-edu-0.0.1-SNAPSHOT.jar"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stage("download contents files")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6942372-18C1-4D32-80D9-BD5198642F1C}"/>
              </a:ext>
            </a:extLst>
          </p:cNvPr>
          <p:cNvSpPr/>
          <p:nvPr/>
        </p:nvSpPr>
        <p:spPr>
          <a:xfrm rot="5400000">
            <a:off x="3720065" y="5820876"/>
            <a:ext cx="12635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03EC77B-C9A1-4382-94A8-D1E8517FB889}"/>
              </a:ext>
            </a:extLst>
          </p:cNvPr>
          <p:cNvSpPr/>
          <p:nvPr/>
        </p:nvSpPr>
        <p:spPr>
          <a:xfrm>
            <a:off x="8534400" y="1912192"/>
            <a:ext cx="5593080" cy="5920752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ECBA66-3F8F-455A-A1FA-8C47690D6E17}"/>
              </a:ext>
            </a:extLst>
          </p:cNvPr>
          <p:cNvSpPr/>
          <p:nvPr/>
        </p:nvSpPr>
        <p:spPr>
          <a:xfrm>
            <a:off x="10109207" y="5101135"/>
            <a:ext cx="2942246" cy="829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3A5AAF-0E8C-4EEF-9880-A679B5688BA8}"/>
              </a:ext>
            </a:extLst>
          </p:cNvPr>
          <p:cNvSpPr/>
          <p:nvPr/>
        </p:nvSpPr>
        <p:spPr>
          <a:xfrm>
            <a:off x="8989562" y="510334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1406A3BE-A160-4288-AB08-F498C988A98B}"/>
              </a:ext>
            </a:extLst>
          </p:cNvPr>
          <p:cNvSpPr/>
          <p:nvPr/>
        </p:nvSpPr>
        <p:spPr>
          <a:xfrm rot="5400000">
            <a:off x="8362974" y="3764438"/>
            <a:ext cx="1917659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8C36-8DEF-41AF-B007-A774DA4E85F2}"/>
              </a:ext>
            </a:extLst>
          </p:cNvPr>
          <p:cNvGrpSpPr/>
          <p:nvPr/>
        </p:nvGrpSpPr>
        <p:grpSpPr>
          <a:xfrm>
            <a:off x="8771967" y="6362499"/>
            <a:ext cx="1321123" cy="1274640"/>
            <a:chOff x="10544482" y="6698164"/>
            <a:chExt cx="1321123" cy="1274640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1679C22-3A87-4E69-80AB-CCCE2A1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2DC40C-7BAD-4A21-B625-281A8037B701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FBE2640-8D1C-4DFD-AF08-B4B8B0921E61}"/>
              </a:ext>
            </a:extLst>
          </p:cNvPr>
          <p:cNvSpPr/>
          <p:nvPr/>
        </p:nvSpPr>
        <p:spPr>
          <a:xfrm>
            <a:off x="9176754" y="464543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⑨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D3572A-3B2D-45DB-BB6B-D7CD6C6E1CE8}"/>
              </a:ext>
            </a:extLst>
          </p:cNvPr>
          <p:cNvSpPr/>
          <p:nvPr/>
        </p:nvSpPr>
        <p:spPr>
          <a:xfrm>
            <a:off x="5590864" y="4791868"/>
            <a:ext cx="746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⑨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28918C-3190-43B7-8047-504B876518A4}"/>
              </a:ext>
            </a:extLst>
          </p:cNvPr>
          <p:cNvSpPr/>
          <p:nvPr/>
        </p:nvSpPr>
        <p:spPr>
          <a:xfrm>
            <a:off x="4534145" y="3913059"/>
            <a:ext cx="1716585" cy="3216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master 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체크아웃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master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체크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663255-B0B4-4E8A-8090-D1BB9A59DC07}"/>
              </a:ext>
            </a:extLst>
          </p:cNvPr>
          <p:cNvSpPr/>
          <p:nvPr/>
        </p:nvSpPr>
        <p:spPr>
          <a:xfrm>
            <a:off x="4184979" y="6100078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5B1D124-438A-4263-A260-9E284C5AA8A2}"/>
              </a:ext>
            </a:extLst>
          </p:cNvPr>
          <p:cNvSpPr/>
          <p:nvPr/>
        </p:nvSpPr>
        <p:spPr>
          <a:xfrm>
            <a:off x="2364836" y="5617513"/>
            <a:ext cx="2076249" cy="4825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stage('Initialize’)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변수선언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0ACE82-A2FB-46FC-B0CC-2D4870668D70}"/>
              </a:ext>
            </a:extLst>
          </p:cNvPr>
          <p:cNvSpPr/>
          <p:nvPr/>
        </p:nvSpPr>
        <p:spPr>
          <a:xfrm>
            <a:off x="4853710" y="6110509"/>
            <a:ext cx="496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⑧</a:t>
            </a:r>
            <a:endParaRPr lang="en-US" altLang="ko-KR" sz="1200" dirty="0"/>
          </a:p>
          <a:p>
            <a:r>
              <a:rPr lang="ko-KR" altLang="en-US" sz="1200" dirty="0"/>
              <a:t>⑦</a:t>
            </a:r>
            <a:endParaRPr lang="en-US" altLang="ko-KR" sz="1200" dirty="0"/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endParaRPr lang="ko-KR" altLang="en-US" sz="1200" dirty="0"/>
          </a:p>
          <a:p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BD8A54E-E046-45C9-9B0F-B05F25496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8133" y="2203946"/>
            <a:ext cx="783776" cy="108177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B2AE3D3-3F8C-4ACB-AF87-2C63B830FD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2921" y="2202513"/>
            <a:ext cx="1005125" cy="1179638"/>
          </a:xfrm>
          <a:prstGeom prst="rect">
            <a:avLst/>
          </a:prstGeom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1160846-9AD1-4303-A0BE-9CEE43248653}"/>
              </a:ext>
            </a:extLst>
          </p:cNvPr>
          <p:cNvSpPr/>
          <p:nvPr/>
        </p:nvSpPr>
        <p:spPr>
          <a:xfrm>
            <a:off x="11050958" y="2465783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D04CDA33-9F49-447D-9D11-9B3D5075B286}"/>
              </a:ext>
            </a:extLst>
          </p:cNvPr>
          <p:cNvSpPr/>
          <p:nvPr/>
        </p:nvSpPr>
        <p:spPr>
          <a:xfrm>
            <a:off x="12379477" y="2434076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6270FDB-D20A-46A2-B4B5-ECDB244CE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0288" y="2200731"/>
            <a:ext cx="1035151" cy="100877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586171-6718-42A8-98DA-016BC926D936}"/>
              </a:ext>
            </a:extLst>
          </p:cNvPr>
          <p:cNvSpPr/>
          <p:nvPr/>
        </p:nvSpPr>
        <p:spPr>
          <a:xfrm>
            <a:off x="12903857" y="3013916"/>
            <a:ext cx="75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121A119-453C-4F1A-BE14-181DE340A3F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1447580" y="2017212"/>
            <a:ext cx="755805" cy="198566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A09C199-6A60-47F5-8ABC-FBDC85F0C3E2}"/>
              </a:ext>
            </a:extLst>
          </p:cNvPr>
          <p:cNvSpPr/>
          <p:nvPr/>
        </p:nvSpPr>
        <p:spPr>
          <a:xfrm>
            <a:off x="10098437" y="3394468"/>
            <a:ext cx="3915750" cy="1497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/>
              <a:t>⑨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l4msm4ug.kr.private-ncr.ntruss.com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B777A00-AD86-45D9-BA81-9F5BB6B2C9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8962732" y="2792332"/>
            <a:ext cx="755805" cy="198566"/>
          </a:xfrm>
          <a:prstGeom prst="rect">
            <a:avLst/>
          </a:prstGeom>
        </p:spPr>
      </p:pic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3871F72E-903C-4E8C-A775-5A8E714FC936}"/>
              </a:ext>
            </a:extLst>
          </p:cNvPr>
          <p:cNvSpPr/>
          <p:nvPr/>
        </p:nvSpPr>
        <p:spPr>
          <a:xfrm rot="5400000">
            <a:off x="8906836" y="5598830"/>
            <a:ext cx="82993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B00543-0521-4FEF-A72E-F9BC9425D97E}"/>
              </a:ext>
            </a:extLst>
          </p:cNvPr>
          <p:cNvSpPr/>
          <p:nvPr/>
        </p:nvSpPr>
        <p:spPr>
          <a:xfrm>
            <a:off x="9132885" y="56171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⑩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ABC1CC6-37B5-4BB4-B5F5-620A502BE12D}"/>
              </a:ext>
            </a:extLst>
          </p:cNvPr>
          <p:cNvSpPr/>
          <p:nvPr/>
        </p:nvSpPr>
        <p:spPr>
          <a:xfrm>
            <a:off x="10109207" y="6039813"/>
            <a:ext cx="2942246" cy="829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AB4D8C-E80B-4226-B063-12AF05CC2F76}"/>
              </a:ext>
            </a:extLst>
          </p:cNvPr>
          <p:cNvSpPr/>
          <p:nvPr/>
        </p:nvSpPr>
        <p:spPr>
          <a:xfrm>
            <a:off x="17188764" y="1828"/>
            <a:ext cx="10944276" cy="168507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500" b="1" u="sng" dirty="0">
                <a:highlight>
                  <a:srgbClr val="FFFF00"/>
                </a:highlight>
              </a:rPr>
              <a:t>[[</a:t>
            </a:r>
            <a:r>
              <a:rPr lang="en-US" altLang="ko-KR" sz="1500" dirty="0" err="1">
                <a:highlight>
                  <a:srgbClr val="FFFF00"/>
                </a:highlight>
              </a:rPr>
              <a:t>oc-edu.Dockerfile</a:t>
            </a:r>
            <a:r>
              <a:rPr lang="en-US" altLang="ko-KR" sz="1500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sz="1500" dirty="0"/>
          </a:p>
          <a:p>
            <a:pPr fontAlgn="base" latinLnBrk="1"/>
            <a:r>
              <a:rPr lang="en-US" altLang="ko-KR" dirty="0"/>
              <a:t>FROM openjdk:8-jdk-alpine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 이미지는 </a:t>
            </a:r>
            <a:r>
              <a:rPr lang="en-US" altLang="ko-KR" dirty="0"/>
              <a:t>OpenJDK (Java Development Kit) </a:t>
            </a:r>
            <a:r>
              <a:rPr lang="ko-KR" altLang="en-US" dirty="0"/>
              <a:t>환경을 기반으로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Java </a:t>
            </a:r>
            <a:r>
              <a:rPr lang="ko-KR" altLang="en-US" dirty="0"/>
              <a:t>언어를 실행하기 위한 환경을 제공합니다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JAVA_OPTS="-Xmx512m -Xms512m"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ko-KR" altLang="en-US" dirty="0" err="1"/>
              <a:t>도커파일에서</a:t>
            </a:r>
            <a:r>
              <a:rPr lang="ko-KR" altLang="en-US" dirty="0"/>
              <a:t> </a:t>
            </a:r>
            <a:r>
              <a:rPr lang="en-US" altLang="ko-KR" dirty="0"/>
              <a:t>ENV</a:t>
            </a:r>
            <a:r>
              <a:rPr lang="ko-KR" altLang="en-US" dirty="0"/>
              <a:t>를 사용하여 </a:t>
            </a:r>
            <a:r>
              <a:rPr lang="en-US" altLang="ko-KR" dirty="0"/>
              <a:t>JAVA_OPTS</a:t>
            </a:r>
            <a:r>
              <a:rPr lang="ko-KR" altLang="en-US" dirty="0"/>
              <a:t>를 설정하면 </a:t>
            </a:r>
            <a:r>
              <a:rPr lang="ko-KR" altLang="en-US" dirty="0" err="1"/>
              <a:t>도컨</a:t>
            </a:r>
            <a:r>
              <a:rPr lang="ko-KR" altLang="en-US" dirty="0"/>
              <a:t> 이미지 내의 환경 변수로 이 값을 사용할 수 있으며</a:t>
            </a:r>
            <a:r>
              <a:rPr lang="en-US" altLang="ko-KR" dirty="0"/>
              <a:t>, Java </a:t>
            </a:r>
            <a:r>
              <a:rPr lang="ko-KR" altLang="en-US" dirty="0"/>
              <a:t>애플리케이션을 실행할 때 해당 옵션을 적용할 수 있습니다</a:t>
            </a:r>
            <a:r>
              <a:rPr lang="en-US" altLang="ko-KR" dirty="0"/>
              <a:t>. Java </a:t>
            </a:r>
            <a:r>
              <a:rPr lang="ko-KR" altLang="en-US" dirty="0"/>
              <a:t>애플리케이션은 </a:t>
            </a:r>
            <a:r>
              <a:rPr lang="en-US" altLang="ko-KR" dirty="0"/>
              <a:t>JAVA_OPTS </a:t>
            </a:r>
            <a:r>
              <a:rPr lang="ko-KR" altLang="en-US" dirty="0"/>
              <a:t>환경 변수의 값에 따라 </a:t>
            </a:r>
            <a:r>
              <a:rPr lang="en-US" altLang="ko-KR" dirty="0"/>
              <a:t>JVM </a:t>
            </a:r>
            <a:r>
              <a:rPr lang="ko-KR" altLang="en-US" dirty="0"/>
              <a:t>옵션을 조정하므로</a:t>
            </a:r>
            <a:r>
              <a:rPr lang="en-US" altLang="ko-KR" dirty="0"/>
              <a:t>, </a:t>
            </a:r>
            <a:r>
              <a:rPr lang="ko-KR" altLang="en-US" dirty="0"/>
              <a:t>메모리 사용 및 애플리케이션 성능을 설정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환경 변수를 설정하는 지시어</a:t>
            </a:r>
          </a:p>
          <a:p>
            <a:pPr fontAlgn="base" latinLnBrk="1"/>
            <a:r>
              <a:rPr lang="en-US" altLang="ko-KR" dirty="0"/>
              <a:t>JAVA_OPTS="-Xmx512m -Xms512m"</a:t>
            </a:r>
            <a:endParaRPr lang="ko-KR" altLang="en-US" dirty="0"/>
          </a:p>
          <a:p>
            <a:pPr fontAlgn="base" latinLnBrk="1"/>
            <a:r>
              <a:rPr lang="en-US" altLang="ko-KR" dirty="0"/>
              <a:t>JAVA_OPTS</a:t>
            </a:r>
            <a:r>
              <a:rPr lang="ko-KR" altLang="en-US" dirty="0"/>
              <a:t>는 환경 변수의 이름이고</a:t>
            </a:r>
            <a:r>
              <a:rPr lang="en-US" altLang="ko-KR" dirty="0"/>
              <a:t>, "-Xmx512m -Xms512m"</a:t>
            </a:r>
            <a:r>
              <a:rPr lang="ko-KR" altLang="en-US" dirty="0"/>
              <a:t>는 해당 환경 변수의 값을 설정하는 방법입니다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JAVA_OPTS</a:t>
            </a:r>
            <a:r>
              <a:rPr lang="ko-KR" altLang="en-US" dirty="0"/>
              <a:t>는 </a:t>
            </a:r>
            <a:r>
              <a:rPr lang="en-US" altLang="ko-KR" dirty="0"/>
              <a:t>Java </a:t>
            </a:r>
            <a:r>
              <a:rPr lang="ko-KR" altLang="en-US" dirty="0"/>
              <a:t>가상 머신 </a:t>
            </a:r>
            <a:r>
              <a:rPr lang="en-US" altLang="ko-KR" dirty="0"/>
              <a:t>(JVM)</a:t>
            </a:r>
            <a:r>
              <a:rPr lang="ko-KR" altLang="en-US" dirty="0"/>
              <a:t>의 옵션을 설정하는 환경 변수입니다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JVM</a:t>
            </a:r>
            <a:r>
              <a:rPr lang="ko-KR" altLang="en-US" dirty="0"/>
              <a:t>의 최대 </a:t>
            </a:r>
            <a:r>
              <a:rPr lang="ko-KR" altLang="en-US" dirty="0" err="1"/>
              <a:t>힙</a:t>
            </a:r>
            <a:r>
              <a:rPr lang="ko-KR" altLang="en-US" dirty="0"/>
              <a:t> 크기를 </a:t>
            </a:r>
            <a:r>
              <a:rPr lang="en-US" altLang="ko-KR" dirty="0"/>
              <a:t>1GB (-Xmx1g)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ko-KR" altLang="en-US" dirty="0"/>
              <a:t>최초 </a:t>
            </a:r>
            <a:r>
              <a:rPr lang="ko-KR" altLang="en-US" dirty="0" err="1"/>
              <a:t>힙</a:t>
            </a:r>
            <a:r>
              <a:rPr lang="ko-KR" altLang="en-US" dirty="0"/>
              <a:t> 크기를 </a:t>
            </a:r>
            <a:r>
              <a:rPr lang="en-US" altLang="ko-KR" dirty="0"/>
              <a:t>1GB (-Xms1g)</a:t>
            </a:r>
            <a:r>
              <a:rPr lang="ko-KR" altLang="en-US" dirty="0"/>
              <a:t>로 설정합니다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JVM </a:t>
            </a:r>
            <a:r>
              <a:rPr lang="ko-KR" altLang="en-US" dirty="0"/>
              <a:t>옵션은 </a:t>
            </a:r>
            <a:r>
              <a:rPr lang="en-US" altLang="ko-KR" dirty="0"/>
              <a:t>Java </a:t>
            </a:r>
            <a:r>
              <a:rPr lang="ko-KR" altLang="en-US" dirty="0"/>
              <a:t>애플리케이션을 실행할 때 할당되는 </a:t>
            </a:r>
            <a:r>
              <a:rPr lang="ko-KR" altLang="en-US" dirty="0" err="1"/>
              <a:t>힙</a:t>
            </a:r>
            <a:r>
              <a:rPr lang="ko-KR" altLang="en-US" dirty="0"/>
              <a:t> 메모리 크기를 제어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./oc-edu-0.0.1-SNAPSHOT.jar oc-edu.jar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./oc-edu-0.0.1-SNAPSHOT.jar oc-edu.jar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# 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//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</a:t>
            </a:r>
            <a:r>
              <a:rPr lang="ko-KR" altLang="en-US" dirty="0"/>
              <a:t>파일을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파일로 복사하여 시스템의 시간대를 서울로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컨테이너 또는 호스트 시스템의 시간대를 설정할 수 있으며</a:t>
            </a:r>
            <a:r>
              <a:rPr lang="en-US" altLang="ko-KR" dirty="0"/>
              <a:t>, </a:t>
            </a:r>
            <a:r>
              <a:rPr lang="ko-KR" altLang="en-US" dirty="0"/>
              <a:t>시간대 설정이 변경되면 시간 및 날짜 표시가 해당 지역의 로컬 시간대로 변경됩니다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"Asia/Seoul" </a:t>
            </a:r>
            <a:r>
              <a:rPr lang="ko-KR" altLang="en-US" dirty="0"/>
              <a:t>시간대 정보를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저장하여 시스템의 시간대를 서울 시간대로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시스템의 시간대가 변경되면 시간 및 날짜 표시가 해당 지역의 로컬 시간대로 조정됩니다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endParaRPr lang="ko-KR" altLang="en-US" dirty="0"/>
          </a:p>
          <a:p>
            <a:pPr fontAlgn="base" latinLnBrk="1"/>
            <a:r>
              <a:rPr lang="ko-KR" altLang="en-US" dirty="0" err="1"/>
              <a:t>도커</a:t>
            </a:r>
            <a:r>
              <a:rPr lang="ko-KR" altLang="en-US" dirty="0"/>
              <a:t> 이미지를 빌드하는 동안 실행되는 명령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en-US" altLang="ko-KR" dirty="0"/>
              <a:t>Alpine Linux </a:t>
            </a:r>
            <a:r>
              <a:rPr lang="ko-KR" altLang="en-US" dirty="0"/>
              <a:t>기반의 </a:t>
            </a:r>
            <a:r>
              <a:rPr lang="ko-KR" altLang="en-US" dirty="0" err="1"/>
              <a:t>도커</a:t>
            </a:r>
            <a:r>
              <a:rPr lang="ko-KR" altLang="en-US" dirty="0"/>
              <a:t> 이미지에서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r>
              <a:rPr lang="ko-KR" altLang="en-US" dirty="0"/>
              <a:t>패키지를 설치</a:t>
            </a:r>
          </a:p>
          <a:p>
            <a:pPr fontAlgn="base" latinLnBrk="1"/>
            <a:r>
              <a:rPr lang="en-US" altLang="ko-KR" dirty="0"/>
              <a:t>--no-cache </a:t>
            </a:r>
            <a:r>
              <a:rPr lang="ko-KR" altLang="en-US" dirty="0"/>
              <a:t>플래그를 사용하여 패키지 설치 중에 캐시를 사용하지 않도록 설정</a:t>
            </a:r>
          </a:p>
          <a:p>
            <a:pPr fontAlgn="base" latinLnBrk="1"/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ko-KR" altLang="en-US" dirty="0"/>
              <a:t>리눅스에서 파일을 복사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 </a:t>
            </a:r>
            <a:r>
              <a:rPr lang="ko-KR" altLang="en-US" dirty="0"/>
              <a:t>디렉토리에는 다양한 시간대 정보 파일이 포함되어 있으며</a:t>
            </a:r>
            <a:r>
              <a:rPr lang="en-US" altLang="ko-KR" dirty="0"/>
              <a:t>, </a:t>
            </a:r>
            <a:r>
              <a:rPr lang="ko-KR" altLang="en-US" dirty="0"/>
              <a:t>여기에서는 </a:t>
            </a:r>
            <a:r>
              <a:rPr lang="en-US" altLang="ko-KR" dirty="0"/>
              <a:t>"Asia/Seoul" </a:t>
            </a:r>
            <a:r>
              <a:rPr lang="ko-KR" altLang="en-US" dirty="0"/>
              <a:t>시간대 파일을 사용합니다</a:t>
            </a:r>
            <a:r>
              <a:rPr lang="en-US" altLang="ko-KR" dirty="0"/>
              <a:t>. "Asia/Seoul"</a:t>
            </a:r>
            <a:r>
              <a:rPr lang="ko-KR" altLang="en-US" dirty="0"/>
              <a:t>은 서울의 시간대 정보</a:t>
            </a:r>
          </a:p>
          <a:p>
            <a:pPr fontAlgn="base" latinLnBrk="1"/>
            <a:r>
              <a:rPr lang="ko-KR" altLang="en-US" dirty="0"/>
              <a:t>시스템의 현재 시간대를 나타내는 파일의 경로입니다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파일을 변경하면 시스템의 시간대가 변경</a:t>
            </a:r>
          </a:p>
          <a:p>
            <a:pPr fontAlgn="base" latinLnBrk="1"/>
            <a:r>
              <a:rPr lang="en-US" altLang="ko-KR" dirty="0"/>
              <a:t>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echo: </a:t>
            </a:r>
            <a:r>
              <a:rPr lang="ko-KR" altLang="en-US" dirty="0"/>
              <a:t>리눅스 명령줄에서 텍스트를 출력하는 명령입니다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"Asia/Seoul": </a:t>
            </a:r>
            <a:r>
              <a:rPr lang="ko-KR" altLang="en-US" dirty="0"/>
              <a:t>이 부분은 원하는 시간대를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"Asia/Seoul"</a:t>
            </a:r>
            <a:r>
              <a:rPr lang="ko-KR" altLang="en-US" dirty="0"/>
              <a:t>로 설정된 시간대인 서울 시간대를 지정하려고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: </a:t>
            </a:r>
            <a:r>
              <a:rPr lang="ko-KR" altLang="en-US" dirty="0"/>
              <a:t>이 부분은 </a:t>
            </a:r>
            <a:r>
              <a:rPr lang="ko-KR" altLang="en-US" dirty="0" err="1"/>
              <a:t>리다이렉션</a:t>
            </a:r>
            <a:r>
              <a:rPr lang="ko-KR" altLang="en-US" dirty="0"/>
              <a:t> 연산자</a:t>
            </a:r>
            <a:r>
              <a:rPr lang="en-US" altLang="ko-KR" dirty="0"/>
              <a:t>(&gt;)</a:t>
            </a:r>
            <a:r>
              <a:rPr lang="ko-KR" altLang="en-US" dirty="0"/>
              <a:t>를 사용하여 출력된 텍스트를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쓰겠다는 것을 나타냅니다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파일은 시스템의 시간대 정보를 저장하는 파일로</a:t>
            </a:r>
            <a:r>
              <a:rPr lang="en-US" altLang="ko-KR" dirty="0"/>
              <a:t>, </a:t>
            </a:r>
            <a:r>
              <a:rPr lang="ko-KR" altLang="en-US" dirty="0"/>
              <a:t>시간대 설정을 변경하는 데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exec java $JAVA_OPTS 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-jar /oc-edu.jar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//ENTRYPOINT exec java -Xmx512m -Xms512m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//-jar /oc-edu.jar</a:t>
            </a:r>
            <a:endParaRPr lang="ko-KR" altLang="en-US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66365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F021EC-1478-4E99-81CD-60E202F0EC8D}"/>
              </a:ext>
            </a:extLst>
          </p:cNvPr>
          <p:cNvSpPr/>
          <p:nvPr/>
        </p:nvSpPr>
        <p:spPr>
          <a:xfrm>
            <a:off x="271663" y="196334"/>
            <a:ext cx="1923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prd-oc-edu.groovy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4B9E6B-1214-46A9-BE47-6691C12615A4}"/>
              </a:ext>
            </a:extLst>
          </p:cNvPr>
          <p:cNvGraphicFramePr>
            <a:graphicFrameLocks noGrp="1"/>
          </p:cNvGraphicFramePr>
          <p:nvPr/>
        </p:nvGraphicFramePr>
        <p:xfrm>
          <a:off x="4887913" y="1755775"/>
          <a:ext cx="7293589" cy="6091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524">
                  <a:extLst>
                    <a:ext uri="{9D8B030D-6E8A-4147-A177-3AD203B41FA5}">
                      <a16:colId xmlns:a16="http://schemas.microsoft.com/office/drawing/2014/main" val="931802452"/>
                    </a:ext>
                  </a:extLst>
                </a:gridCol>
                <a:gridCol w="895606">
                  <a:extLst>
                    <a:ext uri="{9D8B030D-6E8A-4147-A177-3AD203B41FA5}">
                      <a16:colId xmlns:a16="http://schemas.microsoft.com/office/drawing/2014/main" val="1146895163"/>
                    </a:ext>
                  </a:extLst>
                </a:gridCol>
                <a:gridCol w="257487">
                  <a:extLst>
                    <a:ext uri="{9D8B030D-6E8A-4147-A177-3AD203B41FA5}">
                      <a16:colId xmlns:a16="http://schemas.microsoft.com/office/drawing/2014/main" val="2705487258"/>
                    </a:ext>
                  </a:extLst>
                </a:gridCol>
                <a:gridCol w="313462">
                  <a:extLst>
                    <a:ext uri="{9D8B030D-6E8A-4147-A177-3AD203B41FA5}">
                      <a16:colId xmlns:a16="http://schemas.microsoft.com/office/drawing/2014/main" val="537642241"/>
                    </a:ext>
                  </a:extLst>
                </a:gridCol>
                <a:gridCol w="391827">
                  <a:extLst>
                    <a:ext uri="{9D8B030D-6E8A-4147-A177-3AD203B41FA5}">
                      <a16:colId xmlns:a16="http://schemas.microsoft.com/office/drawing/2014/main" val="1330654324"/>
                    </a:ext>
                  </a:extLst>
                </a:gridCol>
                <a:gridCol w="794850">
                  <a:extLst>
                    <a:ext uri="{9D8B030D-6E8A-4147-A177-3AD203B41FA5}">
                      <a16:colId xmlns:a16="http://schemas.microsoft.com/office/drawing/2014/main" val="1639138012"/>
                    </a:ext>
                  </a:extLst>
                </a:gridCol>
                <a:gridCol w="1029946">
                  <a:extLst>
                    <a:ext uri="{9D8B030D-6E8A-4147-A177-3AD203B41FA5}">
                      <a16:colId xmlns:a16="http://schemas.microsoft.com/office/drawing/2014/main" val="1450101925"/>
                    </a:ext>
                  </a:extLst>
                </a:gridCol>
                <a:gridCol w="2071088">
                  <a:extLst>
                    <a:ext uri="{9D8B030D-6E8A-4147-A177-3AD203B41FA5}">
                      <a16:colId xmlns:a16="http://schemas.microsoft.com/office/drawing/2014/main" val="292627782"/>
                    </a:ext>
                  </a:extLst>
                </a:gridCol>
                <a:gridCol w="1365799">
                  <a:extLst>
                    <a:ext uri="{9D8B030D-6E8A-4147-A177-3AD203B41FA5}">
                      <a16:colId xmlns:a16="http://schemas.microsoft.com/office/drawing/2014/main" val="867531470"/>
                    </a:ext>
                  </a:extLst>
                </a:gridCol>
              </a:tblGrid>
              <a:tr h="973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순서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구분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작업자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실행 시스템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버전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명령어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입력변수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내용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extLst>
                  <a:ext uri="{0D108BD9-81ED-4DB2-BD59-A6C34878D82A}">
                    <a16:rowId xmlns:a16="http://schemas.microsoft.com/office/drawing/2014/main" val="997639663"/>
                  </a:ext>
                </a:extLst>
              </a:tr>
              <a:tr h="9739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prd-oc-edu.groovy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commit and Push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extLst>
                  <a:ext uri="{0D108BD9-81ED-4DB2-BD59-A6C34878D82A}">
                    <a16:rowId xmlns:a16="http://schemas.microsoft.com/office/drawing/2014/main" val="2957415687"/>
                  </a:ext>
                </a:extLst>
              </a:tr>
              <a:tr h="9739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prd-oc-edu.groovy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Build with Paramters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master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명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extLst>
                  <a:ext uri="{0D108BD9-81ED-4DB2-BD59-A6C34878D82A}">
                    <a16:rowId xmlns:a16="http://schemas.microsoft.com/office/drawing/2014/main" val="615936865"/>
                  </a:ext>
                </a:extLst>
              </a:tr>
              <a:tr h="9739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prd-oc-edu.groovy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stage('checkparam')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master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명 체크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extLst>
                  <a:ext uri="{0D108BD9-81ED-4DB2-BD59-A6C34878D82A}">
                    <a16:rowId xmlns:a16="http://schemas.microsoft.com/office/drawing/2014/main" val="1449574851"/>
                  </a:ext>
                </a:extLst>
              </a:tr>
              <a:tr h="9739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prd-oc-edu.groovy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stage('checkout')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master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젠킨슨으로 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extLst>
                  <a:ext uri="{0D108BD9-81ED-4DB2-BD59-A6C34878D82A}">
                    <a16:rowId xmlns:a16="http://schemas.microsoft.com/office/drawing/2014/main" val="2122975795"/>
                  </a:ext>
                </a:extLst>
              </a:tr>
              <a:tr h="9739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prd-oc-edu.groovy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stage('Initialize')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젠킨슨 </a:t>
                      </a:r>
                      <a:r>
                        <a:rPr lang="en-US" altLang="ko-KR" sz="500" u="none" strike="noStrike">
                          <a:effectLst/>
                        </a:rPr>
                        <a:t>groovy </a:t>
                      </a:r>
                      <a:r>
                        <a:rPr lang="ko-KR" altLang="en-US" sz="500" u="none" strike="noStrike">
                          <a:effectLst/>
                        </a:rPr>
                        <a:t>스크립트 변수선언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mvnHome, imageName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extLst>
                  <a:ext uri="{0D108BD9-81ED-4DB2-BD59-A6C34878D82A}">
                    <a16:rowId xmlns:a16="http://schemas.microsoft.com/office/drawing/2014/main" val="1135660460"/>
                  </a:ext>
                </a:extLst>
              </a:tr>
              <a:tr h="9739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prd-oc-edu.groovy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stage('build artifacts')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MVN </a:t>
                      </a:r>
                      <a:r>
                        <a:rPr lang="ko-KR" altLang="en-US" sz="500" u="none" strike="noStrike">
                          <a:effectLst/>
                        </a:rPr>
                        <a:t>소스 코드 컴파일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//-DfinalName=oc-edu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extLst>
                  <a:ext uri="{0D108BD9-81ED-4DB2-BD59-A6C34878D82A}">
                    <a16:rowId xmlns:a16="http://schemas.microsoft.com/office/drawing/2014/main" val="3172444046"/>
                  </a:ext>
                </a:extLst>
              </a:tr>
              <a:tr h="9739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prd-oc-edu.groovy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stage('move artifacts')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sh "mv target/oc-edu-0.0.1-SNAPSHOT.jar ./oc-edu-0.0.1-SNAPSHOT.jar"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extLst>
                  <a:ext uri="{0D108BD9-81ED-4DB2-BD59-A6C34878D82A}">
                    <a16:rowId xmlns:a16="http://schemas.microsoft.com/office/drawing/2014/main" val="1876507954"/>
                  </a:ext>
                </a:extLst>
              </a:tr>
              <a:tr h="107136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prd-oc-edu.groovy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stage("download contents files")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Dockerfile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dockerfiles/*******.Dockerfile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1. </a:t>
                      </a:r>
                      <a:r>
                        <a:rPr lang="en-US" sz="500" u="none" strike="noStrike" dirty="0" err="1">
                          <a:effectLst/>
                        </a:rPr>
                        <a:t>Dockerfile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 err="1">
                          <a:effectLst/>
                        </a:rPr>
                        <a:t>dockerfiles</a:t>
                      </a:r>
                      <a:r>
                        <a:rPr lang="en-US" sz="500" u="none" strike="noStrike" dirty="0">
                          <a:effectLst/>
                        </a:rPr>
                        <a:t>/</a:t>
                      </a:r>
                      <a:r>
                        <a:rPr lang="en-US" sz="500" u="none" strike="noStrike" dirty="0" err="1">
                          <a:effectLst/>
                        </a:rPr>
                        <a:t>oc-edu.Dockerfile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2. </a:t>
                      </a:r>
                      <a:r>
                        <a:rPr lang="en-US" sz="500" u="none" strike="noStrike" dirty="0" err="1">
                          <a:effectLst/>
                        </a:rPr>
                        <a:t>kube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>
                          <a:effectLst/>
                        </a:rPr>
                        <a:t>manifests/v2/oc-edu-k8s.yaml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extLst>
                  <a:ext uri="{0D108BD9-81ED-4DB2-BD59-A6C34878D82A}">
                    <a16:rowId xmlns:a16="http://schemas.microsoft.com/office/drawing/2014/main" val="878553507"/>
                  </a:ext>
                </a:extLst>
              </a:tr>
              <a:tr h="22927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prd-oc-edu.groovy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stage("parallel docker build")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stage("docker build $edu")</a:t>
                      </a:r>
                      <a:br>
                        <a:rPr lang="en-US" sz="500" u="none" strike="noStrike">
                          <a:effectLst/>
                        </a:rPr>
                      </a:b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Docker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1) 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2) Docker </a:t>
                      </a:r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r>
                        <a:rPr lang="en-US" altLang="ko-KR" sz="500" u="none" strike="noStrike">
                          <a:effectLst/>
                        </a:rPr>
                        <a:t>(ebs-oc-jenkins </a:t>
                      </a:r>
                      <a:r>
                        <a:rPr lang="ko-KR" altLang="en-US" sz="5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3) 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4) 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</a:t>
                      </a:r>
                      <a:r>
                        <a:rPr lang="en-US" altLang="ko-KR" sz="5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500" u="none" strike="noStrike">
                          <a:effectLst/>
                        </a:rPr>
                        <a:t>개발</a:t>
                      </a:r>
                      <a:r>
                        <a:rPr lang="en-US" altLang="ko-KR" sz="500" u="none" strike="noStrike">
                          <a:effectLst/>
                        </a:rPr>
                        <a:t>] &gt; VPC &gt; Container Registry &gt;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   l4msm4ug.kr.private-ncr.ntruss.com </a:t>
                      </a:r>
                      <a:r>
                        <a:rPr lang="ko-KR" altLang="en-US" sz="500" u="none" strike="noStrike">
                          <a:effectLst/>
                        </a:rPr>
                        <a:t>태그 명칭 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//docker_builds(taj))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//docker_builds(sel1)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//docker_builds(sel2)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//docker_builds(sel3)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//docker_builds(kyg1)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//docker_builds(kyg2)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//docker_builds(kyg3)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//docker_builds(kyg4)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//docker_builds(kyg5)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//docker_builds(inc1)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//docker_builds(inc2)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//docker_builds(pus)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//docker_builds(tae)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//docker_builds(kwj)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//docker_builds(usn)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//docker_builds(kaw)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//docker_builds(ccb)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//docker_builds(ccn)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//docker_builds(clb)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//docker_builds(cln)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//docker_builds(ksb)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//docker_builds(ksn)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//docker_builds(chj)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//docker_builds(sej)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//docker_builds(frc)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extLst>
                  <a:ext uri="{0D108BD9-81ED-4DB2-BD59-A6C34878D82A}">
                    <a16:rowId xmlns:a16="http://schemas.microsoft.com/office/drawing/2014/main" val="634574363"/>
                  </a:ext>
                </a:extLst>
              </a:tr>
              <a:tr h="19479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prd-oc-edu.groovy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stage("parallel kube deploy")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5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500" u="none" strike="noStrike">
                          <a:effectLst/>
                        </a:rPr>
                        <a:t>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배포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로그인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쿠버</a:t>
                      </a:r>
                      <a:r>
                        <a:rPr lang="en-US" altLang="ko-KR" sz="500" u="none" strike="noStrike">
                          <a:effectLst/>
                        </a:rPr>
                        <a:t>: *******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1. </a:t>
                      </a:r>
                      <a:r>
                        <a:rPr lang="en-US" sz="500" u="none" strike="noStrike" dirty="0" err="1">
                          <a:effectLst/>
                        </a:rPr>
                        <a:t>kube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500" u="none" strike="noStrike" dirty="0">
                          <a:effectLst/>
                        </a:rPr>
                        <a:t>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>
                          <a:effectLst/>
                        </a:rPr>
                        <a:t>*입력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deployment-</a:t>
                      </a:r>
                      <a:r>
                        <a:rPr lang="en-US" sz="500" u="none" strike="noStrike" dirty="0" err="1">
                          <a:effectLst/>
                        </a:rPr>
                        <a:t>taj.yaml</a:t>
                      </a:r>
                      <a:r>
                        <a:rPr lang="en-US" sz="500" u="none" strike="noStrike" dirty="0">
                          <a:effectLst/>
                        </a:rPr>
                        <a:t>, deployment-sel1.yaml,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deployment-sel2.yaml, deployment-sel3.yaml,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deployment-kyg1.yaml, deployment-kyg2.yaml,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deployment-kyg3.yaml, deployment-kyg4.yaml,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deployment-kyg5.yaml, deployment-inc1.yaml,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deployment-inc2.yaml, deployment-</a:t>
                      </a:r>
                      <a:r>
                        <a:rPr lang="en-US" sz="500" u="none" strike="noStrike" dirty="0" err="1">
                          <a:effectLst/>
                        </a:rPr>
                        <a:t>pus.yaml</a:t>
                      </a:r>
                      <a:r>
                        <a:rPr lang="en-US" sz="500" u="none" strike="noStrike" dirty="0">
                          <a:effectLst/>
                        </a:rPr>
                        <a:t>,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deployment-</a:t>
                      </a:r>
                      <a:r>
                        <a:rPr lang="en-US" sz="500" u="none" strike="noStrike" dirty="0" err="1">
                          <a:effectLst/>
                        </a:rPr>
                        <a:t>tae.yaml</a:t>
                      </a:r>
                      <a:r>
                        <a:rPr lang="en-US" sz="500" u="none" strike="noStrike" dirty="0">
                          <a:effectLst/>
                        </a:rPr>
                        <a:t>, deployment-</a:t>
                      </a:r>
                      <a:r>
                        <a:rPr lang="en-US" sz="500" u="none" strike="noStrike" dirty="0" err="1">
                          <a:effectLst/>
                        </a:rPr>
                        <a:t>kwj.yaml</a:t>
                      </a:r>
                      <a:r>
                        <a:rPr lang="en-US" sz="500" u="none" strike="noStrike" dirty="0">
                          <a:effectLst/>
                        </a:rPr>
                        <a:t>, 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deployment-</a:t>
                      </a:r>
                      <a:r>
                        <a:rPr lang="en-US" sz="500" u="none" strike="noStrike" dirty="0" err="1">
                          <a:effectLst/>
                        </a:rPr>
                        <a:t>usn.yaml</a:t>
                      </a:r>
                      <a:r>
                        <a:rPr lang="en-US" sz="500" u="none" strike="noStrike" dirty="0">
                          <a:effectLst/>
                        </a:rPr>
                        <a:t>, deployment-</a:t>
                      </a:r>
                      <a:r>
                        <a:rPr lang="en-US" sz="500" u="none" strike="noStrike" dirty="0" err="1">
                          <a:effectLst/>
                        </a:rPr>
                        <a:t>kaw.yaml</a:t>
                      </a:r>
                      <a:r>
                        <a:rPr lang="en-US" sz="500" u="none" strike="noStrike" dirty="0">
                          <a:effectLst/>
                        </a:rPr>
                        <a:t>, 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deployment-</a:t>
                      </a:r>
                      <a:r>
                        <a:rPr lang="en-US" sz="500" u="none" strike="noStrike" dirty="0" err="1">
                          <a:effectLst/>
                        </a:rPr>
                        <a:t>ccb.yaml</a:t>
                      </a:r>
                      <a:r>
                        <a:rPr lang="en-US" sz="500" u="none" strike="noStrike" dirty="0">
                          <a:effectLst/>
                        </a:rPr>
                        <a:t>, deployment-</a:t>
                      </a:r>
                      <a:r>
                        <a:rPr lang="en-US" sz="500" u="none" strike="noStrike" dirty="0" err="1">
                          <a:effectLst/>
                        </a:rPr>
                        <a:t>ccn.yaml</a:t>
                      </a:r>
                      <a:r>
                        <a:rPr lang="en-US" sz="500" u="none" strike="noStrike" dirty="0">
                          <a:effectLst/>
                        </a:rPr>
                        <a:t>, 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deployment-</a:t>
                      </a:r>
                      <a:r>
                        <a:rPr lang="en-US" sz="500" u="none" strike="noStrike" dirty="0" err="1">
                          <a:effectLst/>
                        </a:rPr>
                        <a:t>clb.yaml</a:t>
                      </a:r>
                      <a:r>
                        <a:rPr lang="en-US" sz="500" u="none" strike="noStrike" dirty="0">
                          <a:effectLst/>
                        </a:rPr>
                        <a:t>, deployment-</a:t>
                      </a:r>
                      <a:r>
                        <a:rPr lang="en-US" sz="500" u="none" strike="noStrike" dirty="0" err="1">
                          <a:effectLst/>
                        </a:rPr>
                        <a:t>cln.yaml</a:t>
                      </a:r>
                      <a:r>
                        <a:rPr lang="en-US" sz="500" u="none" strike="noStrike" dirty="0">
                          <a:effectLst/>
                        </a:rPr>
                        <a:t>, 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deployment-</a:t>
                      </a:r>
                      <a:r>
                        <a:rPr lang="en-US" sz="500" u="none" strike="noStrike" dirty="0" err="1">
                          <a:effectLst/>
                        </a:rPr>
                        <a:t>ksb.yaml</a:t>
                      </a:r>
                      <a:r>
                        <a:rPr lang="en-US" sz="500" u="none" strike="noStrike" dirty="0">
                          <a:effectLst/>
                        </a:rPr>
                        <a:t>, deployment-</a:t>
                      </a:r>
                      <a:r>
                        <a:rPr lang="en-US" sz="500" u="none" strike="noStrike" dirty="0" err="1">
                          <a:effectLst/>
                        </a:rPr>
                        <a:t>ksn.yaml</a:t>
                      </a:r>
                      <a:r>
                        <a:rPr lang="en-US" sz="500" u="none" strike="noStrike" dirty="0">
                          <a:effectLst/>
                        </a:rPr>
                        <a:t>, 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deployment-</a:t>
                      </a:r>
                      <a:r>
                        <a:rPr lang="en-US" sz="500" u="none" strike="noStrike" dirty="0" err="1">
                          <a:effectLst/>
                        </a:rPr>
                        <a:t>chj.yaml</a:t>
                      </a:r>
                      <a:r>
                        <a:rPr lang="en-US" sz="500" u="none" strike="noStrike" dirty="0">
                          <a:effectLst/>
                        </a:rPr>
                        <a:t>, deployment-</a:t>
                      </a:r>
                      <a:r>
                        <a:rPr lang="en-US" sz="500" u="none" strike="noStrike" dirty="0" err="1">
                          <a:effectLst/>
                        </a:rPr>
                        <a:t>sej.yaml</a:t>
                      </a:r>
                      <a:r>
                        <a:rPr lang="en-US" sz="500" u="none" strike="noStrike" dirty="0">
                          <a:effectLst/>
                        </a:rPr>
                        <a:t>, 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deployment-</a:t>
                      </a:r>
                      <a:r>
                        <a:rPr lang="en-US" sz="500" u="none" strike="noStrike" dirty="0" err="1">
                          <a:effectLst/>
                        </a:rPr>
                        <a:t>frc.yaml</a:t>
                      </a:r>
                      <a:r>
                        <a:rPr lang="en-US" sz="500" u="none" strike="noStrike" dirty="0">
                          <a:effectLst/>
                        </a:rPr>
                        <a:t>, 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*</a:t>
                      </a:r>
                      <a:r>
                        <a:rPr lang="ko-KR" altLang="en-US" sz="500" u="none" strike="noStrike" dirty="0">
                          <a:effectLst/>
                        </a:rPr>
                        <a:t>출력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 err="1">
                          <a:effectLst/>
                        </a:rPr>
                        <a:t>deployment.yaml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2. </a:t>
                      </a:r>
                      <a:r>
                        <a:rPr lang="en-US" sz="500" u="none" strike="noStrike" dirty="0" err="1">
                          <a:effectLst/>
                        </a:rPr>
                        <a:t>kube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kube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500" u="none" strike="noStrike" dirty="0">
                          <a:effectLst/>
                        </a:rPr>
                        <a:t>/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>
                          <a:effectLst/>
                        </a:rPr>
                        <a:t>prd-nks01-kube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59" marR="3359" marT="3359" marB="0" anchor="ctr"/>
                </a:tc>
                <a:extLst>
                  <a:ext uri="{0D108BD9-81ED-4DB2-BD59-A6C34878D82A}">
                    <a16:rowId xmlns:a16="http://schemas.microsoft.com/office/drawing/2014/main" val="1932642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763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93447-CACB-4E3B-B345-659E266EDAC2}"/>
              </a:ext>
            </a:extLst>
          </p:cNvPr>
          <p:cNvSpPr/>
          <p:nvPr/>
        </p:nvSpPr>
        <p:spPr>
          <a:xfrm>
            <a:off x="136614" y="0"/>
            <a:ext cx="2499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prd-oc-frontmain.groovy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8" name="화살표: 위쪽/아래쪽 57">
            <a:extLst>
              <a:ext uri="{FF2B5EF4-FFF2-40B4-BE49-F238E27FC236}">
                <a16:creationId xmlns:a16="http://schemas.microsoft.com/office/drawing/2014/main" id="{33F8DF99-A4A4-4F3C-A018-881F02E7A772}"/>
              </a:ext>
            </a:extLst>
          </p:cNvPr>
          <p:cNvSpPr/>
          <p:nvPr/>
        </p:nvSpPr>
        <p:spPr>
          <a:xfrm rot="16200000">
            <a:off x="7880983" y="2302943"/>
            <a:ext cx="374909" cy="5253145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4" name="화살표: 위쪽/아래쪽 63">
            <a:extLst>
              <a:ext uri="{FF2B5EF4-FFF2-40B4-BE49-F238E27FC236}">
                <a16:creationId xmlns:a16="http://schemas.microsoft.com/office/drawing/2014/main" id="{2F2CCB91-9A66-43DB-939E-A5DCFF4C3B0A}"/>
              </a:ext>
            </a:extLst>
          </p:cNvPr>
          <p:cNvSpPr/>
          <p:nvPr/>
        </p:nvSpPr>
        <p:spPr>
          <a:xfrm>
            <a:off x="3983192" y="3794301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78513D3-86F1-4875-AB2A-1BAAEF1C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23" y="4495701"/>
            <a:ext cx="1440000" cy="99052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5112B0E-98DC-403A-A1DB-0477AB15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873" y="2428012"/>
            <a:ext cx="1440000" cy="132896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1B4762C-17C4-4668-B20D-D95E2696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384" y="3475077"/>
            <a:ext cx="905409" cy="922766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662D23B-8C50-4E58-B5AF-37F8E733EC25}"/>
              </a:ext>
            </a:extLst>
          </p:cNvPr>
          <p:cNvSpPr/>
          <p:nvPr/>
        </p:nvSpPr>
        <p:spPr>
          <a:xfrm rot="1800000">
            <a:off x="3297450" y="4341053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01DE1F5-2A8A-47AA-986C-396EB2620D3B}"/>
              </a:ext>
            </a:extLst>
          </p:cNvPr>
          <p:cNvSpPr/>
          <p:nvPr/>
        </p:nvSpPr>
        <p:spPr>
          <a:xfrm rot="20503359">
            <a:off x="3237540" y="3180349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32AEEC-8C32-4074-9FA3-281DFD5A4F88}"/>
              </a:ext>
            </a:extLst>
          </p:cNvPr>
          <p:cNvSpPr/>
          <p:nvPr/>
        </p:nvSpPr>
        <p:spPr>
          <a:xfrm>
            <a:off x="2419385" y="4386894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96237BD-E7D6-47E7-A79A-5353E6399DF2}"/>
              </a:ext>
            </a:extLst>
          </p:cNvPr>
          <p:cNvSpPr/>
          <p:nvPr/>
        </p:nvSpPr>
        <p:spPr>
          <a:xfrm>
            <a:off x="3305019" y="4522503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859C25-F4E8-4C47-8F7D-F49E03443F7B}"/>
              </a:ext>
            </a:extLst>
          </p:cNvPr>
          <p:cNvSpPr/>
          <p:nvPr/>
        </p:nvSpPr>
        <p:spPr>
          <a:xfrm>
            <a:off x="4072751" y="3856432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CFFF9744-960A-4390-8560-DBA70A4F436B}"/>
              </a:ext>
            </a:extLst>
          </p:cNvPr>
          <p:cNvSpPr/>
          <p:nvPr/>
        </p:nvSpPr>
        <p:spPr>
          <a:xfrm rot="16200000">
            <a:off x="4386394" y="5815650"/>
            <a:ext cx="126357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80EEFC3-A2D7-4604-A052-8D0725A61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839" y="6860124"/>
            <a:ext cx="1284585" cy="122684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35EEDA-D7C8-4683-A763-088F63302611}"/>
              </a:ext>
            </a:extLst>
          </p:cNvPr>
          <p:cNvSpPr/>
          <p:nvPr/>
        </p:nvSpPr>
        <p:spPr>
          <a:xfrm>
            <a:off x="4806241" y="7832944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4A060C3-7617-4682-98B1-0D5C331DE999}"/>
              </a:ext>
            </a:extLst>
          </p:cNvPr>
          <p:cNvSpPr/>
          <p:nvPr/>
        </p:nvSpPr>
        <p:spPr>
          <a:xfrm>
            <a:off x="5322507" y="5234478"/>
            <a:ext cx="2709066" cy="32796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stage('config’)</a:t>
            </a:r>
          </a:p>
          <a:p>
            <a:endParaRPr lang="ko-KR" altLang="en-US" sz="900" dirty="0"/>
          </a:p>
          <a:p>
            <a:r>
              <a:rPr lang="en-US" altLang="ko-KR" sz="900" dirty="0"/>
              <a:t>1. </a:t>
            </a:r>
            <a:r>
              <a:rPr lang="en-US" altLang="ko-KR" sz="900" dirty="0" err="1"/>
              <a:t>Dockerfile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 </a:t>
            </a:r>
            <a:r>
              <a:rPr lang="en-US" altLang="ko-KR" sz="900" dirty="0" err="1"/>
              <a:t>dockerfiles</a:t>
            </a:r>
            <a:r>
              <a:rPr lang="en-US" altLang="ko-KR" sz="900" dirty="0"/>
              <a:t>/*******.</a:t>
            </a:r>
            <a:r>
              <a:rPr lang="en-US" altLang="ko-KR" sz="900" dirty="0" err="1"/>
              <a:t>Dockerfile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</a:p>
          <a:p>
            <a:endParaRPr lang="ko-KR" altLang="en-US" sz="900" dirty="0"/>
          </a:p>
          <a:p>
            <a:r>
              <a:rPr lang="en-US" altLang="ko-KR" sz="900" dirty="0"/>
              <a:t>2. </a:t>
            </a:r>
            <a:r>
              <a:rPr lang="en-US" altLang="ko-KR" sz="900" dirty="0" err="1"/>
              <a:t>kube</a:t>
            </a:r>
            <a:r>
              <a:rPr lang="en-US" altLang="ko-KR" sz="900" dirty="0"/>
              <a:t> </a:t>
            </a:r>
            <a:r>
              <a:rPr lang="ko-KR" altLang="en-US" sz="900" dirty="0"/>
              <a:t>환경설정 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 manifests/v2/*********.</a:t>
            </a:r>
            <a:r>
              <a:rPr lang="en-US" altLang="ko-KR" sz="900" dirty="0" err="1"/>
              <a:t>yaml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</a:p>
          <a:p>
            <a:endParaRPr lang="ko-KR" altLang="en-US" sz="900" dirty="0"/>
          </a:p>
          <a:p>
            <a:r>
              <a:rPr lang="en-US" altLang="ko-KR" sz="900" dirty="0"/>
              <a:t>3. </a:t>
            </a:r>
            <a:r>
              <a:rPr lang="en-US" altLang="ko-KR" sz="900" dirty="0" err="1"/>
              <a:t>nginx-static.conf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</a:t>
            </a:r>
            <a:r>
              <a:rPr lang="en-US" altLang="ko-KR" sz="900" dirty="0" err="1"/>
              <a:t>nginxconf</a:t>
            </a:r>
            <a:r>
              <a:rPr lang="en-US" altLang="ko-KR" sz="900" dirty="0"/>
              <a:t>/*****.conf, </a:t>
            </a:r>
            <a:r>
              <a:rPr lang="en-US" altLang="ko-KR" sz="900" dirty="0" err="1"/>
              <a:t>nginxconf</a:t>
            </a:r>
            <a:r>
              <a:rPr lang="en-US" altLang="ko-KR" sz="900" dirty="0"/>
              <a:t>/robots.txt</a:t>
            </a:r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6942372-18C1-4D32-80D9-BD5198642F1C}"/>
              </a:ext>
            </a:extLst>
          </p:cNvPr>
          <p:cNvSpPr/>
          <p:nvPr/>
        </p:nvSpPr>
        <p:spPr>
          <a:xfrm rot="5400000">
            <a:off x="3720065" y="5820876"/>
            <a:ext cx="12635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03EC77B-C9A1-4382-94A8-D1E8517FB889}"/>
              </a:ext>
            </a:extLst>
          </p:cNvPr>
          <p:cNvSpPr/>
          <p:nvPr/>
        </p:nvSpPr>
        <p:spPr>
          <a:xfrm>
            <a:off x="10967241" y="1912192"/>
            <a:ext cx="5593080" cy="5920752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ECBA66-3F8F-455A-A1FA-8C47690D6E17}"/>
              </a:ext>
            </a:extLst>
          </p:cNvPr>
          <p:cNvSpPr/>
          <p:nvPr/>
        </p:nvSpPr>
        <p:spPr>
          <a:xfrm>
            <a:off x="12542048" y="5101135"/>
            <a:ext cx="2942246" cy="829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3A5AAF-0E8C-4EEF-9880-A679B5688BA8}"/>
              </a:ext>
            </a:extLst>
          </p:cNvPr>
          <p:cNvSpPr/>
          <p:nvPr/>
        </p:nvSpPr>
        <p:spPr>
          <a:xfrm>
            <a:off x="11422403" y="510334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1406A3BE-A160-4288-AB08-F498C988A98B}"/>
              </a:ext>
            </a:extLst>
          </p:cNvPr>
          <p:cNvSpPr/>
          <p:nvPr/>
        </p:nvSpPr>
        <p:spPr>
          <a:xfrm rot="5400000">
            <a:off x="10795815" y="3764438"/>
            <a:ext cx="1917659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8C36-8DEF-41AF-B007-A774DA4E85F2}"/>
              </a:ext>
            </a:extLst>
          </p:cNvPr>
          <p:cNvGrpSpPr/>
          <p:nvPr/>
        </p:nvGrpSpPr>
        <p:grpSpPr>
          <a:xfrm>
            <a:off x="11204808" y="6362499"/>
            <a:ext cx="1321123" cy="1274640"/>
            <a:chOff x="10544482" y="6698164"/>
            <a:chExt cx="1321123" cy="1274640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1679C22-3A87-4E69-80AB-CCCE2A1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2DC40C-7BAD-4A21-B625-281A8037B701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FBE2640-8D1C-4DFD-AF08-B4B8B0921E61}"/>
              </a:ext>
            </a:extLst>
          </p:cNvPr>
          <p:cNvSpPr/>
          <p:nvPr/>
        </p:nvSpPr>
        <p:spPr>
          <a:xfrm>
            <a:off x="11609595" y="464543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⑧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D3572A-3B2D-45DB-BB6B-D7CD6C6E1CE8}"/>
              </a:ext>
            </a:extLst>
          </p:cNvPr>
          <p:cNvSpPr/>
          <p:nvPr/>
        </p:nvSpPr>
        <p:spPr>
          <a:xfrm>
            <a:off x="5590864" y="4791868"/>
            <a:ext cx="746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⑧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28918C-3190-43B7-8047-504B876518A4}"/>
              </a:ext>
            </a:extLst>
          </p:cNvPr>
          <p:cNvSpPr/>
          <p:nvPr/>
        </p:nvSpPr>
        <p:spPr>
          <a:xfrm>
            <a:off x="4534145" y="3913059"/>
            <a:ext cx="1716585" cy="3216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master 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체크아웃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0ACE82-A2FB-46FC-B0CC-2D4870668D70}"/>
              </a:ext>
            </a:extLst>
          </p:cNvPr>
          <p:cNvSpPr/>
          <p:nvPr/>
        </p:nvSpPr>
        <p:spPr>
          <a:xfrm>
            <a:off x="4853710" y="6110509"/>
            <a:ext cx="496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BD8A54E-E046-45C9-9B0F-B05F25496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0974" y="2203946"/>
            <a:ext cx="783776" cy="108177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FB2AE3D3-3F8C-4ACB-AF87-2C63B830FD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55762" y="2202513"/>
            <a:ext cx="1005125" cy="1179638"/>
          </a:xfrm>
          <a:prstGeom prst="rect">
            <a:avLst/>
          </a:prstGeom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81160846-9AD1-4303-A0BE-9CEE43248653}"/>
              </a:ext>
            </a:extLst>
          </p:cNvPr>
          <p:cNvSpPr/>
          <p:nvPr/>
        </p:nvSpPr>
        <p:spPr>
          <a:xfrm>
            <a:off x="13483799" y="2465783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D04CDA33-9F49-447D-9D11-9B3D5075B286}"/>
              </a:ext>
            </a:extLst>
          </p:cNvPr>
          <p:cNvSpPr/>
          <p:nvPr/>
        </p:nvSpPr>
        <p:spPr>
          <a:xfrm>
            <a:off x="14812318" y="2434076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6270FDB-D20A-46A2-B4B5-ECDB244CE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3129" y="2200731"/>
            <a:ext cx="1035151" cy="1008770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586171-6718-42A8-98DA-016BC926D936}"/>
              </a:ext>
            </a:extLst>
          </p:cNvPr>
          <p:cNvSpPr/>
          <p:nvPr/>
        </p:nvSpPr>
        <p:spPr>
          <a:xfrm>
            <a:off x="15336698" y="3013916"/>
            <a:ext cx="75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121A119-453C-4F1A-BE14-181DE340A3F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3880421" y="2017212"/>
            <a:ext cx="755805" cy="198566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A09C199-6A60-47F5-8ABC-FBDC85F0C3E2}"/>
              </a:ext>
            </a:extLst>
          </p:cNvPr>
          <p:cNvSpPr/>
          <p:nvPr/>
        </p:nvSpPr>
        <p:spPr>
          <a:xfrm>
            <a:off x="12531278" y="3394468"/>
            <a:ext cx="3915750" cy="1497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/>
              <a:t>⑧ </a:t>
            </a:r>
            <a:r>
              <a:rPr lang="en-US" altLang="ko-KR" sz="900" dirty="0"/>
              <a:t>stage('image build')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l4msm4ug.kr.private-ncr.ntruss.com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B777A00-AD86-45D9-BA81-9F5BB6B2C9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1395573" y="2792332"/>
            <a:ext cx="755805" cy="198566"/>
          </a:xfrm>
          <a:prstGeom prst="rect">
            <a:avLst/>
          </a:prstGeom>
        </p:spPr>
      </p:pic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3871F72E-903C-4E8C-A775-5A8E714FC936}"/>
              </a:ext>
            </a:extLst>
          </p:cNvPr>
          <p:cNvSpPr/>
          <p:nvPr/>
        </p:nvSpPr>
        <p:spPr>
          <a:xfrm rot="5400000">
            <a:off x="11339677" y="5598830"/>
            <a:ext cx="82993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B00543-0521-4FEF-A72E-F9BC9425D97E}"/>
              </a:ext>
            </a:extLst>
          </p:cNvPr>
          <p:cNvSpPr/>
          <p:nvPr/>
        </p:nvSpPr>
        <p:spPr>
          <a:xfrm>
            <a:off x="11565726" y="5617165"/>
            <a:ext cx="468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⑨</a:t>
            </a:r>
            <a:endParaRPr lang="en-US" altLang="ko-KR" dirty="0"/>
          </a:p>
          <a:p>
            <a:r>
              <a:rPr lang="ko-KR" altLang="en-US" dirty="0"/>
              <a:t>⑩ 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ABC1CC6-37B5-4BB4-B5F5-620A502BE12D}"/>
              </a:ext>
            </a:extLst>
          </p:cNvPr>
          <p:cNvSpPr/>
          <p:nvPr/>
        </p:nvSpPr>
        <p:spPr>
          <a:xfrm>
            <a:off x="12542048" y="6039813"/>
            <a:ext cx="2942246" cy="829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A6A7CA4-F9C0-4FBD-AB28-CBD1AE3AFAED}"/>
              </a:ext>
            </a:extLst>
          </p:cNvPr>
          <p:cNvSpPr/>
          <p:nvPr/>
        </p:nvSpPr>
        <p:spPr>
          <a:xfrm>
            <a:off x="8144874" y="5234478"/>
            <a:ext cx="2709066" cy="327960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npm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build')</a:t>
            </a:r>
          </a:p>
          <a:p>
            <a:endParaRPr lang="ko-KR" altLang="en-US" sz="900" dirty="0"/>
          </a:p>
          <a:p>
            <a:r>
              <a:rPr lang="en-US" altLang="ko-KR" sz="900" dirty="0"/>
              <a:t>1. </a:t>
            </a:r>
            <a:r>
              <a:rPr lang="en-US" altLang="ko-KR" sz="900" dirty="0" err="1"/>
              <a:t>npm</a:t>
            </a:r>
            <a:r>
              <a:rPr lang="en-US" altLang="ko-KR" sz="900" dirty="0"/>
              <a:t> install</a:t>
            </a:r>
          </a:p>
          <a:p>
            <a:endParaRPr lang="en-US" altLang="ko-KR" sz="900" dirty="0"/>
          </a:p>
          <a:p>
            <a:r>
              <a:rPr lang="en-US" altLang="ko-KR" sz="900" dirty="0"/>
              <a:t>2. </a:t>
            </a:r>
            <a:r>
              <a:rPr lang="ko-KR" altLang="en-US" sz="900" dirty="0"/>
              <a:t>환경설정 파일 생성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 environments/config.js</a:t>
            </a:r>
          </a:p>
          <a:p>
            <a:r>
              <a:rPr lang="ko-KR" altLang="en-US" sz="900" dirty="0" err="1"/>
              <a:t>ㅇ실행</a:t>
            </a:r>
            <a:r>
              <a:rPr lang="ko-KR" altLang="en-US" sz="900" dirty="0"/>
              <a:t> 명령어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/>
              <a:t>* cp environments/config.****.js environments/config.js</a:t>
            </a:r>
          </a:p>
          <a:p>
            <a:endParaRPr lang="en-US" altLang="ko-KR" sz="900" dirty="0"/>
          </a:p>
          <a:p>
            <a:r>
              <a:rPr lang="en-US" altLang="ko-KR" sz="900" dirty="0"/>
              <a:t>3. </a:t>
            </a:r>
            <a:r>
              <a:rPr lang="en-US" altLang="ko-KR" sz="900" dirty="0" err="1"/>
              <a:t>npm</a:t>
            </a:r>
            <a:r>
              <a:rPr lang="en-US" altLang="ko-KR" sz="900" dirty="0"/>
              <a:t> run build 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stage('upload static files’)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업로드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-static-bucket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oc_main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업로드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E4399BD-76BF-4642-94E7-F9C061FCC05D}"/>
              </a:ext>
            </a:extLst>
          </p:cNvPr>
          <p:cNvSpPr/>
          <p:nvPr/>
        </p:nvSpPr>
        <p:spPr>
          <a:xfrm>
            <a:off x="2364836" y="5617513"/>
            <a:ext cx="2076249" cy="4825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stage('Initialize’)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변수선언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F859188-262A-423F-8A5A-ACEAF4CAC136}"/>
              </a:ext>
            </a:extLst>
          </p:cNvPr>
          <p:cNvSpPr/>
          <p:nvPr/>
        </p:nvSpPr>
        <p:spPr>
          <a:xfrm>
            <a:off x="4197459" y="6110509"/>
            <a:ext cx="496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74AFC0-06F1-45DB-9D40-35A1BEB63DB3}"/>
              </a:ext>
            </a:extLst>
          </p:cNvPr>
          <p:cNvSpPr/>
          <p:nvPr/>
        </p:nvSpPr>
        <p:spPr>
          <a:xfrm>
            <a:off x="17188764" y="1828"/>
            <a:ext cx="10944276" cy="201747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500" b="1" u="sng" dirty="0">
                <a:highlight>
                  <a:srgbClr val="FFFF00"/>
                </a:highlight>
              </a:rPr>
              <a:t>[[</a:t>
            </a:r>
            <a:r>
              <a:rPr lang="en-US" altLang="ko-KR" sz="1500" dirty="0">
                <a:highlight>
                  <a:srgbClr val="FFFF00"/>
                </a:highlight>
              </a:rPr>
              <a:t>front-</a:t>
            </a:r>
            <a:r>
              <a:rPr lang="en-US" altLang="ko-KR" sz="1500" dirty="0" err="1">
                <a:highlight>
                  <a:srgbClr val="FFFF00"/>
                </a:highlight>
              </a:rPr>
              <a:t>htm.Dockerfile</a:t>
            </a:r>
            <a:r>
              <a:rPr lang="en-US" altLang="ko-KR" sz="1500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sz="1500" dirty="0"/>
          </a:p>
          <a:p>
            <a:pPr fontAlgn="base" latinLnBrk="1"/>
            <a:r>
              <a:rPr lang="en-US" altLang="ko-KR" dirty="0"/>
              <a:t>FROM alpine:3.8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이미지를 기반으로 하는 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빌드할 때 사용되는 기본 이미지를 지정</a:t>
            </a:r>
          </a:p>
          <a:p>
            <a:pPr fontAlgn="base" latinLnBrk="1"/>
            <a:r>
              <a:rPr lang="en-US" altLang="ko-KR" dirty="0"/>
              <a:t>//alpine:3.8</a:t>
            </a:r>
            <a:r>
              <a:rPr lang="ko-KR" altLang="en-US" dirty="0"/>
              <a:t>은 </a:t>
            </a:r>
            <a:r>
              <a:rPr lang="en-US" altLang="ko-KR" dirty="0"/>
              <a:t>Alpine Linux </a:t>
            </a:r>
            <a:r>
              <a:rPr lang="ko-KR" altLang="en-US" dirty="0"/>
              <a:t>버전 </a:t>
            </a:r>
            <a:r>
              <a:rPr lang="en-US" altLang="ko-KR" dirty="0"/>
              <a:t>3.8</a:t>
            </a:r>
            <a:r>
              <a:rPr lang="ko-KR" altLang="en-US" dirty="0"/>
              <a:t>의 공식 </a:t>
            </a:r>
            <a:r>
              <a:rPr lang="ko-KR" altLang="en-US" dirty="0" err="1"/>
              <a:t>도커</a:t>
            </a:r>
            <a:r>
              <a:rPr lang="ko-KR" altLang="en-US" dirty="0"/>
              <a:t> 이미지를 기반으로 하는 것을 의미합니다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이것은 </a:t>
            </a:r>
            <a:r>
              <a:rPr lang="ko-KR" altLang="en-US" dirty="0" err="1"/>
              <a:t>경량화된</a:t>
            </a:r>
            <a:r>
              <a:rPr lang="ko-KR" altLang="en-US" dirty="0"/>
              <a:t> 리눅스 배포판인 </a:t>
            </a:r>
            <a:r>
              <a:rPr lang="en-US" altLang="ko-KR" dirty="0"/>
              <a:t>Alpine Linux</a:t>
            </a:r>
            <a:r>
              <a:rPr lang="ko-KR" altLang="en-US" dirty="0"/>
              <a:t>의 </a:t>
            </a:r>
            <a:r>
              <a:rPr lang="en-US" altLang="ko-KR" dirty="0"/>
              <a:t>3.8 </a:t>
            </a:r>
            <a:r>
              <a:rPr lang="ko-KR" altLang="en-US" dirty="0"/>
              <a:t>버전을 기반으로 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빌드하겠다는 의미</a:t>
            </a:r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update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패키지 업데이트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빌드하는 동안 </a:t>
            </a:r>
            <a:r>
              <a:rPr lang="en-US" altLang="ko-KR" dirty="0"/>
              <a:t>Alpine Linux </a:t>
            </a:r>
            <a:r>
              <a:rPr lang="ko-KR" altLang="en-US" dirty="0"/>
              <a:t>패키지 관리자인 </a:t>
            </a:r>
            <a:r>
              <a:rPr lang="en-US" altLang="ko-KR" dirty="0" err="1"/>
              <a:t>apk</a:t>
            </a:r>
            <a:r>
              <a:rPr lang="ko-KR" altLang="en-US" dirty="0"/>
              <a:t>를 사용하여 패키지 목록을 업데이트합니다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이것은 </a:t>
            </a:r>
            <a:r>
              <a:rPr lang="ko-KR" altLang="en-US" dirty="0" err="1"/>
              <a:t>도커</a:t>
            </a:r>
            <a:r>
              <a:rPr lang="ko-KR" altLang="en-US" dirty="0"/>
              <a:t> 이미지 내에서 패키지 설치 또는 업데이트를 수행하기 전에 패키지 목록을 최신 상태로 유지하는 일반적인 관행</a:t>
            </a:r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add —no-cache 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실행할 명령을 정의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Alpine Linux</a:t>
            </a:r>
            <a:r>
              <a:rPr lang="ko-KR" altLang="en-US" dirty="0"/>
              <a:t>의 패키지 관리자인 </a:t>
            </a:r>
            <a:r>
              <a:rPr lang="en-US" altLang="ko-KR" dirty="0" err="1"/>
              <a:t>apk</a:t>
            </a:r>
            <a:r>
              <a:rPr lang="ko-KR" altLang="en-US" dirty="0"/>
              <a:t>를 실행하는 명령</a:t>
            </a:r>
          </a:p>
          <a:p>
            <a:pPr fontAlgn="base" latinLnBrk="1"/>
            <a:r>
              <a:rPr lang="en-US" altLang="ko-KR" dirty="0"/>
              <a:t>add </a:t>
            </a:r>
            <a:r>
              <a:rPr lang="ko-KR" altLang="en-US" dirty="0"/>
              <a:t>패키지를 설치하는 데 사용</a:t>
            </a:r>
          </a:p>
          <a:p>
            <a:pPr fontAlgn="base" latinLnBrk="1"/>
            <a:r>
              <a:rPr lang="en-US" altLang="ko-KR" dirty="0"/>
              <a:t>—no-cache </a:t>
            </a:r>
            <a:r>
              <a:rPr lang="ko-KR" altLang="en-US" dirty="0"/>
              <a:t>키지 설치 시 캐시를 사용하지 않도록 지시합니다</a:t>
            </a:r>
            <a:r>
              <a:rPr lang="en-US" altLang="ko-KR" dirty="0"/>
              <a:t>. </a:t>
            </a:r>
            <a:r>
              <a:rPr lang="ko-KR" altLang="en-US" dirty="0"/>
              <a:t>캐시를 사용하지 않으면 설치된 패키지와 관련된 임시 파일들이 생성되지 않으므로 이미지 크기를 줄일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 err="1"/>
              <a:t>nginx</a:t>
            </a:r>
            <a:r>
              <a:rPr lang="en-US" altLang="ko-KR" dirty="0"/>
              <a:t> Nginx </a:t>
            </a:r>
            <a:r>
              <a:rPr lang="ko-KR" altLang="en-US" dirty="0"/>
              <a:t>웹 서버 설치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adduser</a:t>
            </a:r>
            <a:r>
              <a:rPr lang="en-US" altLang="ko-KR" dirty="0"/>
              <a:t> -D -g 'www' 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실행할 명령을 정의</a:t>
            </a:r>
          </a:p>
          <a:p>
            <a:pPr fontAlgn="base" latinLnBrk="1"/>
            <a:r>
              <a:rPr lang="en-US" altLang="ko-KR" dirty="0" err="1"/>
              <a:t>adduser</a:t>
            </a:r>
            <a:r>
              <a:rPr lang="en-US" altLang="ko-KR" dirty="0"/>
              <a:t> </a:t>
            </a:r>
            <a:r>
              <a:rPr lang="ko-KR" altLang="en-US" dirty="0"/>
              <a:t>명령은 사용자를 추가하거나 관리하는데 사용</a:t>
            </a:r>
          </a:p>
          <a:p>
            <a:pPr fontAlgn="base" latinLnBrk="1"/>
            <a:r>
              <a:rPr lang="en-US" altLang="ko-KR" dirty="0"/>
              <a:t>-D </a:t>
            </a:r>
            <a:r>
              <a:rPr lang="ko-KR" altLang="en-US" dirty="0"/>
              <a:t>홈 디렉토리가 생성되지 않고</a:t>
            </a:r>
            <a:r>
              <a:rPr lang="en-US" altLang="ko-KR" dirty="0"/>
              <a:t>, </a:t>
            </a:r>
            <a:r>
              <a:rPr lang="ko-KR" altLang="en-US" dirty="0"/>
              <a:t>사용자가 로그인할 수 없는 시스템 사용자를 생성</a:t>
            </a:r>
          </a:p>
          <a:p>
            <a:pPr fontAlgn="base" latinLnBrk="1"/>
            <a:r>
              <a:rPr lang="en-US" altLang="ko-KR" dirty="0"/>
              <a:t>-g 'www' </a:t>
            </a:r>
            <a:r>
              <a:rPr lang="ko-KR" altLang="en-US" dirty="0"/>
              <a:t>사용자의 초기 그룹을 지정합니다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'www' </a:t>
            </a:r>
            <a:r>
              <a:rPr lang="ko-KR" altLang="en-US" dirty="0"/>
              <a:t>그룹으로 지정됩니다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 그룹은 일반적으로 웹 서버 프로세스의 실행 권한을 가지는 그룹으로 사용</a:t>
            </a:r>
          </a:p>
          <a:p>
            <a:pPr fontAlgn="base" latinLnBrk="1"/>
            <a:r>
              <a:rPr lang="en-US" altLang="ko-KR" dirty="0"/>
              <a:t>www 'www'</a:t>
            </a:r>
            <a:r>
              <a:rPr lang="ko-KR" altLang="en-US" dirty="0"/>
              <a:t>라는 이름의 사용자를 생성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mkdir</a:t>
            </a:r>
            <a:r>
              <a:rPr lang="en-US" altLang="ko-KR" dirty="0"/>
              <a:t>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생성</a:t>
            </a:r>
            <a:r>
              <a:rPr lang="en-US" altLang="ko-KR" dirty="0"/>
              <a:t>, </a:t>
            </a:r>
            <a:r>
              <a:rPr lang="ko-KR" altLang="en-US" dirty="0"/>
              <a:t>경로 및 파일</a:t>
            </a:r>
            <a:r>
              <a:rPr lang="en-US" altLang="ko-KR" dirty="0"/>
              <a:t>: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/var/lib/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샘플</a:t>
            </a:r>
            <a:r>
              <a:rPr lang="en-US" altLang="ko-KR" dirty="0"/>
              <a:t>: </a:t>
            </a:r>
            <a:r>
              <a:rPr lang="en-US" altLang="ko-KR" dirty="0" err="1"/>
              <a:t>chown</a:t>
            </a:r>
            <a:r>
              <a:rPr lang="en-US" altLang="ko-KR" dirty="0"/>
              <a:t> -R [</a:t>
            </a:r>
            <a:r>
              <a:rPr lang="ko-KR" altLang="en-US" dirty="0"/>
              <a:t>새 소유자</a:t>
            </a:r>
            <a:r>
              <a:rPr lang="en-US" altLang="ko-KR" dirty="0"/>
              <a:t>:</a:t>
            </a:r>
            <a:r>
              <a:rPr lang="ko-KR" altLang="en-US" dirty="0"/>
              <a:t>새 그룹</a:t>
            </a:r>
            <a:r>
              <a:rPr lang="en-US" altLang="ko-KR" dirty="0"/>
              <a:t>] [</a:t>
            </a:r>
            <a:r>
              <a:rPr lang="ko-KR" altLang="en-US" dirty="0"/>
              <a:t>대상 파일 또는 디렉터리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/var/lib/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/var/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/var/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</a:t>
            </a:r>
            <a:r>
              <a:rPr lang="en-US" altLang="ko-KR" dirty="0" err="1"/>
              <a:t>dist</a:t>
            </a:r>
            <a:r>
              <a:rPr lang="en-US" altLang="ko-KR" dirty="0"/>
              <a:t>/index.html /www/index.htm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파일위치 </a:t>
            </a:r>
            <a:r>
              <a:rPr lang="en-US" altLang="ko-KR" dirty="0" err="1"/>
              <a:t>dist</a:t>
            </a:r>
            <a:r>
              <a:rPr lang="en-US" altLang="ko-KR" dirty="0"/>
              <a:t>/index.html</a:t>
            </a:r>
            <a:r>
              <a:rPr lang="ko-KR" altLang="en-US" dirty="0"/>
              <a:t>를 </a:t>
            </a:r>
            <a:r>
              <a:rPr lang="en-US" altLang="ko-KR" dirty="0"/>
              <a:t>/www/index.htm</a:t>
            </a:r>
            <a:r>
              <a:rPr lang="ko-KR" altLang="en-US" dirty="0"/>
              <a:t>으로 복사 </a:t>
            </a:r>
          </a:p>
          <a:p>
            <a:pPr fontAlgn="base" latinLnBrk="1"/>
            <a:r>
              <a:rPr lang="en-US" altLang="ko-KR" dirty="0"/>
              <a:t>COPY </a:t>
            </a:r>
            <a:r>
              <a:rPr lang="en-US" altLang="ko-KR" dirty="0" err="1"/>
              <a:t>nginx.conf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 err="1"/>
              <a:t>nginx.conf</a:t>
            </a:r>
            <a:r>
              <a:rPr lang="ko-KR" altLang="en-US" dirty="0"/>
              <a:t>를 파일위치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r>
              <a:rPr lang="en-US" altLang="ko-KR" dirty="0"/>
              <a:t>(alpine:3.8</a:t>
            </a:r>
            <a:r>
              <a:rPr lang="ko-KR" altLang="en-US" dirty="0"/>
              <a:t>내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파일위치</a:t>
            </a:r>
            <a:r>
              <a:rPr lang="en-US" altLang="ko-KR" dirty="0"/>
              <a:t>)</a:t>
            </a:r>
            <a:r>
              <a:rPr lang="ko-KR" altLang="en-US" dirty="0"/>
              <a:t>으로 복사 </a:t>
            </a:r>
          </a:p>
          <a:p>
            <a:pPr fontAlgn="base" latinLnBrk="1"/>
            <a:r>
              <a:rPr lang="en-US" altLang="ko-KR" dirty="0"/>
              <a:t>COPY robots.txt /www/robots.txt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robots.txt</a:t>
            </a:r>
            <a:r>
              <a:rPr lang="ko-KR" altLang="en-US" dirty="0"/>
              <a:t>를 파일위치 </a:t>
            </a:r>
            <a:r>
              <a:rPr lang="en-US" altLang="ko-KR" dirty="0"/>
              <a:t>/www/robots.txt</a:t>
            </a:r>
            <a:r>
              <a:rPr lang="ko-KR" altLang="en-US" dirty="0"/>
              <a:t>으로 복사 </a:t>
            </a:r>
          </a:p>
          <a:p>
            <a:pPr fontAlgn="base" latinLnBrk="1"/>
            <a:r>
              <a:rPr lang="en-US" altLang="ko-KR" dirty="0"/>
              <a:t>RUN ln -sf /dev/</a:t>
            </a:r>
            <a:r>
              <a:rPr lang="en-US" altLang="ko-KR" dirty="0" err="1"/>
              <a:t>stdout</a:t>
            </a:r>
            <a:r>
              <a:rPr lang="en-US" altLang="ko-KR" dirty="0"/>
              <a:t> /var/log/</a:t>
            </a:r>
            <a:r>
              <a:rPr lang="en-US" altLang="ko-KR" dirty="0" err="1"/>
              <a:t>nginx</a:t>
            </a:r>
            <a:r>
              <a:rPr lang="en-US" altLang="ko-KR" dirty="0"/>
              <a:t>/access.log </a:t>
            </a:r>
            <a:endParaRPr lang="ko-KR" altLang="en-US" dirty="0"/>
          </a:p>
          <a:p>
            <a:pPr fontAlgn="base" latinLnBrk="1"/>
            <a:r>
              <a:rPr lang="en-US" altLang="ko-KR" dirty="0"/>
              <a:t>&amp;&amp; ln -sf /dev/stderr /var/log/</a:t>
            </a:r>
            <a:r>
              <a:rPr lang="en-US" altLang="ko-KR" dirty="0" err="1"/>
              <a:t>nginx</a:t>
            </a:r>
            <a:r>
              <a:rPr lang="en-US" altLang="ko-KR" dirty="0"/>
              <a:t>/error.log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ko-KR" altLang="en-US" dirty="0" err="1"/>
              <a:t>심볼릭</a:t>
            </a:r>
            <a:r>
              <a:rPr lang="ko-KR" altLang="en-US" dirty="0"/>
              <a:t> 링크 </a:t>
            </a:r>
            <a:r>
              <a:rPr lang="en-US" altLang="ko-KR" dirty="0"/>
              <a:t>/var/log/</a:t>
            </a:r>
            <a:r>
              <a:rPr lang="en-US" altLang="ko-KR" dirty="0" err="1"/>
              <a:t>nginx</a:t>
            </a:r>
            <a:r>
              <a:rPr lang="en-US" altLang="ko-KR" dirty="0"/>
              <a:t>/access.log </a:t>
            </a:r>
            <a:r>
              <a:rPr lang="ko-KR" altLang="en-US" dirty="0"/>
              <a:t>파일을 </a:t>
            </a:r>
            <a:r>
              <a:rPr lang="en-US" altLang="ko-KR" dirty="0"/>
              <a:t>/dev/</a:t>
            </a:r>
            <a:r>
              <a:rPr lang="en-US" altLang="ko-KR" dirty="0" err="1"/>
              <a:t>stdout</a:t>
            </a:r>
            <a:r>
              <a:rPr lang="ko-KR" altLang="en-US" dirty="0"/>
              <a:t>으로 덮어쓰기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ko-KR" altLang="en-US" dirty="0" err="1"/>
              <a:t>심볼릭</a:t>
            </a:r>
            <a:r>
              <a:rPr lang="ko-KR" altLang="en-US" dirty="0"/>
              <a:t> 링크 </a:t>
            </a:r>
            <a:r>
              <a:rPr lang="en-US" altLang="ko-KR" dirty="0"/>
              <a:t>/var/log/</a:t>
            </a:r>
            <a:r>
              <a:rPr lang="en-US" altLang="ko-KR" dirty="0" err="1"/>
              <a:t>nginx</a:t>
            </a:r>
            <a:r>
              <a:rPr lang="en-US" altLang="ko-KR" dirty="0"/>
              <a:t>/error.log </a:t>
            </a:r>
            <a:r>
              <a:rPr lang="ko-KR" altLang="en-US" dirty="0"/>
              <a:t>파일을 </a:t>
            </a:r>
            <a:r>
              <a:rPr lang="en-US" altLang="ko-KR" dirty="0"/>
              <a:t>/dev/stderr</a:t>
            </a:r>
            <a:r>
              <a:rPr lang="ko-KR" altLang="en-US" dirty="0"/>
              <a:t>으로 덮어쓰기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ko-KR" altLang="en-US" dirty="0"/>
              <a:t>옵션설명</a:t>
            </a:r>
          </a:p>
          <a:p>
            <a:pPr fontAlgn="base" latinLnBrk="1"/>
            <a:r>
              <a:rPr lang="en-US" altLang="ko-KR" dirty="0"/>
              <a:t>ln </a:t>
            </a:r>
            <a:r>
              <a:rPr lang="ko-KR" altLang="en-US" dirty="0"/>
              <a:t>명령은 하드 링크 또는 </a:t>
            </a:r>
            <a:r>
              <a:rPr lang="ko-KR" altLang="en-US" dirty="0" err="1"/>
              <a:t>심볼릭</a:t>
            </a:r>
            <a:r>
              <a:rPr lang="ko-KR" altLang="en-US" dirty="0"/>
              <a:t> 링크를 생성하는 데 사용</a:t>
            </a:r>
          </a:p>
          <a:p>
            <a:pPr fontAlgn="base" latinLnBrk="1"/>
            <a:r>
              <a:rPr lang="en-US" altLang="ko-KR" dirty="0"/>
              <a:t>-s </a:t>
            </a:r>
            <a:r>
              <a:rPr lang="ko-KR" altLang="en-US" dirty="0"/>
              <a:t>옵션은 </a:t>
            </a:r>
            <a:r>
              <a:rPr lang="ko-KR" altLang="en-US" dirty="0" err="1"/>
              <a:t>심볼릭</a:t>
            </a:r>
            <a:r>
              <a:rPr lang="ko-KR" altLang="en-US" dirty="0"/>
              <a:t> 링크를 생성하도록 지시 </a:t>
            </a:r>
          </a:p>
          <a:p>
            <a:pPr fontAlgn="base" latinLnBrk="1"/>
            <a:r>
              <a:rPr lang="en-US" altLang="ko-KR" dirty="0"/>
              <a:t>-f </a:t>
            </a:r>
            <a:r>
              <a:rPr lang="ko-KR" altLang="en-US" dirty="0"/>
              <a:t>옵션은 이미 해당 이름의 파일이 존재할 경우 강제로 </a:t>
            </a:r>
            <a:r>
              <a:rPr lang="ko-KR" altLang="en-US" dirty="0" err="1"/>
              <a:t>덮어쓰도록</a:t>
            </a:r>
            <a:r>
              <a:rPr lang="ko-KR" altLang="en-US" dirty="0"/>
              <a:t> 지시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CMD ["</a:t>
            </a:r>
            <a:r>
              <a:rPr lang="en-US" altLang="ko-KR" dirty="0" err="1"/>
              <a:t>nginx</a:t>
            </a:r>
            <a:r>
              <a:rPr lang="en-US" altLang="ko-KR" dirty="0"/>
              <a:t>", "-g", "daemon off;"]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컨테이너 </a:t>
            </a:r>
            <a:r>
              <a:rPr lang="ko-KR" altLang="en-US" dirty="0" err="1"/>
              <a:t>시작시</a:t>
            </a:r>
            <a:r>
              <a:rPr lang="ko-KR" altLang="en-US" dirty="0"/>
              <a:t>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웹 서버가 실행된 상태로 유지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ko-KR" altLang="en-US" dirty="0"/>
              <a:t>옵션설명</a:t>
            </a:r>
          </a:p>
          <a:p>
            <a:pPr fontAlgn="base" latinLnBrk="1"/>
            <a:r>
              <a:rPr lang="en-US" altLang="ko-KR" dirty="0"/>
              <a:t>CMD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시작될 때 실행될 명령</a:t>
            </a:r>
          </a:p>
          <a:p>
            <a:pPr fontAlgn="base" latinLnBrk="1"/>
            <a:r>
              <a:rPr lang="en-US" altLang="ko-KR" dirty="0" err="1"/>
              <a:t>nginx</a:t>
            </a:r>
            <a:r>
              <a:rPr lang="en-US" altLang="ko-KR" dirty="0"/>
              <a:t> Nginx </a:t>
            </a:r>
            <a:r>
              <a:rPr lang="ko-KR" altLang="en-US" dirty="0"/>
              <a:t>웹 서버를 실행</a:t>
            </a:r>
          </a:p>
          <a:p>
            <a:pPr fontAlgn="base" latinLnBrk="1"/>
            <a:r>
              <a:rPr lang="en-US" altLang="ko-KR" dirty="0"/>
              <a:t>-g Nginx</a:t>
            </a:r>
            <a:r>
              <a:rPr lang="ko-KR" altLang="en-US" dirty="0"/>
              <a:t>의 글로벌 </a:t>
            </a:r>
            <a:r>
              <a:rPr lang="ko-KR" altLang="en-US" dirty="0" err="1"/>
              <a:t>디렉티브</a:t>
            </a:r>
            <a:r>
              <a:rPr lang="en-US" altLang="ko-KR" dirty="0"/>
              <a:t>(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  <a:r>
              <a:rPr lang="ko-KR" altLang="en-US" dirty="0"/>
              <a:t>를 설정</a:t>
            </a:r>
          </a:p>
          <a:p>
            <a:pPr fontAlgn="base" latinLnBrk="1"/>
            <a:r>
              <a:rPr lang="en-US" altLang="ko-KR" dirty="0"/>
              <a:t>daemon off; Nginx </a:t>
            </a:r>
            <a:r>
              <a:rPr lang="ko-KR" altLang="en-US" dirty="0"/>
              <a:t>글로벌 </a:t>
            </a:r>
            <a:r>
              <a:rPr lang="ko-KR" altLang="en-US" dirty="0" err="1"/>
              <a:t>디렉티브인</a:t>
            </a:r>
            <a:r>
              <a:rPr lang="ko-KR" altLang="en-US" dirty="0"/>
              <a:t> </a:t>
            </a:r>
            <a:r>
              <a:rPr lang="en-US" altLang="ko-KR" dirty="0"/>
              <a:t>daemon</a:t>
            </a:r>
            <a:r>
              <a:rPr lang="ko-KR" altLang="en-US" dirty="0"/>
              <a:t>을 설정하고</a:t>
            </a:r>
            <a:r>
              <a:rPr lang="en-US" altLang="ko-KR" dirty="0"/>
              <a:t>, Nginx</a:t>
            </a:r>
            <a:r>
              <a:rPr lang="ko-KR" altLang="en-US" dirty="0"/>
              <a:t>를 백그라운드에서 실행하지 않도록 지시</a:t>
            </a:r>
          </a:p>
          <a:p>
            <a:pPr fontAlgn="base" latinLnBrk="1"/>
            <a:r>
              <a:rPr lang="en-US" altLang="ko-KR" dirty="0"/>
              <a:t>Nginx</a:t>
            </a:r>
            <a:r>
              <a:rPr lang="ko-KR" altLang="en-US" dirty="0"/>
              <a:t>를 포그라운드에서 실행하며</a:t>
            </a:r>
            <a:r>
              <a:rPr lang="en-US" altLang="ko-KR" dirty="0"/>
              <a:t>, </a:t>
            </a:r>
            <a:r>
              <a:rPr lang="ko-KR" altLang="en-US" dirty="0"/>
              <a:t>이렇게 하면 컨테이너가 실행 중인 상태를 유지하면서 </a:t>
            </a:r>
            <a:r>
              <a:rPr lang="en-US" altLang="ko-KR" dirty="0"/>
              <a:t>Nginx </a:t>
            </a:r>
            <a:r>
              <a:rPr lang="ko-KR" altLang="en-US" dirty="0"/>
              <a:t>서버가 실행됩니다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이것은 </a:t>
            </a:r>
            <a:r>
              <a:rPr lang="ko-KR" altLang="en-US" dirty="0" err="1"/>
              <a:t>도커</a:t>
            </a:r>
            <a:r>
              <a:rPr lang="ko-KR" altLang="en-US" dirty="0"/>
              <a:t> 컨테이너가 </a:t>
            </a:r>
            <a:r>
              <a:rPr lang="en-US" altLang="ko-KR" dirty="0"/>
              <a:t>Nginx</a:t>
            </a:r>
            <a:r>
              <a:rPr lang="ko-KR" altLang="en-US" dirty="0"/>
              <a:t>를 실행하는 일반적인 방법 중 하나입니다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따라서 이 </a:t>
            </a:r>
            <a:r>
              <a:rPr lang="en-US" altLang="ko-KR" dirty="0"/>
              <a:t>CMD </a:t>
            </a:r>
            <a:r>
              <a:rPr lang="ko-KR" altLang="en-US" dirty="0"/>
              <a:t>지시어는 </a:t>
            </a:r>
            <a:r>
              <a:rPr lang="en-US" altLang="ko-KR" dirty="0"/>
              <a:t>Nginx</a:t>
            </a:r>
            <a:r>
              <a:rPr lang="ko-KR" altLang="en-US" dirty="0"/>
              <a:t>를 실행하고 백그라운드에서 동작하지 않도록 컨테이너를 구성합니다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이것은 일반적으로 웹 서버를 실행하는 </a:t>
            </a:r>
            <a:r>
              <a:rPr lang="ko-KR" altLang="en-US" dirty="0" err="1"/>
              <a:t>도커</a:t>
            </a:r>
            <a:r>
              <a:rPr lang="ko-KR" altLang="en-US" dirty="0"/>
              <a:t> 컨테이너에서 사용되며</a:t>
            </a:r>
            <a:r>
              <a:rPr lang="en-US" altLang="ko-KR" dirty="0"/>
              <a:t>, </a:t>
            </a:r>
            <a:endParaRPr lang="ko-KR" altLang="en-US" dirty="0"/>
          </a:p>
          <a:p>
            <a:pPr fontAlgn="base" latinLnBrk="1"/>
            <a:r>
              <a:rPr lang="ko-KR" altLang="en-US" dirty="0"/>
              <a:t>웹 서버가 컨테이너를 시작하면 웹 서버가 실행된 상태로 유지됩니다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538206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9EE27F-AC50-4B4B-BC73-931C6E3426AF}"/>
              </a:ext>
            </a:extLst>
          </p:cNvPr>
          <p:cNvGraphicFramePr>
            <a:graphicFrameLocks noGrp="1"/>
          </p:cNvGraphicFramePr>
          <p:nvPr/>
        </p:nvGraphicFramePr>
        <p:xfrm>
          <a:off x="4970463" y="1755775"/>
          <a:ext cx="7127229" cy="6091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566">
                  <a:extLst>
                    <a:ext uri="{9D8B030D-6E8A-4147-A177-3AD203B41FA5}">
                      <a16:colId xmlns:a16="http://schemas.microsoft.com/office/drawing/2014/main" val="2271541925"/>
                    </a:ext>
                  </a:extLst>
                </a:gridCol>
                <a:gridCol w="875178">
                  <a:extLst>
                    <a:ext uri="{9D8B030D-6E8A-4147-A177-3AD203B41FA5}">
                      <a16:colId xmlns:a16="http://schemas.microsoft.com/office/drawing/2014/main" val="3165230499"/>
                    </a:ext>
                  </a:extLst>
                </a:gridCol>
                <a:gridCol w="251614">
                  <a:extLst>
                    <a:ext uri="{9D8B030D-6E8A-4147-A177-3AD203B41FA5}">
                      <a16:colId xmlns:a16="http://schemas.microsoft.com/office/drawing/2014/main" val="1717839776"/>
                    </a:ext>
                  </a:extLst>
                </a:gridCol>
                <a:gridCol w="306312">
                  <a:extLst>
                    <a:ext uri="{9D8B030D-6E8A-4147-A177-3AD203B41FA5}">
                      <a16:colId xmlns:a16="http://schemas.microsoft.com/office/drawing/2014/main" val="1514960290"/>
                    </a:ext>
                  </a:extLst>
                </a:gridCol>
                <a:gridCol w="382890">
                  <a:extLst>
                    <a:ext uri="{9D8B030D-6E8A-4147-A177-3AD203B41FA5}">
                      <a16:colId xmlns:a16="http://schemas.microsoft.com/office/drawing/2014/main" val="1318673951"/>
                    </a:ext>
                  </a:extLst>
                </a:gridCol>
                <a:gridCol w="776720">
                  <a:extLst>
                    <a:ext uri="{9D8B030D-6E8A-4147-A177-3AD203B41FA5}">
                      <a16:colId xmlns:a16="http://schemas.microsoft.com/office/drawing/2014/main" val="2703702318"/>
                    </a:ext>
                  </a:extLst>
                </a:gridCol>
                <a:gridCol w="1006454">
                  <a:extLst>
                    <a:ext uri="{9D8B030D-6E8A-4147-A177-3AD203B41FA5}">
                      <a16:colId xmlns:a16="http://schemas.microsoft.com/office/drawing/2014/main" val="2996323250"/>
                    </a:ext>
                  </a:extLst>
                </a:gridCol>
                <a:gridCol w="2023849">
                  <a:extLst>
                    <a:ext uri="{9D8B030D-6E8A-4147-A177-3AD203B41FA5}">
                      <a16:colId xmlns:a16="http://schemas.microsoft.com/office/drawing/2014/main" val="3607167205"/>
                    </a:ext>
                  </a:extLst>
                </a:gridCol>
                <a:gridCol w="1334646">
                  <a:extLst>
                    <a:ext uri="{9D8B030D-6E8A-4147-A177-3AD203B41FA5}">
                      <a16:colId xmlns:a16="http://schemas.microsoft.com/office/drawing/2014/main" val="1141625528"/>
                    </a:ext>
                  </a:extLst>
                </a:gridCol>
              </a:tblGrid>
              <a:tr h="951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순서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구분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작업자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스탭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실행 시스템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버전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명령어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입력변수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내용</a:t>
                      </a:r>
                      <a:endParaRPr lang="ko-KR" altLang="en-US" sz="5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extLst>
                  <a:ext uri="{0D108BD9-81ED-4DB2-BD59-A6C34878D82A}">
                    <a16:rowId xmlns:a16="http://schemas.microsoft.com/office/drawing/2014/main" val="3021339854"/>
                  </a:ext>
                </a:extLst>
              </a:tr>
              <a:tr h="951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prd-oc-frontmain.groovy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GitLab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14.1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commit and Push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클릭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extLst>
                  <a:ext uri="{0D108BD9-81ED-4DB2-BD59-A6C34878D82A}">
                    <a16:rowId xmlns:a16="http://schemas.microsoft.com/office/drawing/2014/main" val="3495078598"/>
                  </a:ext>
                </a:extLst>
              </a:tr>
              <a:tr h="951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prd-oc-frontmain.groovy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개발자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Build with Paramters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master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명 입력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extLst>
                  <a:ext uri="{0D108BD9-81ED-4DB2-BD59-A6C34878D82A}">
                    <a16:rowId xmlns:a16="http://schemas.microsoft.com/office/drawing/2014/main" val="2834287258"/>
                  </a:ext>
                </a:extLst>
              </a:tr>
              <a:tr h="951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prd-oc-frontmain.groovy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stage('checkout')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master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배포할 </a:t>
                      </a:r>
                      <a:r>
                        <a:rPr lang="en-US" altLang="ko-KR" sz="500" u="none" strike="noStrike">
                          <a:effectLst/>
                        </a:rPr>
                        <a:t>GitLab </a:t>
                      </a:r>
                      <a:r>
                        <a:rPr lang="ko-KR" altLang="en-US" sz="500" u="none" strike="noStrike">
                          <a:effectLst/>
                        </a:rPr>
                        <a:t>브랜치 젠킨슨으로 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extLst>
                  <a:ext uri="{0D108BD9-81ED-4DB2-BD59-A6C34878D82A}">
                    <a16:rowId xmlns:a16="http://schemas.microsoft.com/office/drawing/2014/main" val="3972765168"/>
                  </a:ext>
                </a:extLst>
              </a:tr>
              <a:tr h="951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4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prd-oc-frontmain.groovy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stage('Initialize')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젠킨슨 </a:t>
                      </a:r>
                      <a:r>
                        <a:rPr lang="en-US" altLang="ko-KR" sz="500" u="none" strike="noStrike">
                          <a:effectLst/>
                        </a:rPr>
                        <a:t>groovy </a:t>
                      </a:r>
                      <a:r>
                        <a:rPr lang="ko-KR" altLang="en-US" sz="500" u="none" strike="noStrike">
                          <a:effectLst/>
                        </a:rPr>
                        <a:t>스크립트 변수선언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mvnHome, imageName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extLst>
                  <a:ext uri="{0D108BD9-81ED-4DB2-BD59-A6C34878D82A}">
                    <a16:rowId xmlns:a16="http://schemas.microsoft.com/office/drawing/2014/main" val="1638707453"/>
                  </a:ext>
                </a:extLst>
              </a:tr>
              <a:tr h="161798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5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prd-oc-frontmain.groovy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stage('config')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Dockerfile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dockerfiles/*******.Dockerfile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3. nginx-static.conf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:nginxconf/*****.conf, nginxconf/robots.txt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다운로드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1. </a:t>
                      </a:r>
                      <a:r>
                        <a:rPr lang="en-US" sz="500" u="none" strike="noStrike" dirty="0" err="1">
                          <a:effectLst/>
                        </a:rPr>
                        <a:t>Dockerfile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 err="1">
                          <a:effectLst/>
                        </a:rPr>
                        <a:t>dockerfiles</a:t>
                      </a:r>
                      <a:r>
                        <a:rPr lang="en-US" sz="500" u="none" strike="noStrike" dirty="0">
                          <a:effectLst/>
                        </a:rPr>
                        <a:t>/front-</a:t>
                      </a:r>
                      <a:r>
                        <a:rPr lang="en-US" sz="500" u="none" strike="noStrike" dirty="0" err="1">
                          <a:effectLst/>
                        </a:rPr>
                        <a:t>htm.Dockerfile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2. </a:t>
                      </a:r>
                      <a:r>
                        <a:rPr lang="en-US" sz="500" u="none" strike="noStrike" dirty="0" err="1">
                          <a:effectLst/>
                        </a:rPr>
                        <a:t>kube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>
                          <a:effectLst/>
                        </a:rPr>
                        <a:t>manifests/v2/oc-frontmain-k8s.yaml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3. </a:t>
                      </a:r>
                      <a:r>
                        <a:rPr lang="en-US" sz="500" u="none" strike="noStrike" dirty="0" err="1">
                          <a:effectLst/>
                        </a:rPr>
                        <a:t>nginx-static.conf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500" u="none" strike="noStrike" dirty="0">
                          <a:effectLst/>
                        </a:rPr>
                        <a:t>:</a:t>
                      </a:r>
                      <a:r>
                        <a:rPr lang="en-US" sz="500" u="none" strike="noStrike" dirty="0" err="1">
                          <a:effectLst/>
                        </a:rPr>
                        <a:t>nginx-auth.conf</a:t>
                      </a:r>
                      <a:r>
                        <a:rPr lang="en-US" sz="500" u="none" strike="noStrike" dirty="0">
                          <a:effectLst/>
                        </a:rPr>
                        <a:t>, </a:t>
                      </a:r>
                      <a:r>
                        <a:rPr lang="en-US" sz="500" u="none" strike="noStrike" dirty="0" err="1">
                          <a:effectLst/>
                        </a:rPr>
                        <a:t>nginxconf</a:t>
                      </a:r>
                      <a:r>
                        <a:rPr lang="en-US" sz="500" u="none" strike="noStrike" dirty="0">
                          <a:effectLst/>
                        </a:rPr>
                        <a:t>/robots.txt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extLst>
                  <a:ext uri="{0D108BD9-81ED-4DB2-BD59-A6C34878D82A}">
                    <a16:rowId xmlns:a16="http://schemas.microsoft.com/office/drawing/2014/main" val="2873779727"/>
                  </a:ext>
                </a:extLst>
              </a:tr>
              <a:tr h="9517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6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prd-oc-frontmain.groovy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stage('npm build')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1. npm install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2.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ncloudstorage &gt; [DEV]NCP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ebs-oc-prd-contents-bucket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environments/config.js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 명령어</a:t>
                      </a:r>
                      <a:r>
                        <a:rPr lang="en-US" altLang="ko-KR" sz="500" u="none" strike="noStrike">
                          <a:effectLst/>
                        </a:rPr>
                        <a:t>: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* </a:t>
                      </a:r>
                      <a:r>
                        <a:rPr lang="en-US" sz="500" u="none" strike="noStrike">
                          <a:effectLst/>
                        </a:rPr>
                        <a:t>cp environments/config.****.js environments/config.js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3. npm run build 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 err="1">
                          <a:effectLst/>
                        </a:rPr>
                        <a:t>ㅇ실행</a:t>
                      </a:r>
                      <a:r>
                        <a:rPr lang="ko-KR" altLang="en-US" sz="500" u="none" strike="noStrike" dirty="0">
                          <a:effectLst/>
                        </a:rPr>
                        <a:t> 명령어</a:t>
                      </a:r>
                      <a:r>
                        <a:rPr lang="en-US" altLang="ko-KR" sz="500" u="none" strike="noStrike" dirty="0">
                          <a:effectLst/>
                        </a:rPr>
                        <a:t>:</a:t>
                      </a:r>
                      <a:br>
                        <a:rPr lang="en-US" altLang="ko-KR" sz="500" u="none" strike="noStrike" dirty="0">
                          <a:effectLst/>
                        </a:rPr>
                      </a:br>
                      <a:r>
                        <a:rPr lang="en-US" altLang="ko-KR" sz="500" u="none" strike="noStrike" dirty="0">
                          <a:effectLst/>
                        </a:rPr>
                        <a:t>* </a:t>
                      </a:r>
                      <a:r>
                        <a:rPr lang="en-US" sz="500" u="none" strike="noStrike" dirty="0" err="1">
                          <a:effectLst/>
                        </a:rPr>
                        <a:t>sh</a:t>
                      </a:r>
                      <a:r>
                        <a:rPr lang="en-US" sz="500" u="none" strike="noStrike" dirty="0">
                          <a:effectLst/>
                        </a:rPr>
                        <a:t> "cp environments/config.${configEnv}.js environments/config.js"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extLst>
                  <a:ext uri="{0D108BD9-81ED-4DB2-BD59-A6C34878D82A}">
                    <a16:rowId xmlns:a16="http://schemas.microsoft.com/office/drawing/2014/main" val="313066316"/>
                  </a:ext>
                </a:extLst>
              </a:tr>
              <a:tr h="4758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7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prd-oc-frontmain.groovy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stage('upload static files')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</a:t>
                      </a:r>
                      <a:r>
                        <a:rPr lang="ko-KR" altLang="en-US" sz="500" u="none" strike="noStrike">
                          <a:effectLst/>
                        </a:rPr>
                        <a:t>업로드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ㅇ상세위치</a:t>
                      </a:r>
                      <a:r>
                        <a:rPr lang="en-US" altLang="ko-KR" sz="5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ㅇ버킷</a:t>
                      </a:r>
                      <a:r>
                        <a:rPr lang="en-US" altLang="ko-KR" sz="500" u="none" strike="noStrike">
                          <a:effectLst/>
                        </a:rPr>
                        <a:t>: oc-prd-static-bucket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oc_main/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ㅇ실행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ko-KR" altLang="en-US" sz="500" u="none" strike="noStrike">
                          <a:effectLst/>
                        </a:rPr>
                        <a:t>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ㅇ파일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oc_main/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</a:t>
                      </a:r>
                      <a:r>
                        <a:rPr lang="en-US" sz="500" u="none" strike="noStrike">
                          <a:effectLst/>
                        </a:rPr>
                        <a:t>dincludePathPattern: "**/*"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</a:t>
                      </a:r>
                      <a:r>
                        <a:rPr lang="en-US" sz="500" u="none" strike="noStrike">
                          <a:effectLst/>
                        </a:rPr>
                        <a:t>excludePathPattern: "**/*.html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extLst>
                  <a:ext uri="{0D108BD9-81ED-4DB2-BD59-A6C34878D82A}">
                    <a16:rowId xmlns:a16="http://schemas.microsoft.com/office/drawing/2014/main" val="3274590174"/>
                  </a:ext>
                </a:extLst>
              </a:tr>
              <a:tr h="66622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8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prd-oc-frontmain.groovy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stage('image build')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Docker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1) 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2) Docker </a:t>
                      </a:r>
                      <a:r>
                        <a:rPr lang="ko-KR" altLang="en-US" sz="500" u="none" strike="noStrike">
                          <a:effectLst/>
                        </a:rPr>
                        <a:t>로그인</a:t>
                      </a:r>
                      <a:r>
                        <a:rPr lang="en-US" altLang="ko-KR" sz="500" u="none" strike="noStrike">
                          <a:effectLst/>
                        </a:rPr>
                        <a:t>(ebs-oc-jenkins </a:t>
                      </a:r>
                      <a:r>
                        <a:rPr lang="ko-KR" altLang="en-US" sz="5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500" u="none" strike="noStrike">
                          <a:effectLst/>
                        </a:rPr>
                        <a:t>)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3) 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4) Docker </a:t>
                      </a:r>
                      <a:r>
                        <a:rPr lang="ko-KR" altLang="en-US" sz="500" u="none" strike="noStrike">
                          <a:effectLst/>
                        </a:rPr>
                        <a:t>이미지 </a:t>
                      </a:r>
                      <a:r>
                        <a:rPr lang="en-US" altLang="ko-KR" sz="5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500" u="none" strike="noStrike">
                          <a:effectLst/>
                        </a:rPr>
                        <a:t>개발</a:t>
                      </a:r>
                      <a:r>
                        <a:rPr lang="en-US" altLang="ko-KR" sz="500" u="none" strike="noStrike">
                          <a:effectLst/>
                        </a:rPr>
                        <a:t>] &gt; VPC &gt; Container Registry &gt;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   l4msm4ug.kr.private-ncr.ntruss.com </a:t>
                      </a:r>
                      <a:r>
                        <a:rPr lang="ko-KR" altLang="en-US" sz="500" u="none" strike="noStrike">
                          <a:effectLst/>
                        </a:rPr>
                        <a:t>태그 명칭 업로드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extLst>
                  <a:ext uri="{0D108BD9-81ED-4DB2-BD59-A6C34878D82A}">
                    <a16:rowId xmlns:a16="http://schemas.microsoft.com/office/drawing/2014/main" val="2069981869"/>
                  </a:ext>
                </a:extLst>
              </a:tr>
              <a:tr h="9517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9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prd-oc-frontmain.groovy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stage('NKS02')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5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500" u="none" strike="noStrike">
                          <a:effectLst/>
                        </a:rPr>
                        <a:t>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배포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로그인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쿠버</a:t>
                      </a:r>
                      <a:r>
                        <a:rPr lang="en-US" altLang="ko-KR" sz="500" u="none" strike="noStrike">
                          <a:effectLst/>
                        </a:rPr>
                        <a:t>: *******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apply_from_ns(ns-auth, nks02-nauth, oc-frontmain, oc-prd-frontmain-112:release, prd)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1.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*입력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oc-front-k8s.yaml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*</a:t>
                      </a:r>
                      <a:r>
                        <a:rPr lang="ko-KR" altLang="en-US" sz="500" u="none" strike="noStrike">
                          <a:effectLst/>
                        </a:rPr>
                        <a:t>출력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deployment.yaml</a:t>
                      </a:r>
                      <a:br>
                        <a:rPr lang="en-US" sz="500" u="none" strike="noStrike">
                          <a:effectLst/>
                        </a:rPr>
                      </a:b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배포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로그인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쿠버</a:t>
                      </a:r>
                      <a:r>
                        <a:rPr lang="en-US" altLang="ko-KR" sz="500" u="none" strike="noStrike">
                          <a:effectLst/>
                        </a:rPr>
                        <a:t>: </a:t>
                      </a:r>
                      <a:r>
                        <a:rPr lang="en-US" sz="500" u="none" strike="noStrike">
                          <a:effectLst/>
                        </a:rPr>
                        <a:t>nks02-nauth - ns-auth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extLst>
                  <a:ext uri="{0D108BD9-81ED-4DB2-BD59-A6C34878D82A}">
                    <a16:rowId xmlns:a16="http://schemas.microsoft.com/office/drawing/2014/main" val="3072708941"/>
                  </a:ext>
                </a:extLst>
              </a:tr>
              <a:tr h="9517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10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500" u="none" strike="noStrike">
                          <a:effectLst/>
                        </a:rPr>
                        <a:t>prd-oc-frontmain.groovy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Jenkins_8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Jenkins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2.249.3</a:t>
                      </a:r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stage('NKS01')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>
                          <a:effectLst/>
                        </a:rPr>
                        <a:t>1. 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5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500" u="none" strike="noStrike">
                          <a:effectLst/>
                        </a:rPr>
                        <a:t>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en-US" altLang="ko-KR" sz="500" u="none" strike="noStrike">
                          <a:effectLst/>
                        </a:rPr>
                        <a:t>2. kube </a:t>
                      </a:r>
                      <a:r>
                        <a:rPr lang="ko-KR" altLang="en-US" sz="500" u="none" strike="noStrike">
                          <a:effectLst/>
                        </a:rPr>
                        <a:t>배포</a:t>
                      </a:r>
                      <a:br>
                        <a:rPr lang="ko-KR" altLang="en-US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로그인 </a:t>
                      </a:r>
                      <a:r>
                        <a:rPr lang="en-US" altLang="ko-KR" sz="500" u="none" strike="noStrike">
                          <a:effectLst/>
                        </a:rPr>
                        <a:t>/ </a:t>
                      </a:r>
                      <a:r>
                        <a:rPr lang="ko-KR" altLang="en-US" sz="500" u="none" strike="noStrike">
                          <a:effectLst/>
                        </a:rPr>
                        <a:t>쿠버</a:t>
                      </a:r>
                      <a:r>
                        <a:rPr lang="en-US" altLang="ko-KR" sz="500" u="none" strike="noStrike">
                          <a:effectLst/>
                        </a:rPr>
                        <a:t>: *******</a:t>
                      </a:r>
                      <a:br>
                        <a:rPr lang="en-US" altLang="ko-KR" sz="500" u="none" strike="noStrike">
                          <a:effectLst/>
                        </a:rPr>
                      </a:br>
                      <a:r>
                        <a:rPr lang="ko-KR" altLang="en-US" sz="500" u="none" strike="noStrike">
                          <a:effectLst/>
                        </a:rPr>
                        <a:t>ㅇ </a:t>
                      </a:r>
                      <a:r>
                        <a:rPr lang="en-US" altLang="ko-KR" sz="500" u="none" strike="noStrike">
                          <a:effectLst/>
                        </a:rPr>
                        <a:t>kube </a:t>
                      </a:r>
                      <a:r>
                        <a:rPr lang="ko-KR" altLang="en-US" sz="5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5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500" u="none" strike="noStrike">
                          <a:effectLst/>
                        </a:rPr>
                        <a:t>실행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 err="1">
                          <a:effectLst/>
                        </a:rPr>
                        <a:t>apply_from_ns</a:t>
                      </a:r>
                      <a:r>
                        <a:rPr lang="en-US" sz="500" u="none" strike="noStrike" dirty="0">
                          <a:effectLst/>
                        </a:rPr>
                        <a:t>(ns-auth, nks01-nauth, </a:t>
                      </a:r>
                      <a:r>
                        <a:rPr lang="en-US" sz="500" u="none" strike="noStrike" dirty="0" err="1">
                          <a:effectLst/>
                        </a:rPr>
                        <a:t>oc-frontmain</a:t>
                      </a:r>
                      <a:r>
                        <a:rPr lang="en-US" sz="500" u="none" strike="noStrike" dirty="0">
                          <a:effectLst/>
                        </a:rPr>
                        <a:t>, oc-prd-frontmain-112:release, </a:t>
                      </a:r>
                      <a:r>
                        <a:rPr lang="en-US" sz="500" u="none" strike="noStrike" dirty="0" err="1">
                          <a:effectLst/>
                        </a:rPr>
                        <a:t>prd</a:t>
                      </a:r>
                      <a:r>
                        <a:rPr lang="en-US" sz="500" u="none" strike="noStrike" dirty="0">
                          <a:effectLst/>
                        </a:rPr>
                        <a:t>)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1. </a:t>
                      </a:r>
                      <a:r>
                        <a:rPr lang="en-US" sz="500" u="none" strike="noStrike" dirty="0" err="1">
                          <a:effectLst/>
                        </a:rPr>
                        <a:t>kube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500" u="none" strike="noStrike" dirty="0">
                          <a:effectLst/>
                        </a:rPr>
                        <a:t> 파일 생성 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>
                          <a:effectLst/>
                        </a:rPr>
                        <a:t>*입력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>
                          <a:effectLst/>
                        </a:rPr>
                        <a:t>oc-front-k8s.yaml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*</a:t>
                      </a:r>
                      <a:r>
                        <a:rPr lang="ko-KR" altLang="en-US" sz="500" u="none" strike="noStrike" dirty="0">
                          <a:effectLst/>
                        </a:rPr>
                        <a:t>출력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 err="1">
                          <a:effectLst/>
                        </a:rPr>
                        <a:t>deployment.yaml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2. </a:t>
                      </a:r>
                      <a:r>
                        <a:rPr lang="en-US" sz="500" u="none" strike="noStrike" dirty="0" err="1">
                          <a:effectLst/>
                        </a:rPr>
                        <a:t>kube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500" u="none" strike="noStrike" dirty="0">
                          <a:effectLst/>
                        </a:rPr>
                      </a:br>
                      <a:r>
                        <a:rPr lang="ko-KR" altLang="en-US" sz="5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kube</a:t>
                      </a:r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ko-KR" altLang="en-US" sz="5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500" u="none" strike="noStrike" dirty="0">
                          <a:effectLst/>
                        </a:rPr>
                        <a:t>/ </a:t>
                      </a:r>
                      <a:r>
                        <a:rPr lang="ko-KR" altLang="en-US" sz="5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500" u="none" strike="noStrike" dirty="0">
                          <a:effectLst/>
                        </a:rPr>
                        <a:t>: </a:t>
                      </a:r>
                      <a:r>
                        <a:rPr lang="en-US" sz="500" u="none" strike="noStrike" dirty="0">
                          <a:effectLst/>
                        </a:rPr>
                        <a:t>nks01-nauth - ns-auth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82" marR="3282" marT="3282" marB="0" anchor="ctr"/>
                </a:tc>
                <a:extLst>
                  <a:ext uri="{0D108BD9-81ED-4DB2-BD59-A6C34878D82A}">
                    <a16:rowId xmlns:a16="http://schemas.microsoft.com/office/drawing/2014/main" val="71385220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62D3246-4CB8-4123-9846-0A96C8C7C54B}"/>
              </a:ext>
            </a:extLst>
          </p:cNvPr>
          <p:cNvSpPr/>
          <p:nvPr/>
        </p:nvSpPr>
        <p:spPr>
          <a:xfrm>
            <a:off x="274427" y="247134"/>
            <a:ext cx="2499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prd-oc-frontmain.groovy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85656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30479C-302D-4684-9379-FD2E0A4B733E}"/>
              </a:ext>
            </a:extLst>
          </p:cNvPr>
          <p:cNvSpPr/>
          <p:nvPr/>
        </p:nvSpPr>
        <p:spPr>
          <a:xfrm>
            <a:off x="189953" y="247134"/>
            <a:ext cx="202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prd-oc-front.groovy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B3844EEE-2C8A-4AB0-ABA2-480CA6A746D1}"/>
              </a:ext>
            </a:extLst>
          </p:cNvPr>
          <p:cNvSpPr/>
          <p:nvPr/>
        </p:nvSpPr>
        <p:spPr>
          <a:xfrm rot="16200000">
            <a:off x="7880983" y="2302943"/>
            <a:ext cx="374909" cy="5253145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64CDAC2D-1CBA-4BAF-B28C-77C50E60A6B9}"/>
              </a:ext>
            </a:extLst>
          </p:cNvPr>
          <p:cNvSpPr/>
          <p:nvPr/>
        </p:nvSpPr>
        <p:spPr>
          <a:xfrm>
            <a:off x="3983192" y="3794301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6EBF83-F677-4906-B54A-57E59350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23" y="4495701"/>
            <a:ext cx="1440000" cy="990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69A79D-D859-42D3-AA77-204D2AF06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873" y="2428012"/>
            <a:ext cx="1440000" cy="13289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DC70CC-A73D-4DE6-99AC-492FBA0F9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384" y="3475077"/>
            <a:ext cx="905409" cy="92276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990A36B-FCA8-4B4B-8748-15DBF5DFE7EB}"/>
              </a:ext>
            </a:extLst>
          </p:cNvPr>
          <p:cNvSpPr/>
          <p:nvPr/>
        </p:nvSpPr>
        <p:spPr>
          <a:xfrm rot="1800000">
            <a:off x="3297450" y="4341053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2355C44-027B-4109-B025-E1A13681FFEE}"/>
              </a:ext>
            </a:extLst>
          </p:cNvPr>
          <p:cNvSpPr/>
          <p:nvPr/>
        </p:nvSpPr>
        <p:spPr>
          <a:xfrm rot="20503359">
            <a:off x="3237540" y="3180349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3EE844-1E48-40FE-9C4C-6AE740A928FE}"/>
              </a:ext>
            </a:extLst>
          </p:cNvPr>
          <p:cNvSpPr/>
          <p:nvPr/>
        </p:nvSpPr>
        <p:spPr>
          <a:xfrm>
            <a:off x="2419385" y="4386894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56EF17-04DF-45DA-BE1B-1CA7987594E2}"/>
              </a:ext>
            </a:extLst>
          </p:cNvPr>
          <p:cNvSpPr/>
          <p:nvPr/>
        </p:nvSpPr>
        <p:spPr>
          <a:xfrm>
            <a:off x="3305019" y="4522503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7D426B-E6D5-4169-927C-2B2B2CF643C6}"/>
              </a:ext>
            </a:extLst>
          </p:cNvPr>
          <p:cNvSpPr/>
          <p:nvPr/>
        </p:nvSpPr>
        <p:spPr>
          <a:xfrm>
            <a:off x="4072751" y="3856432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97D015B-842C-4E9A-91FB-0415C6AD3803}"/>
              </a:ext>
            </a:extLst>
          </p:cNvPr>
          <p:cNvSpPr/>
          <p:nvPr/>
        </p:nvSpPr>
        <p:spPr>
          <a:xfrm rot="16200000">
            <a:off x="4386394" y="5815650"/>
            <a:ext cx="126357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96BBF0A-6625-4445-872D-CE31AAD4B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5839" y="6860124"/>
            <a:ext cx="1284585" cy="12268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0E2004-3438-444A-9F69-3A54BDC0BEBB}"/>
              </a:ext>
            </a:extLst>
          </p:cNvPr>
          <p:cNvSpPr/>
          <p:nvPr/>
        </p:nvSpPr>
        <p:spPr>
          <a:xfrm>
            <a:off x="4806241" y="7832944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86292D2-AAAF-4213-AED7-EC57A1655224}"/>
              </a:ext>
            </a:extLst>
          </p:cNvPr>
          <p:cNvSpPr/>
          <p:nvPr/>
        </p:nvSpPr>
        <p:spPr>
          <a:xfrm>
            <a:off x="5322507" y="5234478"/>
            <a:ext cx="2709066" cy="35925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stage('config’)</a:t>
            </a:r>
          </a:p>
          <a:p>
            <a:endParaRPr lang="ko-KR" altLang="en-US" sz="900" dirty="0"/>
          </a:p>
          <a:p>
            <a:r>
              <a:rPr lang="en-US" altLang="ko-KR" sz="900" dirty="0"/>
              <a:t>1. </a:t>
            </a:r>
            <a:r>
              <a:rPr lang="en-US" altLang="ko-KR" sz="900" dirty="0" err="1"/>
              <a:t>Dockerfile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 </a:t>
            </a:r>
            <a:r>
              <a:rPr lang="en-US" altLang="ko-KR" sz="900" dirty="0" err="1"/>
              <a:t>dockerfiles</a:t>
            </a:r>
            <a:r>
              <a:rPr lang="en-US" altLang="ko-KR" sz="900" dirty="0"/>
              <a:t>/*******.</a:t>
            </a:r>
            <a:r>
              <a:rPr lang="en-US" altLang="ko-KR" sz="900" dirty="0" err="1"/>
              <a:t>Dockerfile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</a:p>
          <a:p>
            <a:endParaRPr lang="ko-KR" altLang="en-US" sz="900" dirty="0"/>
          </a:p>
          <a:p>
            <a:r>
              <a:rPr lang="en-US" altLang="ko-KR" sz="900" dirty="0"/>
              <a:t>2. </a:t>
            </a:r>
            <a:r>
              <a:rPr lang="en-US" altLang="ko-KR" sz="900" dirty="0" err="1"/>
              <a:t>kube</a:t>
            </a:r>
            <a:r>
              <a:rPr lang="en-US" altLang="ko-KR" sz="900" dirty="0"/>
              <a:t> </a:t>
            </a:r>
            <a:r>
              <a:rPr lang="ko-KR" altLang="en-US" sz="900" dirty="0"/>
              <a:t>환경설정 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 manifests/v2/*********.</a:t>
            </a:r>
            <a:r>
              <a:rPr lang="en-US" altLang="ko-KR" sz="900" dirty="0" err="1"/>
              <a:t>yaml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</a:p>
          <a:p>
            <a:endParaRPr lang="ko-KR" altLang="en-US" sz="900" dirty="0"/>
          </a:p>
          <a:p>
            <a:r>
              <a:rPr lang="en-US" altLang="ko-KR" sz="900" dirty="0"/>
              <a:t>3. </a:t>
            </a:r>
            <a:r>
              <a:rPr lang="en-US" altLang="ko-KR" sz="900" dirty="0" err="1"/>
              <a:t>nginx-static.conf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</a:t>
            </a:r>
            <a:r>
              <a:rPr lang="en-US" altLang="ko-KR" sz="900" dirty="0" err="1"/>
              <a:t>nginxconf</a:t>
            </a:r>
            <a:r>
              <a:rPr lang="en-US" altLang="ko-KR" sz="900" dirty="0"/>
              <a:t>/*****.conf, </a:t>
            </a:r>
            <a:r>
              <a:rPr lang="en-US" altLang="ko-KR" sz="900" dirty="0" err="1"/>
              <a:t>nginxconf</a:t>
            </a:r>
            <a:r>
              <a:rPr lang="en-US" altLang="ko-KR" sz="900" dirty="0"/>
              <a:t>/robots.txt</a:t>
            </a:r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CA21199-31A4-4E29-8792-CEEE0E7F792E}"/>
              </a:ext>
            </a:extLst>
          </p:cNvPr>
          <p:cNvSpPr/>
          <p:nvPr/>
        </p:nvSpPr>
        <p:spPr>
          <a:xfrm rot="5400000">
            <a:off x="3720065" y="5820876"/>
            <a:ext cx="12635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5990609-3B69-4370-8EAC-6FA37A7DEF7C}"/>
              </a:ext>
            </a:extLst>
          </p:cNvPr>
          <p:cNvSpPr/>
          <p:nvPr/>
        </p:nvSpPr>
        <p:spPr>
          <a:xfrm>
            <a:off x="10967241" y="1912192"/>
            <a:ext cx="5593080" cy="5920752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2914C89-B97A-430A-916F-AA6523E0FDC1}"/>
              </a:ext>
            </a:extLst>
          </p:cNvPr>
          <p:cNvSpPr/>
          <p:nvPr/>
        </p:nvSpPr>
        <p:spPr>
          <a:xfrm>
            <a:off x="12542048" y="5101135"/>
            <a:ext cx="2942246" cy="829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EB1323-0259-406F-B239-0AA4453205E4}"/>
              </a:ext>
            </a:extLst>
          </p:cNvPr>
          <p:cNvSpPr/>
          <p:nvPr/>
        </p:nvSpPr>
        <p:spPr>
          <a:xfrm>
            <a:off x="11422403" y="510334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8206904-89CA-4F12-8AAF-CD302048004D}"/>
              </a:ext>
            </a:extLst>
          </p:cNvPr>
          <p:cNvSpPr/>
          <p:nvPr/>
        </p:nvSpPr>
        <p:spPr>
          <a:xfrm rot="5400000">
            <a:off x="10795815" y="3764438"/>
            <a:ext cx="1917659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22F7DB-8D37-46A7-9722-0BFA07B74C1B}"/>
              </a:ext>
            </a:extLst>
          </p:cNvPr>
          <p:cNvGrpSpPr/>
          <p:nvPr/>
        </p:nvGrpSpPr>
        <p:grpSpPr>
          <a:xfrm>
            <a:off x="11204808" y="6362499"/>
            <a:ext cx="1321123" cy="1274640"/>
            <a:chOff x="10544482" y="6698164"/>
            <a:chExt cx="1321123" cy="127464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0CF5318-642A-45F1-9EB2-6F6CB300E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1E955F9-1859-48F4-ABBE-959166D755B2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B23E5B-042A-4B0D-BCE9-8701E881A203}"/>
              </a:ext>
            </a:extLst>
          </p:cNvPr>
          <p:cNvSpPr/>
          <p:nvPr/>
        </p:nvSpPr>
        <p:spPr>
          <a:xfrm>
            <a:off x="11609595" y="464543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⑧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C65902-EC6D-48DB-A675-6F4CD0CC216D}"/>
              </a:ext>
            </a:extLst>
          </p:cNvPr>
          <p:cNvSpPr/>
          <p:nvPr/>
        </p:nvSpPr>
        <p:spPr>
          <a:xfrm>
            <a:off x="5590864" y="4791868"/>
            <a:ext cx="746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⑧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264A82B-A0A6-48C9-A98C-0056838DE195}"/>
              </a:ext>
            </a:extLst>
          </p:cNvPr>
          <p:cNvSpPr/>
          <p:nvPr/>
        </p:nvSpPr>
        <p:spPr>
          <a:xfrm>
            <a:off x="4534145" y="3913059"/>
            <a:ext cx="1716585" cy="3216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master 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체크아웃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320980-1241-49CE-8ED4-4D73DABB0BBA}"/>
              </a:ext>
            </a:extLst>
          </p:cNvPr>
          <p:cNvSpPr/>
          <p:nvPr/>
        </p:nvSpPr>
        <p:spPr>
          <a:xfrm>
            <a:off x="4853710" y="6110509"/>
            <a:ext cx="496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ABA191D-7F6E-4B07-97B0-42531BA64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0974" y="2203946"/>
            <a:ext cx="783776" cy="108177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F0BCDEF-8443-4B49-ADEE-46799B31D6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55762" y="2202513"/>
            <a:ext cx="1005125" cy="1179638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C01FFD2-5BDB-4FFA-BC47-4D490EF18E3C}"/>
              </a:ext>
            </a:extLst>
          </p:cNvPr>
          <p:cNvSpPr/>
          <p:nvPr/>
        </p:nvSpPr>
        <p:spPr>
          <a:xfrm>
            <a:off x="13483799" y="2465783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60EF4E7-A497-4E48-9965-AE708A019831}"/>
              </a:ext>
            </a:extLst>
          </p:cNvPr>
          <p:cNvSpPr/>
          <p:nvPr/>
        </p:nvSpPr>
        <p:spPr>
          <a:xfrm>
            <a:off x="14812318" y="2434076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4EFCBA1-F58E-413C-B706-24A422A6D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3129" y="2200731"/>
            <a:ext cx="1035151" cy="100877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0610C2-98C4-4F33-8972-28D84E9F41C0}"/>
              </a:ext>
            </a:extLst>
          </p:cNvPr>
          <p:cNvSpPr/>
          <p:nvPr/>
        </p:nvSpPr>
        <p:spPr>
          <a:xfrm>
            <a:off x="15336698" y="3013916"/>
            <a:ext cx="75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41B118D-4302-4492-BBA9-A7B5D829401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3880421" y="2017212"/>
            <a:ext cx="755805" cy="198566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293B3E5-4B06-446C-8704-29422DD6FB92}"/>
              </a:ext>
            </a:extLst>
          </p:cNvPr>
          <p:cNvSpPr/>
          <p:nvPr/>
        </p:nvSpPr>
        <p:spPr>
          <a:xfrm>
            <a:off x="12531278" y="3394468"/>
            <a:ext cx="3915750" cy="1497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/>
              <a:t>⑧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dirty="0"/>
              <a:t>stage('image build’)</a:t>
            </a:r>
          </a:p>
          <a:p>
            <a:endParaRPr lang="en-US" altLang="ko-KR" sz="900" dirty="0"/>
          </a:p>
          <a:p>
            <a:r>
              <a:rPr lang="en-US" altLang="ko-KR" sz="900" dirty="0"/>
              <a:t>1. Docker </a:t>
            </a:r>
            <a:r>
              <a:rPr lang="ko-KR" altLang="en-US" sz="900" dirty="0"/>
              <a:t>실행</a:t>
            </a:r>
          </a:p>
          <a:p>
            <a:r>
              <a:rPr lang="en-US" altLang="ko-KR" sz="900" dirty="0"/>
              <a:t>1) Docker </a:t>
            </a:r>
            <a:r>
              <a:rPr lang="ko-KR" altLang="en-US" sz="900" dirty="0"/>
              <a:t>이미지 빌드</a:t>
            </a:r>
          </a:p>
          <a:p>
            <a:r>
              <a:rPr lang="en-US" altLang="ko-KR" sz="900" dirty="0"/>
              <a:t>2) Docker </a:t>
            </a:r>
            <a:r>
              <a:rPr lang="ko-KR" altLang="en-US" sz="900" dirty="0"/>
              <a:t>로그인</a:t>
            </a:r>
            <a:r>
              <a:rPr lang="en-US" altLang="ko-KR" sz="900" dirty="0"/>
              <a:t>(</a:t>
            </a:r>
            <a:r>
              <a:rPr lang="en-US" altLang="ko-KR" sz="900" dirty="0" err="1"/>
              <a:t>ebs-oc-jenkins</a:t>
            </a:r>
            <a:r>
              <a:rPr lang="en-US" altLang="ko-KR" sz="900" dirty="0"/>
              <a:t> </a:t>
            </a:r>
            <a:r>
              <a:rPr lang="ko-KR" altLang="en-US" sz="900" dirty="0"/>
              <a:t>서버에 설치됨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3) Docker </a:t>
            </a:r>
            <a:r>
              <a:rPr lang="ko-KR" altLang="en-US" sz="900" dirty="0"/>
              <a:t>이미지 빌드 </a:t>
            </a:r>
            <a:r>
              <a:rPr lang="ko-KR" altLang="en-US" sz="900" dirty="0" err="1"/>
              <a:t>된거</a:t>
            </a:r>
            <a:r>
              <a:rPr lang="ko-KR" altLang="en-US" sz="900" dirty="0"/>
              <a:t> 태그 명칭 생성</a:t>
            </a:r>
          </a:p>
          <a:p>
            <a:r>
              <a:rPr lang="en-US" altLang="ko-KR" sz="900" dirty="0"/>
              <a:t>4) Docker </a:t>
            </a:r>
            <a:r>
              <a:rPr lang="ko-KR" altLang="en-US" sz="900" dirty="0"/>
              <a:t>이미지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NCP[</a:t>
            </a:r>
            <a:r>
              <a:rPr lang="ko-KR" altLang="en-US" sz="900" dirty="0"/>
              <a:t>개발</a:t>
            </a:r>
            <a:r>
              <a:rPr lang="en-US" altLang="ko-KR" sz="900" dirty="0"/>
              <a:t>] &gt; VPC &gt; Container Registry &gt;</a:t>
            </a:r>
          </a:p>
          <a:p>
            <a:r>
              <a:rPr lang="en-US" altLang="ko-KR" sz="900" dirty="0"/>
              <a:t>   l4msm4ug.kr.private-ncr.ntruss.com </a:t>
            </a:r>
            <a:r>
              <a:rPr lang="ko-KR" altLang="en-US" sz="900" dirty="0"/>
              <a:t>태그 명칭 업로드</a:t>
            </a:r>
          </a:p>
          <a:p>
            <a:endParaRPr lang="ko-KR" altLang="en-US" sz="900" dirty="0"/>
          </a:p>
          <a:p>
            <a:r>
              <a:rPr lang="en-US" altLang="ko-KR" sz="900" dirty="0"/>
              <a:t>2. Docker </a:t>
            </a:r>
            <a:r>
              <a:rPr lang="ko-KR" altLang="en-US" sz="900" dirty="0"/>
              <a:t>이미지 확인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35245AA-25D0-484B-BF52-22F247B84F7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1395573" y="2792332"/>
            <a:ext cx="755805" cy="198566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28FA1441-0A8C-458D-B7A8-952A205F9CF8}"/>
              </a:ext>
            </a:extLst>
          </p:cNvPr>
          <p:cNvSpPr/>
          <p:nvPr/>
        </p:nvSpPr>
        <p:spPr>
          <a:xfrm rot="5400000">
            <a:off x="11339677" y="5598830"/>
            <a:ext cx="82993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CE3A59-A965-42F0-96F6-ACA814502FD0}"/>
              </a:ext>
            </a:extLst>
          </p:cNvPr>
          <p:cNvSpPr/>
          <p:nvPr/>
        </p:nvSpPr>
        <p:spPr>
          <a:xfrm>
            <a:off x="11565726" y="5617165"/>
            <a:ext cx="468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⑨</a:t>
            </a:r>
            <a:endParaRPr lang="en-US" altLang="ko-KR" dirty="0"/>
          </a:p>
          <a:p>
            <a:r>
              <a:rPr lang="ko-KR" altLang="en-US" dirty="0"/>
              <a:t>⑩ 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B2F760C-9972-46A6-9EF6-04909D1761C6}"/>
              </a:ext>
            </a:extLst>
          </p:cNvPr>
          <p:cNvSpPr/>
          <p:nvPr/>
        </p:nvSpPr>
        <p:spPr>
          <a:xfrm>
            <a:off x="12542048" y="6039813"/>
            <a:ext cx="2942246" cy="829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 ***********.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9EA9AB1-7A4F-4831-A5EB-4C7CD4E1EEB6}"/>
              </a:ext>
            </a:extLst>
          </p:cNvPr>
          <p:cNvSpPr/>
          <p:nvPr/>
        </p:nvSpPr>
        <p:spPr>
          <a:xfrm>
            <a:off x="8144874" y="5234478"/>
            <a:ext cx="2709066" cy="35925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stage('build’)</a:t>
            </a:r>
          </a:p>
          <a:p>
            <a:endParaRPr lang="ko-KR" altLang="en-US" sz="900" dirty="0"/>
          </a:p>
          <a:p>
            <a:r>
              <a:rPr lang="en-US" altLang="ko-KR" sz="900" dirty="0"/>
              <a:t>1. </a:t>
            </a:r>
            <a:r>
              <a:rPr lang="en-US" altLang="ko-KR" sz="900" dirty="0" err="1"/>
              <a:t>npm</a:t>
            </a:r>
            <a:r>
              <a:rPr lang="en-US" altLang="ko-KR" sz="900" dirty="0"/>
              <a:t> install</a:t>
            </a:r>
          </a:p>
          <a:p>
            <a:endParaRPr lang="en-US" altLang="ko-KR" sz="900" dirty="0"/>
          </a:p>
          <a:p>
            <a:r>
              <a:rPr lang="en-US" altLang="ko-KR" sz="900" dirty="0"/>
              <a:t>2. </a:t>
            </a:r>
            <a:r>
              <a:rPr lang="ko-KR" altLang="en-US" sz="900" dirty="0"/>
              <a:t>환경설정 파일 생성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 environments/config.js</a:t>
            </a:r>
          </a:p>
          <a:p>
            <a:r>
              <a:rPr lang="ko-KR" altLang="en-US" sz="900" dirty="0" err="1"/>
              <a:t>ㅇ실행</a:t>
            </a:r>
            <a:r>
              <a:rPr lang="ko-KR" altLang="en-US" sz="900" dirty="0"/>
              <a:t> 명령어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/>
              <a:t>* cp environments/config.****.js environments/config.js</a:t>
            </a:r>
          </a:p>
          <a:p>
            <a:endParaRPr lang="en-US" altLang="ko-KR" sz="900" dirty="0"/>
          </a:p>
          <a:p>
            <a:r>
              <a:rPr lang="en-US" altLang="ko-KR" sz="900" dirty="0"/>
              <a:t>3. </a:t>
            </a:r>
            <a:r>
              <a:rPr lang="en-US" altLang="ko-KR" sz="900" dirty="0" err="1"/>
              <a:t>npm</a:t>
            </a:r>
            <a:r>
              <a:rPr lang="en-US" altLang="ko-KR" sz="900" dirty="0"/>
              <a:t> run build 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stage('upload static files')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업로드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-static-bucket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workingDir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:"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dist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"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frontend/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includePathPattern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"**/*"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excludePathPattern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"**/*.html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업로드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EB176C-B901-4279-8A8F-3BD4B356AE57}"/>
              </a:ext>
            </a:extLst>
          </p:cNvPr>
          <p:cNvSpPr/>
          <p:nvPr/>
        </p:nvSpPr>
        <p:spPr>
          <a:xfrm>
            <a:off x="2364836" y="5617513"/>
            <a:ext cx="2076249" cy="4825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stage('Initialize’)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변수선언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F7D5DB-D0EB-4039-8900-C125050202E1}"/>
              </a:ext>
            </a:extLst>
          </p:cNvPr>
          <p:cNvSpPr/>
          <p:nvPr/>
        </p:nvSpPr>
        <p:spPr>
          <a:xfrm>
            <a:off x="4197459" y="6110509"/>
            <a:ext cx="496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C312BFC-C3AC-4CDA-8931-EDD9827C798D}"/>
              </a:ext>
            </a:extLst>
          </p:cNvPr>
          <p:cNvSpPr/>
          <p:nvPr/>
        </p:nvSpPr>
        <p:spPr>
          <a:xfrm>
            <a:off x="17188764" y="1828"/>
            <a:ext cx="10944276" cy="201747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500" b="1" u="sng" dirty="0">
                <a:highlight>
                  <a:srgbClr val="FFFF00"/>
                </a:highlight>
              </a:rPr>
              <a:t>[[</a:t>
            </a:r>
            <a:r>
              <a:rPr lang="en-US" altLang="ko-KR" sz="1500" dirty="0">
                <a:highlight>
                  <a:srgbClr val="FFFF00"/>
                </a:highlight>
              </a:rPr>
              <a:t>front-</a:t>
            </a:r>
            <a:r>
              <a:rPr lang="en-US" altLang="ko-KR" sz="1500" dirty="0" err="1">
                <a:highlight>
                  <a:srgbClr val="FFFF00"/>
                </a:highlight>
              </a:rPr>
              <a:t>htm.Dockerfile</a:t>
            </a:r>
            <a:r>
              <a:rPr lang="en-US" altLang="ko-KR" sz="1500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sz="1500" dirty="0"/>
          </a:p>
          <a:p>
            <a:pPr fontAlgn="base" latinLnBrk="1"/>
            <a:r>
              <a:rPr lang="en-US" altLang="ko-KR" dirty="0"/>
              <a:t>FROM alpine:3.8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이미지를 기반으로 하는 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빌드할 때 사용되는 기본 이미지를 지정</a:t>
            </a:r>
          </a:p>
          <a:p>
            <a:pPr fontAlgn="base" latinLnBrk="1"/>
            <a:r>
              <a:rPr lang="en-US" altLang="ko-KR" dirty="0"/>
              <a:t>//alpine:3.8</a:t>
            </a:r>
            <a:r>
              <a:rPr lang="ko-KR" altLang="en-US" dirty="0"/>
              <a:t>은 </a:t>
            </a:r>
            <a:r>
              <a:rPr lang="en-US" altLang="ko-KR" dirty="0"/>
              <a:t>Alpine Linux </a:t>
            </a:r>
            <a:r>
              <a:rPr lang="ko-KR" altLang="en-US" dirty="0"/>
              <a:t>버전 </a:t>
            </a:r>
            <a:r>
              <a:rPr lang="en-US" altLang="ko-KR" dirty="0"/>
              <a:t>3.8</a:t>
            </a:r>
            <a:r>
              <a:rPr lang="ko-KR" altLang="en-US" dirty="0"/>
              <a:t>의 공식 </a:t>
            </a:r>
            <a:r>
              <a:rPr lang="ko-KR" altLang="en-US" dirty="0" err="1"/>
              <a:t>도커</a:t>
            </a:r>
            <a:r>
              <a:rPr lang="ko-KR" altLang="en-US" dirty="0"/>
              <a:t> 이미지를 기반으로 하는 것을 의미합니다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이것은 </a:t>
            </a:r>
            <a:r>
              <a:rPr lang="ko-KR" altLang="en-US" dirty="0" err="1"/>
              <a:t>경량화된</a:t>
            </a:r>
            <a:r>
              <a:rPr lang="ko-KR" altLang="en-US" dirty="0"/>
              <a:t> 리눅스 배포판인 </a:t>
            </a:r>
            <a:r>
              <a:rPr lang="en-US" altLang="ko-KR" dirty="0"/>
              <a:t>Alpine Linux</a:t>
            </a:r>
            <a:r>
              <a:rPr lang="ko-KR" altLang="en-US" dirty="0"/>
              <a:t>의 </a:t>
            </a:r>
            <a:r>
              <a:rPr lang="en-US" altLang="ko-KR" dirty="0"/>
              <a:t>3.8 </a:t>
            </a:r>
            <a:r>
              <a:rPr lang="ko-KR" altLang="en-US" dirty="0"/>
              <a:t>버전을 기반으로 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빌드하겠다는 의미</a:t>
            </a:r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update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패키지 업데이트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빌드하는 동안 </a:t>
            </a:r>
            <a:r>
              <a:rPr lang="en-US" altLang="ko-KR" dirty="0"/>
              <a:t>Alpine Linux </a:t>
            </a:r>
            <a:r>
              <a:rPr lang="ko-KR" altLang="en-US" dirty="0"/>
              <a:t>패키지 관리자인 </a:t>
            </a:r>
            <a:r>
              <a:rPr lang="en-US" altLang="ko-KR" dirty="0" err="1"/>
              <a:t>apk</a:t>
            </a:r>
            <a:r>
              <a:rPr lang="ko-KR" altLang="en-US" dirty="0"/>
              <a:t>를 사용하여 패키지 목록을 업데이트합니다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이것은 </a:t>
            </a:r>
            <a:r>
              <a:rPr lang="ko-KR" altLang="en-US" dirty="0" err="1"/>
              <a:t>도커</a:t>
            </a:r>
            <a:r>
              <a:rPr lang="ko-KR" altLang="en-US" dirty="0"/>
              <a:t> 이미지 내에서 패키지 설치 또는 업데이트를 수행하기 전에 패키지 목록을 최신 상태로 유지하는 일반적인 관행</a:t>
            </a:r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add —no-cache 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실행할 명령을 정의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Alpine Linux</a:t>
            </a:r>
            <a:r>
              <a:rPr lang="ko-KR" altLang="en-US" dirty="0"/>
              <a:t>의 패키지 관리자인 </a:t>
            </a:r>
            <a:r>
              <a:rPr lang="en-US" altLang="ko-KR" dirty="0" err="1"/>
              <a:t>apk</a:t>
            </a:r>
            <a:r>
              <a:rPr lang="ko-KR" altLang="en-US" dirty="0"/>
              <a:t>를 실행하는 명령</a:t>
            </a:r>
          </a:p>
          <a:p>
            <a:pPr fontAlgn="base" latinLnBrk="1"/>
            <a:r>
              <a:rPr lang="en-US" altLang="ko-KR" dirty="0"/>
              <a:t>add </a:t>
            </a:r>
            <a:r>
              <a:rPr lang="ko-KR" altLang="en-US" dirty="0"/>
              <a:t>패키지를 설치하는 데 사용</a:t>
            </a:r>
          </a:p>
          <a:p>
            <a:pPr fontAlgn="base" latinLnBrk="1"/>
            <a:r>
              <a:rPr lang="en-US" altLang="ko-KR" dirty="0"/>
              <a:t>—no-cache </a:t>
            </a:r>
            <a:r>
              <a:rPr lang="ko-KR" altLang="en-US" dirty="0"/>
              <a:t>키지 설치 시 캐시를 사용하지 않도록 지시합니다</a:t>
            </a:r>
            <a:r>
              <a:rPr lang="en-US" altLang="ko-KR" dirty="0"/>
              <a:t>. </a:t>
            </a:r>
            <a:r>
              <a:rPr lang="ko-KR" altLang="en-US" dirty="0"/>
              <a:t>캐시를 사용하지 않으면 설치된 패키지와 관련된 임시 파일들이 생성되지 않으므로 이미지 크기를 줄일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 err="1"/>
              <a:t>nginx</a:t>
            </a:r>
            <a:r>
              <a:rPr lang="en-US" altLang="ko-KR" dirty="0"/>
              <a:t> Nginx </a:t>
            </a:r>
            <a:r>
              <a:rPr lang="ko-KR" altLang="en-US" dirty="0"/>
              <a:t>웹 서버 설치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adduser</a:t>
            </a:r>
            <a:r>
              <a:rPr lang="en-US" altLang="ko-KR" dirty="0"/>
              <a:t> -D -g 'www' 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실행할 명령을 정의</a:t>
            </a:r>
          </a:p>
          <a:p>
            <a:pPr fontAlgn="base" latinLnBrk="1"/>
            <a:r>
              <a:rPr lang="en-US" altLang="ko-KR" dirty="0" err="1"/>
              <a:t>adduser</a:t>
            </a:r>
            <a:r>
              <a:rPr lang="en-US" altLang="ko-KR" dirty="0"/>
              <a:t> </a:t>
            </a:r>
            <a:r>
              <a:rPr lang="ko-KR" altLang="en-US" dirty="0"/>
              <a:t>명령은 사용자를 추가하거나 관리하는데 사용</a:t>
            </a:r>
          </a:p>
          <a:p>
            <a:pPr fontAlgn="base" latinLnBrk="1"/>
            <a:r>
              <a:rPr lang="en-US" altLang="ko-KR" dirty="0"/>
              <a:t>-D </a:t>
            </a:r>
            <a:r>
              <a:rPr lang="ko-KR" altLang="en-US" dirty="0"/>
              <a:t>홈 디렉토리가 생성되지 않고</a:t>
            </a:r>
            <a:r>
              <a:rPr lang="en-US" altLang="ko-KR" dirty="0"/>
              <a:t>, </a:t>
            </a:r>
            <a:r>
              <a:rPr lang="ko-KR" altLang="en-US" dirty="0"/>
              <a:t>사용자가 로그인할 수 없는 시스템 사용자를 생성</a:t>
            </a:r>
          </a:p>
          <a:p>
            <a:pPr fontAlgn="base" latinLnBrk="1"/>
            <a:r>
              <a:rPr lang="en-US" altLang="ko-KR" dirty="0"/>
              <a:t>-g 'www' </a:t>
            </a:r>
            <a:r>
              <a:rPr lang="ko-KR" altLang="en-US" dirty="0"/>
              <a:t>사용자의 초기 그룹을 지정합니다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'www' </a:t>
            </a:r>
            <a:r>
              <a:rPr lang="ko-KR" altLang="en-US" dirty="0"/>
              <a:t>그룹으로 지정됩니다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 그룹은 일반적으로 웹 서버 프로세스의 실행 권한을 가지는 그룹으로 사용</a:t>
            </a:r>
          </a:p>
          <a:p>
            <a:pPr fontAlgn="base" latinLnBrk="1"/>
            <a:r>
              <a:rPr lang="en-US" altLang="ko-KR" dirty="0"/>
              <a:t>www 'www'</a:t>
            </a:r>
            <a:r>
              <a:rPr lang="ko-KR" altLang="en-US" dirty="0"/>
              <a:t>라는 이름의 사용자를 생성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mkdir</a:t>
            </a:r>
            <a:r>
              <a:rPr lang="en-US" altLang="ko-KR" dirty="0"/>
              <a:t>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생성</a:t>
            </a:r>
            <a:r>
              <a:rPr lang="en-US" altLang="ko-KR" dirty="0"/>
              <a:t>, </a:t>
            </a:r>
            <a:r>
              <a:rPr lang="ko-KR" altLang="en-US" dirty="0"/>
              <a:t>경로 및 파일</a:t>
            </a:r>
            <a:r>
              <a:rPr lang="en-US" altLang="ko-KR" dirty="0"/>
              <a:t>: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/var/lib/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샘플</a:t>
            </a:r>
            <a:r>
              <a:rPr lang="en-US" altLang="ko-KR" dirty="0"/>
              <a:t>: </a:t>
            </a:r>
            <a:r>
              <a:rPr lang="en-US" altLang="ko-KR" dirty="0" err="1"/>
              <a:t>chown</a:t>
            </a:r>
            <a:r>
              <a:rPr lang="en-US" altLang="ko-KR" dirty="0"/>
              <a:t> -R [</a:t>
            </a:r>
            <a:r>
              <a:rPr lang="ko-KR" altLang="en-US" dirty="0"/>
              <a:t>새 소유자</a:t>
            </a:r>
            <a:r>
              <a:rPr lang="en-US" altLang="ko-KR" dirty="0"/>
              <a:t>:</a:t>
            </a:r>
            <a:r>
              <a:rPr lang="ko-KR" altLang="en-US" dirty="0"/>
              <a:t>새 그룹</a:t>
            </a:r>
            <a:r>
              <a:rPr lang="en-US" altLang="ko-KR" dirty="0"/>
              <a:t>] [</a:t>
            </a:r>
            <a:r>
              <a:rPr lang="ko-KR" altLang="en-US" dirty="0"/>
              <a:t>대상 파일 또는 디렉터리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/var/lib/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/var/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/var/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</a:t>
            </a:r>
            <a:r>
              <a:rPr lang="en-US" altLang="ko-KR" dirty="0" err="1"/>
              <a:t>dist</a:t>
            </a:r>
            <a:r>
              <a:rPr lang="en-US" altLang="ko-KR" dirty="0"/>
              <a:t>/index.html /www/index.htm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파일위치 </a:t>
            </a:r>
            <a:r>
              <a:rPr lang="en-US" altLang="ko-KR" dirty="0" err="1"/>
              <a:t>dist</a:t>
            </a:r>
            <a:r>
              <a:rPr lang="en-US" altLang="ko-KR" dirty="0"/>
              <a:t>/index.html</a:t>
            </a:r>
            <a:r>
              <a:rPr lang="ko-KR" altLang="en-US" dirty="0"/>
              <a:t>를 </a:t>
            </a:r>
            <a:r>
              <a:rPr lang="en-US" altLang="ko-KR" dirty="0"/>
              <a:t>/www/index.htm</a:t>
            </a:r>
            <a:r>
              <a:rPr lang="ko-KR" altLang="en-US" dirty="0"/>
              <a:t>으로 복사 </a:t>
            </a:r>
          </a:p>
          <a:p>
            <a:pPr fontAlgn="base" latinLnBrk="1"/>
            <a:r>
              <a:rPr lang="en-US" altLang="ko-KR" dirty="0"/>
              <a:t>COPY </a:t>
            </a:r>
            <a:r>
              <a:rPr lang="en-US" altLang="ko-KR" dirty="0" err="1"/>
              <a:t>nginx.conf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 err="1"/>
              <a:t>nginx.conf</a:t>
            </a:r>
            <a:r>
              <a:rPr lang="ko-KR" altLang="en-US" dirty="0"/>
              <a:t>를 파일위치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r>
              <a:rPr lang="en-US" altLang="ko-KR" dirty="0"/>
              <a:t>(alpine:3.8</a:t>
            </a:r>
            <a:r>
              <a:rPr lang="ko-KR" altLang="en-US" dirty="0"/>
              <a:t>내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파일위치</a:t>
            </a:r>
            <a:r>
              <a:rPr lang="en-US" altLang="ko-KR" dirty="0"/>
              <a:t>)</a:t>
            </a:r>
            <a:r>
              <a:rPr lang="ko-KR" altLang="en-US" dirty="0"/>
              <a:t>으로 복사 </a:t>
            </a:r>
          </a:p>
          <a:p>
            <a:pPr fontAlgn="base" latinLnBrk="1"/>
            <a:r>
              <a:rPr lang="en-US" altLang="ko-KR" dirty="0"/>
              <a:t>COPY robots.txt /www/robots.txt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robots.txt</a:t>
            </a:r>
            <a:r>
              <a:rPr lang="ko-KR" altLang="en-US" dirty="0"/>
              <a:t>를 파일위치 </a:t>
            </a:r>
            <a:r>
              <a:rPr lang="en-US" altLang="ko-KR" dirty="0"/>
              <a:t>/www/robots.txt</a:t>
            </a:r>
            <a:r>
              <a:rPr lang="ko-KR" altLang="en-US" dirty="0"/>
              <a:t>으로 복사 </a:t>
            </a:r>
          </a:p>
          <a:p>
            <a:pPr fontAlgn="base" latinLnBrk="1"/>
            <a:r>
              <a:rPr lang="en-US" altLang="ko-KR" dirty="0"/>
              <a:t>RUN ln -sf /dev/</a:t>
            </a:r>
            <a:r>
              <a:rPr lang="en-US" altLang="ko-KR" dirty="0" err="1"/>
              <a:t>stdout</a:t>
            </a:r>
            <a:r>
              <a:rPr lang="en-US" altLang="ko-KR" dirty="0"/>
              <a:t> /var/log/</a:t>
            </a:r>
            <a:r>
              <a:rPr lang="en-US" altLang="ko-KR" dirty="0" err="1"/>
              <a:t>nginx</a:t>
            </a:r>
            <a:r>
              <a:rPr lang="en-US" altLang="ko-KR" dirty="0"/>
              <a:t>/access.log </a:t>
            </a:r>
            <a:endParaRPr lang="ko-KR" altLang="en-US" dirty="0"/>
          </a:p>
          <a:p>
            <a:pPr fontAlgn="base" latinLnBrk="1"/>
            <a:r>
              <a:rPr lang="en-US" altLang="ko-KR" dirty="0"/>
              <a:t>&amp;&amp; ln -sf /dev/stderr /var/log/</a:t>
            </a:r>
            <a:r>
              <a:rPr lang="en-US" altLang="ko-KR" dirty="0" err="1"/>
              <a:t>nginx</a:t>
            </a:r>
            <a:r>
              <a:rPr lang="en-US" altLang="ko-KR" dirty="0"/>
              <a:t>/error.log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ko-KR" altLang="en-US" dirty="0" err="1"/>
              <a:t>심볼릭</a:t>
            </a:r>
            <a:r>
              <a:rPr lang="ko-KR" altLang="en-US" dirty="0"/>
              <a:t> 링크 </a:t>
            </a:r>
            <a:r>
              <a:rPr lang="en-US" altLang="ko-KR" dirty="0"/>
              <a:t>/var/log/</a:t>
            </a:r>
            <a:r>
              <a:rPr lang="en-US" altLang="ko-KR" dirty="0" err="1"/>
              <a:t>nginx</a:t>
            </a:r>
            <a:r>
              <a:rPr lang="en-US" altLang="ko-KR" dirty="0"/>
              <a:t>/access.log </a:t>
            </a:r>
            <a:r>
              <a:rPr lang="ko-KR" altLang="en-US" dirty="0"/>
              <a:t>파일을 </a:t>
            </a:r>
            <a:r>
              <a:rPr lang="en-US" altLang="ko-KR" dirty="0"/>
              <a:t>/dev/</a:t>
            </a:r>
            <a:r>
              <a:rPr lang="en-US" altLang="ko-KR" dirty="0" err="1"/>
              <a:t>stdout</a:t>
            </a:r>
            <a:r>
              <a:rPr lang="ko-KR" altLang="en-US" dirty="0"/>
              <a:t>으로 덮어쓰기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ko-KR" altLang="en-US" dirty="0" err="1"/>
              <a:t>심볼릭</a:t>
            </a:r>
            <a:r>
              <a:rPr lang="ko-KR" altLang="en-US" dirty="0"/>
              <a:t> 링크 </a:t>
            </a:r>
            <a:r>
              <a:rPr lang="en-US" altLang="ko-KR" dirty="0"/>
              <a:t>/var/log/</a:t>
            </a:r>
            <a:r>
              <a:rPr lang="en-US" altLang="ko-KR" dirty="0" err="1"/>
              <a:t>nginx</a:t>
            </a:r>
            <a:r>
              <a:rPr lang="en-US" altLang="ko-KR" dirty="0"/>
              <a:t>/error.log </a:t>
            </a:r>
            <a:r>
              <a:rPr lang="ko-KR" altLang="en-US" dirty="0"/>
              <a:t>파일을 </a:t>
            </a:r>
            <a:r>
              <a:rPr lang="en-US" altLang="ko-KR" dirty="0"/>
              <a:t>/dev/stderr</a:t>
            </a:r>
            <a:r>
              <a:rPr lang="ko-KR" altLang="en-US" dirty="0"/>
              <a:t>으로 덮어쓰기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ko-KR" altLang="en-US" dirty="0"/>
              <a:t>옵션설명</a:t>
            </a:r>
          </a:p>
          <a:p>
            <a:pPr fontAlgn="base" latinLnBrk="1"/>
            <a:r>
              <a:rPr lang="en-US" altLang="ko-KR" dirty="0"/>
              <a:t>ln </a:t>
            </a:r>
            <a:r>
              <a:rPr lang="ko-KR" altLang="en-US" dirty="0"/>
              <a:t>명령은 하드 링크 또는 </a:t>
            </a:r>
            <a:r>
              <a:rPr lang="ko-KR" altLang="en-US" dirty="0" err="1"/>
              <a:t>심볼릭</a:t>
            </a:r>
            <a:r>
              <a:rPr lang="ko-KR" altLang="en-US" dirty="0"/>
              <a:t> 링크를 생성하는 데 사용</a:t>
            </a:r>
          </a:p>
          <a:p>
            <a:pPr fontAlgn="base" latinLnBrk="1"/>
            <a:r>
              <a:rPr lang="en-US" altLang="ko-KR" dirty="0"/>
              <a:t>-s </a:t>
            </a:r>
            <a:r>
              <a:rPr lang="ko-KR" altLang="en-US" dirty="0"/>
              <a:t>옵션은 </a:t>
            </a:r>
            <a:r>
              <a:rPr lang="ko-KR" altLang="en-US" dirty="0" err="1"/>
              <a:t>심볼릭</a:t>
            </a:r>
            <a:r>
              <a:rPr lang="ko-KR" altLang="en-US" dirty="0"/>
              <a:t> 링크를 생성하도록 지시 </a:t>
            </a:r>
          </a:p>
          <a:p>
            <a:pPr fontAlgn="base" latinLnBrk="1"/>
            <a:r>
              <a:rPr lang="en-US" altLang="ko-KR" dirty="0"/>
              <a:t>-f </a:t>
            </a:r>
            <a:r>
              <a:rPr lang="ko-KR" altLang="en-US" dirty="0"/>
              <a:t>옵션은 이미 해당 이름의 파일이 존재할 경우 강제로 </a:t>
            </a:r>
            <a:r>
              <a:rPr lang="ko-KR" altLang="en-US" dirty="0" err="1"/>
              <a:t>덮어쓰도록</a:t>
            </a:r>
            <a:r>
              <a:rPr lang="ko-KR" altLang="en-US" dirty="0"/>
              <a:t> 지시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CMD ["</a:t>
            </a:r>
            <a:r>
              <a:rPr lang="en-US" altLang="ko-KR" dirty="0" err="1"/>
              <a:t>nginx</a:t>
            </a:r>
            <a:r>
              <a:rPr lang="en-US" altLang="ko-KR" dirty="0"/>
              <a:t>", "-g", "daemon off;"]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컨테이너 </a:t>
            </a:r>
            <a:r>
              <a:rPr lang="ko-KR" altLang="en-US" dirty="0" err="1"/>
              <a:t>시작시</a:t>
            </a:r>
            <a:r>
              <a:rPr lang="ko-KR" altLang="en-US" dirty="0"/>
              <a:t>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웹 서버가 실행된 상태로 유지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ko-KR" altLang="en-US" dirty="0"/>
              <a:t>옵션설명</a:t>
            </a:r>
          </a:p>
          <a:p>
            <a:pPr fontAlgn="base" latinLnBrk="1"/>
            <a:r>
              <a:rPr lang="en-US" altLang="ko-KR" dirty="0"/>
              <a:t>CMD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시작될 때 실행될 명령</a:t>
            </a:r>
          </a:p>
          <a:p>
            <a:pPr fontAlgn="base" latinLnBrk="1"/>
            <a:r>
              <a:rPr lang="en-US" altLang="ko-KR" dirty="0" err="1"/>
              <a:t>nginx</a:t>
            </a:r>
            <a:r>
              <a:rPr lang="en-US" altLang="ko-KR" dirty="0"/>
              <a:t> Nginx </a:t>
            </a:r>
            <a:r>
              <a:rPr lang="ko-KR" altLang="en-US" dirty="0"/>
              <a:t>웹 서버를 실행</a:t>
            </a:r>
          </a:p>
          <a:p>
            <a:pPr fontAlgn="base" latinLnBrk="1"/>
            <a:r>
              <a:rPr lang="en-US" altLang="ko-KR" dirty="0"/>
              <a:t>-g Nginx</a:t>
            </a:r>
            <a:r>
              <a:rPr lang="ko-KR" altLang="en-US" dirty="0"/>
              <a:t>의 글로벌 </a:t>
            </a:r>
            <a:r>
              <a:rPr lang="ko-KR" altLang="en-US" dirty="0" err="1"/>
              <a:t>디렉티브</a:t>
            </a:r>
            <a:r>
              <a:rPr lang="en-US" altLang="ko-KR" dirty="0"/>
              <a:t>(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  <a:r>
              <a:rPr lang="ko-KR" altLang="en-US" dirty="0"/>
              <a:t>를 설정</a:t>
            </a:r>
          </a:p>
          <a:p>
            <a:pPr fontAlgn="base" latinLnBrk="1"/>
            <a:r>
              <a:rPr lang="en-US" altLang="ko-KR" dirty="0"/>
              <a:t>daemon off; Nginx </a:t>
            </a:r>
            <a:r>
              <a:rPr lang="ko-KR" altLang="en-US" dirty="0"/>
              <a:t>글로벌 </a:t>
            </a:r>
            <a:r>
              <a:rPr lang="ko-KR" altLang="en-US" dirty="0" err="1"/>
              <a:t>디렉티브인</a:t>
            </a:r>
            <a:r>
              <a:rPr lang="ko-KR" altLang="en-US" dirty="0"/>
              <a:t> </a:t>
            </a:r>
            <a:r>
              <a:rPr lang="en-US" altLang="ko-KR" dirty="0"/>
              <a:t>daemon</a:t>
            </a:r>
            <a:r>
              <a:rPr lang="ko-KR" altLang="en-US" dirty="0"/>
              <a:t>을 설정하고</a:t>
            </a:r>
            <a:r>
              <a:rPr lang="en-US" altLang="ko-KR" dirty="0"/>
              <a:t>, Nginx</a:t>
            </a:r>
            <a:r>
              <a:rPr lang="ko-KR" altLang="en-US" dirty="0"/>
              <a:t>를 백그라운드에서 실행하지 않도록 지시</a:t>
            </a:r>
          </a:p>
          <a:p>
            <a:pPr fontAlgn="base" latinLnBrk="1"/>
            <a:r>
              <a:rPr lang="en-US" altLang="ko-KR" dirty="0"/>
              <a:t>Nginx</a:t>
            </a:r>
            <a:r>
              <a:rPr lang="ko-KR" altLang="en-US" dirty="0"/>
              <a:t>를 포그라운드에서 실행하며</a:t>
            </a:r>
            <a:r>
              <a:rPr lang="en-US" altLang="ko-KR" dirty="0"/>
              <a:t>, </a:t>
            </a:r>
            <a:r>
              <a:rPr lang="ko-KR" altLang="en-US" dirty="0"/>
              <a:t>이렇게 하면 컨테이너가 실행 중인 상태를 유지하면서 </a:t>
            </a:r>
            <a:r>
              <a:rPr lang="en-US" altLang="ko-KR" dirty="0"/>
              <a:t>Nginx </a:t>
            </a:r>
            <a:r>
              <a:rPr lang="ko-KR" altLang="en-US" dirty="0"/>
              <a:t>서버가 실행됩니다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이것은 </a:t>
            </a:r>
            <a:r>
              <a:rPr lang="ko-KR" altLang="en-US" dirty="0" err="1"/>
              <a:t>도커</a:t>
            </a:r>
            <a:r>
              <a:rPr lang="ko-KR" altLang="en-US" dirty="0"/>
              <a:t> 컨테이너가 </a:t>
            </a:r>
            <a:r>
              <a:rPr lang="en-US" altLang="ko-KR" dirty="0"/>
              <a:t>Nginx</a:t>
            </a:r>
            <a:r>
              <a:rPr lang="ko-KR" altLang="en-US" dirty="0"/>
              <a:t>를 실행하는 일반적인 방법 중 하나입니다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따라서 이 </a:t>
            </a:r>
            <a:r>
              <a:rPr lang="en-US" altLang="ko-KR" dirty="0"/>
              <a:t>CMD </a:t>
            </a:r>
            <a:r>
              <a:rPr lang="ko-KR" altLang="en-US" dirty="0"/>
              <a:t>지시어는 </a:t>
            </a:r>
            <a:r>
              <a:rPr lang="en-US" altLang="ko-KR" dirty="0"/>
              <a:t>Nginx</a:t>
            </a:r>
            <a:r>
              <a:rPr lang="ko-KR" altLang="en-US" dirty="0"/>
              <a:t>를 실행하고 백그라운드에서 동작하지 않도록 컨테이너를 구성합니다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이것은 일반적으로 웹 서버를 실행하는 </a:t>
            </a:r>
            <a:r>
              <a:rPr lang="ko-KR" altLang="en-US" dirty="0" err="1"/>
              <a:t>도커</a:t>
            </a:r>
            <a:r>
              <a:rPr lang="ko-KR" altLang="en-US" dirty="0"/>
              <a:t> 컨테이너에서 사용되며</a:t>
            </a:r>
            <a:r>
              <a:rPr lang="en-US" altLang="ko-KR" dirty="0"/>
              <a:t>, </a:t>
            </a:r>
            <a:endParaRPr lang="ko-KR" altLang="en-US" dirty="0"/>
          </a:p>
          <a:p>
            <a:pPr fontAlgn="base" latinLnBrk="1"/>
            <a:r>
              <a:rPr lang="ko-KR" altLang="en-US" dirty="0"/>
              <a:t>웹 서버가 컨테이너를 시작하면 웹 서버가 실행된 상태로 유지됩니다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90253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30479C-302D-4684-9379-FD2E0A4B733E}"/>
              </a:ext>
            </a:extLst>
          </p:cNvPr>
          <p:cNvSpPr/>
          <p:nvPr/>
        </p:nvSpPr>
        <p:spPr>
          <a:xfrm>
            <a:off x="189953" y="247134"/>
            <a:ext cx="202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prd-oc-front.groovy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FD19E2-8A11-461D-8D0D-80118E7412F7}"/>
              </a:ext>
            </a:extLst>
          </p:cNvPr>
          <p:cNvGraphicFramePr>
            <a:graphicFrameLocks noGrp="1"/>
          </p:cNvGraphicFramePr>
          <p:nvPr/>
        </p:nvGraphicFramePr>
        <p:xfrm>
          <a:off x="5229225" y="1755775"/>
          <a:ext cx="6610764" cy="6091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278">
                  <a:extLst>
                    <a:ext uri="{9D8B030D-6E8A-4147-A177-3AD203B41FA5}">
                      <a16:colId xmlns:a16="http://schemas.microsoft.com/office/drawing/2014/main" val="157648940"/>
                    </a:ext>
                  </a:extLst>
                </a:gridCol>
                <a:gridCol w="811759">
                  <a:extLst>
                    <a:ext uri="{9D8B030D-6E8A-4147-A177-3AD203B41FA5}">
                      <a16:colId xmlns:a16="http://schemas.microsoft.com/office/drawing/2014/main" val="3210404959"/>
                    </a:ext>
                  </a:extLst>
                </a:gridCol>
                <a:gridCol w="233381">
                  <a:extLst>
                    <a:ext uri="{9D8B030D-6E8A-4147-A177-3AD203B41FA5}">
                      <a16:colId xmlns:a16="http://schemas.microsoft.com/office/drawing/2014/main" val="538436218"/>
                    </a:ext>
                  </a:extLst>
                </a:gridCol>
                <a:gridCol w="284116">
                  <a:extLst>
                    <a:ext uri="{9D8B030D-6E8A-4147-A177-3AD203B41FA5}">
                      <a16:colId xmlns:a16="http://schemas.microsoft.com/office/drawing/2014/main" val="3139225915"/>
                    </a:ext>
                  </a:extLst>
                </a:gridCol>
                <a:gridCol w="355145">
                  <a:extLst>
                    <a:ext uri="{9D8B030D-6E8A-4147-A177-3AD203B41FA5}">
                      <a16:colId xmlns:a16="http://schemas.microsoft.com/office/drawing/2014/main" val="1901570014"/>
                    </a:ext>
                  </a:extLst>
                </a:gridCol>
                <a:gridCol w="720436">
                  <a:extLst>
                    <a:ext uri="{9D8B030D-6E8A-4147-A177-3AD203B41FA5}">
                      <a16:colId xmlns:a16="http://schemas.microsoft.com/office/drawing/2014/main" val="3135424017"/>
                    </a:ext>
                  </a:extLst>
                </a:gridCol>
                <a:gridCol w="933523">
                  <a:extLst>
                    <a:ext uri="{9D8B030D-6E8A-4147-A177-3AD203B41FA5}">
                      <a16:colId xmlns:a16="http://schemas.microsoft.com/office/drawing/2014/main" val="4166716317"/>
                    </a:ext>
                  </a:extLst>
                </a:gridCol>
                <a:gridCol w="1877193">
                  <a:extLst>
                    <a:ext uri="{9D8B030D-6E8A-4147-A177-3AD203B41FA5}">
                      <a16:colId xmlns:a16="http://schemas.microsoft.com/office/drawing/2014/main" val="3480558965"/>
                    </a:ext>
                  </a:extLst>
                </a:gridCol>
                <a:gridCol w="1237933">
                  <a:extLst>
                    <a:ext uri="{9D8B030D-6E8A-4147-A177-3AD203B41FA5}">
                      <a16:colId xmlns:a16="http://schemas.microsoft.com/office/drawing/2014/main" val="347512009"/>
                    </a:ext>
                  </a:extLst>
                </a:gridCol>
              </a:tblGrid>
              <a:tr h="882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순서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구분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작업자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스탭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실행 시스템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버전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명령어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입력변수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내용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extLst>
                  <a:ext uri="{0D108BD9-81ED-4DB2-BD59-A6C34878D82A}">
                    <a16:rowId xmlns:a16="http://schemas.microsoft.com/office/drawing/2014/main" val="2662136983"/>
                  </a:ext>
                </a:extLst>
              </a:tr>
              <a:tr h="882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prd-oc-front.groovy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개발자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GitLab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14.1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commit and Push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extLst>
                  <a:ext uri="{0D108BD9-81ED-4DB2-BD59-A6C34878D82A}">
                    <a16:rowId xmlns:a16="http://schemas.microsoft.com/office/drawing/2014/main" val="3075209246"/>
                  </a:ext>
                </a:extLst>
              </a:tr>
              <a:tr h="882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prd-oc-front.groovy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개발자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Build with Paramters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명 입력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extLst>
                  <a:ext uri="{0D108BD9-81ED-4DB2-BD59-A6C34878D82A}">
                    <a16:rowId xmlns:a16="http://schemas.microsoft.com/office/drawing/2014/main" val="3027817400"/>
                  </a:ext>
                </a:extLst>
              </a:tr>
              <a:tr h="882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prd-oc-front.groovy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stage('checkout')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젠킨슨으로 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extLst>
                  <a:ext uri="{0D108BD9-81ED-4DB2-BD59-A6C34878D82A}">
                    <a16:rowId xmlns:a16="http://schemas.microsoft.com/office/drawing/2014/main" val="3974271643"/>
                  </a:ext>
                </a:extLst>
              </a:tr>
              <a:tr h="882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4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prd-oc-front.groovy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stage('Initialize')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젠킨슨 </a:t>
                      </a:r>
                      <a:r>
                        <a:rPr lang="en-US" altLang="ko-KR" sz="400" u="none" strike="noStrike">
                          <a:effectLst/>
                        </a:rPr>
                        <a:t>groovy </a:t>
                      </a:r>
                      <a:r>
                        <a:rPr lang="ko-KR" altLang="en-US" sz="400" u="none" strike="noStrike">
                          <a:effectLst/>
                        </a:rPr>
                        <a:t>스크립트 변수선언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mvnHome, imageName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extLst>
                  <a:ext uri="{0D108BD9-81ED-4DB2-BD59-A6C34878D82A}">
                    <a16:rowId xmlns:a16="http://schemas.microsoft.com/office/drawing/2014/main" val="1101289183"/>
                  </a:ext>
                </a:extLst>
              </a:tr>
              <a:tr h="150074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5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prd-oc-front.groovy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stage('config')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1. Dockerfile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dockerfiles/*******.Dockerfile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nginx-static.conf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:nginxconf/*****.conf, nginxconf/robots.txt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1. </a:t>
                      </a:r>
                      <a:r>
                        <a:rPr lang="en-US" sz="400" u="none" strike="noStrike" dirty="0" err="1">
                          <a:effectLst/>
                        </a:rPr>
                        <a:t>Dockerfile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sz="400" u="none" strike="noStrike" dirty="0" err="1">
                          <a:effectLst/>
                        </a:rPr>
                        <a:t>dockerfiles</a:t>
                      </a:r>
                      <a:r>
                        <a:rPr lang="en-US" sz="400" u="none" strike="noStrike" dirty="0">
                          <a:effectLst/>
                        </a:rPr>
                        <a:t>/</a:t>
                      </a:r>
                      <a:r>
                        <a:rPr lang="en-US" sz="400" u="none" strike="noStrike" dirty="0" err="1">
                          <a:effectLst/>
                        </a:rPr>
                        <a:t>dockerfiles</a:t>
                      </a:r>
                      <a:r>
                        <a:rPr lang="en-US" sz="400" u="none" strike="noStrike" dirty="0">
                          <a:effectLst/>
                        </a:rPr>
                        <a:t>/front-</a:t>
                      </a:r>
                      <a:r>
                        <a:rPr lang="en-US" sz="400" u="none" strike="noStrike" dirty="0" err="1">
                          <a:effectLst/>
                        </a:rPr>
                        <a:t>htm.Dockerfile</a:t>
                      </a:r>
                      <a:br>
                        <a:rPr lang="en-US" sz="400" u="none" strike="noStrike" dirty="0">
                          <a:effectLst/>
                        </a:rPr>
                      </a:br>
                      <a:br>
                        <a:rPr lang="en-US" sz="400" u="none" strike="noStrike" dirty="0">
                          <a:effectLst/>
                        </a:rPr>
                      </a:br>
                      <a:r>
                        <a:rPr lang="en-US" sz="400" u="none" strike="noStrike" dirty="0">
                          <a:effectLst/>
                        </a:rPr>
                        <a:t>2. </a:t>
                      </a:r>
                      <a:r>
                        <a:rPr lang="en-US" sz="400" u="none" strike="noStrike" dirty="0" err="1">
                          <a:effectLst/>
                        </a:rPr>
                        <a:t>kube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환경설정 다운로드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sz="400" u="none" strike="noStrike" dirty="0">
                          <a:effectLst/>
                        </a:rPr>
                        <a:t>manifests/v2/oc-front-k8s.yaml</a:t>
                      </a:r>
                      <a:br>
                        <a:rPr lang="en-US" sz="400" u="none" strike="noStrike" dirty="0">
                          <a:effectLst/>
                        </a:rPr>
                      </a:br>
                      <a:br>
                        <a:rPr lang="en-US" sz="400" u="none" strike="noStrike" dirty="0">
                          <a:effectLst/>
                        </a:rPr>
                      </a:br>
                      <a:r>
                        <a:rPr lang="en-US" sz="400" u="none" strike="noStrike" dirty="0">
                          <a:effectLst/>
                        </a:rPr>
                        <a:t>3. </a:t>
                      </a:r>
                      <a:r>
                        <a:rPr lang="en-US" sz="400" u="none" strike="noStrike" dirty="0" err="1">
                          <a:effectLst/>
                        </a:rPr>
                        <a:t>nginx-static.conf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sz="400" u="none" strike="noStrike" dirty="0" err="1">
                          <a:effectLst/>
                        </a:rPr>
                        <a:t>nginxconf</a:t>
                      </a:r>
                      <a:r>
                        <a:rPr lang="en-US" sz="400" u="none" strike="noStrike" dirty="0">
                          <a:effectLst/>
                        </a:rPr>
                        <a:t>/</a:t>
                      </a:r>
                      <a:r>
                        <a:rPr lang="en-US" sz="400" u="none" strike="noStrike" dirty="0" err="1">
                          <a:effectLst/>
                        </a:rPr>
                        <a:t>nginx.conf</a:t>
                      </a:r>
                      <a:r>
                        <a:rPr lang="en-US" sz="400" u="none" strike="noStrike" dirty="0">
                          <a:effectLst/>
                        </a:rPr>
                        <a:t>,</a:t>
                      </a:r>
                      <a:br>
                        <a:rPr lang="en-US" sz="400" u="none" strike="noStrike" dirty="0">
                          <a:effectLst/>
                        </a:rPr>
                      </a:br>
                      <a:r>
                        <a:rPr lang="en-US" sz="400" u="none" strike="noStrike" dirty="0" err="1">
                          <a:effectLst/>
                        </a:rPr>
                        <a:t>nginxconf</a:t>
                      </a:r>
                      <a:r>
                        <a:rPr lang="en-US" sz="400" u="none" strike="noStrike" dirty="0">
                          <a:effectLst/>
                        </a:rPr>
                        <a:t>/robots.txt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extLst>
                  <a:ext uri="{0D108BD9-81ED-4DB2-BD59-A6C34878D82A}">
                    <a16:rowId xmlns:a16="http://schemas.microsoft.com/office/drawing/2014/main" val="176398553"/>
                  </a:ext>
                </a:extLst>
              </a:tr>
              <a:tr h="8827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6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prd-oc-front.groovy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stage('build')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1. npm install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2.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environments/config.js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 명령어</a:t>
                      </a:r>
                      <a:r>
                        <a:rPr lang="en-US" altLang="ko-KR" sz="400" u="none" strike="noStrike">
                          <a:effectLst/>
                        </a:rPr>
                        <a:t>: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* </a:t>
                      </a:r>
                      <a:r>
                        <a:rPr lang="en-US" sz="400" u="none" strike="noStrike">
                          <a:effectLst/>
                        </a:rPr>
                        <a:t>cp environments/config.****.js environments/config.js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3. npm run build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ㅇ실행 명령어</a:t>
                      </a:r>
                      <a:r>
                        <a:rPr lang="en-US" altLang="ko-KR" sz="400" u="none" strike="noStrike">
                          <a:effectLst/>
                        </a:rPr>
                        <a:t>: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* </a:t>
                      </a:r>
                      <a:r>
                        <a:rPr lang="en-US" sz="400" u="none" strike="noStrike">
                          <a:effectLst/>
                        </a:rPr>
                        <a:t>cp environments/config.prd.js environments/config.js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extLst>
                  <a:ext uri="{0D108BD9-81ED-4DB2-BD59-A6C34878D82A}">
                    <a16:rowId xmlns:a16="http://schemas.microsoft.com/office/drawing/2014/main" val="3427377298"/>
                  </a:ext>
                </a:extLst>
              </a:tr>
              <a:tr h="7062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7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prd-oc-front.groovy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stage('upload static files')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1. </a:t>
                      </a:r>
                      <a:r>
                        <a:rPr lang="ko-KR" altLang="en-US" sz="400" u="none" strike="noStrike">
                          <a:effectLst/>
                        </a:rPr>
                        <a:t>업로드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oc-prd-static-bucket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</a:t>
                      </a:r>
                      <a:r>
                        <a:rPr lang="en-US" sz="400" u="none" strike="noStrike">
                          <a:effectLst/>
                        </a:rPr>
                        <a:t>workingDir:"dist"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frontend/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</a:t>
                      </a:r>
                      <a:r>
                        <a:rPr lang="en-US" sz="400" u="none" strike="noStrike">
                          <a:effectLst/>
                        </a:rPr>
                        <a:t>includePathPattern: "**/*"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</a:t>
                      </a:r>
                      <a:r>
                        <a:rPr lang="en-US" sz="400" u="none" strike="noStrike">
                          <a:effectLst/>
                        </a:rPr>
                        <a:t>excludePathPattern: "**/*.html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업로드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ㅇ</a:t>
                      </a:r>
                      <a:r>
                        <a:rPr lang="en-US" sz="400" u="none" strike="noStrike">
                          <a:effectLst/>
                        </a:rPr>
                        <a:t>workingDir:"dist"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frontend/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</a:t>
                      </a:r>
                      <a:r>
                        <a:rPr lang="en-US" sz="400" u="none" strike="noStrike">
                          <a:effectLst/>
                        </a:rPr>
                        <a:t>includePathPattern: "**/*"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</a:t>
                      </a:r>
                      <a:r>
                        <a:rPr lang="en-US" sz="400" u="none" strike="noStrike">
                          <a:effectLst/>
                        </a:rPr>
                        <a:t>excludePathPattern: "**/*.html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extLst>
                  <a:ext uri="{0D108BD9-81ED-4DB2-BD59-A6C34878D82A}">
                    <a16:rowId xmlns:a16="http://schemas.microsoft.com/office/drawing/2014/main" val="3806320467"/>
                  </a:ext>
                </a:extLst>
              </a:tr>
              <a:tr h="7945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8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prd-oc-front.groovy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stage('image build')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1. Docker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1)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2) Docker </a:t>
                      </a:r>
                      <a:r>
                        <a:rPr lang="ko-KR" altLang="en-US" sz="400" u="none" strike="noStrike">
                          <a:effectLst/>
                        </a:rPr>
                        <a:t>로그인</a:t>
                      </a:r>
                      <a:r>
                        <a:rPr lang="en-US" altLang="ko-KR" sz="400" u="none" strike="noStrike">
                          <a:effectLst/>
                        </a:rPr>
                        <a:t>(ebs-oc-jenkins </a:t>
                      </a:r>
                      <a:r>
                        <a:rPr lang="ko-KR" altLang="en-US" sz="4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4)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</a:t>
                      </a:r>
                      <a:r>
                        <a:rPr lang="en-US" altLang="ko-KR" sz="4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400" u="none" strike="noStrike">
                          <a:effectLst/>
                        </a:rPr>
                        <a:t>개발</a:t>
                      </a:r>
                      <a:r>
                        <a:rPr lang="en-US" altLang="ko-KR" sz="400" u="none" strike="noStrike">
                          <a:effectLst/>
                        </a:rPr>
                        <a:t>] &gt; VPC &gt; Container Registry &gt;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   l4msm4ug.kr.private-ncr.ntruss.com </a:t>
                      </a:r>
                      <a:r>
                        <a:rPr lang="ko-KR" altLang="en-US" sz="4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확인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extLst>
                  <a:ext uri="{0D108BD9-81ED-4DB2-BD59-A6C34878D82A}">
                    <a16:rowId xmlns:a16="http://schemas.microsoft.com/office/drawing/2014/main" val="47986146"/>
                  </a:ext>
                </a:extLst>
              </a:tr>
              <a:tr h="8827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9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prd-oc-front.groovy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stage('NKS02')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4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400" u="none" strike="noStrike">
                          <a:effectLst/>
                        </a:rPr>
                        <a:t>출력</a:t>
                      </a:r>
                      <a:r>
                        <a:rPr lang="en-US" altLang="ko-KR" sz="400" u="none" strike="noStrike">
                          <a:effectLst/>
                        </a:rPr>
                        <a:t>: ***********.yaml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*******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400" u="none" strike="noStrike">
                          <a:effectLst/>
                        </a:rPr>
                        <a:t>: oc-front-nks02_ns.yaml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apply_from_ns(nks02_ns, nks02_node, app_name, imageName, configEnv)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1.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*입력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oc-front-k8s.yaml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*</a:t>
                      </a:r>
                      <a:r>
                        <a:rPr lang="ko-KR" altLang="en-US" sz="400" u="none" strike="noStrike">
                          <a:effectLst/>
                        </a:rPr>
                        <a:t>출력</a:t>
                      </a:r>
                      <a:r>
                        <a:rPr lang="en-US" altLang="ko-KR" sz="400" u="none" strike="noStrike">
                          <a:effectLst/>
                        </a:rPr>
                        <a:t>:</a:t>
                      </a:r>
                      <a:r>
                        <a:rPr lang="en-US" sz="400" u="none" strike="noStrike">
                          <a:effectLst/>
                        </a:rPr>
                        <a:t>oc-front-nks02_ns.yaml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2.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nks02_ns - nks02_node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extLst>
                  <a:ext uri="{0D108BD9-81ED-4DB2-BD59-A6C34878D82A}">
                    <a16:rowId xmlns:a16="http://schemas.microsoft.com/office/drawing/2014/main" val="3368616388"/>
                  </a:ext>
                </a:extLst>
              </a:tr>
              <a:tr h="88278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prd-oc-front.groovy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stage('NKS01')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4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400" u="none" strike="noStrike">
                          <a:effectLst/>
                        </a:rPr>
                        <a:t>출력 ***********</a:t>
                      </a:r>
                      <a:r>
                        <a:rPr lang="en-US" altLang="ko-KR" sz="400" u="none" strike="noStrike">
                          <a:effectLst/>
                        </a:rPr>
                        <a:t>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*******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400" u="none" strike="noStrike">
                          <a:effectLst/>
                        </a:rPr>
                        <a:t>: oc-front-nks01_ns.yaml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 err="1">
                          <a:effectLst/>
                        </a:rPr>
                        <a:t>apply_from_ns</a:t>
                      </a:r>
                      <a:r>
                        <a:rPr lang="en-US" sz="400" u="none" strike="noStrike" dirty="0">
                          <a:effectLst/>
                        </a:rPr>
                        <a:t>(nks01_ns, nks01_node, </a:t>
                      </a:r>
                      <a:r>
                        <a:rPr lang="en-US" sz="400" u="none" strike="noStrike" dirty="0" err="1">
                          <a:effectLst/>
                        </a:rPr>
                        <a:t>app_name</a:t>
                      </a:r>
                      <a:r>
                        <a:rPr lang="en-US" sz="400" u="none" strike="noStrike" dirty="0">
                          <a:effectLst/>
                        </a:rPr>
                        <a:t>, </a:t>
                      </a:r>
                      <a:r>
                        <a:rPr lang="en-US" sz="400" u="none" strike="noStrike" dirty="0" err="1">
                          <a:effectLst/>
                        </a:rPr>
                        <a:t>imageName</a:t>
                      </a:r>
                      <a:r>
                        <a:rPr lang="en-US" sz="400" u="none" strike="noStrike" dirty="0">
                          <a:effectLst/>
                        </a:rPr>
                        <a:t>, </a:t>
                      </a:r>
                      <a:r>
                        <a:rPr lang="en-US" sz="400" u="none" strike="noStrike" dirty="0" err="1">
                          <a:effectLst/>
                        </a:rPr>
                        <a:t>configEnv</a:t>
                      </a:r>
                      <a:r>
                        <a:rPr lang="en-US" sz="400" u="none" strike="noStrike" dirty="0">
                          <a:effectLst/>
                        </a:rPr>
                        <a:t>)</a:t>
                      </a:r>
                      <a:br>
                        <a:rPr lang="en-US" sz="400" u="none" strike="noStrike" dirty="0">
                          <a:effectLst/>
                        </a:rPr>
                      </a:br>
                      <a:br>
                        <a:rPr lang="en-US" sz="400" u="none" strike="noStrike" dirty="0">
                          <a:effectLst/>
                        </a:rPr>
                      </a:br>
                      <a:r>
                        <a:rPr lang="en-US" sz="400" u="none" strike="noStrike" dirty="0">
                          <a:effectLst/>
                        </a:rPr>
                        <a:t>1. </a:t>
                      </a:r>
                      <a:r>
                        <a:rPr lang="en-US" sz="400" u="none" strike="noStrike" dirty="0" err="1">
                          <a:effectLst/>
                        </a:rPr>
                        <a:t>kube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400" u="none" strike="noStrike" dirty="0">
                          <a:effectLst/>
                        </a:rPr>
                        <a:t> 파일 생성 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>
                          <a:effectLst/>
                        </a:rPr>
                        <a:t>*입력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sz="400" u="none" strike="noStrike" dirty="0">
                          <a:effectLst/>
                        </a:rPr>
                        <a:t>oc-front-k8s.yaml</a:t>
                      </a:r>
                      <a:br>
                        <a:rPr lang="en-US" sz="400" u="none" strike="noStrike" dirty="0">
                          <a:effectLst/>
                        </a:rPr>
                      </a:br>
                      <a:r>
                        <a:rPr lang="en-US" sz="400" u="none" strike="noStrike" dirty="0">
                          <a:effectLst/>
                        </a:rPr>
                        <a:t>*</a:t>
                      </a:r>
                      <a:r>
                        <a:rPr lang="ko-KR" altLang="en-US" sz="400" u="none" strike="noStrike" dirty="0">
                          <a:effectLst/>
                        </a:rPr>
                        <a:t>출력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sz="400" u="none" strike="noStrike" dirty="0">
                          <a:effectLst/>
                        </a:rPr>
                        <a:t>oc-front-nks01_ns.yaml</a:t>
                      </a:r>
                      <a:br>
                        <a:rPr lang="en-US" sz="400" u="none" strike="noStrike" dirty="0">
                          <a:effectLst/>
                        </a:rPr>
                      </a:br>
                      <a:br>
                        <a:rPr lang="en-US" sz="400" u="none" strike="noStrike" dirty="0">
                          <a:effectLst/>
                        </a:rPr>
                      </a:br>
                      <a:r>
                        <a:rPr lang="en-US" sz="400" u="none" strike="noStrike" dirty="0">
                          <a:effectLst/>
                        </a:rPr>
                        <a:t>2. </a:t>
                      </a:r>
                      <a:r>
                        <a:rPr lang="en-US" sz="400" u="none" strike="noStrike" dirty="0" err="1">
                          <a:effectLst/>
                        </a:rPr>
                        <a:t>kube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400" u="none" strike="noStrike" dirty="0">
                          <a:effectLst/>
                        </a:rPr>
                        <a:t> </a:t>
                      </a:r>
                      <a:r>
                        <a:rPr lang="en-US" sz="400" u="none" strike="noStrike" dirty="0" err="1">
                          <a:effectLst/>
                        </a:rPr>
                        <a:t>kube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400" u="none" strike="noStrike" dirty="0">
                          <a:effectLst/>
                        </a:rPr>
                        <a:t>/ </a:t>
                      </a:r>
                      <a:r>
                        <a:rPr lang="ko-KR" altLang="en-US" sz="4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sz="400" u="none" strike="noStrike" dirty="0">
                          <a:effectLst/>
                        </a:rPr>
                        <a:t>nks01_ns - nks01_node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4" marR="3044" marT="3044" marB="0" anchor="ctr"/>
                </a:tc>
                <a:extLst>
                  <a:ext uri="{0D108BD9-81ED-4DB2-BD59-A6C34878D82A}">
                    <a16:rowId xmlns:a16="http://schemas.microsoft.com/office/drawing/2014/main" val="404501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00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03C1FD-42B1-4073-B52B-270402C592A2}"/>
              </a:ext>
            </a:extLst>
          </p:cNvPr>
          <p:cNvSpPr/>
          <p:nvPr/>
        </p:nvSpPr>
        <p:spPr>
          <a:xfrm>
            <a:off x="0" y="0"/>
            <a:ext cx="17068800" cy="960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23842E-C752-4335-B401-2AEFB6BC8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7A998-5A9B-43E8-BB33-93C9CF430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80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30479C-302D-4684-9379-FD2E0A4B733E}"/>
              </a:ext>
            </a:extLst>
          </p:cNvPr>
          <p:cNvSpPr/>
          <p:nvPr/>
        </p:nvSpPr>
        <p:spPr>
          <a:xfrm>
            <a:off x="189953" y="247134"/>
            <a:ext cx="202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prd-oc-auth.groovy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B3844EEE-2C8A-4AB0-ABA2-480CA6A746D1}"/>
              </a:ext>
            </a:extLst>
          </p:cNvPr>
          <p:cNvSpPr/>
          <p:nvPr/>
        </p:nvSpPr>
        <p:spPr>
          <a:xfrm rot="16200000">
            <a:off x="6923041" y="1330487"/>
            <a:ext cx="374909" cy="5253145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64CDAC2D-1CBA-4BAF-B28C-77C50E60A6B9}"/>
              </a:ext>
            </a:extLst>
          </p:cNvPr>
          <p:cNvSpPr/>
          <p:nvPr/>
        </p:nvSpPr>
        <p:spPr>
          <a:xfrm>
            <a:off x="3025250" y="2821845"/>
            <a:ext cx="522614" cy="666292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6EBF83-F677-4906-B54A-57E59350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81" y="3523245"/>
            <a:ext cx="1440000" cy="990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69A79D-D859-42D3-AA77-204D2AF06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31" y="1455556"/>
            <a:ext cx="1440000" cy="13289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DC70CC-A73D-4DE6-99AC-492FBA0F9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442" y="2502621"/>
            <a:ext cx="905409" cy="92276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990A36B-FCA8-4B4B-8748-15DBF5DFE7EB}"/>
              </a:ext>
            </a:extLst>
          </p:cNvPr>
          <p:cNvSpPr/>
          <p:nvPr/>
        </p:nvSpPr>
        <p:spPr>
          <a:xfrm rot="1800000">
            <a:off x="2339508" y="3368597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2355C44-027B-4109-B025-E1A13681FFEE}"/>
              </a:ext>
            </a:extLst>
          </p:cNvPr>
          <p:cNvSpPr/>
          <p:nvPr/>
        </p:nvSpPr>
        <p:spPr>
          <a:xfrm rot="20503359">
            <a:off x="2279598" y="2207893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3EE844-1E48-40FE-9C4C-6AE740A928FE}"/>
              </a:ext>
            </a:extLst>
          </p:cNvPr>
          <p:cNvSpPr/>
          <p:nvPr/>
        </p:nvSpPr>
        <p:spPr>
          <a:xfrm>
            <a:off x="1461443" y="3414438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56EF17-04DF-45DA-BE1B-1CA7987594E2}"/>
              </a:ext>
            </a:extLst>
          </p:cNvPr>
          <p:cNvSpPr/>
          <p:nvPr/>
        </p:nvSpPr>
        <p:spPr>
          <a:xfrm>
            <a:off x="2347077" y="3550047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7D426B-E6D5-4169-927C-2B2B2CF643C6}"/>
              </a:ext>
            </a:extLst>
          </p:cNvPr>
          <p:cNvSpPr/>
          <p:nvPr/>
        </p:nvSpPr>
        <p:spPr>
          <a:xfrm>
            <a:off x="3114809" y="2883976"/>
            <a:ext cx="333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97D015B-842C-4E9A-91FB-0415C6AD3803}"/>
              </a:ext>
            </a:extLst>
          </p:cNvPr>
          <p:cNvSpPr/>
          <p:nvPr/>
        </p:nvSpPr>
        <p:spPr>
          <a:xfrm rot="16200000">
            <a:off x="3428452" y="4843194"/>
            <a:ext cx="126357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96BBF0A-6625-4445-872D-CE31AAD4B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897" y="5887668"/>
            <a:ext cx="1284585" cy="12268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0E2004-3438-444A-9F69-3A54BDC0BEBB}"/>
              </a:ext>
            </a:extLst>
          </p:cNvPr>
          <p:cNvSpPr/>
          <p:nvPr/>
        </p:nvSpPr>
        <p:spPr>
          <a:xfrm>
            <a:off x="3848299" y="6860488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86292D2-AAAF-4213-AED7-EC57A1655224}"/>
              </a:ext>
            </a:extLst>
          </p:cNvPr>
          <p:cNvSpPr/>
          <p:nvPr/>
        </p:nvSpPr>
        <p:spPr>
          <a:xfrm>
            <a:off x="4364565" y="4194321"/>
            <a:ext cx="2709066" cy="48190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stage('build’) - MVN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소스 코드 컴파일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dirty="0"/>
              <a:t>⑧ </a:t>
            </a:r>
            <a:r>
              <a:rPr lang="en-US" altLang="ko-KR" sz="900" dirty="0"/>
              <a:t>stage('</a:t>
            </a:r>
            <a:r>
              <a:rPr lang="en-US" altLang="ko-KR" sz="900" dirty="0" err="1"/>
              <a:t>archieve</a:t>
            </a:r>
            <a:r>
              <a:rPr lang="en-US" altLang="ko-KR" sz="900" dirty="0"/>
              <a:t>’) 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900" dirty="0"/>
          </a:p>
          <a:p>
            <a:r>
              <a:rPr lang="en-US" altLang="ko-KR" sz="900" dirty="0"/>
              <a:t>1. Archive Artifacts </a:t>
            </a:r>
            <a:r>
              <a:rPr lang="ko-KR" altLang="en-US" sz="900" dirty="0"/>
              <a:t>설정</a:t>
            </a:r>
          </a:p>
          <a:p>
            <a:r>
              <a:rPr lang="ko-KR" altLang="en-US" sz="900" dirty="0" err="1"/>
              <a:t>ㅇ</a:t>
            </a:r>
            <a:r>
              <a:rPr lang="en-US" altLang="ko-KR" sz="900" dirty="0" err="1"/>
              <a:t>archiveArtifacts</a:t>
            </a:r>
            <a:r>
              <a:rPr lang="en-US" altLang="ko-KR" sz="900" dirty="0"/>
              <a:t> artifacts: '**/target/auth-0.0.1-SNAPSHOT.jar</a:t>
            </a:r>
          </a:p>
          <a:p>
            <a:endParaRPr lang="en-US" altLang="ko-KR" sz="900" dirty="0"/>
          </a:p>
          <a:p>
            <a:r>
              <a:rPr lang="en-US" altLang="ko-KR" sz="900" dirty="0"/>
              <a:t>2. </a:t>
            </a:r>
            <a:r>
              <a:rPr lang="en-US" altLang="ko-KR" sz="900" dirty="0" err="1"/>
              <a:t>Dockerfile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 </a:t>
            </a:r>
            <a:r>
              <a:rPr lang="en-US" altLang="ko-KR" sz="900" dirty="0" err="1"/>
              <a:t>dockerfiles</a:t>
            </a:r>
            <a:r>
              <a:rPr lang="en-US" altLang="ko-KR" sz="900" dirty="0"/>
              <a:t>/*******.</a:t>
            </a:r>
            <a:r>
              <a:rPr lang="en-US" altLang="ko-KR" sz="900" dirty="0" err="1"/>
              <a:t>Dockerfile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</a:p>
          <a:p>
            <a:endParaRPr lang="ko-KR" altLang="en-US" sz="900" dirty="0"/>
          </a:p>
          <a:p>
            <a:r>
              <a:rPr lang="en-US" altLang="ko-KR" sz="900" dirty="0"/>
              <a:t>3. </a:t>
            </a:r>
            <a:r>
              <a:rPr lang="en-US" altLang="ko-KR" sz="900" dirty="0" err="1"/>
              <a:t>kube</a:t>
            </a:r>
            <a:r>
              <a:rPr lang="en-US" altLang="ko-KR" sz="900" dirty="0"/>
              <a:t> </a:t>
            </a:r>
            <a:r>
              <a:rPr lang="ko-KR" altLang="en-US" sz="900" dirty="0"/>
              <a:t>환경설정 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 manifests/v2/*********.</a:t>
            </a:r>
            <a:r>
              <a:rPr lang="en-US" altLang="ko-KR" sz="900" dirty="0" err="1"/>
              <a:t>yaml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</a:p>
          <a:p>
            <a:endParaRPr lang="ko-KR" altLang="en-US" sz="900" dirty="0"/>
          </a:p>
          <a:p>
            <a:r>
              <a:rPr lang="en-US" altLang="ko-KR" sz="900" dirty="0"/>
              <a:t>4. </a:t>
            </a:r>
            <a:r>
              <a:rPr lang="ko-KR" altLang="en-US" sz="900" dirty="0"/>
              <a:t>패키지 </a:t>
            </a:r>
            <a:r>
              <a:rPr lang="en-US" altLang="ko-KR" sz="900" dirty="0" err="1"/>
              <a:t>yml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 </a:t>
            </a:r>
            <a:r>
              <a:rPr lang="en-US" altLang="ko-KR" sz="900" dirty="0" err="1"/>
              <a:t>configfiles</a:t>
            </a:r>
            <a:r>
              <a:rPr lang="en-US" altLang="ko-KR" sz="900" dirty="0"/>
              <a:t>/********.</a:t>
            </a:r>
            <a:r>
              <a:rPr lang="en-US" altLang="ko-KR" sz="900" dirty="0" err="1"/>
              <a:t>yml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  <a:endParaRPr lang="en-US" altLang="ko-KR" sz="900" dirty="0"/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whatap.agent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/v2/paramkey.txt</a:t>
            </a:r>
          </a:p>
          <a:p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CustomPool.x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CA21199-31A4-4E29-8792-CEEE0E7F792E}"/>
              </a:ext>
            </a:extLst>
          </p:cNvPr>
          <p:cNvSpPr/>
          <p:nvPr/>
        </p:nvSpPr>
        <p:spPr>
          <a:xfrm rot="5400000">
            <a:off x="2762123" y="4848420"/>
            <a:ext cx="12635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5990609-3B69-4370-8EAC-6FA37A7DEF7C}"/>
              </a:ext>
            </a:extLst>
          </p:cNvPr>
          <p:cNvSpPr/>
          <p:nvPr/>
        </p:nvSpPr>
        <p:spPr>
          <a:xfrm>
            <a:off x="10009299" y="939736"/>
            <a:ext cx="5885498" cy="5920752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2914C89-B97A-430A-916F-AA6523E0FDC1}"/>
              </a:ext>
            </a:extLst>
          </p:cNvPr>
          <p:cNvSpPr/>
          <p:nvPr/>
        </p:nvSpPr>
        <p:spPr>
          <a:xfrm>
            <a:off x="11854529" y="1097762"/>
            <a:ext cx="2942246" cy="829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EB1323-0259-406F-B239-0AA4453205E4}"/>
              </a:ext>
            </a:extLst>
          </p:cNvPr>
          <p:cNvSpPr/>
          <p:nvPr/>
        </p:nvSpPr>
        <p:spPr>
          <a:xfrm>
            <a:off x="10423214" y="136790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8206904-89CA-4F12-8AAF-CD302048004D}"/>
              </a:ext>
            </a:extLst>
          </p:cNvPr>
          <p:cNvSpPr/>
          <p:nvPr/>
        </p:nvSpPr>
        <p:spPr>
          <a:xfrm rot="5400000">
            <a:off x="10125369" y="2167893"/>
            <a:ext cx="134266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22F7DB-8D37-46A7-9722-0BFA07B74C1B}"/>
              </a:ext>
            </a:extLst>
          </p:cNvPr>
          <p:cNvGrpSpPr/>
          <p:nvPr/>
        </p:nvGrpSpPr>
        <p:grpSpPr>
          <a:xfrm>
            <a:off x="10246866" y="5390043"/>
            <a:ext cx="1321123" cy="1274640"/>
            <a:chOff x="10544482" y="6698164"/>
            <a:chExt cx="1321123" cy="127464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0CF5318-642A-45F1-9EB2-6F6CB300E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1E955F9-1859-48F4-ABBE-959166D755B2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B23E5B-042A-4B0D-BCE9-8701E881A203}"/>
              </a:ext>
            </a:extLst>
          </p:cNvPr>
          <p:cNvSpPr/>
          <p:nvPr/>
        </p:nvSpPr>
        <p:spPr>
          <a:xfrm>
            <a:off x="10564908" y="2799350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⑨</a:t>
            </a:r>
            <a:r>
              <a:rPr lang="en-US" altLang="ko-KR" sz="1200" dirty="0"/>
              <a:t>-2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C65902-EC6D-48DB-A675-6F4CD0CC216D}"/>
              </a:ext>
            </a:extLst>
          </p:cNvPr>
          <p:cNvSpPr/>
          <p:nvPr/>
        </p:nvSpPr>
        <p:spPr>
          <a:xfrm>
            <a:off x="4632921" y="3819412"/>
            <a:ext cx="9835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⑨</a:t>
            </a:r>
            <a:r>
              <a:rPr lang="en-US" altLang="ko-KR" sz="1200" dirty="0"/>
              <a:t>-2 / </a:t>
            </a:r>
            <a:r>
              <a:rPr lang="ko-KR" altLang="en-US" sz="1200" dirty="0"/>
              <a:t>⑩</a:t>
            </a:r>
            <a:r>
              <a:rPr lang="en-US" altLang="ko-KR" sz="1200" dirty="0"/>
              <a:t>-2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264A82B-A0A6-48C9-A98C-0056838DE195}"/>
              </a:ext>
            </a:extLst>
          </p:cNvPr>
          <p:cNvSpPr/>
          <p:nvPr/>
        </p:nvSpPr>
        <p:spPr>
          <a:xfrm>
            <a:off x="3576203" y="2859739"/>
            <a:ext cx="2171455" cy="4724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master 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체크아웃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checkparam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’) -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변수검증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environment -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변수선언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320980-1241-49CE-8ED4-4D73DABB0BBA}"/>
              </a:ext>
            </a:extLst>
          </p:cNvPr>
          <p:cNvSpPr/>
          <p:nvPr/>
        </p:nvSpPr>
        <p:spPr>
          <a:xfrm>
            <a:off x="3817768" y="4822240"/>
            <a:ext cx="496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⑩</a:t>
            </a:r>
            <a:r>
              <a:rPr lang="en-US" altLang="ko-KR" sz="1200" dirty="0"/>
              <a:t>-1</a:t>
            </a:r>
          </a:p>
          <a:p>
            <a:r>
              <a:rPr lang="ko-KR" altLang="en-US" sz="1200" dirty="0"/>
              <a:t>⑨</a:t>
            </a:r>
            <a:r>
              <a:rPr lang="en-US" altLang="ko-KR" sz="1200" dirty="0"/>
              <a:t>-1</a:t>
            </a:r>
          </a:p>
          <a:p>
            <a:r>
              <a:rPr lang="ko-KR" altLang="en-US" sz="1200" dirty="0"/>
              <a:t>⑧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ABA191D-7F6E-4B07-97B0-42531BA64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8343" y="2205015"/>
            <a:ext cx="783776" cy="108177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F0BCDEF-8443-4B49-ADEE-46799B31D6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3131" y="2203582"/>
            <a:ext cx="1005125" cy="1179638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C01FFD2-5BDB-4FFA-BC47-4D490EF18E3C}"/>
              </a:ext>
            </a:extLst>
          </p:cNvPr>
          <p:cNvSpPr/>
          <p:nvPr/>
        </p:nvSpPr>
        <p:spPr>
          <a:xfrm>
            <a:off x="12591168" y="2466852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60EF4E7-A497-4E48-9965-AE708A019831}"/>
              </a:ext>
            </a:extLst>
          </p:cNvPr>
          <p:cNvSpPr/>
          <p:nvPr/>
        </p:nvSpPr>
        <p:spPr>
          <a:xfrm>
            <a:off x="13919687" y="2435145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4EFCBA1-F58E-413C-B706-24A422A6D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0498" y="2201800"/>
            <a:ext cx="1035151" cy="100877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0610C2-98C4-4F33-8972-28D84E9F41C0}"/>
              </a:ext>
            </a:extLst>
          </p:cNvPr>
          <p:cNvSpPr/>
          <p:nvPr/>
        </p:nvSpPr>
        <p:spPr>
          <a:xfrm>
            <a:off x="14444067" y="3014985"/>
            <a:ext cx="75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41B118D-4302-4492-BBA9-A7B5D829401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2987790" y="2018281"/>
            <a:ext cx="755805" cy="198566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293B3E5-4B06-446C-8704-29422DD6FB92}"/>
              </a:ext>
            </a:extLst>
          </p:cNvPr>
          <p:cNvSpPr/>
          <p:nvPr/>
        </p:nvSpPr>
        <p:spPr>
          <a:xfrm>
            <a:off x="11638647" y="3395537"/>
            <a:ext cx="3915750" cy="149795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/>
              <a:t>⑨</a:t>
            </a:r>
            <a:r>
              <a:rPr lang="en-US" altLang="ko-KR" sz="900" dirty="0"/>
              <a:t>-2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NKS01’)</a:t>
            </a:r>
          </a:p>
          <a:p>
            <a:r>
              <a:rPr lang="ko-KR" altLang="en-US" sz="900" dirty="0"/>
              <a:t>⑩</a:t>
            </a:r>
            <a:r>
              <a:rPr lang="en-US" altLang="ko-KR" sz="900" dirty="0"/>
              <a:t>-2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NKS02')</a:t>
            </a:r>
          </a:p>
          <a:p>
            <a:endParaRPr lang="en-US" altLang="ko-KR" sz="900" dirty="0"/>
          </a:p>
          <a:p>
            <a:r>
              <a:rPr lang="en-US" altLang="ko-KR" sz="900" dirty="0"/>
              <a:t>1. Docker </a:t>
            </a:r>
            <a:r>
              <a:rPr lang="ko-KR" altLang="en-US" sz="900" dirty="0"/>
              <a:t>실행</a:t>
            </a:r>
          </a:p>
          <a:p>
            <a:r>
              <a:rPr lang="en-US" altLang="ko-KR" sz="900" dirty="0"/>
              <a:t>1) Docker </a:t>
            </a:r>
            <a:r>
              <a:rPr lang="ko-KR" altLang="en-US" sz="900" dirty="0"/>
              <a:t>이미지 빌드</a:t>
            </a:r>
          </a:p>
          <a:p>
            <a:r>
              <a:rPr lang="en-US" altLang="ko-KR" sz="900" dirty="0"/>
              <a:t>2) Docker </a:t>
            </a:r>
            <a:r>
              <a:rPr lang="ko-KR" altLang="en-US" sz="900" dirty="0"/>
              <a:t>로그인</a:t>
            </a:r>
            <a:r>
              <a:rPr lang="en-US" altLang="ko-KR" sz="900" dirty="0"/>
              <a:t>(</a:t>
            </a:r>
            <a:r>
              <a:rPr lang="en-US" altLang="ko-KR" sz="900" dirty="0" err="1"/>
              <a:t>ebs-oc-jenkins</a:t>
            </a:r>
            <a:r>
              <a:rPr lang="en-US" altLang="ko-KR" sz="900" dirty="0"/>
              <a:t> </a:t>
            </a:r>
            <a:r>
              <a:rPr lang="ko-KR" altLang="en-US" sz="900" dirty="0"/>
              <a:t>서버에 설치됨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3) Docker </a:t>
            </a:r>
            <a:r>
              <a:rPr lang="ko-KR" altLang="en-US" sz="900" dirty="0"/>
              <a:t>이미지 빌드 </a:t>
            </a:r>
            <a:r>
              <a:rPr lang="ko-KR" altLang="en-US" sz="900" dirty="0" err="1"/>
              <a:t>된거</a:t>
            </a:r>
            <a:r>
              <a:rPr lang="ko-KR" altLang="en-US" sz="900" dirty="0"/>
              <a:t> 태그 명칭 생성</a:t>
            </a:r>
          </a:p>
          <a:p>
            <a:r>
              <a:rPr lang="en-US" altLang="ko-KR" sz="900" dirty="0"/>
              <a:t>4) Docker </a:t>
            </a:r>
            <a:r>
              <a:rPr lang="ko-KR" altLang="en-US" sz="900" dirty="0"/>
              <a:t>이미지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NCP[</a:t>
            </a:r>
            <a:r>
              <a:rPr lang="ko-KR" altLang="en-US" sz="900" dirty="0"/>
              <a:t>개발</a:t>
            </a:r>
            <a:r>
              <a:rPr lang="en-US" altLang="ko-KR" sz="900" dirty="0"/>
              <a:t>] &gt; VPC &gt; Container Registry &gt;</a:t>
            </a:r>
          </a:p>
          <a:p>
            <a:r>
              <a:rPr lang="en-US" altLang="ko-KR" sz="900" dirty="0"/>
              <a:t>   l4msm4ug.kr.private-ncr.ntruss.com </a:t>
            </a:r>
            <a:r>
              <a:rPr lang="ko-KR" altLang="en-US" sz="900" dirty="0"/>
              <a:t>태그 명칭 업로드</a:t>
            </a:r>
          </a:p>
          <a:p>
            <a:endParaRPr lang="ko-KR" altLang="en-US" sz="900" dirty="0"/>
          </a:p>
          <a:p>
            <a:r>
              <a:rPr lang="en-US" altLang="ko-KR" sz="900" dirty="0"/>
              <a:t>2. Docker </a:t>
            </a:r>
            <a:r>
              <a:rPr lang="ko-KR" altLang="en-US" sz="900" dirty="0"/>
              <a:t>이미지 확인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35245AA-25D0-484B-BF52-22F247B84F7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0464461" y="3575324"/>
            <a:ext cx="755805" cy="198566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28FA1441-0A8C-458D-B7A8-952A205F9CF8}"/>
              </a:ext>
            </a:extLst>
          </p:cNvPr>
          <p:cNvSpPr/>
          <p:nvPr/>
        </p:nvSpPr>
        <p:spPr>
          <a:xfrm rot="5400000">
            <a:off x="10182169" y="4426809"/>
            <a:ext cx="122906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CE3A59-A965-42F0-96F6-ACA814502FD0}"/>
              </a:ext>
            </a:extLst>
          </p:cNvPr>
          <p:cNvSpPr/>
          <p:nvPr/>
        </p:nvSpPr>
        <p:spPr>
          <a:xfrm>
            <a:off x="10525894" y="4917488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⑩</a:t>
            </a:r>
            <a:r>
              <a:rPr lang="en-US" altLang="ko-KR" dirty="0"/>
              <a:t>-2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B2F760C-9972-46A6-9EF6-04909D1761C6}"/>
              </a:ext>
            </a:extLst>
          </p:cNvPr>
          <p:cNvSpPr/>
          <p:nvPr/>
        </p:nvSpPr>
        <p:spPr>
          <a:xfrm>
            <a:off x="11584106" y="5067357"/>
            <a:ext cx="2942246" cy="829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9EA9AB1-7A4F-4831-A5EB-4C7CD4E1EEB6}"/>
              </a:ext>
            </a:extLst>
          </p:cNvPr>
          <p:cNvSpPr/>
          <p:nvPr/>
        </p:nvSpPr>
        <p:spPr>
          <a:xfrm>
            <a:off x="7186932" y="4262022"/>
            <a:ext cx="2709066" cy="359253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stage('build’)</a:t>
            </a:r>
          </a:p>
          <a:p>
            <a:endParaRPr lang="ko-KR" altLang="en-US" sz="900" dirty="0"/>
          </a:p>
          <a:p>
            <a:r>
              <a:rPr lang="en-US" altLang="ko-KR" sz="900" dirty="0"/>
              <a:t>1. </a:t>
            </a:r>
            <a:r>
              <a:rPr lang="en-US" altLang="ko-KR" sz="900" dirty="0" err="1"/>
              <a:t>npm</a:t>
            </a:r>
            <a:r>
              <a:rPr lang="en-US" altLang="ko-KR" sz="900" dirty="0"/>
              <a:t> install</a:t>
            </a:r>
          </a:p>
          <a:p>
            <a:endParaRPr lang="en-US" altLang="ko-KR" sz="900" dirty="0"/>
          </a:p>
          <a:p>
            <a:r>
              <a:rPr lang="en-US" altLang="ko-KR" sz="900" dirty="0"/>
              <a:t>2. </a:t>
            </a:r>
            <a:r>
              <a:rPr lang="ko-KR" altLang="en-US" sz="900" dirty="0"/>
              <a:t>환경설정 파일 생성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 environments/config.js</a:t>
            </a:r>
          </a:p>
          <a:p>
            <a:r>
              <a:rPr lang="ko-KR" altLang="en-US" sz="900" dirty="0" err="1"/>
              <a:t>ㅇ실행</a:t>
            </a:r>
            <a:r>
              <a:rPr lang="ko-KR" altLang="en-US" sz="900" dirty="0"/>
              <a:t> 명령어</a:t>
            </a:r>
            <a:r>
              <a:rPr lang="en-US" altLang="ko-KR" sz="900" dirty="0"/>
              <a:t>:</a:t>
            </a:r>
          </a:p>
          <a:p>
            <a:r>
              <a:rPr lang="en-US" altLang="ko-KR" sz="900" dirty="0"/>
              <a:t>* cp environments/config.****.js environments/config.js</a:t>
            </a:r>
          </a:p>
          <a:p>
            <a:endParaRPr lang="en-US" altLang="ko-KR" sz="900" dirty="0"/>
          </a:p>
          <a:p>
            <a:r>
              <a:rPr lang="en-US" altLang="ko-KR" sz="900" dirty="0"/>
              <a:t>3. </a:t>
            </a:r>
            <a:r>
              <a:rPr lang="en-US" altLang="ko-KR" sz="900" dirty="0" err="1"/>
              <a:t>npm</a:t>
            </a:r>
            <a:r>
              <a:rPr lang="en-US" altLang="ko-KR" sz="900" dirty="0"/>
              <a:t> run build 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dirty="0"/>
              <a:t>⑨</a:t>
            </a:r>
            <a:r>
              <a:rPr lang="en-US" altLang="ko-KR" sz="900" dirty="0"/>
              <a:t>-1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NKS01’)</a:t>
            </a:r>
          </a:p>
          <a:p>
            <a:r>
              <a:rPr lang="ko-KR" altLang="en-US" sz="900" dirty="0"/>
              <a:t>⑩</a:t>
            </a:r>
            <a:r>
              <a:rPr lang="en-US" altLang="ko-KR" sz="900" dirty="0"/>
              <a:t>-1 stage('</a:t>
            </a:r>
            <a:r>
              <a:rPr lang="en-US" altLang="ko-KR" sz="900" dirty="0" err="1"/>
              <a:t>kube</a:t>
            </a:r>
            <a:r>
              <a:rPr lang="en-US" altLang="ko-KR" sz="900" dirty="0"/>
              <a:t> NKS02')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whatap.agent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ㅇ파일명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/v2/nks02/ns-auth/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whatap.conf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EB176C-B901-4279-8A8F-3BD4B356AE57}"/>
              </a:ext>
            </a:extLst>
          </p:cNvPr>
          <p:cNvSpPr/>
          <p:nvPr/>
        </p:nvSpPr>
        <p:spPr>
          <a:xfrm>
            <a:off x="1406894" y="4887929"/>
            <a:ext cx="2076249" cy="3498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stage('Initialize’)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변수선언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F7D5DB-D0EB-4039-8900-C125050202E1}"/>
              </a:ext>
            </a:extLst>
          </p:cNvPr>
          <p:cNvSpPr/>
          <p:nvPr/>
        </p:nvSpPr>
        <p:spPr>
          <a:xfrm>
            <a:off x="3239517" y="5138053"/>
            <a:ext cx="496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DFE0A1-5BBD-4E23-9416-E6A266EE72A8}"/>
              </a:ext>
            </a:extLst>
          </p:cNvPr>
          <p:cNvSpPr/>
          <p:nvPr/>
        </p:nvSpPr>
        <p:spPr>
          <a:xfrm>
            <a:off x="17188764" y="1828"/>
            <a:ext cx="10944276" cy="387336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500" b="1" u="sng" dirty="0">
                <a:highlight>
                  <a:srgbClr val="FFFF00"/>
                </a:highlight>
              </a:rPr>
              <a:t>[[</a:t>
            </a:r>
            <a:r>
              <a:rPr lang="en-US" altLang="ko-KR" sz="1500" dirty="0" err="1">
                <a:highlight>
                  <a:srgbClr val="FFFF00"/>
                </a:highlight>
              </a:rPr>
              <a:t>oc-auth.Dockerfile</a:t>
            </a:r>
            <a:r>
              <a:rPr lang="en-US" altLang="ko-KR" sz="1500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sz="1500" dirty="0"/>
          </a:p>
          <a:p>
            <a:pPr fontAlgn="base" latinLnBrk="1"/>
            <a:r>
              <a:rPr lang="en-US" altLang="ko-KR" dirty="0"/>
              <a:t>FROM openjdk:8-jdk-alpine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 이미지는 </a:t>
            </a:r>
            <a:r>
              <a:rPr lang="en-US" altLang="ko-KR" dirty="0"/>
              <a:t>OpenJDK (Java Development Kit) </a:t>
            </a:r>
            <a:r>
              <a:rPr lang="ko-KR" altLang="en-US" dirty="0"/>
              <a:t>환경을 기반으로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Java </a:t>
            </a:r>
            <a:r>
              <a:rPr lang="ko-KR" altLang="en-US" dirty="0"/>
              <a:t>언어를 실행하기 위한 환경을 제공합니다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8-jdk-alpine: </a:t>
            </a:r>
            <a:r>
              <a:rPr lang="ko-KR" altLang="en-US" dirty="0"/>
              <a:t>이 이미지는 </a:t>
            </a:r>
            <a:r>
              <a:rPr lang="en-US" altLang="ko-KR" dirty="0"/>
              <a:t>OpenJDK 8 </a:t>
            </a:r>
            <a:r>
              <a:rPr lang="ko-KR" altLang="en-US" dirty="0"/>
              <a:t>버전의 </a:t>
            </a:r>
            <a:r>
              <a:rPr lang="en-US" altLang="ko-KR" dirty="0"/>
              <a:t>Java Development Kit</a:t>
            </a:r>
            <a:r>
              <a:rPr lang="ko-KR" altLang="en-US" dirty="0"/>
              <a:t>를 기반으로 하며</a:t>
            </a:r>
            <a:r>
              <a:rPr lang="en-US" altLang="ko-KR" dirty="0"/>
              <a:t>, "alpine"</a:t>
            </a:r>
            <a:r>
              <a:rPr lang="ko-KR" altLang="en-US" dirty="0"/>
              <a:t>이라는 태그는 </a:t>
            </a:r>
            <a:r>
              <a:rPr lang="en-US" altLang="ko-KR" dirty="0"/>
              <a:t>Alpine Linux </a:t>
            </a:r>
            <a:r>
              <a:rPr lang="ko-KR" altLang="en-US" dirty="0"/>
              <a:t>기반의 경량 이미지임을 나타냅니다</a:t>
            </a:r>
            <a:r>
              <a:rPr lang="en-US" altLang="ko-KR" dirty="0"/>
              <a:t>. Alpine Linux</a:t>
            </a:r>
            <a:r>
              <a:rPr lang="ko-KR" altLang="en-US" dirty="0"/>
              <a:t>는 가벼운 리눅스 배포판으로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컨테이너를 위한 경량 환경을 제공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FROM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사용할 기본 이미지를 정의하는 지시어</a:t>
            </a:r>
          </a:p>
          <a:p>
            <a:pPr fontAlgn="base" latinLnBrk="1"/>
            <a:r>
              <a:rPr lang="en-US" altLang="ko-KR" dirty="0"/>
              <a:t>openjdk:8-jdk-alpine </a:t>
            </a:r>
            <a:r>
              <a:rPr lang="ko-KR" altLang="en-US" dirty="0"/>
              <a:t>이 부분은 사용할 </a:t>
            </a:r>
            <a:r>
              <a:rPr lang="ko-KR" altLang="en-US" dirty="0" err="1"/>
              <a:t>도커</a:t>
            </a:r>
            <a:r>
              <a:rPr lang="ko-KR" altLang="en-US" dirty="0"/>
              <a:t> 이미지의 이름과 태그를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</a:t>
            </a:r>
            <a:r>
              <a:rPr lang="en-US" altLang="ko-KR" dirty="0" err="1"/>
              <a:t>openjdk</a:t>
            </a:r>
            <a:r>
              <a:rPr lang="en-US" altLang="ko-KR" dirty="0"/>
              <a:t>"</a:t>
            </a:r>
            <a:r>
              <a:rPr lang="ko-KR" altLang="en-US" dirty="0"/>
              <a:t>라는 이름의 </a:t>
            </a:r>
            <a:r>
              <a:rPr lang="ko-KR" altLang="en-US" dirty="0" err="1"/>
              <a:t>도커</a:t>
            </a:r>
            <a:r>
              <a:rPr lang="ko-KR" altLang="en-US" dirty="0"/>
              <a:t> 이미지와 </a:t>
            </a:r>
            <a:r>
              <a:rPr lang="en-US" altLang="ko-KR" dirty="0"/>
              <a:t>"8-jdk-alpine"</a:t>
            </a:r>
            <a:r>
              <a:rPr lang="ko-KR" altLang="en-US" dirty="0"/>
              <a:t>이라는 태그를 사용하겠다는 것을 의미 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MAINTAINER 'heavyflood@gsitm.com'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연락처 정보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MAINTAINER </a:t>
            </a:r>
            <a:r>
              <a:rPr lang="ko-KR" altLang="en-US" dirty="0"/>
              <a:t>파일을 만들거나 관리하는 사람 또는 조직의 연락처 정보를 나타내는 데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TZ=Asia/Seoul</a:t>
            </a:r>
            <a:endParaRPr lang="ko-KR" altLang="en-US" dirty="0"/>
          </a:p>
          <a:p>
            <a:pPr fontAlgn="base" latinLnBrk="1"/>
            <a:r>
              <a:rPr lang="en-US" altLang="ko-KR" dirty="0"/>
              <a:t>//TZ</a:t>
            </a:r>
            <a:r>
              <a:rPr lang="ko-KR" altLang="en-US" dirty="0"/>
              <a:t>환경</a:t>
            </a:r>
            <a:r>
              <a:rPr lang="en-US" altLang="ko-KR" dirty="0"/>
              <a:t>Asia/Seoul</a:t>
            </a:r>
            <a:r>
              <a:rPr lang="ko-KR" altLang="en-US" dirty="0"/>
              <a:t>시스템의 시간대를 지정하는 방법</a:t>
            </a:r>
          </a:p>
          <a:p>
            <a:pPr fontAlgn="base" latinLnBrk="1"/>
            <a:r>
              <a:rPr lang="en-US" altLang="ko-KR" dirty="0"/>
              <a:t>VOLUME /</a:t>
            </a:r>
            <a:r>
              <a:rPr lang="en-US" altLang="ko-KR" dirty="0" err="1"/>
              <a:t>tmp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en-US" altLang="ko-KR" dirty="0" err="1"/>
              <a:t>Dockerfile</a:t>
            </a:r>
            <a:r>
              <a:rPr lang="ko-KR" altLang="en-US" dirty="0"/>
              <a:t>에서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ko-KR" altLang="en-US" dirty="0"/>
              <a:t>디렉토리는 볼륨으로 취급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VOLUME </a:t>
            </a:r>
            <a:r>
              <a:rPr lang="en-US" altLang="ko-KR" dirty="0" err="1"/>
              <a:t>Dockerfiles</a:t>
            </a:r>
            <a:r>
              <a:rPr lang="ko-KR" altLang="en-US" dirty="0"/>
              <a:t>에서 </a:t>
            </a:r>
            <a:r>
              <a:rPr lang="en-US" altLang="ko-KR" dirty="0"/>
              <a:t>Docker</a:t>
            </a:r>
            <a:r>
              <a:rPr lang="ko-KR" altLang="en-US" dirty="0"/>
              <a:t>에게 다음을 알리는 데 사용됩니다</a:t>
            </a:r>
            <a:r>
              <a:rPr lang="en-US" altLang="ko-KR" dirty="0"/>
              <a:t>.VOLUME</a:t>
            </a:r>
            <a:r>
              <a:rPr lang="ko-KR" altLang="en-US" dirty="0"/>
              <a:t>지침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볼륨으로 취급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mkdir</a:t>
            </a:r>
            <a:r>
              <a:rPr lang="en-US" altLang="ko-KR" dirty="0"/>
              <a:t> -p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 디렉터리와 해당 상위 디렉터리를 만드는 데 사용 </a:t>
            </a:r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</a:t>
            </a:r>
          </a:p>
          <a:p>
            <a:pPr fontAlgn="base" latinLnBrk="1"/>
            <a:r>
              <a:rPr lang="en-US" altLang="ko-KR" dirty="0" err="1"/>
              <a:t>mkdir</a:t>
            </a:r>
            <a:r>
              <a:rPr lang="en-US" altLang="ko-KR" dirty="0"/>
              <a:t> -p </a:t>
            </a:r>
            <a:r>
              <a:rPr lang="ko-KR" altLang="en-US" dirty="0"/>
              <a:t>디렉터리와 해당 상위 디렉터리를 만드는 데 사용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 </a:t>
            </a:r>
            <a:r>
              <a:rPr lang="ko-KR" altLang="en-US" dirty="0"/>
              <a:t>파일위치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ko-KR" altLang="en-US" dirty="0" err="1"/>
              <a:t>도커파일에서</a:t>
            </a:r>
            <a:r>
              <a:rPr lang="ko-KR" altLang="en-US" dirty="0"/>
              <a:t> 사용되는 명령으로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이미지 빌드 프로세스 중에 사용자가 전달할 수 있는 빌드 인수</a:t>
            </a:r>
            <a:r>
              <a:rPr lang="en-US" altLang="ko-KR" dirty="0"/>
              <a:t>(build argument)</a:t>
            </a:r>
            <a:r>
              <a:rPr lang="ko-KR" altLang="en-US" dirty="0"/>
              <a:t>를 정의하는 데 사용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빌드 인수를 정의하는 지시어입니다</a:t>
            </a:r>
            <a:r>
              <a:rPr lang="en-US" altLang="ko-KR" dirty="0"/>
              <a:t>. </a:t>
            </a:r>
            <a:r>
              <a:rPr lang="ko-KR" altLang="en-US" dirty="0"/>
              <a:t>빌드 인수는 이미지 빌드 프로세스 중에 사용되는 변수와 비슷한 역할</a:t>
            </a:r>
          </a:p>
          <a:p>
            <a:pPr fontAlgn="base" latinLnBrk="1"/>
            <a:r>
              <a:rPr lang="en-US" altLang="ko-KR" dirty="0"/>
              <a:t>SERVER_ENV </a:t>
            </a:r>
            <a:r>
              <a:rPr lang="en-US" altLang="ko-KR" dirty="0" err="1"/>
              <a:t>SERVER_ENV</a:t>
            </a:r>
            <a:r>
              <a:rPr lang="ko-KR" altLang="en-US" dirty="0"/>
              <a:t>라는 이름의 빌드 인수를 정의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환경 변수는 </a:t>
            </a:r>
            <a:r>
              <a:rPr lang="ko-KR" altLang="en-US" dirty="0" err="1"/>
              <a:t>도컨</a:t>
            </a:r>
            <a:r>
              <a:rPr lang="ko-KR" altLang="en-US" dirty="0"/>
              <a:t> 이미지 내에서 사용할 수 있으며</a:t>
            </a:r>
            <a:r>
              <a:rPr lang="en-US" altLang="ko-KR" dirty="0"/>
              <a:t>, </a:t>
            </a:r>
            <a:r>
              <a:rPr lang="ko-KR" altLang="en-US" dirty="0"/>
              <a:t>컨테이너가 실행될 때 해당 환경 변수가 사용됩니다</a:t>
            </a:r>
            <a:r>
              <a:rPr lang="en-US" altLang="ko-KR" dirty="0"/>
              <a:t>. </a:t>
            </a:r>
            <a:r>
              <a:rPr lang="ko-KR" altLang="en-US" dirty="0"/>
              <a:t>일반적으로 이러한 환경 변수는 </a:t>
            </a:r>
          </a:p>
          <a:p>
            <a:pPr fontAlgn="base" latinLnBrk="1"/>
            <a:r>
              <a:rPr lang="ko-KR" altLang="en-US" dirty="0"/>
              <a:t>애플리케이션 설정</a:t>
            </a:r>
            <a:r>
              <a:rPr lang="en-US" altLang="ko-KR" dirty="0"/>
              <a:t>, </a:t>
            </a:r>
            <a:r>
              <a:rPr lang="ko-KR" altLang="en-US" dirty="0"/>
              <a:t>동작 모드</a:t>
            </a:r>
            <a:r>
              <a:rPr lang="en-US" altLang="ko-KR" dirty="0"/>
              <a:t>, </a:t>
            </a:r>
            <a:r>
              <a:rPr lang="ko-KR" altLang="en-US" dirty="0"/>
              <a:t>포트 번호</a:t>
            </a:r>
            <a:r>
              <a:rPr lang="en-US" altLang="ko-KR" dirty="0"/>
              <a:t>, </a:t>
            </a:r>
            <a:r>
              <a:rPr lang="ko-KR" altLang="en-US" dirty="0"/>
              <a:t>데이터베이스 연결 정보 등과 같이 다양한 설정을 동적으로 지정하는 데 사용됩니다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SERVER_ENV </a:t>
            </a:r>
            <a:r>
              <a:rPr lang="ko-KR" altLang="en-US" dirty="0"/>
              <a:t>환경 변수는 컨테이너가 실행될 때 서버 환경을 설정하는 데 사용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환경 변수를 설정하는 지시어입니다</a:t>
            </a:r>
            <a:r>
              <a:rPr lang="en-US" altLang="ko-KR" dirty="0"/>
              <a:t>. </a:t>
            </a:r>
            <a:r>
              <a:rPr lang="ko-KR" altLang="en-US" dirty="0"/>
              <a:t>설정된 환경 변수는 </a:t>
            </a:r>
            <a:r>
              <a:rPr lang="ko-KR" altLang="en-US" dirty="0" err="1"/>
              <a:t>도컨</a:t>
            </a:r>
            <a:r>
              <a:rPr lang="ko-KR" altLang="en-US" dirty="0"/>
              <a:t> 이미지 내에서 사용 </a:t>
            </a:r>
          </a:p>
          <a:p>
            <a:pPr fontAlgn="base" latinLnBrk="1"/>
            <a:r>
              <a:rPr lang="en-US" altLang="ko-KR" dirty="0"/>
              <a:t>SERVER_ENV ${SERVER_ENV}</a:t>
            </a:r>
            <a:endParaRPr lang="ko-KR" altLang="en-US" dirty="0"/>
          </a:p>
          <a:p>
            <a:pPr fontAlgn="base" latinLnBrk="1"/>
            <a:r>
              <a:rPr lang="ko-KR" altLang="en-US" dirty="0"/>
              <a:t>설정하려는 환경 변수의 이름과 값을 나타냅니다</a:t>
            </a:r>
            <a:r>
              <a:rPr lang="en-US" altLang="ko-KR" dirty="0"/>
              <a:t>. SERVER_ENV</a:t>
            </a:r>
            <a:r>
              <a:rPr lang="ko-KR" altLang="en-US" dirty="0"/>
              <a:t>는 환경 변수의 이름이고 </a:t>
            </a:r>
            <a:r>
              <a:rPr lang="en-US" altLang="ko-KR" dirty="0"/>
              <a:t>${SERVER_ENV}</a:t>
            </a:r>
            <a:r>
              <a:rPr lang="ko-KR" altLang="en-US" dirty="0"/>
              <a:t>는 해당 환경 변수의 값을 설정하는 방법입니다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${SERVER_ENV}</a:t>
            </a:r>
            <a:r>
              <a:rPr lang="ko-KR" altLang="en-US" dirty="0"/>
              <a:t>를 통해 빌드 시에 사용자로부터 전달된 값으로 환경 변수를 설정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ko-KR" altLang="en-US" dirty="0" err="1"/>
              <a:t>도커파일에서</a:t>
            </a:r>
            <a:r>
              <a:rPr lang="ko-KR" altLang="en-US" dirty="0"/>
              <a:t> 사용되는 명령으로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이미지 빌드 프로세스 중에 사용자가 전달할 수 있는 빌드 인수</a:t>
            </a:r>
            <a:r>
              <a:rPr lang="en-US" altLang="ko-KR" dirty="0"/>
              <a:t>(build argument)</a:t>
            </a:r>
            <a:r>
              <a:rPr lang="ko-KR" altLang="en-US" dirty="0"/>
              <a:t>를 정의하는 데 사용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빌드 인수를 정의하는 지시어입니다</a:t>
            </a:r>
            <a:r>
              <a:rPr lang="en-US" altLang="ko-KR" dirty="0"/>
              <a:t>. </a:t>
            </a:r>
            <a:r>
              <a:rPr lang="ko-KR" altLang="en-US" dirty="0"/>
              <a:t>빌드 인수는 이미지 빌드 프로세스 중에 사용되는 변수와 비슷한 역할</a:t>
            </a:r>
          </a:p>
          <a:p>
            <a:pPr fontAlgn="base" latinLnBrk="1"/>
            <a:r>
              <a:rPr lang="en-US" altLang="ko-KR" dirty="0"/>
              <a:t>CONFIG_NAME </a:t>
            </a:r>
            <a:r>
              <a:rPr lang="ko-KR" altLang="en-US" dirty="0"/>
              <a:t>이름의 빌드 인수를 정의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CONFIG_NAME '</a:t>
            </a:r>
            <a:r>
              <a:rPr lang="en-US" altLang="ko-KR" dirty="0" err="1"/>
              <a:t>oc-auth.yml</a:t>
            </a:r>
            <a:r>
              <a:rPr lang="en-US" altLang="ko-KR" dirty="0"/>
              <a:t>'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환경 변수를 설정하는 지시어입니다</a:t>
            </a:r>
            <a:r>
              <a:rPr lang="en-US" altLang="ko-KR" dirty="0"/>
              <a:t>. </a:t>
            </a:r>
            <a:r>
              <a:rPr lang="ko-KR" altLang="en-US" dirty="0"/>
              <a:t>설정된 환경 변수는 </a:t>
            </a:r>
            <a:r>
              <a:rPr lang="ko-KR" altLang="en-US" dirty="0" err="1"/>
              <a:t>도컨</a:t>
            </a:r>
            <a:r>
              <a:rPr lang="ko-KR" altLang="en-US" dirty="0"/>
              <a:t> 이미지 내에서 사용 이름의 빌드 인수를 정의 파일이름 </a:t>
            </a:r>
            <a:r>
              <a:rPr lang="en-US" altLang="ko-KR" dirty="0"/>
              <a:t>'</a:t>
            </a:r>
            <a:r>
              <a:rPr lang="en-US" altLang="ko-KR" dirty="0" err="1"/>
              <a:t>oc-auth.yml</a:t>
            </a:r>
            <a:r>
              <a:rPr lang="en-US" altLang="ko-KR" dirty="0"/>
              <a:t>'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환경 변수를 설정하는 지시어입니다</a:t>
            </a:r>
            <a:r>
              <a:rPr lang="en-US" altLang="ko-KR" dirty="0"/>
              <a:t>. </a:t>
            </a:r>
            <a:r>
              <a:rPr lang="ko-KR" altLang="en-US" dirty="0"/>
              <a:t>설정된 환경 변수는 </a:t>
            </a:r>
            <a:r>
              <a:rPr lang="ko-KR" altLang="en-US" dirty="0" err="1"/>
              <a:t>도컨</a:t>
            </a:r>
            <a:r>
              <a:rPr lang="ko-KR" altLang="en-US" dirty="0"/>
              <a:t> 이미지 내에서 사용 </a:t>
            </a:r>
          </a:p>
          <a:p>
            <a:pPr fontAlgn="base" latinLnBrk="1"/>
            <a:r>
              <a:rPr lang="en-US" altLang="ko-KR" dirty="0"/>
              <a:t>CONFIG_NAME </a:t>
            </a:r>
            <a:r>
              <a:rPr lang="ko-KR" altLang="en-US" dirty="0"/>
              <a:t>이름의 빌드 인수를 정의</a:t>
            </a:r>
          </a:p>
          <a:p>
            <a:pPr fontAlgn="base" latinLnBrk="1"/>
            <a:r>
              <a:rPr lang="en-US" altLang="ko-KR" dirty="0"/>
              <a:t>'</a:t>
            </a:r>
            <a:r>
              <a:rPr lang="en-US" altLang="ko-KR" dirty="0" err="1"/>
              <a:t>oc-auth.yml</a:t>
            </a:r>
            <a:r>
              <a:rPr lang="en-US" altLang="ko-KR" dirty="0"/>
              <a:t>' </a:t>
            </a:r>
            <a:r>
              <a:rPr lang="ko-KR" altLang="en-US" dirty="0"/>
              <a:t>파일이름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JAVA_OPTS="-Xmx2048m -Xms2048m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/whatap.agent-2.0_29.jar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환경 변수를 설정하는 지시어입니다</a:t>
            </a:r>
            <a:r>
              <a:rPr lang="en-US" altLang="ko-KR" dirty="0"/>
              <a:t>. </a:t>
            </a:r>
            <a:r>
              <a:rPr lang="ko-KR" altLang="en-US" dirty="0"/>
              <a:t>설정된 환경 변수는 </a:t>
            </a:r>
            <a:r>
              <a:rPr lang="ko-KR" altLang="en-US" dirty="0" err="1"/>
              <a:t>도컨</a:t>
            </a:r>
            <a:r>
              <a:rPr lang="ko-KR" altLang="en-US" dirty="0"/>
              <a:t> 이미지 내에서 사용 </a:t>
            </a:r>
          </a:p>
          <a:p>
            <a:pPr fontAlgn="base" latinLnBrk="1"/>
            <a:r>
              <a:rPr lang="en-US" altLang="ko-KR" dirty="0"/>
              <a:t>JAVA_OPTS="-Xmx2048m -Xms2048m </a:t>
            </a:r>
            <a:endParaRPr lang="ko-KR" altLang="en-US" dirty="0"/>
          </a:p>
          <a:p>
            <a:pPr fontAlgn="base" latinLnBrk="1"/>
            <a:r>
              <a:rPr lang="en-US" altLang="ko-KR" dirty="0"/>
              <a:t>JAVA_OPTS</a:t>
            </a:r>
            <a:r>
              <a:rPr lang="ko-KR" altLang="en-US" dirty="0"/>
              <a:t>는 환경 변수의 이름이고</a:t>
            </a:r>
            <a:r>
              <a:rPr lang="en-US" altLang="ko-KR" dirty="0"/>
              <a:t>, " -Xmx2048m -Xms2048m"</a:t>
            </a:r>
            <a:r>
              <a:rPr lang="ko-KR" altLang="en-US" dirty="0"/>
              <a:t>는 해당 환경 변수의 값을 설정하는 방법입니다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JAVA_OPTS</a:t>
            </a:r>
            <a:r>
              <a:rPr lang="ko-KR" altLang="en-US" dirty="0"/>
              <a:t>는 </a:t>
            </a:r>
            <a:r>
              <a:rPr lang="en-US" altLang="ko-KR" dirty="0"/>
              <a:t>Java </a:t>
            </a:r>
            <a:r>
              <a:rPr lang="ko-KR" altLang="en-US" dirty="0"/>
              <a:t>가상 머신 </a:t>
            </a:r>
            <a:r>
              <a:rPr lang="en-US" altLang="ko-KR" dirty="0"/>
              <a:t>(JVM)</a:t>
            </a:r>
            <a:r>
              <a:rPr lang="ko-KR" altLang="en-US" dirty="0"/>
              <a:t>의 옵션을 설정하는 환경 변수입니다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JVM</a:t>
            </a:r>
            <a:r>
              <a:rPr lang="ko-KR" altLang="en-US" dirty="0"/>
              <a:t>의 최대 </a:t>
            </a:r>
            <a:r>
              <a:rPr lang="ko-KR" altLang="en-US" dirty="0" err="1"/>
              <a:t>힙</a:t>
            </a:r>
            <a:r>
              <a:rPr lang="ko-KR" altLang="en-US" dirty="0"/>
              <a:t> 크기를 </a:t>
            </a:r>
            <a:r>
              <a:rPr lang="en-US" altLang="ko-KR" dirty="0"/>
              <a:t>1GB (-Xmx1g)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ko-KR" altLang="en-US" dirty="0"/>
              <a:t>최초 </a:t>
            </a:r>
            <a:r>
              <a:rPr lang="ko-KR" altLang="en-US" dirty="0" err="1"/>
              <a:t>힙</a:t>
            </a:r>
            <a:r>
              <a:rPr lang="ko-KR" altLang="en-US" dirty="0"/>
              <a:t> 크기를 </a:t>
            </a:r>
            <a:r>
              <a:rPr lang="en-US" altLang="ko-KR" dirty="0"/>
              <a:t>1GB (-Xms1g)</a:t>
            </a:r>
            <a:r>
              <a:rPr lang="ko-KR" altLang="en-US" dirty="0"/>
              <a:t>로 설정합니다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이러한 </a:t>
            </a:r>
            <a:r>
              <a:rPr lang="en-US" altLang="ko-KR" dirty="0"/>
              <a:t>JVM </a:t>
            </a:r>
            <a:r>
              <a:rPr lang="ko-KR" altLang="en-US" dirty="0"/>
              <a:t>옵션은 </a:t>
            </a:r>
            <a:r>
              <a:rPr lang="en-US" altLang="ko-KR" dirty="0"/>
              <a:t>Java </a:t>
            </a:r>
            <a:r>
              <a:rPr lang="ko-KR" altLang="en-US" dirty="0"/>
              <a:t>애플리케이션을 실행할 때 할당되는 </a:t>
            </a:r>
            <a:r>
              <a:rPr lang="ko-KR" altLang="en-US" dirty="0" err="1"/>
              <a:t>힙</a:t>
            </a:r>
            <a:r>
              <a:rPr lang="ko-KR" altLang="en-US" dirty="0"/>
              <a:t> 메모리 크기를 제어</a:t>
            </a:r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/whatap.agent-2.0_29.jar Java </a:t>
            </a:r>
            <a:r>
              <a:rPr lang="ko-KR" altLang="en-US" dirty="0"/>
              <a:t>에이전트를 지정</a:t>
            </a:r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</a:t>
            </a:r>
            <a:endParaRPr lang="ko-KR" altLang="en-US" dirty="0"/>
          </a:p>
          <a:p>
            <a:pPr fontAlgn="base" latinLnBrk="1"/>
            <a:r>
              <a:rPr lang="en-US" altLang="ko-KR" dirty="0"/>
              <a:t>Java </a:t>
            </a:r>
            <a:r>
              <a:rPr lang="ko-KR" altLang="en-US" dirty="0"/>
              <a:t>애플리케이션의 컨텍스트에서 나타나며 시스템 속성 설정을 나타냅니다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이것이 의미하는 바를 분석해 보겠습니다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`-D`: </a:t>
            </a:r>
            <a:r>
              <a:rPr lang="ko-KR" altLang="en-US" dirty="0"/>
              <a:t>시스템 속성을 설정하는 데 사용되는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ko-KR" altLang="en-US" dirty="0" err="1"/>
              <a:t>명령줄</a:t>
            </a:r>
            <a:r>
              <a:rPr lang="ko-KR" altLang="en-US" dirty="0"/>
              <a:t> 옵션입니다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`-D`</a:t>
            </a:r>
            <a:r>
              <a:rPr lang="ko-KR" altLang="en-US" dirty="0"/>
              <a:t>를 사용하면 키와 값으로 시스템 속성을 지정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./auth-0.0.1-SNAPSHOT.jar oc-auth.jar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./auth-0.0.1-SNAPSHOT.jar oc-auth.jar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oc-auth.yml</a:t>
            </a:r>
            <a:r>
              <a:rPr lang="en-US" altLang="ko-KR" dirty="0"/>
              <a:t> </a:t>
            </a:r>
            <a:r>
              <a:rPr lang="en-US" altLang="ko-KR" dirty="0" err="1"/>
              <a:t>oc-auth.yml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oc-auth.yml</a:t>
            </a:r>
            <a:r>
              <a:rPr lang="en-US" altLang="ko-KR" dirty="0"/>
              <a:t> </a:t>
            </a:r>
            <a:r>
              <a:rPr lang="en-US" altLang="ko-KR" dirty="0" err="1"/>
              <a:t>oc-auth.yml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./whatap.agent-*.jar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./whatap.agent-*.jar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ko-KR" altLang="en-US" dirty="0"/>
              <a:t>	 </a:t>
            </a:r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# 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//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</a:t>
            </a:r>
            <a:r>
              <a:rPr lang="ko-KR" altLang="en-US" dirty="0"/>
              <a:t>파일을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파일로 복사하여 시스템의 시간대를 서울로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컨테이너 또는 호스트 시스템의 시간대를 설정할 수 있으며</a:t>
            </a:r>
            <a:r>
              <a:rPr lang="en-US" altLang="ko-KR" dirty="0"/>
              <a:t>, </a:t>
            </a:r>
            <a:r>
              <a:rPr lang="ko-KR" altLang="en-US" dirty="0"/>
              <a:t>시간대 설정이 변경되면 시간 및 날짜 표시가 해당 지역의 로컬 시간대로 변경됩니다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"Asia/Seoul" </a:t>
            </a:r>
            <a:r>
              <a:rPr lang="ko-KR" altLang="en-US" dirty="0"/>
              <a:t>시간대 정보를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저장하여 시스템의 시간대를 서울 시간대로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시스템의 시간대가 변경되면 시간 및 날짜 표시가 해당 지역의 로컬 시간대로 조정됩니다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endParaRPr lang="ko-KR" altLang="en-US" dirty="0"/>
          </a:p>
          <a:p>
            <a:pPr fontAlgn="base" latinLnBrk="1"/>
            <a:r>
              <a:rPr lang="ko-KR" altLang="en-US" dirty="0" err="1"/>
              <a:t>도커</a:t>
            </a:r>
            <a:r>
              <a:rPr lang="ko-KR" altLang="en-US" dirty="0"/>
              <a:t> 이미지를 빌드하는 동안 실행되는 명령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en-US" altLang="ko-KR" dirty="0"/>
              <a:t>Alpine Linux </a:t>
            </a:r>
            <a:r>
              <a:rPr lang="ko-KR" altLang="en-US" dirty="0"/>
              <a:t>기반의 </a:t>
            </a:r>
            <a:r>
              <a:rPr lang="ko-KR" altLang="en-US" dirty="0" err="1"/>
              <a:t>도커</a:t>
            </a:r>
            <a:r>
              <a:rPr lang="ko-KR" altLang="en-US" dirty="0"/>
              <a:t> 이미지에서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r>
              <a:rPr lang="ko-KR" altLang="en-US" dirty="0"/>
              <a:t>패키지를 설치</a:t>
            </a:r>
          </a:p>
          <a:p>
            <a:pPr fontAlgn="base" latinLnBrk="1"/>
            <a:r>
              <a:rPr lang="en-US" altLang="ko-KR" dirty="0"/>
              <a:t>--no-cache </a:t>
            </a:r>
            <a:r>
              <a:rPr lang="ko-KR" altLang="en-US" dirty="0"/>
              <a:t>플래그를 사용하여 패키지 설치 중에 캐시를 사용하지 않도록 설정</a:t>
            </a:r>
          </a:p>
          <a:p>
            <a:pPr fontAlgn="base" latinLnBrk="1"/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ko-KR" altLang="en-US" dirty="0"/>
              <a:t>리눅스에서 파일을 복사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 </a:t>
            </a:r>
            <a:r>
              <a:rPr lang="ko-KR" altLang="en-US" dirty="0"/>
              <a:t>디렉토리에는 다양한 시간대 정보 파일이 포함되어 있으며</a:t>
            </a:r>
            <a:r>
              <a:rPr lang="en-US" altLang="ko-KR" dirty="0"/>
              <a:t>, </a:t>
            </a:r>
            <a:r>
              <a:rPr lang="ko-KR" altLang="en-US" dirty="0"/>
              <a:t>여기에서는 </a:t>
            </a:r>
            <a:r>
              <a:rPr lang="en-US" altLang="ko-KR" dirty="0"/>
              <a:t>"Asia/Seoul" </a:t>
            </a:r>
            <a:r>
              <a:rPr lang="ko-KR" altLang="en-US" dirty="0"/>
              <a:t>시간대 파일을 사용합니다</a:t>
            </a:r>
            <a:r>
              <a:rPr lang="en-US" altLang="ko-KR" dirty="0"/>
              <a:t>. "Asia/Seoul"</a:t>
            </a:r>
            <a:r>
              <a:rPr lang="ko-KR" altLang="en-US" dirty="0"/>
              <a:t>은 서울의 시간대 정보</a:t>
            </a:r>
          </a:p>
          <a:p>
            <a:pPr fontAlgn="base" latinLnBrk="1"/>
            <a:r>
              <a:rPr lang="ko-KR" altLang="en-US" dirty="0"/>
              <a:t>시스템의 현재 시간대를 나타내는 파일의 경로입니다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파일을 변경하면 시스템의 시간대가 변경</a:t>
            </a:r>
          </a:p>
          <a:p>
            <a:pPr fontAlgn="base" latinLnBrk="1"/>
            <a:r>
              <a:rPr lang="en-US" altLang="ko-KR" dirty="0"/>
              <a:t>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echo: </a:t>
            </a:r>
            <a:r>
              <a:rPr lang="ko-KR" altLang="en-US" dirty="0"/>
              <a:t>리눅스 명령줄에서 텍스트를 출력하는 명령입니다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"Asia/Seoul": </a:t>
            </a:r>
            <a:r>
              <a:rPr lang="ko-KR" altLang="en-US" dirty="0"/>
              <a:t>이 부분은 원하는 시간대를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"Asia/Seoul"</a:t>
            </a:r>
            <a:r>
              <a:rPr lang="ko-KR" altLang="en-US" dirty="0"/>
              <a:t>로 설정된 시간대인 서울 시간대를 지정하려고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: </a:t>
            </a:r>
            <a:r>
              <a:rPr lang="ko-KR" altLang="en-US" dirty="0"/>
              <a:t>이 부분은 </a:t>
            </a:r>
            <a:r>
              <a:rPr lang="ko-KR" altLang="en-US" dirty="0" err="1"/>
              <a:t>리다이렉션</a:t>
            </a:r>
            <a:r>
              <a:rPr lang="ko-KR" altLang="en-US" dirty="0"/>
              <a:t> 연산자</a:t>
            </a:r>
            <a:r>
              <a:rPr lang="en-US" altLang="ko-KR" dirty="0"/>
              <a:t>(&gt;)</a:t>
            </a:r>
            <a:r>
              <a:rPr lang="ko-KR" altLang="en-US" dirty="0"/>
              <a:t>를 사용하여 출력된 텍스트를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쓰겠다는 것을 나타냅니다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파일은 시스템의 시간대 정보를 저장하는 파일로</a:t>
            </a:r>
            <a:r>
              <a:rPr lang="en-US" altLang="ko-KR" dirty="0"/>
              <a:t>, </a:t>
            </a:r>
            <a:r>
              <a:rPr lang="ko-KR" altLang="en-US" dirty="0"/>
              <a:t>시간대 설정을 변경하는 데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exec java $JAVA_OPTS 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-jar /oc-auth.jar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//ENTRYPOINT exec java -Xmx2048m -Xms2048m exec java -Xmx2048m -Xms2048m </a:t>
            </a:r>
            <a:r>
              <a:rPr lang="ko-KR" altLang="en-US" dirty="0"/>
              <a:t>적용</a:t>
            </a:r>
          </a:p>
          <a:p>
            <a:pPr fontAlgn="base" latinLnBrk="1"/>
            <a:r>
              <a:rPr lang="en-US" altLang="ko-KR" dirty="0"/>
              <a:t>//-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/whatap.agent-2.0_29.jar </a:t>
            </a:r>
            <a:r>
              <a:rPr lang="en-US" altLang="ko-KR" dirty="0" err="1"/>
              <a:t>javaagent</a:t>
            </a:r>
            <a:endParaRPr lang="ko-KR" altLang="en-US" dirty="0"/>
          </a:p>
          <a:p>
            <a:pPr fontAlgn="base" latinLnBrk="1"/>
            <a:r>
              <a:rPr lang="en-US" altLang="ko-KR" dirty="0"/>
              <a:t>//-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 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//-jar /oc-auth.jar</a:t>
            </a:r>
            <a:endParaRPr lang="ko-KR" altLang="en-US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50656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30479C-302D-4684-9379-FD2E0A4B733E}"/>
              </a:ext>
            </a:extLst>
          </p:cNvPr>
          <p:cNvSpPr/>
          <p:nvPr/>
        </p:nvSpPr>
        <p:spPr>
          <a:xfrm>
            <a:off x="189953" y="247134"/>
            <a:ext cx="2029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prd-oc-auth.groovy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D63BB-8905-482C-94A0-3688FC48A6C6}"/>
              </a:ext>
            </a:extLst>
          </p:cNvPr>
          <p:cNvGraphicFramePr>
            <a:graphicFrameLocks noGrp="1"/>
          </p:cNvGraphicFramePr>
          <p:nvPr/>
        </p:nvGraphicFramePr>
        <p:xfrm>
          <a:off x="5764213" y="1701800"/>
          <a:ext cx="5541742" cy="6199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748">
                  <a:extLst>
                    <a:ext uri="{9D8B030D-6E8A-4147-A177-3AD203B41FA5}">
                      <a16:colId xmlns:a16="http://schemas.microsoft.com/office/drawing/2014/main" val="994751463"/>
                    </a:ext>
                  </a:extLst>
                </a:gridCol>
                <a:gridCol w="539999">
                  <a:extLst>
                    <a:ext uri="{9D8B030D-6E8A-4147-A177-3AD203B41FA5}">
                      <a16:colId xmlns:a16="http://schemas.microsoft.com/office/drawing/2014/main" val="3304785278"/>
                    </a:ext>
                  </a:extLst>
                </a:gridCol>
                <a:gridCol w="155250">
                  <a:extLst>
                    <a:ext uri="{9D8B030D-6E8A-4147-A177-3AD203B41FA5}">
                      <a16:colId xmlns:a16="http://schemas.microsoft.com/office/drawing/2014/main" val="2119463035"/>
                    </a:ext>
                  </a:extLst>
                </a:gridCol>
                <a:gridCol w="189000">
                  <a:extLst>
                    <a:ext uri="{9D8B030D-6E8A-4147-A177-3AD203B41FA5}">
                      <a16:colId xmlns:a16="http://schemas.microsoft.com/office/drawing/2014/main" val="4292115741"/>
                    </a:ext>
                  </a:extLst>
                </a:gridCol>
                <a:gridCol w="236250">
                  <a:extLst>
                    <a:ext uri="{9D8B030D-6E8A-4147-A177-3AD203B41FA5}">
                      <a16:colId xmlns:a16="http://schemas.microsoft.com/office/drawing/2014/main" val="2984633823"/>
                    </a:ext>
                  </a:extLst>
                </a:gridCol>
                <a:gridCol w="479249">
                  <a:extLst>
                    <a:ext uri="{9D8B030D-6E8A-4147-A177-3AD203B41FA5}">
                      <a16:colId xmlns:a16="http://schemas.microsoft.com/office/drawing/2014/main" val="1300325293"/>
                    </a:ext>
                  </a:extLst>
                </a:gridCol>
                <a:gridCol w="620999">
                  <a:extLst>
                    <a:ext uri="{9D8B030D-6E8A-4147-A177-3AD203B41FA5}">
                      <a16:colId xmlns:a16="http://schemas.microsoft.com/office/drawing/2014/main" val="1978153038"/>
                    </a:ext>
                  </a:extLst>
                </a:gridCol>
                <a:gridCol w="1248748">
                  <a:extLst>
                    <a:ext uri="{9D8B030D-6E8A-4147-A177-3AD203B41FA5}">
                      <a16:colId xmlns:a16="http://schemas.microsoft.com/office/drawing/2014/main" val="2755688323"/>
                    </a:ext>
                  </a:extLst>
                </a:gridCol>
                <a:gridCol w="823499">
                  <a:extLst>
                    <a:ext uri="{9D8B030D-6E8A-4147-A177-3AD203B41FA5}">
                      <a16:colId xmlns:a16="http://schemas.microsoft.com/office/drawing/2014/main" val="3927903324"/>
                    </a:ext>
                  </a:extLst>
                </a:gridCol>
              </a:tblGrid>
              <a:tr h="1148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순서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구분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작업자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스탭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실행 시스템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버전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명령어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입력변수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내용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extLst>
                  <a:ext uri="{0D108BD9-81ED-4DB2-BD59-A6C34878D82A}">
                    <a16:rowId xmlns:a16="http://schemas.microsoft.com/office/drawing/2014/main" val="4128159347"/>
                  </a:ext>
                </a:extLst>
              </a:tr>
              <a:tr h="1148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prd-oc-auth.groovy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개발자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GitLab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14.1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commit and Push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extLst>
                  <a:ext uri="{0D108BD9-81ED-4DB2-BD59-A6C34878D82A}">
                    <a16:rowId xmlns:a16="http://schemas.microsoft.com/office/drawing/2014/main" val="797674138"/>
                  </a:ext>
                </a:extLst>
              </a:tr>
              <a:tr h="740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prd-oc-auth.groovy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개발자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Build with Paramters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명 입력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extLst>
                  <a:ext uri="{0D108BD9-81ED-4DB2-BD59-A6C34878D82A}">
                    <a16:rowId xmlns:a16="http://schemas.microsoft.com/office/drawing/2014/main" val="1933064198"/>
                  </a:ext>
                </a:extLst>
              </a:tr>
              <a:tr h="2220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prd-oc-auth.groovy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environment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젠킨슨 </a:t>
                      </a:r>
                      <a:r>
                        <a:rPr lang="en-US" altLang="ko-KR" sz="400" u="none" strike="noStrike">
                          <a:effectLst/>
                        </a:rPr>
                        <a:t>groovy </a:t>
                      </a:r>
                      <a:r>
                        <a:rPr lang="ko-KR" altLang="en-US" sz="400" u="none" strike="noStrike">
                          <a:effectLst/>
                        </a:rPr>
                        <a:t>스크립트 변수선언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ㅁ젠킨슨 </a:t>
                      </a:r>
                      <a:r>
                        <a:rPr lang="en-US" sz="400" u="none" strike="noStrike">
                          <a:effectLst/>
                        </a:rPr>
                        <a:t>groovy </a:t>
                      </a:r>
                      <a:r>
                        <a:rPr lang="ko-KR" altLang="en-US" sz="400" u="none" strike="noStrike">
                          <a:effectLst/>
                        </a:rPr>
                        <a:t>스크립트 변수선언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</a:t>
                      </a:r>
                      <a:r>
                        <a:rPr lang="en-US" sz="400" u="none" strike="noStrike">
                          <a:effectLst/>
                        </a:rPr>
                        <a:t>registryCredential = 'DockerHub'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</a:t>
                      </a:r>
                      <a:r>
                        <a:rPr lang="en-US" sz="400" u="none" strike="noStrike">
                          <a:effectLst/>
                        </a:rPr>
                        <a:t>registryCredential = 'DockerHub'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extLst>
                  <a:ext uri="{0D108BD9-81ED-4DB2-BD59-A6C34878D82A}">
                    <a16:rowId xmlns:a16="http://schemas.microsoft.com/office/drawing/2014/main" val="2567751440"/>
                  </a:ext>
                </a:extLst>
              </a:tr>
              <a:tr h="1148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4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prd-oc-auth.groovy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stage('checkparam')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명 체크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extLst>
                  <a:ext uri="{0D108BD9-81ED-4DB2-BD59-A6C34878D82A}">
                    <a16:rowId xmlns:a16="http://schemas.microsoft.com/office/drawing/2014/main" val="2830280399"/>
                  </a:ext>
                </a:extLst>
              </a:tr>
              <a:tr h="1148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5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prd-oc-auth.groovy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stage('checkout')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젠킨슨으로 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extLst>
                  <a:ext uri="{0D108BD9-81ED-4DB2-BD59-A6C34878D82A}">
                    <a16:rowId xmlns:a16="http://schemas.microsoft.com/office/drawing/2014/main" val="1743725272"/>
                  </a:ext>
                </a:extLst>
              </a:tr>
              <a:tr h="1148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6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prd-oc-auth.groovy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stage('Initialize')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젠킨슨 </a:t>
                      </a:r>
                      <a:r>
                        <a:rPr lang="en-US" altLang="ko-KR" sz="400" u="none" strike="noStrike">
                          <a:effectLst/>
                        </a:rPr>
                        <a:t>groovy </a:t>
                      </a:r>
                      <a:r>
                        <a:rPr lang="ko-KR" altLang="en-US" sz="400" u="none" strike="noStrike">
                          <a:effectLst/>
                        </a:rPr>
                        <a:t>스크립트 변수선언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mvnHome, imageName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extLst>
                  <a:ext uri="{0D108BD9-81ED-4DB2-BD59-A6C34878D82A}">
                    <a16:rowId xmlns:a16="http://schemas.microsoft.com/office/drawing/2014/main" val="2715039108"/>
                  </a:ext>
                </a:extLst>
              </a:tr>
              <a:tr h="1148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7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prd-oc-auth.groovy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stage('build')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MVN </a:t>
                      </a:r>
                      <a:r>
                        <a:rPr lang="ko-KR" altLang="en-US" sz="400" u="none" strike="noStrike">
                          <a:effectLst/>
                        </a:rPr>
                        <a:t>소스 코드 컴파일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DfinalName=oc-auth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extLst>
                  <a:ext uri="{0D108BD9-81ED-4DB2-BD59-A6C34878D82A}">
                    <a16:rowId xmlns:a16="http://schemas.microsoft.com/office/drawing/2014/main" val="2653809742"/>
                  </a:ext>
                </a:extLst>
              </a:tr>
              <a:tr h="14800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8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prd-oc-auth.groovy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Jenkins_6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stage('archieve')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1. Archive Artifacts </a:t>
                      </a:r>
                      <a:r>
                        <a:rPr lang="ko-KR" altLang="en-US" sz="400" u="none" strike="noStrike">
                          <a:effectLst/>
                        </a:rPr>
                        <a:t>설정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</a:t>
                      </a:r>
                      <a:r>
                        <a:rPr lang="en-US" sz="400" u="none" strike="noStrike">
                          <a:effectLst/>
                        </a:rPr>
                        <a:t>archiveArtifacts artifacts: '**/target/auth-0.0.1-SNAPSHOT.jar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2. Dockerfile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dockerfiles/*******.Dockerfile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</a:t>
                      </a:r>
                      <a:r>
                        <a:rPr lang="en-US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manifests/v2/*********.yaml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4. </a:t>
                      </a:r>
                      <a:r>
                        <a:rPr lang="ko-KR" altLang="en-US" sz="400" u="none" strike="noStrike">
                          <a:effectLst/>
                        </a:rPr>
                        <a:t>패키지 </a:t>
                      </a:r>
                      <a:r>
                        <a:rPr lang="en-US" sz="400" u="none" strike="noStrike">
                          <a:effectLst/>
                        </a:rPr>
                        <a:t>yml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configfiles/********.yml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 dirty="0">
                          <a:effectLst/>
                        </a:rPr>
                        <a:t>2.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Dockerfile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dockerfiles</a:t>
                      </a:r>
                      <a:r>
                        <a:rPr lang="en-US" altLang="ko-KR" sz="400" u="none" strike="noStrike" dirty="0">
                          <a:effectLst/>
                        </a:rPr>
                        <a:t>/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oc-auth.Dockerfile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3.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환경설정 다운로드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400" u="none" strike="noStrike" dirty="0">
                          <a:effectLst/>
                        </a:rPr>
                        <a:t>: manifests/v2/oc-auth-k8s.yaml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4. </a:t>
                      </a:r>
                      <a:r>
                        <a:rPr lang="ko-KR" altLang="en-US" sz="400" u="none" strike="noStrike" dirty="0">
                          <a:effectLst/>
                        </a:rPr>
                        <a:t>패키지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yml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configfiles</a:t>
                      </a:r>
                      <a:r>
                        <a:rPr lang="en-US" altLang="ko-KR" sz="400" u="none" strike="noStrike" dirty="0">
                          <a:effectLst/>
                        </a:rPr>
                        <a:t>/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oc-auth.yml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extLst>
                  <a:ext uri="{0D108BD9-81ED-4DB2-BD59-A6C34878D82A}">
                    <a16:rowId xmlns:a16="http://schemas.microsoft.com/office/drawing/2014/main" val="475712559"/>
                  </a:ext>
                </a:extLst>
              </a:tr>
              <a:tr h="5180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5.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whatapfiles/v2/paramkey.txt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whatapfiles/v2/CustomPool.x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5.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whatapfiles/v2/paramkey.txt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whatapfiles/v2/CustomPool.x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extLst>
                  <a:ext uri="{0D108BD9-81ED-4DB2-BD59-A6C34878D82A}">
                    <a16:rowId xmlns:a16="http://schemas.microsoft.com/office/drawing/2014/main" val="627200703"/>
                  </a:ext>
                </a:extLst>
              </a:tr>
              <a:tr h="155406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9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prd-oc-auth.groovy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stage('kube NKS01')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4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400" u="none" strike="noStrike">
                          <a:effectLst/>
                        </a:rPr>
                        <a:t>출력</a:t>
                      </a:r>
                      <a:r>
                        <a:rPr lang="en-US" altLang="ko-KR" sz="4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ㅇ파일명</a:t>
                      </a:r>
                      <a:r>
                        <a:rPr lang="en-US" altLang="ko-KR" sz="400" u="none" strike="noStrike">
                          <a:effectLst/>
                        </a:rPr>
                        <a:t>: whatapfiles/v2/nks01/ns-auth/whatap.conf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Docker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1)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2) Docker </a:t>
                      </a:r>
                      <a:r>
                        <a:rPr lang="ko-KR" altLang="en-US" sz="400" u="none" strike="noStrike">
                          <a:effectLst/>
                        </a:rPr>
                        <a:t>로그인</a:t>
                      </a:r>
                      <a:r>
                        <a:rPr lang="en-US" altLang="ko-KR" sz="400" u="none" strike="noStrike">
                          <a:effectLst/>
                        </a:rPr>
                        <a:t>(ebs-oc-jenkins </a:t>
                      </a:r>
                      <a:r>
                        <a:rPr lang="ko-KR" altLang="en-US" sz="4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4)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</a:t>
                      </a:r>
                      <a:r>
                        <a:rPr lang="en-US" altLang="ko-KR" sz="4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400" u="none" strike="noStrike">
                          <a:effectLst/>
                        </a:rPr>
                        <a:t>개발</a:t>
                      </a:r>
                      <a:r>
                        <a:rPr lang="en-US" altLang="ko-KR" sz="400" u="none" strike="noStrike">
                          <a:effectLst/>
                        </a:rPr>
                        <a:t>] &gt; VPC &gt; Container Registry &gt;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   l4msm4ug.kr.private-ncr.ntruss.com </a:t>
                      </a:r>
                      <a:r>
                        <a:rPr lang="ko-KR" altLang="en-US" sz="4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4.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*******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400" u="none" strike="noStrike">
                          <a:effectLst/>
                        </a:rPr>
                        <a:t>:  deployment.yaml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prd-nks01-kube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1.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*입력</a:t>
                      </a:r>
                      <a:r>
                        <a:rPr lang="en-US" altLang="ko-KR" sz="400" u="none" strike="noStrike">
                          <a:effectLst/>
                        </a:rPr>
                        <a:t>: oc-auth-k8s.yaml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ㅇ파일명</a:t>
                      </a:r>
                      <a:r>
                        <a:rPr lang="en-US" altLang="ko-KR" sz="400" u="none" strike="noStrike">
                          <a:effectLst/>
                        </a:rPr>
                        <a:t>: whatapfiles/v2/nks01/ns-auth/whatap.conf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4.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prd-nks01-kube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extLst>
                  <a:ext uri="{0D108BD9-81ED-4DB2-BD59-A6C34878D82A}">
                    <a16:rowId xmlns:a16="http://schemas.microsoft.com/office/drawing/2014/main" val="2207460826"/>
                  </a:ext>
                </a:extLst>
              </a:tr>
              <a:tr h="155406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prd-oc-auth.groovy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stage('kube NKS02')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4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400" u="none" strike="noStrike">
                          <a:effectLst/>
                        </a:rPr>
                        <a:t>출력</a:t>
                      </a:r>
                      <a:r>
                        <a:rPr lang="en-US" altLang="ko-KR" sz="4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ㅇ파일명</a:t>
                      </a:r>
                      <a:r>
                        <a:rPr lang="en-US" altLang="ko-KR" sz="400" u="none" strike="noStrike">
                          <a:effectLst/>
                        </a:rPr>
                        <a:t>: whatapfiles/v2/nks02/ns-auth/whatap.conf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Docker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1)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2) Docker </a:t>
                      </a:r>
                      <a:r>
                        <a:rPr lang="ko-KR" altLang="en-US" sz="400" u="none" strike="noStrike">
                          <a:effectLst/>
                        </a:rPr>
                        <a:t>로그인</a:t>
                      </a:r>
                      <a:r>
                        <a:rPr lang="en-US" altLang="ko-KR" sz="400" u="none" strike="noStrike">
                          <a:effectLst/>
                        </a:rPr>
                        <a:t>(ebs-oc-jenkins </a:t>
                      </a:r>
                      <a:r>
                        <a:rPr lang="ko-KR" altLang="en-US" sz="4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4)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</a:t>
                      </a:r>
                      <a:r>
                        <a:rPr lang="en-US" altLang="ko-KR" sz="4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400" u="none" strike="noStrike">
                          <a:effectLst/>
                        </a:rPr>
                        <a:t>개발</a:t>
                      </a:r>
                      <a:r>
                        <a:rPr lang="en-US" altLang="ko-KR" sz="400" u="none" strike="noStrike">
                          <a:effectLst/>
                        </a:rPr>
                        <a:t>] &gt; VPC &gt; Container Registry &gt;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   l4msm4ug.kr.private-ncr.ntruss.com </a:t>
                      </a:r>
                      <a:r>
                        <a:rPr lang="ko-KR" altLang="en-US" sz="4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4.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*******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400" u="none" strike="noStrike">
                          <a:effectLst/>
                        </a:rPr>
                        <a:t>:  deployment.yaml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 dirty="0">
                          <a:effectLst/>
                        </a:rPr>
                        <a:t>prd-nks02-kube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1.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400" u="none" strike="noStrike" dirty="0">
                          <a:effectLst/>
                        </a:rPr>
                        <a:t> 파일 생성 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>
                          <a:effectLst/>
                        </a:rPr>
                        <a:t>*입력</a:t>
                      </a:r>
                      <a:r>
                        <a:rPr lang="en-US" altLang="ko-KR" sz="400" u="none" strike="noStrike" dirty="0">
                          <a:effectLst/>
                        </a:rPr>
                        <a:t>: oc-auth-k8s.yaml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2.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whatap.agent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ㅇ파일명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whatapfiles</a:t>
                      </a:r>
                      <a:r>
                        <a:rPr lang="en-US" altLang="ko-KR" sz="400" u="none" strike="noStrike" dirty="0">
                          <a:effectLst/>
                        </a:rPr>
                        <a:t>/v2/nks02/ns-auth/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whatap.conf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4.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400" u="none" strike="noStrike" dirty="0">
                          <a:effectLst/>
                        </a:rPr>
                        <a:t>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400" u="none" strike="noStrike" dirty="0">
                          <a:effectLst/>
                        </a:rPr>
                        <a:t>/ </a:t>
                      </a:r>
                      <a:r>
                        <a:rPr lang="ko-KR" altLang="en-US" sz="4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400" u="none" strike="noStrike" dirty="0">
                          <a:effectLst/>
                        </a:rPr>
                        <a:t>: prd-nks02-kube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52" marR="2552" marT="2552" marB="0" anchor="ctr"/>
                </a:tc>
                <a:extLst>
                  <a:ext uri="{0D108BD9-81ED-4DB2-BD59-A6C34878D82A}">
                    <a16:rowId xmlns:a16="http://schemas.microsoft.com/office/drawing/2014/main" val="3669014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219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30479C-302D-4684-9379-FD2E0A4B733E}"/>
              </a:ext>
            </a:extLst>
          </p:cNvPr>
          <p:cNvSpPr/>
          <p:nvPr/>
        </p:nvSpPr>
        <p:spPr>
          <a:xfrm>
            <a:off x="189953" y="247134"/>
            <a:ext cx="239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prd-oc-common.groovy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B3844EEE-2C8A-4AB0-ABA2-480CA6A746D1}"/>
              </a:ext>
            </a:extLst>
          </p:cNvPr>
          <p:cNvSpPr/>
          <p:nvPr/>
        </p:nvSpPr>
        <p:spPr>
          <a:xfrm rot="16200000">
            <a:off x="6923041" y="1330487"/>
            <a:ext cx="374909" cy="5253145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64CDAC2D-1CBA-4BAF-B28C-77C50E60A6B9}"/>
              </a:ext>
            </a:extLst>
          </p:cNvPr>
          <p:cNvSpPr/>
          <p:nvPr/>
        </p:nvSpPr>
        <p:spPr>
          <a:xfrm>
            <a:off x="3025250" y="2821845"/>
            <a:ext cx="522614" cy="666292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6EBF83-F677-4906-B54A-57E59350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81" y="3523245"/>
            <a:ext cx="1440000" cy="990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69A79D-D859-42D3-AA77-204D2AF06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31" y="1455556"/>
            <a:ext cx="1440000" cy="13289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DC70CC-A73D-4DE6-99AC-492FBA0F9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442" y="2502621"/>
            <a:ext cx="905409" cy="92276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990A36B-FCA8-4B4B-8748-15DBF5DFE7EB}"/>
              </a:ext>
            </a:extLst>
          </p:cNvPr>
          <p:cNvSpPr/>
          <p:nvPr/>
        </p:nvSpPr>
        <p:spPr>
          <a:xfrm rot="1800000">
            <a:off x="2339508" y="3368597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2355C44-027B-4109-B025-E1A13681FFEE}"/>
              </a:ext>
            </a:extLst>
          </p:cNvPr>
          <p:cNvSpPr/>
          <p:nvPr/>
        </p:nvSpPr>
        <p:spPr>
          <a:xfrm rot="20503359">
            <a:off x="2279598" y="2207893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3EE844-1E48-40FE-9C4C-6AE740A928FE}"/>
              </a:ext>
            </a:extLst>
          </p:cNvPr>
          <p:cNvSpPr/>
          <p:nvPr/>
        </p:nvSpPr>
        <p:spPr>
          <a:xfrm>
            <a:off x="1461443" y="3414438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56EF17-04DF-45DA-BE1B-1CA7987594E2}"/>
              </a:ext>
            </a:extLst>
          </p:cNvPr>
          <p:cNvSpPr/>
          <p:nvPr/>
        </p:nvSpPr>
        <p:spPr>
          <a:xfrm>
            <a:off x="2347077" y="3550047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7D426B-E6D5-4169-927C-2B2B2CF643C6}"/>
              </a:ext>
            </a:extLst>
          </p:cNvPr>
          <p:cNvSpPr/>
          <p:nvPr/>
        </p:nvSpPr>
        <p:spPr>
          <a:xfrm>
            <a:off x="3114809" y="2883976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97D015B-842C-4E9A-91FB-0415C6AD3803}"/>
              </a:ext>
            </a:extLst>
          </p:cNvPr>
          <p:cNvSpPr/>
          <p:nvPr/>
        </p:nvSpPr>
        <p:spPr>
          <a:xfrm rot="16200000">
            <a:off x="3428452" y="4843194"/>
            <a:ext cx="126357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96BBF0A-6625-4445-872D-CE31AAD4B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897" y="5887668"/>
            <a:ext cx="1284585" cy="12268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0E2004-3438-444A-9F69-3A54BDC0BEBB}"/>
              </a:ext>
            </a:extLst>
          </p:cNvPr>
          <p:cNvSpPr/>
          <p:nvPr/>
        </p:nvSpPr>
        <p:spPr>
          <a:xfrm>
            <a:off x="3848299" y="6860488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86292D2-AAAF-4213-AED7-EC57A1655224}"/>
              </a:ext>
            </a:extLst>
          </p:cNvPr>
          <p:cNvSpPr/>
          <p:nvPr/>
        </p:nvSpPr>
        <p:spPr>
          <a:xfrm>
            <a:off x="4364565" y="4194321"/>
            <a:ext cx="2709066" cy="48190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stage('build’) - MVN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소스 코드 컴파일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')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900" dirty="0"/>
          </a:p>
          <a:p>
            <a:r>
              <a:rPr lang="en-US" altLang="ko-KR" sz="900" dirty="0"/>
              <a:t>1. Archive Artifacts </a:t>
            </a:r>
            <a:r>
              <a:rPr lang="ko-KR" altLang="en-US" sz="900" dirty="0"/>
              <a:t>설정</a:t>
            </a:r>
          </a:p>
          <a:p>
            <a:r>
              <a:rPr lang="ko-KR" altLang="en-US" sz="900" dirty="0" err="1"/>
              <a:t>ㅇ</a:t>
            </a:r>
            <a:r>
              <a:rPr lang="en-US" altLang="ko-KR" sz="900" dirty="0" err="1"/>
              <a:t>archiveArtifacts</a:t>
            </a:r>
            <a:r>
              <a:rPr lang="en-US" altLang="ko-KR" sz="900" dirty="0"/>
              <a:t> artifacts: **/target/common-0.0.1-SNAPSHOT.jar</a:t>
            </a:r>
          </a:p>
          <a:p>
            <a:endParaRPr lang="en-US" altLang="ko-KR" sz="900" dirty="0"/>
          </a:p>
          <a:p>
            <a:r>
              <a:rPr lang="en-US" altLang="ko-KR" sz="900" dirty="0"/>
              <a:t>2. </a:t>
            </a:r>
            <a:r>
              <a:rPr lang="ko-KR" altLang="en-US" sz="900" dirty="0"/>
              <a:t>패키지 </a:t>
            </a:r>
            <a:r>
              <a:rPr lang="en-US" altLang="ko-KR" sz="900" dirty="0" err="1"/>
              <a:t>yml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 </a:t>
            </a:r>
            <a:r>
              <a:rPr lang="en-US" altLang="ko-KR" sz="900" dirty="0" err="1"/>
              <a:t>configfiles</a:t>
            </a:r>
            <a:r>
              <a:rPr lang="en-US" altLang="ko-KR" sz="900" dirty="0"/>
              <a:t>/********.</a:t>
            </a:r>
            <a:r>
              <a:rPr lang="en-US" altLang="ko-KR" sz="900" dirty="0" err="1"/>
              <a:t>yml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</a:p>
          <a:p>
            <a:endParaRPr lang="ko-KR" altLang="en-US" sz="900" dirty="0"/>
          </a:p>
          <a:p>
            <a:r>
              <a:rPr lang="en-US" altLang="ko-KR" sz="900" dirty="0"/>
              <a:t>3. </a:t>
            </a:r>
            <a:r>
              <a:rPr lang="en-US" altLang="ko-KR" sz="900" dirty="0" err="1"/>
              <a:t>whatap.agent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 </a:t>
            </a:r>
          </a:p>
          <a:p>
            <a:r>
              <a:rPr lang="en-US" altLang="ko-KR" sz="900" dirty="0" err="1"/>
              <a:t>whatapfiles</a:t>
            </a:r>
            <a:r>
              <a:rPr lang="en-US" altLang="ko-KR" sz="900" dirty="0"/>
              <a:t>/v2/whatap.agent-2.0_29.jar</a:t>
            </a:r>
          </a:p>
          <a:p>
            <a:r>
              <a:rPr lang="en-US" altLang="ko-KR" sz="900" dirty="0" err="1"/>
              <a:t>whatapfiles</a:t>
            </a:r>
            <a:r>
              <a:rPr lang="en-US" altLang="ko-KR" sz="900" dirty="0"/>
              <a:t>/v2/paramkey.txt</a:t>
            </a:r>
          </a:p>
          <a:p>
            <a:r>
              <a:rPr lang="en-US" altLang="ko-KR" sz="900" dirty="0" err="1"/>
              <a:t>whatapfiles</a:t>
            </a:r>
            <a:r>
              <a:rPr lang="en-US" altLang="ko-KR" sz="900" dirty="0"/>
              <a:t>/v2/</a:t>
            </a:r>
            <a:r>
              <a:rPr lang="en-US" altLang="ko-KR" sz="900" dirty="0" err="1"/>
              <a:t>CustomPool.x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CA21199-31A4-4E29-8792-CEEE0E7F792E}"/>
              </a:ext>
            </a:extLst>
          </p:cNvPr>
          <p:cNvSpPr/>
          <p:nvPr/>
        </p:nvSpPr>
        <p:spPr>
          <a:xfrm rot="5400000">
            <a:off x="2762123" y="4848420"/>
            <a:ext cx="12635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5990609-3B69-4370-8EAC-6FA37A7DEF7C}"/>
              </a:ext>
            </a:extLst>
          </p:cNvPr>
          <p:cNvSpPr/>
          <p:nvPr/>
        </p:nvSpPr>
        <p:spPr>
          <a:xfrm>
            <a:off x="10054055" y="915805"/>
            <a:ext cx="5885498" cy="5920752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2914C89-B97A-430A-916F-AA6523E0FDC1}"/>
              </a:ext>
            </a:extLst>
          </p:cNvPr>
          <p:cNvSpPr/>
          <p:nvPr/>
        </p:nvSpPr>
        <p:spPr>
          <a:xfrm>
            <a:off x="11525681" y="3992307"/>
            <a:ext cx="2942246" cy="829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EB1323-0259-406F-B239-0AA4453205E4}"/>
              </a:ext>
            </a:extLst>
          </p:cNvPr>
          <p:cNvSpPr/>
          <p:nvPr/>
        </p:nvSpPr>
        <p:spPr>
          <a:xfrm>
            <a:off x="10423214" y="3758725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8206904-89CA-4F12-8AAF-CD302048004D}"/>
              </a:ext>
            </a:extLst>
          </p:cNvPr>
          <p:cNvSpPr/>
          <p:nvPr/>
        </p:nvSpPr>
        <p:spPr>
          <a:xfrm rot="5400000">
            <a:off x="10114621" y="2683143"/>
            <a:ext cx="1364164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22F7DB-8D37-46A7-9722-0BFA07B74C1B}"/>
              </a:ext>
            </a:extLst>
          </p:cNvPr>
          <p:cNvGrpSpPr/>
          <p:nvPr/>
        </p:nvGrpSpPr>
        <p:grpSpPr>
          <a:xfrm>
            <a:off x="10246866" y="5390043"/>
            <a:ext cx="1321123" cy="1274640"/>
            <a:chOff x="10544482" y="6698164"/>
            <a:chExt cx="1321123" cy="127464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0CF5318-642A-45F1-9EB2-6F6CB300E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1E955F9-1859-48F4-ABBE-959166D755B2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B23E5B-042A-4B0D-BCE9-8701E881A203}"/>
              </a:ext>
            </a:extLst>
          </p:cNvPr>
          <p:cNvSpPr/>
          <p:nvPr/>
        </p:nvSpPr>
        <p:spPr>
          <a:xfrm>
            <a:off x="10646829" y="253790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⑨</a:t>
            </a:r>
            <a:endParaRPr lang="en-US" altLang="ko-KR" sz="1200" dirty="0"/>
          </a:p>
          <a:p>
            <a:r>
              <a:rPr lang="ko-KR" altLang="en-US" sz="1200" dirty="0"/>
              <a:t>⑪</a:t>
            </a:r>
            <a:endParaRPr lang="en-US" altLang="ko-KR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C65902-EC6D-48DB-A675-6F4CD0CC216D}"/>
              </a:ext>
            </a:extLst>
          </p:cNvPr>
          <p:cNvSpPr/>
          <p:nvPr/>
        </p:nvSpPr>
        <p:spPr>
          <a:xfrm>
            <a:off x="4632921" y="3819412"/>
            <a:ext cx="9835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⑨</a:t>
            </a:r>
            <a:r>
              <a:rPr lang="en-US" altLang="ko-KR" sz="1200" dirty="0"/>
              <a:t> / </a:t>
            </a:r>
            <a:r>
              <a:rPr lang="ko-KR" altLang="en-US" sz="1200" dirty="0"/>
              <a:t>⑪</a:t>
            </a:r>
            <a:endParaRPr lang="en-US" altLang="ko-KR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264A82B-A0A6-48C9-A98C-0056838DE195}"/>
              </a:ext>
            </a:extLst>
          </p:cNvPr>
          <p:cNvSpPr/>
          <p:nvPr/>
        </p:nvSpPr>
        <p:spPr>
          <a:xfrm>
            <a:off x="3576203" y="2859739"/>
            <a:ext cx="2519797" cy="4724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stage('checkout') -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젠킨슨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다운로드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checkparam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') -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명 체크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320980-1241-49CE-8ED4-4D73DABB0BBA}"/>
              </a:ext>
            </a:extLst>
          </p:cNvPr>
          <p:cNvSpPr/>
          <p:nvPr/>
        </p:nvSpPr>
        <p:spPr>
          <a:xfrm>
            <a:off x="3866934" y="4822240"/>
            <a:ext cx="373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⑩</a:t>
            </a:r>
            <a:endParaRPr lang="en-US" altLang="ko-KR" sz="1200" dirty="0"/>
          </a:p>
          <a:p>
            <a:r>
              <a:rPr lang="ko-KR" altLang="en-US" sz="1200" dirty="0"/>
              <a:t>⑧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ABA191D-7F6E-4B07-97B0-42531BA64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5687" y="1624503"/>
            <a:ext cx="783776" cy="108177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F0BCDEF-8443-4B49-ADEE-46799B31D6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50475" y="1623070"/>
            <a:ext cx="1005125" cy="1179638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C01FFD2-5BDB-4FFA-BC47-4D490EF18E3C}"/>
              </a:ext>
            </a:extLst>
          </p:cNvPr>
          <p:cNvSpPr/>
          <p:nvPr/>
        </p:nvSpPr>
        <p:spPr>
          <a:xfrm>
            <a:off x="12478512" y="1886340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60EF4E7-A497-4E48-9965-AE708A019831}"/>
              </a:ext>
            </a:extLst>
          </p:cNvPr>
          <p:cNvSpPr/>
          <p:nvPr/>
        </p:nvSpPr>
        <p:spPr>
          <a:xfrm>
            <a:off x="13807031" y="1854633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4EFCBA1-F58E-413C-B706-24A422A6D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842" y="1621288"/>
            <a:ext cx="1035151" cy="100877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0610C2-98C4-4F33-8972-28D84E9F41C0}"/>
              </a:ext>
            </a:extLst>
          </p:cNvPr>
          <p:cNvSpPr/>
          <p:nvPr/>
        </p:nvSpPr>
        <p:spPr>
          <a:xfrm>
            <a:off x="14331411" y="2434473"/>
            <a:ext cx="75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41B118D-4302-4492-BBA9-A7B5D829401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2875134" y="1437769"/>
            <a:ext cx="755805" cy="198566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293B3E5-4B06-446C-8704-29422DD6FB92}"/>
              </a:ext>
            </a:extLst>
          </p:cNvPr>
          <p:cNvSpPr/>
          <p:nvPr/>
        </p:nvSpPr>
        <p:spPr>
          <a:xfrm>
            <a:off x="11577191" y="2803341"/>
            <a:ext cx="3915750" cy="10237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1. Docker </a:t>
            </a:r>
            <a:r>
              <a:rPr lang="ko-KR" altLang="en-US" sz="900" dirty="0"/>
              <a:t>실행</a:t>
            </a:r>
          </a:p>
          <a:p>
            <a:r>
              <a:rPr lang="en-US" altLang="ko-KR" sz="900" dirty="0"/>
              <a:t>1) Docker </a:t>
            </a:r>
            <a:r>
              <a:rPr lang="ko-KR" altLang="en-US" sz="900" dirty="0"/>
              <a:t>이미지 빌드</a:t>
            </a:r>
          </a:p>
          <a:p>
            <a:r>
              <a:rPr lang="en-US" altLang="ko-KR" sz="900" dirty="0"/>
              <a:t>2) Docker </a:t>
            </a:r>
            <a:r>
              <a:rPr lang="ko-KR" altLang="en-US" sz="900" dirty="0"/>
              <a:t>로그인</a:t>
            </a:r>
            <a:r>
              <a:rPr lang="en-US" altLang="ko-KR" sz="900" dirty="0"/>
              <a:t>(</a:t>
            </a:r>
            <a:r>
              <a:rPr lang="en-US" altLang="ko-KR" sz="900" dirty="0" err="1"/>
              <a:t>ebs-oc-jenkins</a:t>
            </a:r>
            <a:r>
              <a:rPr lang="en-US" altLang="ko-KR" sz="900" dirty="0"/>
              <a:t> </a:t>
            </a:r>
            <a:r>
              <a:rPr lang="ko-KR" altLang="en-US" sz="900" dirty="0"/>
              <a:t>서버에 설치됨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3) Docker </a:t>
            </a:r>
            <a:r>
              <a:rPr lang="ko-KR" altLang="en-US" sz="900" dirty="0"/>
              <a:t>이미지 빌드 </a:t>
            </a:r>
            <a:r>
              <a:rPr lang="ko-KR" altLang="en-US" sz="900" dirty="0" err="1"/>
              <a:t>된거</a:t>
            </a:r>
            <a:r>
              <a:rPr lang="ko-KR" altLang="en-US" sz="900" dirty="0"/>
              <a:t> 태그 명칭 생성</a:t>
            </a:r>
          </a:p>
          <a:p>
            <a:r>
              <a:rPr lang="en-US" altLang="ko-KR" sz="900" dirty="0"/>
              <a:t>4) Docker </a:t>
            </a:r>
            <a:r>
              <a:rPr lang="ko-KR" altLang="en-US" sz="900" dirty="0"/>
              <a:t>이미지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NCP[</a:t>
            </a:r>
            <a:r>
              <a:rPr lang="ko-KR" altLang="en-US" sz="900" dirty="0"/>
              <a:t>개발</a:t>
            </a:r>
            <a:r>
              <a:rPr lang="en-US" altLang="ko-KR" sz="900" dirty="0"/>
              <a:t>] &gt; VPC &gt; Container Registry &gt;  l4msm4ug.kr.private-ncr.ntruss.com </a:t>
            </a:r>
            <a:r>
              <a:rPr lang="ko-KR" altLang="en-US" sz="900" dirty="0"/>
              <a:t>태그 명칭 업로드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35245AA-25D0-484B-BF52-22F247B84F7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0426474" y="2024711"/>
            <a:ext cx="755805" cy="198566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28FA1441-0A8C-458D-B7A8-952A205F9CF8}"/>
              </a:ext>
            </a:extLst>
          </p:cNvPr>
          <p:cNvSpPr/>
          <p:nvPr/>
        </p:nvSpPr>
        <p:spPr>
          <a:xfrm rot="5400000">
            <a:off x="10182169" y="4426809"/>
            <a:ext cx="122906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B2F760C-9972-46A6-9EF6-04909D1761C6}"/>
              </a:ext>
            </a:extLst>
          </p:cNvPr>
          <p:cNvSpPr/>
          <p:nvPr/>
        </p:nvSpPr>
        <p:spPr>
          <a:xfrm>
            <a:off x="11502569" y="5009113"/>
            <a:ext cx="2942246" cy="829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9EA9AB1-7A4F-4831-A5EB-4C7CD4E1EEB6}"/>
              </a:ext>
            </a:extLst>
          </p:cNvPr>
          <p:cNvSpPr/>
          <p:nvPr/>
        </p:nvSpPr>
        <p:spPr>
          <a:xfrm>
            <a:off x="7186932" y="4194321"/>
            <a:ext cx="2709066" cy="29201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err="1"/>
              <a:t>ㅁ</a:t>
            </a:r>
            <a:r>
              <a:rPr lang="en-US" altLang="ko-KR" sz="900" dirty="0"/>
              <a:t>prd-nks02-kube &gt; nks02-npool</a:t>
            </a:r>
          </a:p>
          <a:p>
            <a:r>
              <a:rPr lang="ko-KR" altLang="en-US" sz="900" dirty="0"/>
              <a:t>⑧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'+ns)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dirty="0"/>
              <a:t>1. </a:t>
            </a:r>
            <a:r>
              <a:rPr lang="en-US" altLang="ko-KR" sz="900" dirty="0" err="1"/>
              <a:t>whatap.agent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ㅇ파일명</a:t>
            </a:r>
            <a:r>
              <a:rPr lang="en-US" altLang="ko-KR" sz="900" dirty="0"/>
              <a:t>: </a:t>
            </a:r>
            <a:r>
              <a:rPr lang="en-US" altLang="ko-KR" sz="900" dirty="0" err="1"/>
              <a:t>whatapfiles</a:t>
            </a:r>
            <a:r>
              <a:rPr lang="en-US" altLang="ko-KR" sz="900" dirty="0"/>
              <a:t>/v2/nks02/${ns}/</a:t>
            </a:r>
            <a:r>
              <a:rPr lang="en-US" altLang="ko-KR" sz="900" dirty="0" err="1"/>
              <a:t>whatap.conf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ㅁ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prd-nks01-kube &gt; nks01-npool</a:t>
            </a:r>
          </a:p>
          <a:p>
            <a:r>
              <a:rPr lang="ko-KR" altLang="en-US" sz="900" dirty="0"/>
              <a:t>⑩ </a:t>
            </a:r>
            <a:r>
              <a:rPr lang="en-US" altLang="ko-KR" sz="900" dirty="0"/>
              <a:t>stage('</a:t>
            </a:r>
            <a:r>
              <a:rPr lang="en-US" altLang="ko-KR" sz="900" dirty="0" err="1"/>
              <a:t>whatap</a:t>
            </a:r>
            <a:r>
              <a:rPr lang="en-US" altLang="ko-KR" sz="900" dirty="0"/>
              <a:t> '+ns)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dirty="0"/>
          </a:p>
          <a:p>
            <a:r>
              <a:rPr lang="en-US" altLang="ko-KR" sz="900" dirty="0"/>
              <a:t>1. </a:t>
            </a:r>
            <a:r>
              <a:rPr lang="en-US" altLang="ko-KR" sz="900" dirty="0" err="1"/>
              <a:t>whatap.agent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ㅇ파일명</a:t>
            </a:r>
            <a:r>
              <a:rPr lang="en-US" altLang="ko-KR" sz="900" dirty="0"/>
              <a:t>: </a:t>
            </a:r>
            <a:r>
              <a:rPr lang="en-US" altLang="ko-KR" sz="900" dirty="0" err="1"/>
              <a:t>whatapfiles</a:t>
            </a:r>
            <a:r>
              <a:rPr lang="en-US" altLang="ko-KR" sz="900" dirty="0"/>
              <a:t>/v2/nks01/${ns}/</a:t>
            </a:r>
            <a:r>
              <a:rPr lang="en-US" altLang="ko-KR" sz="900" dirty="0" err="1"/>
              <a:t>whatap.conf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ko-KR" altLang="en-US" sz="9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EB176C-B901-4279-8A8F-3BD4B356AE57}"/>
              </a:ext>
            </a:extLst>
          </p:cNvPr>
          <p:cNvSpPr/>
          <p:nvPr/>
        </p:nvSpPr>
        <p:spPr>
          <a:xfrm>
            <a:off x="1406894" y="4887929"/>
            <a:ext cx="2076249" cy="3498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stage('Initialize’)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변수선언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F7D5DB-D0EB-4039-8900-C125050202E1}"/>
              </a:ext>
            </a:extLst>
          </p:cNvPr>
          <p:cNvSpPr/>
          <p:nvPr/>
        </p:nvSpPr>
        <p:spPr>
          <a:xfrm>
            <a:off x="3239517" y="5138053"/>
            <a:ext cx="496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4172CF-6A51-4C72-8B21-A76113E9F459}"/>
              </a:ext>
            </a:extLst>
          </p:cNvPr>
          <p:cNvSpPr/>
          <p:nvPr/>
        </p:nvSpPr>
        <p:spPr>
          <a:xfrm>
            <a:off x="10646829" y="474002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⑨</a:t>
            </a:r>
            <a:endParaRPr lang="en-US" altLang="ko-KR" sz="1200" dirty="0"/>
          </a:p>
          <a:p>
            <a:r>
              <a:rPr lang="ko-KR" altLang="en-US" sz="1200" dirty="0"/>
              <a:t>⑪</a:t>
            </a:r>
            <a:endParaRPr lang="en-US" altLang="ko-KR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CD2DE2-71E3-40FC-A4BA-7321D8FDF267}"/>
              </a:ext>
            </a:extLst>
          </p:cNvPr>
          <p:cNvSpPr/>
          <p:nvPr/>
        </p:nvSpPr>
        <p:spPr>
          <a:xfrm>
            <a:off x="17188764" y="1828"/>
            <a:ext cx="10944276" cy="307007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500" b="1" u="sng" dirty="0">
                <a:highlight>
                  <a:srgbClr val="FFFF00"/>
                </a:highlight>
              </a:rPr>
              <a:t>[[</a:t>
            </a:r>
            <a:r>
              <a:rPr lang="en-US" altLang="ko-KR" sz="1500" dirty="0" err="1">
                <a:highlight>
                  <a:srgbClr val="FFFF00"/>
                </a:highlight>
              </a:rPr>
              <a:t>oc-common.Dockerfile</a:t>
            </a:r>
            <a:r>
              <a:rPr lang="en-US" altLang="ko-KR" sz="1500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sz="1500" dirty="0"/>
          </a:p>
          <a:p>
            <a:pPr fontAlgn="base" latinLnBrk="1"/>
            <a:r>
              <a:rPr lang="en-US" altLang="ko-KR" dirty="0"/>
              <a:t>FROM openjdk:8-jdk-alpine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 이미지는 </a:t>
            </a:r>
            <a:r>
              <a:rPr lang="en-US" altLang="ko-KR" dirty="0"/>
              <a:t>OpenJDK (Java Development Kit) </a:t>
            </a:r>
            <a:r>
              <a:rPr lang="ko-KR" altLang="en-US" dirty="0"/>
              <a:t>환경을 기반으로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Java </a:t>
            </a:r>
            <a:r>
              <a:rPr lang="ko-KR" altLang="en-US" dirty="0"/>
              <a:t>언어를 실행하기 위한 환경을 제공합니다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8-jdk-alpine: </a:t>
            </a:r>
            <a:r>
              <a:rPr lang="ko-KR" altLang="en-US" dirty="0"/>
              <a:t>이 이미지는 </a:t>
            </a:r>
            <a:r>
              <a:rPr lang="en-US" altLang="ko-KR" dirty="0"/>
              <a:t>OpenJDK 8 </a:t>
            </a:r>
            <a:r>
              <a:rPr lang="ko-KR" altLang="en-US" dirty="0"/>
              <a:t>버전의 </a:t>
            </a:r>
            <a:r>
              <a:rPr lang="en-US" altLang="ko-KR" dirty="0"/>
              <a:t>Java Development Kit</a:t>
            </a:r>
            <a:r>
              <a:rPr lang="ko-KR" altLang="en-US" dirty="0"/>
              <a:t>를 기반으로 하며</a:t>
            </a:r>
            <a:r>
              <a:rPr lang="en-US" altLang="ko-KR" dirty="0"/>
              <a:t>, "alpine"</a:t>
            </a:r>
            <a:r>
              <a:rPr lang="ko-KR" altLang="en-US" dirty="0"/>
              <a:t>이라는 태그는 </a:t>
            </a:r>
            <a:r>
              <a:rPr lang="en-US" altLang="ko-KR" dirty="0"/>
              <a:t>Alpine Linux </a:t>
            </a:r>
            <a:r>
              <a:rPr lang="ko-KR" altLang="en-US" dirty="0"/>
              <a:t>기반의 경량 이미지임을 나타냅니다</a:t>
            </a:r>
            <a:r>
              <a:rPr lang="en-US" altLang="ko-KR" dirty="0"/>
              <a:t>. Alpine Linux</a:t>
            </a:r>
            <a:r>
              <a:rPr lang="ko-KR" altLang="en-US" dirty="0"/>
              <a:t>는 가벼운 리눅스 배포판으로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컨테이너를 위한 경량 환경을 제공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FROM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사용할 기본 이미지를 정의하는 지시어</a:t>
            </a:r>
          </a:p>
          <a:p>
            <a:pPr fontAlgn="base" latinLnBrk="1"/>
            <a:r>
              <a:rPr lang="en-US" altLang="ko-KR" dirty="0"/>
              <a:t>openjdk:8-jdk-alpine </a:t>
            </a:r>
            <a:r>
              <a:rPr lang="ko-KR" altLang="en-US" dirty="0"/>
              <a:t>이 부분은 사용할 </a:t>
            </a:r>
            <a:r>
              <a:rPr lang="ko-KR" altLang="en-US" dirty="0" err="1"/>
              <a:t>도커</a:t>
            </a:r>
            <a:r>
              <a:rPr lang="ko-KR" altLang="en-US" dirty="0"/>
              <a:t> 이미지의 이름과 태그를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</a:t>
            </a:r>
            <a:r>
              <a:rPr lang="en-US" altLang="ko-KR" dirty="0" err="1"/>
              <a:t>openjdk</a:t>
            </a:r>
            <a:r>
              <a:rPr lang="en-US" altLang="ko-KR" dirty="0"/>
              <a:t>"</a:t>
            </a:r>
            <a:r>
              <a:rPr lang="ko-KR" altLang="en-US" dirty="0"/>
              <a:t>라는 이름의 </a:t>
            </a:r>
            <a:r>
              <a:rPr lang="ko-KR" altLang="en-US" dirty="0" err="1"/>
              <a:t>도커</a:t>
            </a:r>
            <a:r>
              <a:rPr lang="ko-KR" altLang="en-US" dirty="0"/>
              <a:t> 이미지와 </a:t>
            </a:r>
            <a:r>
              <a:rPr lang="en-US" altLang="ko-KR" dirty="0"/>
              <a:t>"8-jdk-alpine"</a:t>
            </a:r>
            <a:r>
              <a:rPr lang="ko-KR" altLang="en-US" dirty="0"/>
              <a:t>이라는 태그를 사용하겠다는 것을 의미 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MAINTAINER 'heavyflood@gsitm.com'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연락처 정보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MAINTAINER </a:t>
            </a:r>
            <a:r>
              <a:rPr lang="ko-KR" altLang="en-US" dirty="0"/>
              <a:t>파일을 만들거나 관리하는 사람 또는 조직의 연락처 정보를 나타내는 데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TZ=Asia/Seoul</a:t>
            </a:r>
            <a:endParaRPr lang="ko-KR" altLang="en-US" dirty="0"/>
          </a:p>
          <a:p>
            <a:pPr fontAlgn="base" latinLnBrk="1"/>
            <a:r>
              <a:rPr lang="en-US" altLang="ko-KR" dirty="0"/>
              <a:t>//TZ</a:t>
            </a:r>
            <a:r>
              <a:rPr lang="ko-KR" altLang="en-US" dirty="0"/>
              <a:t>환경</a:t>
            </a:r>
            <a:r>
              <a:rPr lang="en-US" altLang="ko-KR" dirty="0"/>
              <a:t>Asia/Seoul</a:t>
            </a:r>
            <a:r>
              <a:rPr lang="ko-KR" altLang="en-US" dirty="0"/>
              <a:t>시스템의 시간대를 지정하는 방법</a:t>
            </a:r>
          </a:p>
          <a:p>
            <a:pPr fontAlgn="base" latinLnBrk="1"/>
            <a:r>
              <a:rPr lang="en-US" altLang="ko-KR" dirty="0"/>
              <a:t>VOLUME /</a:t>
            </a:r>
            <a:r>
              <a:rPr lang="en-US" altLang="ko-KR" dirty="0" err="1"/>
              <a:t>tmp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en-US" altLang="ko-KR" dirty="0" err="1"/>
              <a:t>Dockerfile</a:t>
            </a:r>
            <a:r>
              <a:rPr lang="ko-KR" altLang="en-US" dirty="0"/>
              <a:t>에서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ko-KR" altLang="en-US" dirty="0"/>
              <a:t>디렉토리는 볼륨으로 취급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VOLUME </a:t>
            </a:r>
            <a:r>
              <a:rPr lang="en-US" altLang="ko-KR" dirty="0" err="1"/>
              <a:t>Dockerfiles</a:t>
            </a:r>
            <a:r>
              <a:rPr lang="ko-KR" altLang="en-US" dirty="0"/>
              <a:t>에서 </a:t>
            </a:r>
            <a:r>
              <a:rPr lang="en-US" altLang="ko-KR" dirty="0"/>
              <a:t>Docker</a:t>
            </a:r>
            <a:r>
              <a:rPr lang="ko-KR" altLang="en-US" dirty="0"/>
              <a:t>에게 다음을 알리는 데 사용됩니다</a:t>
            </a:r>
            <a:r>
              <a:rPr lang="en-US" altLang="ko-KR" dirty="0"/>
              <a:t>.VOLUME</a:t>
            </a:r>
            <a:r>
              <a:rPr lang="ko-KR" altLang="en-US" dirty="0"/>
              <a:t>지침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볼륨으로 취급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mkdir</a:t>
            </a:r>
            <a:r>
              <a:rPr lang="en-US" altLang="ko-KR" dirty="0"/>
              <a:t> -p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 디렉터리와 해당 상위 디렉터리를 만드는 데 사용 </a:t>
            </a:r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</a:t>
            </a:r>
          </a:p>
          <a:p>
            <a:pPr fontAlgn="base" latinLnBrk="1"/>
            <a:r>
              <a:rPr lang="en-US" altLang="ko-KR" dirty="0" err="1"/>
              <a:t>mkdir</a:t>
            </a:r>
            <a:r>
              <a:rPr lang="en-US" altLang="ko-KR" dirty="0"/>
              <a:t> -p </a:t>
            </a:r>
            <a:r>
              <a:rPr lang="ko-KR" altLang="en-US" dirty="0"/>
              <a:t>디렉터리와 해당 상위 디렉터리를 만드는 데 사용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NAMESPACE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NAMESPACE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NAMESPACE ${NAMESPACE}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NAMESPACE ${NAMESPACE} </a:t>
            </a:r>
            <a:r>
              <a:rPr lang="ko-KR" altLang="en-US" dirty="0"/>
              <a:t>셋팅</a:t>
            </a:r>
          </a:p>
          <a:p>
            <a:pPr fontAlgn="base" latinLnBrk="1"/>
            <a:r>
              <a:rPr lang="en-US" altLang="ko-KR" dirty="0"/>
              <a:t>ARG 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SERVER_ENV ${SERVER_ENV} </a:t>
            </a:r>
            <a:r>
              <a:rPr lang="ko-KR" altLang="en-US" dirty="0"/>
              <a:t>셋팅</a:t>
            </a:r>
          </a:p>
          <a:p>
            <a:pPr fontAlgn="base" latinLnBrk="1"/>
            <a:r>
              <a:rPr lang="en-US" altLang="ko-KR" dirty="0"/>
              <a:t>ARG 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CONFIG_NAME ${CONFIG_NAME}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CONFIG_NAME ${CONFIG_NAME} </a:t>
            </a:r>
            <a:r>
              <a:rPr lang="ko-KR" altLang="en-US" dirty="0"/>
              <a:t>셋팅</a:t>
            </a:r>
          </a:p>
          <a:p>
            <a:pPr fontAlgn="base" latinLnBrk="1"/>
            <a:r>
              <a:rPr lang="en-US" altLang="ko-KR" dirty="0"/>
              <a:t>ENV JAVA_OPTS="-Xmx4g -Xms4g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/whatap.agent-2.0_29.jar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JAVA_OPTS="-Xmx4g -Xms4g </a:t>
            </a:r>
            <a:r>
              <a:rPr lang="ko-KR" altLang="en-US" dirty="0"/>
              <a:t>이러한 </a:t>
            </a:r>
            <a:r>
              <a:rPr lang="en-US" altLang="ko-KR" dirty="0"/>
              <a:t>JVM </a:t>
            </a:r>
            <a:r>
              <a:rPr lang="ko-KR" altLang="en-US" dirty="0"/>
              <a:t>옵션은 </a:t>
            </a:r>
            <a:r>
              <a:rPr lang="en-US" altLang="ko-KR" dirty="0"/>
              <a:t>Java </a:t>
            </a:r>
            <a:r>
              <a:rPr lang="ko-KR" altLang="en-US" dirty="0"/>
              <a:t>애플리케이션을 실행할 때 할당되는 </a:t>
            </a:r>
            <a:r>
              <a:rPr lang="ko-KR" altLang="en-US" dirty="0" err="1"/>
              <a:t>힙</a:t>
            </a:r>
            <a:r>
              <a:rPr lang="ko-KR" altLang="en-US" dirty="0"/>
              <a:t> 메모리 크기를 제어</a:t>
            </a:r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/whatap.agent-2.0_29.jar Java </a:t>
            </a:r>
            <a:r>
              <a:rPr lang="ko-KR" altLang="en-US" dirty="0"/>
              <a:t>에이전트를 지정</a:t>
            </a:r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</a:t>
            </a:r>
            <a:endParaRPr lang="ko-KR" altLang="en-US" dirty="0"/>
          </a:p>
          <a:p>
            <a:pPr fontAlgn="base" latinLnBrk="1"/>
            <a:r>
              <a:rPr lang="en-US" altLang="ko-KR" dirty="0"/>
              <a:t>Java </a:t>
            </a:r>
            <a:r>
              <a:rPr lang="ko-KR" altLang="en-US" dirty="0"/>
              <a:t>애플리케이션의 컨텍스트에서 나타나며 시스템 속성 설정을 나타냅니다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이것이 의미하는 바를 분석해 보겠습니다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`-D`: </a:t>
            </a:r>
            <a:r>
              <a:rPr lang="ko-KR" altLang="en-US" dirty="0"/>
              <a:t>시스템 속성을 설정하는 데 사용되는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ko-KR" altLang="en-US" dirty="0" err="1"/>
              <a:t>명령줄</a:t>
            </a:r>
            <a:r>
              <a:rPr lang="ko-KR" altLang="en-US" dirty="0"/>
              <a:t> 옵션입니다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`-D`</a:t>
            </a:r>
            <a:r>
              <a:rPr lang="ko-KR" altLang="en-US" dirty="0"/>
              <a:t>를 사용하면 키와 값으로 시스템 속성을 지정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./common-0.0.1-SNAPSHOT.jar oc-common.jar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./common-0.0.1-SNAPSHOT.jar oc-common.jar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oc-common.yml</a:t>
            </a:r>
            <a:r>
              <a:rPr lang="en-US" altLang="ko-KR" dirty="0"/>
              <a:t> </a:t>
            </a:r>
            <a:r>
              <a:rPr lang="en-US" altLang="ko-KR" dirty="0" err="1"/>
              <a:t>oc-common.yml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oc-common.yml</a:t>
            </a:r>
            <a:r>
              <a:rPr lang="en-US" altLang="ko-KR" dirty="0"/>
              <a:t> </a:t>
            </a:r>
            <a:r>
              <a:rPr lang="en-US" altLang="ko-KR" dirty="0" err="1"/>
              <a:t>oc-common.yml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./whatap.agent-*.jar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./whatap.agent-*.jar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# 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 </a:t>
            </a:r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//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</a:t>
            </a:r>
            <a:r>
              <a:rPr lang="ko-KR" altLang="en-US" dirty="0"/>
              <a:t>파일을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파일로 복사하여 시스템의 시간대를 서울로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컨테이너 또는 호스트 시스템의 시간대를 설정할 수 있으며</a:t>
            </a:r>
            <a:r>
              <a:rPr lang="en-US" altLang="ko-KR" dirty="0"/>
              <a:t>, </a:t>
            </a:r>
            <a:r>
              <a:rPr lang="ko-KR" altLang="en-US" dirty="0"/>
              <a:t>시간대 설정이 변경되면 시간 및 날짜 표시가 해당 지역의 로컬 시간대로 변경됩니다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"Asia/Seoul" </a:t>
            </a:r>
            <a:r>
              <a:rPr lang="ko-KR" altLang="en-US" dirty="0"/>
              <a:t>시간대 정보를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저장하여 시스템의 시간대를 서울 시간대로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시스템의 시간대가 변경되면 시간 및 날짜 표시가 해당 지역의 로컬 시간대로 조정됩니다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endParaRPr lang="ko-KR" altLang="en-US" dirty="0"/>
          </a:p>
          <a:p>
            <a:pPr fontAlgn="base" latinLnBrk="1"/>
            <a:r>
              <a:rPr lang="ko-KR" altLang="en-US" dirty="0" err="1"/>
              <a:t>도커</a:t>
            </a:r>
            <a:r>
              <a:rPr lang="ko-KR" altLang="en-US" dirty="0"/>
              <a:t> 이미지를 빌드하는 동안 실행되는 명령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en-US" altLang="ko-KR" dirty="0"/>
              <a:t>Alpine Linux </a:t>
            </a:r>
            <a:r>
              <a:rPr lang="ko-KR" altLang="en-US" dirty="0"/>
              <a:t>기반의 </a:t>
            </a:r>
            <a:r>
              <a:rPr lang="ko-KR" altLang="en-US" dirty="0" err="1"/>
              <a:t>도커</a:t>
            </a:r>
            <a:r>
              <a:rPr lang="ko-KR" altLang="en-US" dirty="0"/>
              <a:t> 이미지에서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r>
              <a:rPr lang="ko-KR" altLang="en-US" dirty="0"/>
              <a:t>패키지를 설치</a:t>
            </a:r>
          </a:p>
          <a:p>
            <a:pPr fontAlgn="base" latinLnBrk="1"/>
            <a:r>
              <a:rPr lang="en-US" altLang="ko-KR" dirty="0"/>
              <a:t>--no-cache </a:t>
            </a:r>
            <a:r>
              <a:rPr lang="ko-KR" altLang="en-US" dirty="0"/>
              <a:t>플래그를 사용하여 패키지 설치 중에 캐시를 사용하지 않도록 설정</a:t>
            </a:r>
          </a:p>
          <a:p>
            <a:pPr fontAlgn="base" latinLnBrk="1"/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ko-KR" altLang="en-US" dirty="0"/>
              <a:t>리눅스에서 파일을 복사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 </a:t>
            </a:r>
            <a:r>
              <a:rPr lang="ko-KR" altLang="en-US" dirty="0"/>
              <a:t>디렉토리에는 다양한 시간대 정보 파일이 포함되어 있으며</a:t>
            </a:r>
            <a:r>
              <a:rPr lang="en-US" altLang="ko-KR" dirty="0"/>
              <a:t>, </a:t>
            </a:r>
            <a:r>
              <a:rPr lang="ko-KR" altLang="en-US" dirty="0"/>
              <a:t>여기에서는 </a:t>
            </a:r>
            <a:r>
              <a:rPr lang="en-US" altLang="ko-KR" dirty="0"/>
              <a:t>"Asia/Seoul" </a:t>
            </a:r>
            <a:r>
              <a:rPr lang="ko-KR" altLang="en-US" dirty="0"/>
              <a:t>시간대 파일을 사용합니다</a:t>
            </a:r>
            <a:r>
              <a:rPr lang="en-US" altLang="ko-KR" dirty="0"/>
              <a:t>. "Asia/Seoul"</a:t>
            </a:r>
            <a:r>
              <a:rPr lang="ko-KR" altLang="en-US" dirty="0"/>
              <a:t>은 서울의 시간대 정보</a:t>
            </a:r>
          </a:p>
          <a:p>
            <a:pPr fontAlgn="base" latinLnBrk="1"/>
            <a:r>
              <a:rPr lang="ko-KR" altLang="en-US" dirty="0"/>
              <a:t>시스템의 현재 시간대를 나타내는 파일의 경로입니다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파일을 변경하면 시스템의 시간대가 변경</a:t>
            </a:r>
          </a:p>
          <a:p>
            <a:pPr fontAlgn="base" latinLnBrk="1"/>
            <a:r>
              <a:rPr lang="en-US" altLang="ko-KR" dirty="0"/>
              <a:t>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echo: </a:t>
            </a:r>
            <a:r>
              <a:rPr lang="ko-KR" altLang="en-US" dirty="0"/>
              <a:t>리눅스 명령줄에서 텍스트를 출력하는 명령입니다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"Asia/Seoul": </a:t>
            </a:r>
            <a:r>
              <a:rPr lang="ko-KR" altLang="en-US" dirty="0"/>
              <a:t>이 부분은 원하는 시간대를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"Asia/Seoul"</a:t>
            </a:r>
            <a:r>
              <a:rPr lang="ko-KR" altLang="en-US" dirty="0"/>
              <a:t>로 설정된 시간대인 서울 시간대를 지정하려고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: </a:t>
            </a:r>
            <a:r>
              <a:rPr lang="ko-KR" altLang="en-US" dirty="0"/>
              <a:t>이 부분은 </a:t>
            </a:r>
            <a:r>
              <a:rPr lang="ko-KR" altLang="en-US" dirty="0" err="1"/>
              <a:t>리다이렉션</a:t>
            </a:r>
            <a:r>
              <a:rPr lang="ko-KR" altLang="en-US" dirty="0"/>
              <a:t> 연산자</a:t>
            </a:r>
            <a:r>
              <a:rPr lang="en-US" altLang="ko-KR" dirty="0"/>
              <a:t>(&gt;)</a:t>
            </a:r>
            <a:r>
              <a:rPr lang="ko-KR" altLang="en-US" dirty="0"/>
              <a:t>를 사용하여 출력된 텍스트를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쓰겠다는 것을 나타냅니다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파일은 시스템의 시간대 정보를 저장하는 파일로</a:t>
            </a:r>
            <a:r>
              <a:rPr lang="en-US" altLang="ko-KR" dirty="0"/>
              <a:t>, </a:t>
            </a:r>
            <a:r>
              <a:rPr lang="ko-KR" altLang="en-US" dirty="0"/>
              <a:t>시간대 설정을 변경하는 데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exec java $JAVA_OPTS 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-</a:t>
            </a:r>
            <a:r>
              <a:rPr lang="en-US" altLang="ko-KR" dirty="0" err="1"/>
              <a:t>Drun.arguments</a:t>
            </a:r>
            <a:r>
              <a:rPr lang="en-US" altLang="ko-KR" dirty="0"/>
              <a:t>=-namespace=${NAMESPACE} 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-jar /oc-common.jar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ko-KR" altLang="en-US" dirty="0"/>
              <a:t>실행 자바 </a:t>
            </a:r>
            <a:r>
              <a:rPr lang="en-US" altLang="ko-KR" dirty="0"/>
              <a:t>-Xmx4g -Xms4g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/whatap.agent-2.0_29.jar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Drun.arguments</a:t>
            </a:r>
            <a:r>
              <a:rPr lang="en-US" altLang="ko-KR" dirty="0"/>
              <a:t>=-namespace=${NAMESPACE}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-jar /oc-common.jar</a:t>
            </a:r>
            <a:endParaRPr lang="ko-KR" altLang="en-US" dirty="0"/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8673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30479C-302D-4684-9379-FD2E0A4B733E}"/>
              </a:ext>
            </a:extLst>
          </p:cNvPr>
          <p:cNvSpPr/>
          <p:nvPr/>
        </p:nvSpPr>
        <p:spPr>
          <a:xfrm>
            <a:off x="189953" y="247134"/>
            <a:ext cx="239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prd-oc-common.groovy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B47CE73-6A4B-418E-84E4-905C29EF5DCA}"/>
              </a:ext>
            </a:extLst>
          </p:cNvPr>
          <p:cNvGraphicFramePr>
            <a:graphicFrameLocks noGrp="1"/>
          </p:cNvGraphicFramePr>
          <p:nvPr/>
        </p:nvGraphicFramePr>
        <p:xfrm>
          <a:off x="5667375" y="1682750"/>
          <a:ext cx="5734590" cy="6236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2975">
                  <a:extLst>
                    <a:ext uri="{9D8B030D-6E8A-4147-A177-3AD203B41FA5}">
                      <a16:colId xmlns:a16="http://schemas.microsoft.com/office/drawing/2014/main" val="2160873853"/>
                    </a:ext>
                  </a:extLst>
                </a:gridCol>
                <a:gridCol w="546151">
                  <a:extLst>
                    <a:ext uri="{9D8B030D-6E8A-4147-A177-3AD203B41FA5}">
                      <a16:colId xmlns:a16="http://schemas.microsoft.com/office/drawing/2014/main" val="3585072385"/>
                    </a:ext>
                  </a:extLst>
                </a:gridCol>
                <a:gridCol w="157019">
                  <a:extLst>
                    <a:ext uri="{9D8B030D-6E8A-4147-A177-3AD203B41FA5}">
                      <a16:colId xmlns:a16="http://schemas.microsoft.com/office/drawing/2014/main" val="3727784613"/>
                    </a:ext>
                  </a:extLst>
                </a:gridCol>
                <a:gridCol w="191153">
                  <a:extLst>
                    <a:ext uri="{9D8B030D-6E8A-4147-A177-3AD203B41FA5}">
                      <a16:colId xmlns:a16="http://schemas.microsoft.com/office/drawing/2014/main" val="2936343719"/>
                    </a:ext>
                  </a:extLst>
                </a:gridCol>
                <a:gridCol w="238941">
                  <a:extLst>
                    <a:ext uri="{9D8B030D-6E8A-4147-A177-3AD203B41FA5}">
                      <a16:colId xmlns:a16="http://schemas.microsoft.com/office/drawing/2014/main" val="514915672"/>
                    </a:ext>
                  </a:extLst>
                </a:gridCol>
                <a:gridCol w="484710">
                  <a:extLst>
                    <a:ext uri="{9D8B030D-6E8A-4147-A177-3AD203B41FA5}">
                      <a16:colId xmlns:a16="http://schemas.microsoft.com/office/drawing/2014/main" val="2403573243"/>
                    </a:ext>
                  </a:extLst>
                </a:gridCol>
                <a:gridCol w="628074">
                  <a:extLst>
                    <a:ext uri="{9D8B030D-6E8A-4147-A177-3AD203B41FA5}">
                      <a16:colId xmlns:a16="http://schemas.microsoft.com/office/drawing/2014/main" val="3571099527"/>
                    </a:ext>
                  </a:extLst>
                </a:gridCol>
                <a:gridCol w="1262975">
                  <a:extLst>
                    <a:ext uri="{9D8B030D-6E8A-4147-A177-3AD203B41FA5}">
                      <a16:colId xmlns:a16="http://schemas.microsoft.com/office/drawing/2014/main" val="973931808"/>
                    </a:ext>
                  </a:extLst>
                </a:gridCol>
                <a:gridCol w="962592">
                  <a:extLst>
                    <a:ext uri="{9D8B030D-6E8A-4147-A177-3AD203B41FA5}">
                      <a16:colId xmlns:a16="http://schemas.microsoft.com/office/drawing/2014/main" val="2667355983"/>
                    </a:ext>
                  </a:extLst>
                </a:gridCol>
              </a:tblGrid>
              <a:tr h="11546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순서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구분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작업자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스탭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실행 시스템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버전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명령어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입력변수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내용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extLst>
                  <a:ext uri="{0D108BD9-81ED-4DB2-BD59-A6C34878D82A}">
                    <a16:rowId xmlns:a16="http://schemas.microsoft.com/office/drawing/2014/main" val="4232480220"/>
                  </a:ext>
                </a:extLst>
              </a:tr>
              <a:tr h="744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prd-oc-common.groovy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개발자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GitLab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14.1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commit and Push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extLst>
                  <a:ext uri="{0D108BD9-81ED-4DB2-BD59-A6C34878D82A}">
                    <a16:rowId xmlns:a16="http://schemas.microsoft.com/office/drawing/2014/main" val="2151390752"/>
                  </a:ext>
                </a:extLst>
              </a:tr>
              <a:tr h="744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prd-oc-common.groovy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개발자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Build with Paramters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명 입력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extLst>
                  <a:ext uri="{0D108BD9-81ED-4DB2-BD59-A6C34878D82A}">
                    <a16:rowId xmlns:a16="http://schemas.microsoft.com/office/drawing/2014/main" val="933268620"/>
                  </a:ext>
                </a:extLst>
              </a:tr>
              <a:tr h="11546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prd-oc-common.groovy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stage('checkparam')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명 체크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extLst>
                  <a:ext uri="{0D108BD9-81ED-4DB2-BD59-A6C34878D82A}">
                    <a16:rowId xmlns:a16="http://schemas.microsoft.com/office/drawing/2014/main" val="1113670169"/>
                  </a:ext>
                </a:extLst>
              </a:tr>
              <a:tr h="11546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4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prd-oc-common.groovy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stage('checkout')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젠킨슨으로 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extLst>
                  <a:ext uri="{0D108BD9-81ED-4DB2-BD59-A6C34878D82A}">
                    <a16:rowId xmlns:a16="http://schemas.microsoft.com/office/drawing/2014/main" val="3535509181"/>
                  </a:ext>
                </a:extLst>
              </a:tr>
              <a:tr h="11546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5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prd-oc-common.groovy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stage('Initialize')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젠킨슨 </a:t>
                      </a:r>
                      <a:r>
                        <a:rPr lang="en-US" altLang="ko-KR" sz="400" u="none" strike="noStrike">
                          <a:effectLst/>
                        </a:rPr>
                        <a:t>groovy </a:t>
                      </a:r>
                      <a:r>
                        <a:rPr lang="ko-KR" altLang="en-US" sz="400" u="none" strike="noStrike">
                          <a:effectLst/>
                        </a:rPr>
                        <a:t>스크립트 변수선언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mvnHome, imageName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extLst>
                  <a:ext uri="{0D108BD9-81ED-4DB2-BD59-A6C34878D82A}">
                    <a16:rowId xmlns:a16="http://schemas.microsoft.com/office/drawing/2014/main" val="4263439841"/>
                  </a:ext>
                </a:extLst>
              </a:tr>
              <a:tr h="1154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6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prd-oc-common.groovy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stage('build')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MVN </a:t>
                      </a:r>
                      <a:r>
                        <a:rPr lang="ko-KR" altLang="en-US" sz="400" u="none" strike="noStrike">
                          <a:effectLst/>
                        </a:rPr>
                        <a:t>소스 코드 컴파일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DfinalName=oc-common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extLst>
                  <a:ext uri="{0D108BD9-81ED-4DB2-BD59-A6C34878D82A}">
                    <a16:rowId xmlns:a16="http://schemas.microsoft.com/office/drawing/2014/main" val="1988610440"/>
                  </a:ext>
                </a:extLst>
              </a:tr>
              <a:tr h="13393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7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prd-oc-common.groovy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Jenkins_5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stage('archieve')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1. Archive Artifacts </a:t>
                      </a:r>
                      <a:r>
                        <a:rPr lang="ko-KR" altLang="en-US" sz="400" u="none" strike="noStrike">
                          <a:effectLst/>
                        </a:rPr>
                        <a:t>설정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</a:t>
                      </a:r>
                      <a:r>
                        <a:rPr lang="en-US" sz="400" u="none" strike="noStrike">
                          <a:effectLst/>
                        </a:rPr>
                        <a:t>archiveArtifacts artifacts: **/target/common-0.0.1-SNAPSHOT.jar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2. </a:t>
                      </a:r>
                      <a:r>
                        <a:rPr lang="ko-KR" altLang="en-US" sz="400" u="none" strike="noStrike">
                          <a:effectLst/>
                        </a:rPr>
                        <a:t>패키지 </a:t>
                      </a:r>
                      <a:r>
                        <a:rPr lang="en-US" sz="400" u="none" strike="noStrike">
                          <a:effectLst/>
                        </a:rPr>
                        <a:t>yml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configfiles/********.yml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</a:t>
                      </a:r>
                      <a:r>
                        <a:rPr lang="en-US" sz="400" u="none" strike="noStrike">
                          <a:effectLst/>
                        </a:rPr>
                        <a:t>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whatapfiles/v2/whatap.agent-2.0_29.jar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whatapfiles/v2/paramkey.txt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whatapfiles/v2/CustomPool.x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</a:t>
                      </a:r>
                      <a:r>
                        <a:rPr lang="ko-KR" altLang="en-US" sz="400" u="none" strike="noStrike">
                          <a:effectLst/>
                        </a:rPr>
                        <a:t>패키지 </a:t>
                      </a:r>
                      <a:r>
                        <a:rPr lang="en-US" sz="400" u="none" strike="noStrike">
                          <a:effectLst/>
                        </a:rPr>
                        <a:t>yml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configfiles/oc-auth.yml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3.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whatapfiles/v2/whatap.agent-2.0_29.jar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whatapfiles/v2/paramkey.txt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whatapfiles/v2/CustomPool.x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extLst>
                  <a:ext uri="{0D108BD9-81ED-4DB2-BD59-A6C34878D82A}">
                    <a16:rowId xmlns:a16="http://schemas.microsoft.com/office/drawing/2014/main" val="2089834209"/>
                  </a:ext>
                </a:extLst>
              </a:tr>
              <a:tr h="818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4. Dockerfile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dockerfiles/*******.Dockerfile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5.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4. </a:t>
                      </a:r>
                      <a:r>
                        <a:rPr lang="en-US" sz="400" u="none" strike="noStrike" dirty="0" err="1">
                          <a:effectLst/>
                        </a:rPr>
                        <a:t>Dockerfile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sz="400" u="none" strike="noStrike" dirty="0" err="1">
                          <a:effectLst/>
                        </a:rPr>
                        <a:t>dockerfiles</a:t>
                      </a:r>
                      <a:r>
                        <a:rPr lang="en-US" sz="400" u="none" strike="noStrike" dirty="0">
                          <a:effectLst/>
                        </a:rPr>
                        <a:t>/</a:t>
                      </a:r>
                      <a:r>
                        <a:rPr lang="en-US" sz="400" u="none" strike="noStrike" dirty="0" err="1">
                          <a:effectLst/>
                        </a:rPr>
                        <a:t>oc-common.Dockerfile</a:t>
                      </a:r>
                      <a:br>
                        <a:rPr lang="en-US" sz="400" u="none" strike="noStrike" dirty="0">
                          <a:effectLst/>
                        </a:rPr>
                      </a:br>
                      <a:br>
                        <a:rPr lang="en-US" sz="400" u="none" strike="noStrike" dirty="0">
                          <a:effectLst/>
                        </a:rPr>
                      </a:br>
                      <a:r>
                        <a:rPr lang="en-US" sz="400" u="none" strike="noStrike" dirty="0">
                          <a:effectLst/>
                        </a:rPr>
                        <a:t>5. </a:t>
                      </a:r>
                      <a:r>
                        <a:rPr lang="en-US" sz="400" u="none" strike="noStrike" dirty="0" err="1">
                          <a:effectLst/>
                        </a:rPr>
                        <a:t>kube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환경설정 다운로드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sz="400" u="none" strike="noStrike" dirty="0">
                          <a:effectLst/>
                        </a:rPr>
                        <a:t>manifests/v2/oc-common-k8s.yaml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extLst>
                  <a:ext uri="{0D108BD9-81ED-4DB2-BD59-A6C34878D82A}">
                    <a16:rowId xmlns:a16="http://schemas.microsoft.com/office/drawing/2014/main" val="1294347950"/>
                  </a:ext>
                </a:extLst>
              </a:tr>
              <a:tr h="372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8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prd-oc-common.groovy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prd-nks02-kube &gt; nks02-npool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stage('whatap '+ns)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1.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ㅇ파일명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whatapfiles/v2/nks02/${ns}/whatap.conf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prd-nks02-kube &gt; nks02-npool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1.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ㅇ파일명</a:t>
                      </a:r>
                      <a:r>
                        <a:rPr lang="en-US" altLang="ko-KR" sz="400" u="none" strike="noStrike">
                          <a:effectLst/>
                        </a:rPr>
                        <a:t>: (</a:t>
                      </a:r>
                      <a:r>
                        <a:rPr lang="ko-KR" altLang="en-US" sz="400" u="none" strike="noStrike">
                          <a:effectLst/>
                        </a:rPr>
                        <a:t>예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r>
                        <a:rPr lang="en-US" sz="400" u="none" strike="noStrike">
                          <a:effectLst/>
                        </a:rPr>
                        <a:t>whatapfiles/v2/nks02/ns-frc/whatap.conf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extLst>
                  <a:ext uri="{0D108BD9-81ED-4DB2-BD59-A6C34878D82A}">
                    <a16:rowId xmlns:a16="http://schemas.microsoft.com/office/drawing/2014/main" val="1538174156"/>
                  </a:ext>
                </a:extLst>
              </a:tr>
              <a:tr h="12315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9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prd-oc-common.groovy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prd-nks02-kube &gt; nks02-npool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stage('Deploy '+ ns)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1. Docker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1)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2) Docker </a:t>
                      </a:r>
                      <a:r>
                        <a:rPr lang="ko-KR" altLang="en-US" sz="400" u="none" strike="noStrike">
                          <a:effectLst/>
                        </a:rPr>
                        <a:t>로그인</a:t>
                      </a:r>
                      <a:r>
                        <a:rPr lang="en-US" altLang="ko-KR" sz="400" u="none" strike="noStrike">
                          <a:effectLst/>
                        </a:rPr>
                        <a:t>(ebs-oc-jenkins </a:t>
                      </a:r>
                      <a:r>
                        <a:rPr lang="ko-KR" altLang="en-US" sz="4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4)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</a:t>
                      </a:r>
                      <a:r>
                        <a:rPr lang="en-US" altLang="ko-KR" sz="4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400" u="none" strike="noStrike">
                          <a:effectLst/>
                        </a:rPr>
                        <a:t>개발</a:t>
                      </a:r>
                      <a:r>
                        <a:rPr lang="en-US" altLang="ko-KR" sz="400" u="none" strike="noStrike">
                          <a:effectLst/>
                        </a:rPr>
                        <a:t>] &gt; VPC &gt; Container Registry &gt;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   l4msm4ug.kr.private-ncr.ntruss.com </a:t>
                      </a:r>
                      <a:r>
                        <a:rPr lang="ko-KR" altLang="en-US" sz="4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4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400" u="none" strike="noStrike">
                          <a:effectLst/>
                        </a:rPr>
                        <a:t>출력</a:t>
                      </a:r>
                      <a:r>
                        <a:rPr lang="en-US" altLang="ko-KR" sz="4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*******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400" u="none" strike="noStrike">
                          <a:effectLst/>
                        </a:rPr>
                        <a:t>:  deployment.yaml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altLang="ko-KR" sz="400" u="none" strike="noStrike">
                          <a:effectLst/>
                        </a:rPr>
                        <a:t>prd-nks02-kube &gt; nks02-npool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*입력</a:t>
                      </a:r>
                      <a:r>
                        <a:rPr lang="en-US" altLang="ko-KR" sz="400" u="none" strike="noStrike">
                          <a:effectLst/>
                        </a:rPr>
                        <a:t>:oc-common-k8s.yaml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*</a:t>
                      </a:r>
                      <a:r>
                        <a:rPr lang="ko-KR" altLang="en-US" sz="400" u="none" strike="noStrike">
                          <a:effectLst/>
                        </a:rPr>
                        <a:t>출력</a:t>
                      </a:r>
                      <a:r>
                        <a:rPr lang="en-US" altLang="ko-KR" sz="400" u="none" strike="noStrike">
                          <a:effectLst/>
                        </a:rPr>
                        <a:t>:deployment.yaml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prd-nks02-kube &gt; nks02-npool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400" u="none" strike="noStrike">
                          <a:effectLst/>
                        </a:rPr>
                        <a:t>: oc-front-nks02_ns.yaml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extLst>
                  <a:ext uri="{0D108BD9-81ED-4DB2-BD59-A6C34878D82A}">
                    <a16:rowId xmlns:a16="http://schemas.microsoft.com/office/drawing/2014/main" val="4273993595"/>
                  </a:ext>
                </a:extLst>
              </a:tr>
              <a:tr h="37204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prd-oc-common.groovy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prd-nks01-kube &gt; nks01-npool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stage('whatap '+ns)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1.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ㅇ파일명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whatapfiles/v2/nks02/${ns}/whatap.conf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prd-nks01-kube &gt; nks01-npool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1.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ㅇ파일명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whatapfiles/v2/nks02/ns-frc/whatap.conf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extLst>
                  <a:ext uri="{0D108BD9-81ED-4DB2-BD59-A6C34878D82A}">
                    <a16:rowId xmlns:a16="http://schemas.microsoft.com/office/drawing/2014/main" val="2746751570"/>
                  </a:ext>
                </a:extLst>
              </a:tr>
              <a:tr h="12315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u="none" strike="noStrike">
                          <a:effectLst/>
                        </a:rPr>
                        <a:t>11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prd-oc-common.groovy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prd-nks01-kube &gt; nks01-npool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stage('Deploy '+ ns)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1. Docker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1)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2) Docker </a:t>
                      </a:r>
                      <a:r>
                        <a:rPr lang="ko-KR" altLang="en-US" sz="400" u="none" strike="noStrike">
                          <a:effectLst/>
                        </a:rPr>
                        <a:t>로그인</a:t>
                      </a:r>
                      <a:r>
                        <a:rPr lang="en-US" altLang="ko-KR" sz="400" u="none" strike="noStrike">
                          <a:effectLst/>
                        </a:rPr>
                        <a:t>(ebs-oc-jenkins </a:t>
                      </a:r>
                      <a:r>
                        <a:rPr lang="ko-KR" altLang="en-US" sz="4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4)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</a:t>
                      </a:r>
                      <a:r>
                        <a:rPr lang="en-US" altLang="ko-KR" sz="4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400" u="none" strike="noStrike">
                          <a:effectLst/>
                        </a:rPr>
                        <a:t>개발</a:t>
                      </a:r>
                      <a:r>
                        <a:rPr lang="en-US" altLang="ko-KR" sz="400" u="none" strike="noStrike">
                          <a:effectLst/>
                        </a:rPr>
                        <a:t>] &gt; VPC &gt; Container Registry &gt;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   l4msm4ug.kr.private-ncr.ntruss.com </a:t>
                      </a:r>
                      <a:r>
                        <a:rPr lang="ko-KR" altLang="en-US" sz="4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4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400" u="none" strike="noStrike">
                          <a:effectLst/>
                        </a:rPr>
                        <a:t>출력</a:t>
                      </a:r>
                      <a:r>
                        <a:rPr lang="en-US" altLang="ko-KR" sz="4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*******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400" u="none" strike="noStrike">
                          <a:effectLst/>
                        </a:rPr>
                        <a:t>:  deployment.yaml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 dirty="0" err="1">
                          <a:effectLst/>
                        </a:rPr>
                        <a:t>ㅁ</a:t>
                      </a:r>
                      <a:r>
                        <a:rPr lang="en-US" altLang="ko-KR" sz="400" u="none" strike="noStrike" dirty="0">
                          <a:effectLst/>
                        </a:rPr>
                        <a:t>prd-nks01-kube &gt; nks01-npool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2.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400" u="none" strike="noStrike" dirty="0">
                          <a:effectLst/>
                        </a:rPr>
                        <a:t> 파일 생성 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>
                          <a:effectLst/>
                        </a:rPr>
                        <a:t>*입력</a:t>
                      </a:r>
                      <a:r>
                        <a:rPr lang="en-US" altLang="ko-KR" sz="400" u="none" strike="noStrike" dirty="0">
                          <a:effectLst/>
                        </a:rPr>
                        <a:t>:oc-common-k8s.yaml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*</a:t>
                      </a:r>
                      <a:r>
                        <a:rPr lang="ko-KR" altLang="en-US" sz="400" u="none" strike="noStrike" dirty="0">
                          <a:effectLst/>
                        </a:rPr>
                        <a:t>출력</a:t>
                      </a:r>
                      <a:r>
                        <a:rPr lang="en-US" altLang="ko-KR" sz="400" u="none" strike="noStrike" dirty="0">
                          <a:effectLst/>
                        </a:rPr>
                        <a:t>: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deployment.yaml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3.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400" u="none" strike="noStrike" dirty="0">
                          <a:effectLst/>
                        </a:rPr>
                        <a:t>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400" u="none" strike="noStrike" dirty="0">
                          <a:effectLst/>
                        </a:rPr>
                        <a:t>/ </a:t>
                      </a:r>
                      <a:r>
                        <a:rPr lang="ko-KR" altLang="en-US" sz="4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400" u="none" strike="noStrike" dirty="0">
                          <a:effectLst/>
                        </a:rPr>
                        <a:t>: prd-nks01-kube &gt; nks01-npool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400" u="none" strike="noStrike" dirty="0">
                          <a:effectLst/>
                        </a:rPr>
                        <a:t>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환경설정 *출력</a:t>
                      </a:r>
                      <a:r>
                        <a:rPr lang="en-US" altLang="ko-KR" sz="400" u="none" strike="noStrike" dirty="0">
                          <a:effectLst/>
                        </a:rPr>
                        <a:t>: oc-front-nks02_ns.yaml </a:t>
                      </a:r>
                      <a:r>
                        <a:rPr lang="ko-KR" altLang="en-US" sz="400" u="none" strike="noStrike" dirty="0">
                          <a:effectLst/>
                        </a:rPr>
                        <a:t>실행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66" marR="2566" marT="2566" marB="0" anchor="ctr"/>
                </a:tc>
                <a:extLst>
                  <a:ext uri="{0D108BD9-81ED-4DB2-BD59-A6C34878D82A}">
                    <a16:rowId xmlns:a16="http://schemas.microsoft.com/office/drawing/2014/main" val="268345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803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30479C-302D-4684-9379-FD2E0A4B733E}"/>
              </a:ext>
            </a:extLst>
          </p:cNvPr>
          <p:cNvSpPr/>
          <p:nvPr/>
        </p:nvSpPr>
        <p:spPr>
          <a:xfrm>
            <a:off x="189953" y="247134"/>
            <a:ext cx="1804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prd-oc-cls.groovy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B3844EEE-2C8A-4AB0-ABA2-480CA6A746D1}"/>
              </a:ext>
            </a:extLst>
          </p:cNvPr>
          <p:cNvSpPr/>
          <p:nvPr/>
        </p:nvSpPr>
        <p:spPr>
          <a:xfrm rot="16200000">
            <a:off x="6923041" y="1330487"/>
            <a:ext cx="374909" cy="5253145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64CDAC2D-1CBA-4BAF-B28C-77C50E60A6B9}"/>
              </a:ext>
            </a:extLst>
          </p:cNvPr>
          <p:cNvSpPr/>
          <p:nvPr/>
        </p:nvSpPr>
        <p:spPr>
          <a:xfrm>
            <a:off x="3025250" y="2821845"/>
            <a:ext cx="522614" cy="666292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6EBF83-F677-4906-B54A-57E59350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81" y="3523245"/>
            <a:ext cx="1440000" cy="990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69A79D-D859-42D3-AA77-204D2AF06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31" y="1455556"/>
            <a:ext cx="1440000" cy="13289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DC70CC-A73D-4DE6-99AC-492FBA0F9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442" y="2502621"/>
            <a:ext cx="905409" cy="92276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990A36B-FCA8-4B4B-8748-15DBF5DFE7EB}"/>
              </a:ext>
            </a:extLst>
          </p:cNvPr>
          <p:cNvSpPr/>
          <p:nvPr/>
        </p:nvSpPr>
        <p:spPr>
          <a:xfrm rot="1800000">
            <a:off x="2339508" y="3368597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2355C44-027B-4109-B025-E1A13681FFEE}"/>
              </a:ext>
            </a:extLst>
          </p:cNvPr>
          <p:cNvSpPr/>
          <p:nvPr/>
        </p:nvSpPr>
        <p:spPr>
          <a:xfrm rot="20503359">
            <a:off x="2279598" y="2207893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3EE844-1E48-40FE-9C4C-6AE740A928FE}"/>
              </a:ext>
            </a:extLst>
          </p:cNvPr>
          <p:cNvSpPr/>
          <p:nvPr/>
        </p:nvSpPr>
        <p:spPr>
          <a:xfrm>
            <a:off x="1461443" y="3414438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56EF17-04DF-45DA-BE1B-1CA7987594E2}"/>
              </a:ext>
            </a:extLst>
          </p:cNvPr>
          <p:cNvSpPr/>
          <p:nvPr/>
        </p:nvSpPr>
        <p:spPr>
          <a:xfrm>
            <a:off x="2347077" y="3550047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7D426B-E6D5-4169-927C-2B2B2CF643C6}"/>
              </a:ext>
            </a:extLst>
          </p:cNvPr>
          <p:cNvSpPr/>
          <p:nvPr/>
        </p:nvSpPr>
        <p:spPr>
          <a:xfrm>
            <a:off x="3114809" y="2883976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97D015B-842C-4E9A-91FB-0415C6AD3803}"/>
              </a:ext>
            </a:extLst>
          </p:cNvPr>
          <p:cNvSpPr/>
          <p:nvPr/>
        </p:nvSpPr>
        <p:spPr>
          <a:xfrm rot="16200000">
            <a:off x="3428452" y="4843194"/>
            <a:ext cx="126357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96BBF0A-6625-4445-872D-CE31AAD4B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897" y="5887668"/>
            <a:ext cx="1284585" cy="12268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0E2004-3438-444A-9F69-3A54BDC0BEBB}"/>
              </a:ext>
            </a:extLst>
          </p:cNvPr>
          <p:cNvSpPr/>
          <p:nvPr/>
        </p:nvSpPr>
        <p:spPr>
          <a:xfrm>
            <a:off x="3848299" y="6860488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86292D2-AAAF-4213-AED7-EC57A1655224}"/>
              </a:ext>
            </a:extLst>
          </p:cNvPr>
          <p:cNvSpPr/>
          <p:nvPr/>
        </p:nvSpPr>
        <p:spPr>
          <a:xfrm>
            <a:off x="4364565" y="4194321"/>
            <a:ext cx="2709066" cy="5406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stage('build’) - MVN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소스 코드 컴파일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')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900" dirty="0"/>
          </a:p>
          <a:p>
            <a:r>
              <a:rPr lang="en-US" altLang="ko-KR" sz="900" dirty="0"/>
              <a:t>1. Archive Artifacts </a:t>
            </a:r>
            <a:r>
              <a:rPr lang="ko-KR" altLang="en-US" sz="900" dirty="0"/>
              <a:t>설정</a:t>
            </a:r>
          </a:p>
          <a:p>
            <a:r>
              <a:rPr lang="ko-KR" altLang="en-US" sz="900" dirty="0" err="1"/>
              <a:t>ㅇ</a:t>
            </a:r>
            <a:r>
              <a:rPr lang="en-US" altLang="ko-KR" sz="900" dirty="0" err="1"/>
              <a:t>archiveArtifacts</a:t>
            </a:r>
            <a:r>
              <a:rPr lang="en-US" altLang="ko-KR" sz="900" dirty="0"/>
              <a:t> artifacts: '**/target/cls-0.0.1-SNAPSHOT.jar'</a:t>
            </a:r>
          </a:p>
          <a:p>
            <a:endParaRPr lang="en-US" altLang="ko-KR" sz="900" dirty="0"/>
          </a:p>
          <a:p>
            <a:r>
              <a:rPr lang="en-US" altLang="ko-KR" sz="900" dirty="0"/>
              <a:t>2. </a:t>
            </a:r>
            <a:r>
              <a:rPr lang="ko-KR" altLang="en-US" sz="900" dirty="0"/>
              <a:t>이동</a:t>
            </a:r>
          </a:p>
          <a:p>
            <a:r>
              <a:rPr lang="en-US" altLang="ko-KR" sz="900" dirty="0"/>
              <a:t>mv target/cls-0.0.1-SNAPSHOT.jar ./cls-0.0.1-SNAPSHOT.jar</a:t>
            </a:r>
          </a:p>
          <a:p>
            <a:endParaRPr lang="en-US" altLang="ko-KR" sz="900" dirty="0"/>
          </a:p>
          <a:p>
            <a:r>
              <a:rPr lang="en-US" altLang="ko-KR" sz="900" dirty="0"/>
              <a:t>2. </a:t>
            </a:r>
            <a:r>
              <a:rPr lang="ko-KR" altLang="en-US" sz="900" dirty="0"/>
              <a:t>패키지 </a:t>
            </a:r>
            <a:r>
              <a:rPr lang="en-US" altLang="ko-KR" sz="900" dirty="0" err="1"/>
              <a:t>yml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 </a:t>
            </a:r>
            <a:r>
              <a:rPr lang="en-US" altLang="ko-KR" sz="900" dirty="0" err="1"/>
              <a:t>configfiles</a:t>
            </a:r>
            <a:r>
              <a:rPr lang="en-US" altLang="ko-KR" sz="900" dirty="0"/>
              <a:t>/********.</a:t>
            </a:r>
            <a:r>
              <a:rPr lang="en-US" altLang="ko-KR" sz="900" dirty="0" err="1"/>
              <a:t>yml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</a:p>
          <a:p>
            <a:endParaRPr lang="ko-KR" altLang="en-US" sz="900" dirty="0"/>
          </a:p>
          <a:p>
            <a:r>
              <a:rPr lang="en-US" altLang="ko-KR" sz="900" dirty="0"/>
              <a:t>3. </a:t>
            </a:r>
            <a:r>
              <a:rPr lang="en-US" altLang="ko-KR" sz="900" dirty="0" err="1"/>
              <a:t>whatap.agent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 </a:t>
            </a:r>
          </a:p>
          <a:p>
            <a:r>
              <a:rPr lang="en-US" altLang="ko-KR" sz="900" dirty="0" err="1"/>
              <a:t>whatapfiles</a:t>
            </a:r>
            <a:r>
              <a:rPr lang="en-US" altLang="ko-KR" sz="900" dirty="0"/>
              <a:t>/v2/whatap.agent-2.0_29.jar</a:t>
            </a:r>
          </a:p>
          <a:p>
            <a:r>
              <a:rPr lang="en-US" altLang="ko-KR" sz="900" dirty="0" err="1"/>
              <a:t>whatapfiles</a:t>
            </a:r>
            <a:r>
              <a:rPr lang="en-US" altLang="ko-KR" sz="900" dirty="0"/>
              <a:t>/v2/paramkey.txt</a:t>
            </a:r>
          </a:p>
          <a:p>
            <a:r>
              <a:rPr lang="en-US" altLang="ko-KR" sz="900" dirty="0" err="1"/>
              <a:t>whatapfiles</a:t>
            </a:r>
            <a:r>
              <a:rPr lang="en-US" altLang="ko-KR" sz="900" dirty="0"/>
              <a:t>/v2/</a:t>
            </a:r>
            <a:r>
              <a:rPr lang="en-US" altLang="ko-KR" sz="900" dirty="0" err="1"/>
              <a:t>CustomPool.x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  <a:endParaRPr lang="en-US" altLang="ko-KR" sz="900" dirty="0"/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CA21199-31A4-4E29-8792-CEEE0E7F792E}"/>
              </a:ext>
            </a:extLst>
          </p:cNvPr>
          <p:cNvSpPr/>
          <p:nvPr/>
        </p:nvSpPr>
        <p:spPr>
          <a:xfrm rot="5400000">
            <a:off x="2762123" y="4848420"/>
            <a:ext cx="12635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5990609-3B69-4370-8EAC-6FA37A7DEF7C}"/>
              </a:ext>
            </a:extLst>
          </p:cNvPr>
          <p:cNvSpPr/>
          <p:nvPr/>
        </p:nvSpPr>
        <p:spPr>
          <a:xfrm>
            <a:off x="10054055" y="915805"/>
            <a:ext cx="5885498" cy="5920752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2914C89-B97A-430A-916F-AA6523E0FDC1}"/>
              </a:ext>
            </a:extLst>
          </p:cNvPr>
          <p:cNvSpPr/>
          <p:nvPr/>
        </p:nvSpPr>
        <p:spPr>
          <a:xfrm>
            <a:off x="11525681" y="3992307"/>
            <a:ext cx="2942246" cy="829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EB1323-0259-406F-B239-0AA4453205E4}"/>
              </a:ext>
            </a:extLst>
          </p:cNvPr>
          <p:cNvSpPr/>
          <p:nvPr/>
        </p:nvSpPr>
        <p:spPr>
          <a:xfrm>
            <a:off x="10423214" y="3758725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8206904-89CA-4F12-8AAF-CD302048004D}"/>
              </a:ext>
            </a:extLst>
          </p:cNvPr>
          <p:cNvSpPr/>
          <p:nvPr/>
        </p:nvSpPr>
        <p:spPr>
          <a:xfrm rot="5400000">
            <a:off x="10114621" y="2683143"/>
            <a:ext cx="1364164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22F7DB-8D37-46A7-9722-0BFA07B74C1B}"/>
              </a:ext>
            </a:extLst>
          </p:cNvPr>
          <p:cNvGrpSpPr/>
          <p:nvPr/>
        </p:nvGrpSpPr>
        <p:grpSpPr>
          <a:xfrm>
            <a:off x="10246866" y="5390043"/>
            <a:ext cx="1321123" cy="1274640"/>
            <a:chOff x="10544482" y="6698164"/>
            <a:chExt cx="1321123" cy="127464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0CF5318-642A-45F1-9EB2-6F6CB300E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1E955F9-1859-48F4-ABBE-959166D755B2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B23E5B-042A-4B0D-BCE9-8701E881A203}"/>
              </a:ext>
            </a:extLst>
          </p:cNvPr>
          <p:cNvSpPr/>
          <p:nvPr/>
        </p:nvSpPr>
        <p:spPr>
          <a:xfrm>
            <a:off x="10646829" y="253790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⑨</a:t>
            </a:r>
            <a:endParaRPr lang="en-US" altLang="ko-KR" sz="1200" dirty="0"/>
          </a:p>
          <a:p>
            <a:r>
              <a:rPr lang="ko-KR" altLang="en-US" sz="1200" dirty="0"/>
              <a:t>⑪</a:t>
            </a:r>
            <a:endParaRPr lang="en-US" altLang="ko-KR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C65902-EC6D-48DB-A675-6F4CD0CC216D}"/>
              </a:ext>
            </a:extLst>
          </p:cNvPr>
          <p:cNvSpPr/>
          <p:nvPr/>
        </p:nvSpPr>
        <p:spPr>
          <a:xfrm>
            <a:off x="4632921" y="3819412"/>
            <a:ext cx="9835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⑨</a:t>
            </a:r>
            <a:r>
              <a:rPr lang="en-US" altLang="ko-KR" sz="1200" dirty="0"/>
              <a:t> / </a:t>
            </a:r>
            <a:r>
              <a:rPr lang="ko-KR" altLang="en-US" sz="1200" dirty="0"/>
              <a:t>⑪</a:t>
            </a:r>
            <a:endParaRPr lang="en-US" altLang="ko-KR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264A82B-A0A6-48C9-A98C-0056838DE195}"/>
              </a:ext>
            </a:extLst>
          </p:cNvPr>
          <p:cNvSpPr/>
          <p:nvPr/>
        </p:nvSpPr>
        <p:spPr>
          <a:xfrm>
            <a:off x="3576203" y="2859739"/>
            <a:ext cx="2519797" cy="4724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stage('checkout') -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젠킨슨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다운로드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checkparam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') -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명 체크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320980-1241-49CE-8ED4-4D73DABB0BBA}"/>
              </a:ext>
            </a:extLst>
          </p:cNvPr>
          <p:cNvSpPr/>
          <p:nvPr/>
        </p:nvSpPr>
        <p:spPr>
          <a:xfrm>
            <a:off x="3866934" y="4822240"/>
            <a:ext cx="373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⑩</a:t>
            </a:r>
            <a:endParaRPr lang="en-US" altLang="ko-KR" sz="1200" dirty="0"/>
          </a:p>
          <a:p>
            <a:r>
              <a:rPr lang="ko-KR" altLang="en-US" sz="1200" dirty="0"/>
              <a:t>⑧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ABA191D-7F6E-4B07-97B0-42531BA64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5687" y="1624503"/>
            <a:ext cx="783776" cy="108177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F0BCDEF-8443-4B49-ADEE-46799B31D6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50475" y="1623070"/>
            <a:ext cx="1005125" cy="1179638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C01FFD2-5BDB-4FFA-BC47-4D490EF18E3C}"/>
              </a:ext>
            </a:extLst>
          </p:cNvPr>
          <p:cNvSpPr/>
          <p:nvPr/>
        </p:nvSpPr>
        <p:spPr>
          <a:xfrm>
            <a:off x="12478512" y="1886340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60EF4E7-A497-4E48-9965-AE708A019831}"/>
              </a:ext>
            </a:extLst>
          </p:cNvPr>
          <p:cNvSpPr/>
          <p:nvPr/>
        </p:nvSpPr>
        <p:spPr>
          <a:xfrm>
            <a:off x="13807031" y="1854633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4EFCBA1-F58E-413C-B706-24A422A6D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842" y="1621288"/>
            <a:ext cx="1035151" cy="100877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0610C2-98C4-4F33-8972-28D84E9F41C0}"/>
              </a:ext>
            </a:extLst>
          </p:cNvPr>
          <p:cNvSpPr/>
          <p:nvPr/>
        </p:nvSpPr>
        <p:spPr>
          <a:xfrm>
            <a:off x="14331411" y="2434473"/>
            <a:ext cx="75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41B118D-4302-4492-BBA9-A7B5D829401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2875134" y="1437769"/>
            <a:ext cx="755805" cy="198566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293B3E5-4B06-446C-8704-29422DD6FB92}"/>
              </a:ext>
            </a:extLst>
          </p:cNvPr>
          <p:cNvSpPr/>
          <p:nvPr/>
        </p:nvSpPr>
        <p:spPr>
          <a:xfrm>
            <a:off x="11577191" y="2803341"/>
            <a:ext cx="3915750" cy="10237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1. Docker </a:t>
            </a:r>
            <a:r>
              <a:rPr lang="ko-KR" altLang="en-US" sz="900" dirty="0"/>
              <a:t>실행</a:t>
            </a:r>
          </a:p>
          <a:p>
            <a:r>
              <a:rPr lang="en-US" altLang="ko-KR" sz="900" dirty="0"/>
              <a:t>1) Docker </a:t>
            </a:r>
            <a:r>
              <a:rPr lang="ko-KR" altLang="en-US" sz="900" dirty="0"/>
              <a:t>이미지 빌드</a:t>
            </a:r>
          </a:p>
          <a:p>
            <a:r>
              <a:rPr lang="en-US" altLang="ko-KR" sz="900" dirty="0"/>
              <a:t>2) Docker </a:t>
            </a:r>
            <a:r>
              <a:rPr lang="ko-KR" altLang="en-US" sz="900" dirty="0"/>
              <a:t>로그인</a:t>
            </a:r>
            <a:r>
              <a:rPr lang="en-US" altLang="ko-KR" sz="900" dirty="0"/>
              <a:t>(</a:t>
            </a:r>
            <a:r>
              <a:rPr lang="en-US" altLang="ko-KR" sz="900" dirty="0" err="1"/>
              <a:t>ebs-oc-jenkins</a:t>
            </a:r>
            <a:r>
              <a:rPr lang="en-US" altLang="ko-KR" sz="900" dirty="0"/>
              <a:t> </a:t>
            </a:r>
            <a:r>
              <a:rPr lang="ko-KR" altLang="en-US" sz="900" dirty="0"/>
              <a:t>서버에 설치됨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3) Docker </a:t>
            </a:r>
            <a:r>
              <a:rPr lang="ko-KR" altLang="en-US" sz="900" dirty="0"/>
              <a:t>이미지 빌드 </a:t>
            </a:r>
            <a:r>
              <a:rPr lang="ko-KR" altLang="en-US" sz="900" dirty="0" err="1"/>
              <a:t>된거</a:t>
            </a:r>
            <a:r>
              <a:rPr lang="ko-KR" altLang="en-US" sz="900" dirty="0"/>
              <a:t> 태그 명칭 생성</a:t>
            </a:r>
          </a:p>
          <a:p>
            <a:r>
              <a:rPr lang="en-US" altLang="ko-KR" sz="900" dirty="0"/>
              <a:t>4) Docker </a:t>
            </a:r>
            <a:r>
              <a:rPr lang="ko-KR" altLang="en-US" sz="900" dirty="0"/>
              <a:t>이미지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NCP[</a:t>
            </a:r>
            <a:r>
              <a:rPr lang="ko-KR" altLang="en-US" sz="900" dirty="0"/>
              <a:t>개발</a:t>
            </a:r>
            <a:r>
              <a:rPr lang="en-US" altLang="ko-KR" sz="900" dirty="0"/>
              <a:t>] &gt; VPC &gt; Container Registry &gt;  l4msm4ug.kr.private-ncr.ntruss.com </a:t>
            </a:r>
            <a:r>
              <a:rPr lang="ko-KR" altLang="en-US" sz="900" dirty="0"/>
              <a:t>태그 명칭 업로드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35245AA-25D0-484B-BF52-22F247B84F7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0426474" y="2024711"/>
            <a:ext cx="755805" cy="198566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28FA1441-0A8C-458D-B7A8-952A205F9CF8}"/>
              </a:ext>
            </a:extLst>
          </p:cNvPr>
          <p:cNvSpPr/>
          <p:nvPr/>
        </p:nvSpPr>
        <p:spPr>
          <a:xfrm rot="5400000">
            <a:off x="10182169" y="4426809"/>
            <a:ext cx="122906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B2F760C-9972-46A6-9EF6-04909D1761C6}"/>
              </a:ext>
            </a:extLst>
          </p:cNvPr>
          <p:cNvSpPr/>
          <p:nvPr/>
        </p:nvSpPr>
        <p:spPr>
          <a:xfrm>
            <a:off x="11502569" y="5009113"/>
            <a:ext cx="2942246" cy="829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9EA9AB1-7A4F-4831-A5EB-4C7CD4E1EEB6}"/>
              </a:ext>
            </a:extLst>
          </p:cNvPr>
          <p:cNvSpPr/>
          <p:nvPr/>
        </p:nvSpPr>
        <p:spPr>
          <a:xfrm>
            <a:off x="7146621" y="4194321"/>
            <a:ext cx="2709066" cy="29201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err="1"/>
              <a:t>ㅁ</a:t>
            </a:r>
            <a:r>
              <a:rPr lang="en-US" altLang="ko-KR" sz="900" dirty="0"/>
              <a:t>prd-nks02-kube &gt; nks02-npool</a:t>
            </a:r>
          </a:p>
          <a:p>
            <a:r>
              <a:rPr lang="ko-KR" altLang="en-US" sz="900" dirty="0"/>
              <a:t>⑧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'+ns)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dirty="0"/>
              <a:t>1. </a:t>
            </a:r>
            <a:r>
              <a:rPr lang="en-US" altLang="ko-KR" sz="900" dirty="0" err="1"/>
              <a:t>whatap.agent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ㅇ파일명</a:t>
            </a:r>
            <a:r>
              <a:rPr lang="en-US" altLang="ko-KR" sz="900" dirty="0"/>
              <a:t>: </a:t>
            </a:r>
            <a:r>
              <a:rPr lang="en-US" altLang="ko-KR" sz="900" dirty="0" err="1"/>
              <a:t>whatapfiles</a:t>
            </a:r>
            <a:r>
              <a:rPr lang="en-US" altLang="ko-KR" sz="900" dirty="0"/>
              <a:t>/v2/nks02/${ns}/</a:t>
            </a:r>
            <a:r>
              <a:rPr lang="en-US" altLang="ko-KR" sz="900" dirty="0" err="1"/>
              <a:t>whatap.conf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ㅁ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prd-nks01-kube &gt; nks01-npool</a:t>
            </a:r>
          </a:p>
          <a:p>
            <a:r>
              <a:rPr lang="ko-KR" altLang="en-US" sz="900" dirty="0"/>
              <a:t>⑩ </a:t>
            </a:r>
            <a:r>
              <a:rPr lang="en-US" altLang="ko-KR" sz="900" dirty="0"/>
              <a:t>stage('</a:t>
            </a:r>
            <a:r>
              <a:rPr lang="en-US" altLang="ko-KR" sz="900" dirty="0" err="1"/>
              <a:t>whatap</a:t>
            </a:r>
            <a:r>
              <a:rPr lang="en-US" altLang="ko-KR" sz="900" dirty="0"/>
              <a:t> '+ns)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dirty="0"/>
          </a:p>
          <a:p>
            <a:r>
              <a:rPr lang="en-US" altLang="ko-KR" sz="900" dirty="0"/>
              <a:t>1. </a:t>
            </a:r>
            <a:r>
              <a:rPr lang="en-US" altLang="ko-KR" sz="900" dirty="0" err="1"/>
              <a:t>whatap.agent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ㅇ파일명</a:t>
            </a:r>
            <a:r>
              <a:rPr lang="en-US" altLang="ko-KR" sz="900" dirty="0"/>
              <a:t>: </a:t>
            </a:r>
            <a:r>
              <a:rPr lang="en-US" altLang="ko-KR" sz="900" dirty="0" err="1"/>
              <a:t>whatapfiles</a:t>
            </a:r>
            <a:r>
              <a:rPr lang="en-US" altLang="ko-KR" sz="900" dirty="0"/>
              <a:t>/v2/nks01/${ns}/</a:t>
            </a:r>
            <a:r>
              <a:rPr lang="en-US" altLang="ko-KR" sz="900" dirty="0" err="1"/>
              <a:t>whatap.conf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ko-KR" altLang="en-US" sz="9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EB176C-B901-4279-8A8F-3BD4B356AE57}"/>
              </a:ext>
            </a:extLst>
          </p:cNvPr>
          <p:cNvSpPr/>
          <p:nvPr/>
        </p:nvSpPr>
        <p:spPr>
          <a:xfrm>
            <a:off x="1406894" y="4887929"/>
            <a:ext cx="2076249" cy="3498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stage('Initialize’)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변수선언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F7D5DB-D0EB-4039-8900-C125050202E1}"/>
              </a:ext>
            </a:extLst>
          </p:cNvPr>
          <p:cNvSpPr/>
          <p:nvPr/>
        </p:nvSpPr>
        <p:spPr>
          <a:xfrm>
            <a:off x="3239517" y="5138053"/>
            <a:ext cx="496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4172CF-6A51-4C72-8B21-A76113E9F459}"/>
              </a:ext>
            </a:extLst>
          </p:cNvPr>
          <p:cNvSpPr/>
          <p:nvPr/>
        </p:nvSpPr>
        <p:spPr>
          <a:xfrm>
            <a:off x="10646829" y="474002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⑨</a:t>
            </a:r>
            <a:endParaRPr lang="en-US" altLang="ko-KR" sz="1200" dirty="0"/>
          </a:p>
          <a:p>
            <a:r>
              <a:rPr lang="ko-KR" altLang="en-US" sz="1200" dirty="0"/>
              <a:t>⑪</a:t>
            </a:r>
            <a:endParaRPr lang="en-US" altLang="ko-KR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EE6A9B3-2FA9-4AFE-B6F9-FE63335734BB}"/>
              </a:ext>
            </a:extLst>
          </p:cNvPr>
          <p:cNvSpPr/>
          <p:nvPr/>
        </p:nvSpPr>
        <p:spPr>
          <a:xfrm>
            <a:off x="17188764" y="1828"/>
            <a:ext cx="10944276" cy="268227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500" b="1" u="sng" dirty="0">
                <a:highlight>
                  <a:srgbClr val="FFFF00"/>
                </a:highlight>
              </a:rPr>
              <a:t>[[</a:t>
            </a:r>
            <a:r>
              <a:rPr lang="en-US" altLang="ko-KR" sz="1500" dirty="0" err="1">
                <a:highlight>
                  <a:srgbClr val="FFFF00"/>
                </a:highlight>
              </a:rPr>
              <a:t>oc-cls.Dockerfile</a:t>
            </a:r>
            <a:r>
              <a:rPr lang="en-US" altLang="ko-KR" sz="1500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sz="1500" dirty="0"/>
          </a:p>
          <a:p>
            <a:pPr fontAlgn="base" latinLnBrk="1"/>
            <a:r>
              <a:rPr lang="en-US" altLang="ko-KR" dirty="0"/>
              <a:t>FROM openjdk:8-jdk-alpine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 이미지는 </a:t>
            </a:r>
            <a:r>
              <a:rPr lang="en-US" altLang="ko-KR" dirty="0"/>
              <a:t>OpenJDK (Java Development Kit) </a:t>
            </a:r>
            <a:r>
              <a:rPr lang="ko-KR" altLang="en-US" dirty="0"/>
              <a:t>환경을 기반으로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Java </a:t>
            </a:r>
            <a:r>
              <a:rPr lang="ko-KR" altLang="en-US" dirty="0"/>
              <a:t>언어를 실행하기 위한 환경을 제공합니다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8-jdk-alpine: </a:t>
            </a:r>
            <a:r>
              <a:rPr lang="ko-KR" altLang="en-US" dirty="0"/>
              <a:t>이 이미지는 </a:t>
            </a:r>
            <a:r>
              <a:rPr lang="en-US" altLang="ko-KR" dirty="0"/>
              <a:t>OpenJDK 8 </a:t>
            </a:r>
            <a:r>
              <a:rPr lang="ko-KR" altLang="en-US" dirty="0"/>
              <a:t>버전의 </a:t>
            </a:r>
            <a:r>
              <a:rPr lang="en-US" altLang="ko-KR" dirty="0"/>
              <a:t>Java Development Kit</a:t>
            </a:r>
            <a:r>
              <a:rPr lang="ko-KR" altLang="en-US" dirty="0"/>
              <a:t>를 기반으로 하며</a:t>
            </a:r>
            <a:r>
              <a:rPr lang="en-US" altLang="ko-KR" dirty="0"/>
              <a:t>, "alpine"</a:t>
            </a:r>
            <a:r>
              <a:rPr lang="ko-KR" altLang="en-US" dirty="0"/>
              <a:t>이라는 태그는 </a:t>
            </a:r>
            <a:r>
              <a:rPr lang="en-US" altLang="ko-KR" dirty="0"/>
              <a:t>Alpine Linux </a:t>
            </a:r>
            <a:r>
              <a:rPr lang="ko-KR" altLang="en-US" dirty="0"/>
              <a:t>기반의 경량 이미지임을 나타냅니다</a:t>
            </a:r>
            <a:r>
              <a:rPr lang="en-US" altLang="ko-KR" dirty="0"/>
              <a:t>. Alpine Linux</a:t>
            </a:r>
            <a:r>
              <a:rPr lang="ko-KR" altLang="en-US" dirty="0"/>
              <a:t>는 가벼운 리눅스 배포판으로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컨테이너를 위한 경량 환경을 제공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FROM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사용할 기본 이미지를 정의하는 지시어</a:t>
            </a:r>
          </a:p>
          <a:p>
            <a:pPr fontAlgn="base" latinLnBrk="1"/>
            <a:r>
              <a:rPr lang="en-US" altLang="ko-KR" dirty="0"/>
              <a:t>openjdk:8-jdk-alpine </a:t>
            </a:r>
            <a:r>
              <a:rPr lang="ko-KR" altLang="en-US" dirty="0"/>
              <a:t>이 부분은 사용할 </a:t>
            </a:r>
            <a:r>
              <a:rPr lang="ko-KR" altLang="en-US" dirty="0" err="1"/>
              <a:t>도커</a:t>
            </a:r>
            <a:r>
              <a:rPr lang="ko-KR" altLang="en-US" dirty="0"/>
              <a:t> 이미지의 이름과 태그를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</a:t>
            </a:r>
            <a:r>
              <a:rPr lang="en-US" altLang="ko-KR" dirty="0" err="1"/>
              <a:t>openjdk</a:t>
            </a:r>
            <a:r>
              <a:rPr lang="en-US" altLang="ko-KR" dirty="0"/>
              <a:t>"</a:t>
            </a:r>
            <a:r>
              <a:rPr lang="ko-KR" altLang="en-US" dirty="0"/>
              <a:t>라는 이름의 </a:t>
            </a:r>
            <a:r>
              <a:rPr lang="ko-KR" altLang="en-US" dirty="0" err="1"/>
              <a:t>도커</a:t>
            </a:r>
            <a:r>
              <a:rPr lang="ko-KR" altLang="en-US" dirty="0"/>
              <a:t> 이미지와 </a:t>
            </a:r>
            <a:r>
              <a:rPr lang="en-US" altLang="ko-KR" dirty="0"/>
              <a:t>"8-jdk-alpine"</a:t>
            </a:r>
            <a:r>
              <a:rPr lang="ko-KR" altLang="en-US" dirty="0"/>
              <a:t>이라는 태그를 사용하겠다는 것을 의미 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MAINTAINER 'heavyflood@gsitm.com'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연락처</a:t>
            </a:r>
          </a:p>
          <a:p>
            <a:pPr fontAlgn="base" latinLnBrk="1"/>
            <a:r>
              <a:rPr lang="en-US" altLang="ko-KR" dirty="0"/>
              <a:t>ENV TZ=Asia/Seoul</a:t>
            </a:r>
            <a:endParaRPr lang="ko-KR" altLang="en-US" dirty="0"/>
          </a:p>
          <a:p>
            <a:pPr fontAlgn="base" latinLnBrk="1"/>
            <a:r>
              <a:rPr lang="en-US" altLang="ko-KR" dirty="0"/>
              <a:t>//TZ</a:t>
            </a:r>
            <a:r>
              <a:rPr lang="ko-KR" altLang="en-US" dirty="0"/>
              <a:t>환경</a:t>
            </a:r>
            <a:r>
              <a:rPr lang="en-US" altLang="ko-KR" dirty="0"/>
              <a:t>Asia/Seoul</a:t>
            </a:r>
            <a:r>
              <a:rPr lang="ko-KR" altLang="en-US" dirty="0"/>
              <a:t>시스템의 시간대를 지정하는 방법</a:t>
            </a:r>
          </a:p>
          <a:p>
            <a:pPr fontAlgn="base" latinLnBrk="1"/>
            <a:r>
              <a:rPr lang="en-US" altLang="ko-KR" dirty="0"/>
              <a:t>VOLUME /</a:t>
            </a:r>
            <a:r>
              <a:rPr lang="en-US" altLang="ko-KR" dirty="0" err="1"/>
              <a:t>tmp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en-US" altLang="ko-KR" dirty="0" err="1"/>
              <a:t>Dockerfile</a:t>
            </a:r>
            <a:r>
              <a:rPr lang="ko-KR" altLang="en-US" dirty="0"/>
              <a:t>에서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ko-KR" altLang="en-US" dirty="0"/>
              <a:t>디렉토리는 볼륨으로 취급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VOLUME </a:t>
            </a:r>
            <a:r>
              <a:rPr lang="en-US" altLang="ko-KR" dirty="0" err="1"/>
              <a:t>Dockerfiles</a:t>
            </a:r>
            <a:r>
              <a:rPr lang="ko-KR" altLang="en-US" dirty="0"/>
              <a:t>에서 </a:t>
            </a:r>
            <a:r>
              <a:rPr lang="en-US" altLang="ko-KR" dirty="0"/>
              <a:t>Docker</a:t>
            </a:r>
            <a:r>
              <a:rPr lang="ko-KR" altLang="en-US" dirty="0"/>
              <a:t>에게 다음을 알리는 데 사용됩니다</a:t>
            </a:r>
            <a:r>
              <a:rPr lang="en-US" altLang="ko-KR" dirty="0"/>
              <a:t>.VOLUME</a:t>
            </a:r>
            <a:r>
              <a:rPr lang="ko-KR" altLang="en-US" dirty="0"/>
              <a:t>지침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볼륨으로 취급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mkdir</a:t>
            </a:r>
            <a:r>
              <a:rPr lang="en-US" altLang="ko-KR" dirty="0"/>
              <a:t> -p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 디렉터리와 해당 상위 디렉터리를 만드는 데 사용 </a:t>
            </a:r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</a:t>
            </a:r>
          </a:p>
          <a:p>
            <a:pPr fontAlgn="base" latinLnBrk="1"/>
            <a:r>
              <a:rPr lang="en-US" altLang="ko-KR" dirty="0" err="1"/>
              <a:t>mkdir</a:t>
            </a:r>
            <a:r>
              <a:rPr lang="en-US" altLang="ko-KR" dirty="0"/>
              <a:t> -p </a:t>
            </a:r>
            <a:r>
              <a:rPr lang="ko-KR" altLang="en-US" dirty="0"/>
              <a:t>디렉터리와 해당 상위 디렉터리를 만드는 데 사용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 </a:t>
            </a:r>
            <a:r>
              <a:rPr lang="ko-KR" altLang="en-US" dirty="0"/>
              <a:t>파일위치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NAMESPACE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NAMESPACE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NAMESPACE ${NAMESPACE}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NAMESPACE ${NAMESPACE}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CONFIG_NAME ${CONFIG_NAME}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CONFIG_NAME ${CONFIG_NAME}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JAVA_OPTS="-Xmx4g -Xms4g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JAVA_OPTS="-Xmx4g -Xms4g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./cls-0.0.1-SNAPSHOT.jar oc-cls.jar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./cls-0.0.1-SNAPSHOT.jar oc-cls.jar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cls</a:t>
            </a:r>
            <a:r>
              <a:rPr lang="en-US" altLang="ko-KR" dirty="0"/>
              <a:t>/*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cls</a:t>
            </a:r>
            <a:r>
              <a:rPr lang="en-US" altLang="ko-KR" dirty="0"/>
              <a:t>/*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./whatap.agent-2.1.1.jar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./whatap.agent-2.1.1.jar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# 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//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</a:t>
            </a:r>
            <a:r>
              <a:rPr lang="ko-KR" altLang="en-US" dirty="0"/>
              <a:t>파일을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파일로 복사하여 시스템의 시간대를 서울로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컨테이너 또는 호스트 시스템의 시간대를 설정할 수 있으며</a:t>
            </a:r>
            <a:r>
              <a:rPr lang="en-US" altLang="ko-KR" dirty="0"/>
              <a:t>, </a:t>
            </a:r>
            <a:r>
              <a:rPr lang="ko-KR" altLang="en-US" dirty="0"/>
              <a:t>시간대 설정이 변경되면 시간 및 날짜 표시가 해당 지역의 로컬 시간대로 변경됩니다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"Asia/Seoul" </a:t>
            </a:r>
            <a:r>
              <a:rPr lang="ko-KR" altLang="en-US" dirty="0"/>
              <a:t>시간대 정보를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저장하여 시스템의 시간대를 서울 시간대로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시스템의 시간대가 변경되면 시간 및 날짜 표시가 해당 지역의 로컬 시간대로 조정됩니다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endParaRPr lang="ko-KR" altLang="en-US" dirty="0"/>
          </a:p>
          <a:p>
            <a:pPr fontAlgn="base" latinLnBrk="1"/>
            <a:r>
              <a:rPr lang="ko-KR" altLang="en-US" dirty="0" err="1"/>
              <a:t>도커</a:t>
            </a:r>
            <a:r>
              <a:rPr lang="ko-KR" altLang="en-US" dirty="0"/>
              <a:t> 이미지를 빌드하는 동안 실행되는 명령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en-US" altLang="ko-KR" dirty="0"/>
              <a:t>Alpine Linux </a:t>
            </a:r>
            <a:r>
              <a:rPr lang="ko-KR" altLang="en-US" dirty="0"/>
              <a:t>기반의 </a:t>
            </a:r>
            <a:r>
              <a:rPr lang="ko-KR" altLang="en-US" dirty="0" err="1"/>
              <a:t>도커</a:t>
            </a:r>
            <a:r>
              <a:rPr lang="ko-KR" altLang="en-US" dirty="0"/>
              <a:t> 이미지에서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r>
              <a:rPr lang="ko-KR" altLang="en-US" dirty="0"/>
              <a:t>패키지를 설치</a:t>
            </a:r>
          </a:p>
          <a:p>
            <a:pPr fontAlgn="base" latinLnBrk="1"/>
            <a:r>
              <a:rPr lang="en-US" altLang="ko-KR" dirty="0"/>
              <a:t>--no-cache </a:t>
            </a:r>
            <a:r>
              <a:rPr lang="ko-KR" altLang="en-US" dirty="0"/>
              <a:t>플래그를 사용하여 패키지 설치 중에 캐시를 사용하지 않도록 설정</a:t>
            </a:r>
          </a:p>
          <a:p>
            <a:pPr fontAlgn="base" latinLnBrk="1"/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ko-KR" altLang="en-US" dirty="0"/>
              <a:t>리눅스에서 파일을 복사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 </a:t>
            </a:r>
            <a:r>
              <a:rPr lang="ko-KR" altLang="en-US" dirty="0"/>
              <a:t>디렉토리에는 다양한 시간대 정보 파일이 포함되어 있으며</a:t>
            </a:r>
            <a:r>
              <a:rPr lang="en-US" altLang="ko-KR" dirty="0"/>
              <a:t>, </a:t>
            </a:r>
            <a:r>
              <a:rPr lang="ko-KR" altLang="en-US" dirty="0"/>
              <a:t>여기에서는 </a:t>
            </a:r>
            <a:r>
              <a:rPr lang="en-US" altLang="ko-KR" dirty="0"/>
              <a:t>"Asia/Seoul" </a:t>
            </a:r>
            <a:r>
              <a:rPr lang="ko-KR" altLang="en-US" dirty="0"/>
              <a:t>시간대 파일을 사용합니다</a:t>
            </a:r>
            <a:r>
              <a:rPr lang="en-US" altLang="ko-KR" dirty="0"/>
              <a:t>. "Asia/Seoul"</a:t>
            </a:r>
            <a:r>
              <a:rPr lang="ko-KR" altLang="en-US" dirty="0"/>
              <a:t>은 서울의 시간대 정보</a:t>
            </a:r>
          </a:p>
          <a:p>
            <a:pPr fontAlgn="base" latinLnBrk="1"/>
            <a:r>
              <a:rPr lang="ko-KR" altLang="en-US" dirty="0"/>
              <a:t>시스템의 현재 시간대를 나타내는 파일의 경로입니다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파일을 변경하면 시스템의 시간대가 변경</a:t>
            </a:r>
          </a:p>
          <a:p>
            <a:pPr fontAlgn="base" latinLnBrk="1"/>
            <a:r>
              <a:rPr lang="en-US" altLang="ko-KR" dirty="0"/>
              <a:t>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echo: </a:t>
            </a:r>
            <a:r>
              <a:rPr lang="ko-KR" altLang="en-US" dirty="0"/>
              <a:t>리눅스 명령줄에서 텍스트를 출력하는 명령입니다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"Asia/Seoul": </a:t>
            </a:r>
            <a:r>
              <a:rPr lang="ko-KR" altLang="en-US" dirty="0"/>
              <a:t>이 부분은 원하는 시간대를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"Asia/Seoul"</a:t>
            </a:r>
            <a:r>
              <a:rPr lang="ko-KR" altLang="en-US" dirty="0"/>
              <a:t>로 설정된 시간대인 서울 시간대를 지정하려고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: </a:t>
            </a:r>
            <a:r>
              <a:rPr lang="ko-KR" altLang="en-US" dirty="0"/>
              <a:t>이 부분은 </a:t>
            </a:r>
            <a:r>
              <a:rPr lang="ko-KR" altLang="en-US" dirty="0" err="1"/>
              <a:t>리다이렉션</a:t>
            </a:r>
            <a:r>
              <a:rPr lang="ko-KR" altLang="en-US" dirty="0"/>
              <a:t> 연산자</a:t>
            </a:r>
            <a:r>
              <a:rPr lang="en-US" altLang="ko-KR" dirty="0"/>
              <a:t>(&gt;)</a:t>
            </a:r>
            <a:r>
              <a:rPr lang="ko-KR" altLang="en-US" dirty="0"/>
              <a:t>를 사용하여 출력된 텍스트를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쓰겠다는 것을 나타냅니다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파일은 시스템의 시간대 정보를 저장하는 파일로</a:t>
            </a:r>
            <a:r>
              <a:rPr lang="en-US" altLang="ko-KR" dirty="0"/>
              <a:t>, </a:t>
            </a:r>
            <a:r>
              <a:rPr lang="ko-KR" altLang="en-US" dirty="0"/>
              <a:t>시간대 설정을 변경하는 데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exec java $JAVA_OPTS 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-</a:t>
            </a:r>
            <a:r>
              <a:rPr lang="en-US" altLang="ko-KR" dirty="0" err="1"/>
              <a:t>Drun.arguments</a:t>
            </a:r>
            <a:r>
              <a:rPr lang="en-US" altLang="ko-KR" dirty="0"/>
              <a:t>=-namespace=${NAMESPACE} 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-jar /oc-cls.jar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//ENTRYPOINT exec java -Xmx4g -Xms4g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Drun.arguments</a:t>
            </a:r>
            <a:r>
              <a:rPr lang="en-US" altLang="ko-KR" dirty="0"/>
              <a:t>=-namespace=${NAMESPACE}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-jar /oc-cls.jar</a:t>
            </a:r>
            <a:endParaRPr lang="ko-KR" altLang="en-US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02233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30479C-302D-4684-9379-FD2E0A4B733E}"/>
              </a:ext>
            </a:extLst>
          </p:cNvPr>
          <p:cNvSpPr/>
          <p:nvPr/>
        </p:nvSpPr>
        <p:spPr>
          <a:xfrm>
            <a:off x="189953" y="247134"/>
            <a:ext cx="1804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prd-oc-cls.groovy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7E8E48-BC94-4046-8A04-11E0F2A3D4A1}"/>
              </a:ext>
            </a:extLst>
          </p:cNvPr>
          <p:cNvGraphicFramePr>
            <a:graphicFrameLocks noGrp="1"/>
          </p:cNvGraphicFramePr>
          <p:nvPr/>
        </p:nvGraphicFramePr>
        <p:xfrm>
          <a:off x="5554663" y="1744663"/>
          <a:ext cx="5960559" cy="6114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742">
                  <a:extLst>
                    <a:ext uri="{9D8B030D-6E8A-4147-A177-3AD203B41FA5}">
                      <a16:colId xmlns:a16="http://schemas.microsoft.com/office/drawing/2014/main" val="3012636136"/>
                    </a:ext>
                  </a:extLst>
                </a:gridCol>
                <a:gridCol w="567672">
                  <a:extLst>
                    <a:ext uri="{9D8B030D-6E8A-4147-A177-3AD203B41FA5}">
                      <a16:colId xmlns:a16="http://schemas.microsoft.com/office/drawing/2014/main" val="2321761926"/>
                    </a:ext>
                  </a:extLst>
                </a:gridCol>
                <a:gridCol w="163206">
                  <a:extLst>
                    <a:ext uri="{9D8B030D-6E8A-4147-A177-3AD203B41FA5}">
                      <a16:colId xmlns:a16="http://schemas.microsoft.com/office/drawing/2014/main" val="887088004"/>
                    </a:ext>
                  </a:extLst>
                </a:gridCol>
                <a:gridCol w="198685">
                  <a:extLst>
                    <a:ext uri="{9D8B030D-6E8A-4147-A177-3AD203B41FA5}">
                      <a16:colId xmlns:a16="http://schemas.microsoft.com/office/drawing/2014/main" val="3507304555"/>
                    </a:ext>
                  </a:extLst>
                </a:gridCol>
                <a:gridCol w="248357">
                  <a:extLst>
                    <a:ext uri="{9D8B030D-6E8A-4147-A177-3AD203B41FA5}">
                      <a16:colId xmlns:a16="http://schemas.microsoft.com/office/drawing/2014/main" val="1319715192"/>
                    </a:ext>
                  </a:extLst>
                </a:gridCol>
                <a:gridCol w="503809">
                  <a:extLst>
                    <a:ext uri="{9D8B030D-6E8A-4147-A177-3AD203B41FA5}">
                      <a16:colId xmlns:a16="http://schemas.microsoft.com/office/drawing/2014/main" val="1593044043"/>
                    </a:ext>
                  </a:extLst>
                </a:gridCol>
                <a:gridCol w="652823">
                  <a:extLst>
                    <a:ext uri="{9D8B030D-6E8A-4147-A177-3AD203B41FA5}">
                      <a16:colId xmlns:a16="http://schemas.microsoft.com/office/drawing/2014/main" val="1249116488"/>
                    </a:ext>
                  </a:extLst>
                </a:gridCol>
                <a:gridCol w="1312742">
                  <a:extLst>
                    <a:ext uri="{9D8B030D-6E8A-4147-A177-3AD203B41FA5}">
                      <a16:colId xmlns:a16="http://schemas.microsoft.com/office/drawing/2014/main" val="2303911162"/>
                    </a:ext>
                  </a:extLst>
                </a:gridCol>
                <a:gridCol w="1000523">
                  <a:extLst>
                    <a:ext uri="{9D8B030D-6E8A-4147-A177-3AD203B41FA5}">
                      <a16:colId xmlns:a16="http://schemas.microsoft.com/office/drawing/2014/main" val="2385275365"/>
                    </a:ext>
                  </a:extLst>
                </a:gridCol>
              </a:tblGrid>
              <a:tr h="1200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순서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구분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작업자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스탭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실행 시스템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버전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명령어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입력변수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내용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2571464111"/>
                  </a:ext>
                </a:extLst>
              </a:tr>
              <a:tr h="7734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개발자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GitLab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14.1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commit and Push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2631047511"/>
                  </a:ext>
                </a:extLst>
              </a:tr>
              <a:tr h="7734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개발자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Build with Paramters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명 입력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757300889"/>
                  </a:ext>
                </a:extLst>
              </a:tr>
              <a:tr h="1200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stage('checkparam')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명 체크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62098812"/>
                  </a:ext>
                </a:extLst>
              </a:tr>
              <a:tr h="1200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4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stage('checkout')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1035213331"/>
                  </a:ext>
                </a:extLst>
              </a:tr>
              <a:tr h="1200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5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stage('Initialize')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젠킨슨 </a:t>
                      </a:r>
                      <a:r>
                        <a:rPr lang="en-US" altLang="ko-KR" sz="400" u="none" strike="noStrike">
                          <a:effectLst/>
                        </a:rPr>
                        <a:t>groovy </a:t>
                      </a:r>
                      <a:r>
                        <a:rPr lang="ko-KR" altLang="en-US" sz="400" u="none" strike="noStrike">
                          <a:effectLst/>
                        </a:rPr>
                        <a:t>스크립트 변수선언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mvnHome, imageName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3501150194"/>
                  </a:ext>
                </a:extLst>
              </a:tr>
              <a:tr h="1200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6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stage('build')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MVN </a:t>
                      </a:r>
                      <a:r>
                        <a:rPr lang="ko-KR" altLang="en-US" sz="400" u="none" strike="noStrike">
                          <a:effectLst/>
                        </a:rPr>
                        <a:t>소스 코드 컴파일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DfinalName=oc-cls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3551476965"/>
                  </a:ext>
                </a:extLst>
              </a:tr>
              <a:tr h="15468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7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prd-oc-cls.groovy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Jenkins_5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stage('archieve')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1. Archive Artifacts </a:t>
                      </a:r>
                      <a:r>
                        <a:rPr lang="ko-KR" altLang="en-US" sz="400" u="none" strike="noStrike">
                          <a:effectLst/>
                        </a:rPr>
                        <a:t>설정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</a:t>
                      </a:r>
                      <a:r>
                        <a:rPr lang="en-US" sz="400" u="none" strike="noStrike">
                          <a:effectLst/>
                        </a:rPr>
                        <a:t>archiveArtifacts artifacts: '**/target/cls-0.0.1-SNAPSHOT.jar'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2. </a:t>
                      </a:r>
                      <a:r>
                        <a:rPr lang="ko-KR" altLang="en-US" sz="400" u="none" strike="noStrike">
                          <a:effectLst/>
                        </a:rPr>
                        <a:t>이동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mv target/cls-0.0.1-SNAPSHOT.jar ./cls-0.0.1-SNAPSHOT.jar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2. </a:t>
                      </a:r>
                      <a:r>
                        <a:rPr lang="ko-KR" altLang="en-US" sz="400" u="none" strike="noStrike">
                          <a:effectLst/>
                        </a:rPr>
                        <a:t>패키지 </a:t>
                      </a:r>
                      <a:r>
                        <a:rPr lang="en-US" sz="400" u="none" strike="noStrike">
                          <a:effectLst/>
                        </a:rPr>
                        <a:t>yml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configfiles/********.yml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</a:t>
                      </a:r>
                      <a:r>
                        <a:rPr lang="en-US" sz="400" u="none" strike="noStrike">
                          <a:effectLst/>
                        </a:rPr>
                        <a:t>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whatapfiles/v2/whatap.agent-2.0_29.jar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whatapfiles/v2/paramkey.txt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whatapfiles/v2/CustomPool.x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</a:t>
                      </a:r>
                      <a:r>
                        <a:rPr lang="ko-KR" altLang="en-US" sz="400" u="none" strike="noStrike">
                          <a:effectLst/>
                        </a:rPr>
                        <a:t>패키지 </a:t>
                      </a:r>
                      <a:r>
                        <a:rPr lang="en-US" sz="400" u="none" strike="noStrike">
                          <a:effectLst/>
                        </a:rPr>
                        <a:t>yml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configfiles/cls/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3.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whatapfiles/v2/whatap.agent-2.0_29.jar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whatapfiles/v2/paramkey.txt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whatapfiles/v2/CustomPool.x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3264417947"/>
                  </a:ext>
                </a:extLst>
              </a:tr>
              <a:tr h="850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4. Dockerfile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dockerfiles/*******.Dockerfile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5.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4. </a:t>
                      </a:r>
                      <a:r>
                        <a:rPr lang="en-US" sz="400" u="none" strike="noStrike" dirty="0" err="1">
                          <a:effectLst/>
                        </a:rPr>
                        <a:t>Dockerfile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sz="400" u="none" strike="noStrike" dirty="0" err="1">
                          <a:effectLst/>
                        </a:rPr>
                        <a:t>dockerfiles</a:t>
                      </a:r>
                      <a:r>
                        <a:rPr lang="en-US" sz="400" u="none" strike="noStrike" dirty="0">
                          <a:effectLst/>
                        </a:rPr>
                        <a:t>/</a:t>
                      </a:r>
                      <a:r>
                        <a:rPr lang="en-US" sz="400" u="none" strike="noStrike" dirty="0" err="1">
                          <a:effectLst/>
                        </a:rPr>
                        <a:t>oc-cls.Dockerfile</a:t>
                      </a:r>
                      <a:br>
                        <a:rPr lang="en-US" sz="400" u="none" strike="noStrike" dirty="0">
                          <a:effectLst/>
                        </a:rPr>
                      </a:br>
                      <a:br>
                        <a:rPr lang="en-US" sz="400" u="none" strike="noStrike" dirty="0">
                          <a:effectLst/>
                        </a:rPr>
                      </a:br>
                      <a:r>
                        <a:rPr lang="en-US" sz="400" u="none" strike="noStrike" dirty="0">
                          <a:effectLst/>
                        </a:rPr>
                        <a:t>5. </a:t>
                      </a:r>
                      <a:r>
                        <a:rPr lang="en-US" sz="400" u="none" strike="noStrike" dirty="0" err="1">
                          <a:effectLst/>
                        </a:rPr>
                        <a:t>kube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환경설정 다운로드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sz="400" u="none" strike="noStrike" dirty="0">
                          <a:effectLst/>
                        </a:rPr>
                        <a:t>manifests/v2/oc-cls-k8s.yaml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1383776003"/>
                  </a:ext>
                </a:extLst>
              </a:tr>
              <a:tr h="3867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8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nks2_ns &gt; prd-nks02-kube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stage('deploy '+ns)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1.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ㅇ파일명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whatapfiles/v2/nks02/${ns}/whatap.conf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 dirty="0" err="1">
                          <a:effectLst/>
                        </a:rPr>
                        <a:t>ㅁ</a:t>
                      </a:r>
                      <a:r>
                        <a:rPr lang="en-US" sz="400" u="none" strike="noStrike" dirty="0">
                          <a:effectLst/>
                        </a:rPr>
                        <a:t>nks2_ns &gt; prd-nks02-kube</a:t>
                      </a:r>
                      <a:br>
                        <a:rPr lang="en-US" sz="400" u="none" strike="noStrike" dirty="0">
                          <a:effectLst/>
                        </a:rPr>
                      </a:br>
                      <a:br>
                        <a:rPr lang="en-US" sz="400" u="none" strike="noStrike" dirty="0">
                          <a:effectLst/>
                        </a:rPr>
                      </a:br>
                      <a:r>
                        <a:rPr lang="en-US" sz="400" u="none" strike="noStrike" dirty="0">
                          <a:effectLst/>
                        </a:rPr>
                        <a:t>1. </a:t>
                      </a:r>
                      <a:r>
                        <a:rPr lang="en-US" sz="400" u="none" strike="noStrike" dirty="0" err="1">
                          <a:effectLst/>
                        </a:rPr>
                        <a:t>whatap.agent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ㅇ파일명</a:t>
                      </a:r>
                      <a:r>
                        <a:rPr lang="en-US" altLang="ko-KR" sz="400" u="none" strike="noStrike" dirty="0">
                          <a:effectLst/>
                        </a:rPr>
                        <a:t>: (</a:t>
                      </a:r>
                      <a:r>
                        <a:rPr lang="ko-KR" altLang="en-US" sz="400" u="none" strike="noStrike" dirty="0">
                          <a:effectLst/>
                        </a:rPr>
                        <a:t>예</a:t>
                      </a:r>
                      <a:r>
                        <a:rPr lang="en-US" altLang="ko-KR" sz="400" u="none" strike="noStrike" dirty="0">
                          <a:effectLst/>
                        </a:rPr>
                        <a:t>)</a:t>
                      </a:r>
                      <a:r>
                        <a:rPr lang="en-US" sz="400" u="none" strike="noStrike" dirty="0" err="1">
                          <a:effectLst/>
                        </a:rPr>
                        <a:t>whatapfiles</a:t>
                      </a:r>
                      <a:r>
                        <a:rPr lang="en-US" sz="400" u="none" strike="noStrike" dirty="0">
                          <a:effectLst/>
                        </a:rPr>
                        <a:t>/v2/nks02/ns-</a:t>
                      </a:r>
                      <a:r>
                        <a:rPr lang="en-US" sz="400" u="none" strike="noStrike" dirty="0" err="1">
                          <a:effectLst/>
                        </a:rPr>
                        <a:t>frc</a:t>
                      </a:r>
                      <a:r>
                        <a:rPr lang="en-US" sz="400" u="none" strike="noStrike" dirty="0">
                          <a:effectLst/>
                        </a:rPr>
                        <a:t>/</a:t>
                      </a:r>
                      <a:r>
                        <a:rPr lang="en-US" sz="400" u="none" strike="noStrike" dirty="0" err="1">
                          <a:effectLst/>
                        </a:rPr>
                        <a:t>whatap.conf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4256710649"/>
                  </a:ext>
                </a:extLst>
              </a:tr>
              <a:tr h="108276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9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nks2_ns &gt; prd-nks02-kube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stage('deploy '+ns)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1. Docker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1)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2) Docker </a:t>
                      </a:r>
                      <a:r>
                        <a:rPr lang="ko-KR" altLang="en-US" sz="400" u="none" strike="noStrike">
                          <a:effectLst/>
                        </a:rPr>
                        <a:t>로그인</a:t>
                      </a:r>
                      <a:r>
                        <a:rPr lang="en-US" altLang="ko-KR" sz="400" u="none" strike="noStrike">
                          <a:effectLst/>
                        </a:rPr>
                        <a:t>(ebs-oc-jenkins </a:t>
                      </a:r>
                      <a:r>
                        <a:rPr lang="ko-KR" altLang="en-US" sz="4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4)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</a:t>
                      </a:r>
                      <a:r>
                        <a:rPr lang="en-US" altLang="ko-KR" sz="4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400" u="none" strike="noStrike">
                          <a:effectLst/>
                        </a:rPr>
                        <a:t>개발</a:t>
                      </a:r>
                      <a:r>
                        <a:rPr lang="en-US" altLang="ko-KR" sz="400" u="none" strike="noStrike">
                          <a:effectLst/>
                        </a:rPr>
                        <a:t>] &gt; VPC &gt; Container Registry &gt; l4msm4ug.kr.private-ncr.ntruss.com </a:t>
                      </a:r>
                      <a:r>
                        <a:rPr lang="ko-KR" altLang="en-US" sz="4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4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400" u="none" strike="noStrike">
                          <a:effectLst/>
                        </a:rPr>
                        <a:t>출력</a:t>
                      </a:r>
                      <a:r>
                        <a:rPr lang="en-US" altLang="ko-KR" sz="4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*******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400" u="none" strike="noStrike">
                          <a:effectLst/>
                        </a:rPr>
                        <a:t>:  deployment.yaml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altLang="ko-KR" sz="400" u="none" strike="noStrike">
                          <a:effectLst/>
                        </a:rPr>
                        <a:t>nks2_ns &gt; prd-nks02-kube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*입력</a:t>
                      </a:r>
                      <a:r>
                        <a:rPr lang="en-US" altLang="ko-KR" sz="400" u="none" strike="noStrike">
                          <a:effectLst/>
                        </a:rPr>
                        <a:t>:oc-cls-k8s.yaml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*</a:t>
                      </a:r>
                      <a:r>
                        <a:rPr lang="ko-KR" altLang="en-US" sz="400" u="none" strike="noStrike">
                          <a:effectLst/>
                        </a:rPr>
                        <a:t>출력</a:t>
                      </a:r>
                      <a:r>
                        <a:rPr lang="en-US" altLang="ko-KR" sz="400" u="none" strike="noStrike">
                          <a:effectLst/>
                        </a:rPr>
                        <a:t>:deployment.yaml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prd-nks02-kube &gt; nks02-npool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400" u="none" strike="noStrike">
                          <a:effectLst/>
                        </a:rPr>
                        <a:t>: oc-front-nks02_ns.yaml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2099192677"/>
                  </a:ext>
                </a:extLst>
              </a:tr>
              <a:tr h="3867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nks1_ns &gt; prd-nks01-kube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stage('deploy '+ns)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1.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ㅇ파일명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whatapfiles/v2/nks02/${ns}/whatap.conf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nks1_ns &gt; prd-nks01-kube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1.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ㅇ파일명</a:t>
                      </a:r>
                      <a:r>
                        <a:rPr lang="en-US" altLang="ko-KR" sz="400" u="none" strike="noStrike">
                          <a:effectLst/>
                        </a:rPr>
                        <a:t>: (</a:t>
                      </a:r>
                      <a:r>
                        <a:rPr lang="ko-KR" altLang="en-US" sz="400" u="none" strike="noStrike">
                          <a:effectLst/>
                        </a:rPr>
                        <a:t>예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r>
                        <a:rPr lang="en-US" sz="400" u="none" strike="noStrike">
                          <a:effectLst/>
                        </a:rPr>
                        <a:t>whatapfiles/v2/nks02/ns-frc/whatap.conf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3191027933"/>
                  </a:ext>
                </a:extLst>
              </a:tr>
              <a:tr h="108276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prd-oc-cls.groovy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nks1_ns &gt; prd-nks01-kube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stage('deploy '+ns)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1. Docker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1)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2) Docker </a:t>
                      </a:r>
                      <a:r>
                        <a:rPr lang="ko-KR" altLang="en-US" sz="400" u="none" strike="noStrike">
                          <a:effectLst/>
                        </a:rPr>
                        <a:t>로그인</a:t>
                      </a:r>
                      <a:r>
                        <a:rPr lang="en-US" altLang="ko-KR" sz="400" u="none" strike="noStrike">
                          <a:effectLst/>
                        </a:rPr>
                        <a:t>(ebs-oc-jenkins </a:t>
                      </a:r>
                      <a:r>
                        <a:rPr lang="ko-KR" altLang="en-US" sz="4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4)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</a:t>
                      </a:r>
                      <a:r>
                        <a:rPr lang="en-US" altLang="ko-KR" sz="4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400" u="none" strike="noStrike">
                          <a:effectLst/>
                        </a:rPr>
                        <a:t>개발</a:t>
                      </a:r>
                      <a:r>
                        <a:rPr lang="en-US" altLang="ko-KR" sz="400" u="none" strike="noStrike">
                          <a:effectLst/>
                        </a:rPr>
                        <a:t>] &gt; VPC &gt; Container Registry &gt; l4msm4ug.kr.private-ncr.ntruss.com </a:t>
                      </a:r>
                      <a:r>
                        <a:rPr lang="ko-KR" altLang="en-US" sz="4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4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400" u="none" strike="noStrike">
                          <a:effectLst/>
                        </a:rPr>
                        <a:t>출력</a:t>
                      </a:r>
                      <a:r>
                        <a:rPr lang="en-US" altLang="ko-KR" sz="4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*******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400" u="none" strike="noStrike">
                          <a:effectLst/>
                        </a:rPr>
                        <a:t>:  deployment.yaml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 dirty="0" err="1">
                          <a:effectLst/>
                        </a:rPr>
                        <a:t>ㅁ</a:t>
                      </a:r>
                      <a:r>
                        <a:rPr lang="en-US" altLang="ko-KR" sz="400" u="none" strike="noStrike" dirty="0">
                          <a:effectLst/>
                        </a:rPr>
                        <a:t>nks1_ns &gt; prd-nks01-kube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2.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400" u="none" strike="noStrike" dirty="0">
                          <a:effectLst/>
                        </a:rPr>
                        <a:t> 파일 생성 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>
                          <a:effectLst/>
                        </a:rPr>
                        <a:t>*입력</a:t>
                      </a:r>
                      <a:r>
                        <a:rPr lang="en-US" altLang="ko-KR" sz="400" u="none" strike="noStrike" dirty="0">
                          <a:effectLst/>
                        </a:rPr>
                        <a:t>:oc-cls-k8s.yaml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*</a:t>
                      </a:r>
                      <a:r>
                        <a:rPr lang="ko-KR" altLang="en-US" sz="400" u="none" strike="noStrike" dirty="0">
                          <a:effectLst/>
                        </a:rPr>
                        <a:t>출력</a:t>
                      </a:r>
                      <a:r>
                        <a:rPr lang="en-US" altLang="ko-KR" sz="400" u="none" strike="noStrike" dirty="0">
                          <a:effectLst/>
                        </a:rPr>
                        <a:t>: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deployment.yaml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3.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400" u="none" strike="noStrike" dirty="0">
                          <a:effectLst/>
                        </a:rPr>
                        <a:t>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400" u="none" strike="noStrike" dirty="0">
                          <a:effectLst/>
                        </a:rPr>
                        <a:t>/ </a:t>
                      </a:r>
                      <a:r>
                        <a:rPr lang="ko-KR" altLang="en-US" sz="4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400" u="none" strike="noStrike" dirty="0">
                          <a:effectLst/>
                        </a:rPr>
                        <a:t>: prd-nks02-kube &gt; nks02-npool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400" u="none" strike="noStrike" dirty="0">
                          <a:effectLst/>
                        </a:rPr>
                        <a:t>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환경설정 *출력</a:t>
                      </a:r>
                      <a:r>
                        <a:rPr lang="en-US" altLang="ko-KR" sz="400" u="none" strike="noStrike" dirty="0">
                          <a:effectLst/>
                        </a:rPr>
                        <a:t>: oc-front-nks02_ns.yaml </a:t>
                      </a:r>
                      <a:r>
                        <a:rPr lang="ko-KR" altLang="en-US" sz="400" u="none" strike="noStrike" dirty="0">
                          <a:effectLst/>
                        </a:rPr>
                        <a:t>실행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175440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337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30479C-302D-4684-9379-FD2E0A4B733E}"/>
              </a:ext>
            </a:extLst>
          </p:cNvPr>
          <p:cNvSpPr/>
          <p:nvPr/>
        </p:nvSpPr>
        <p:spPr>
          <a:xfrm>
            <a:off x="189953" y="247134"/>
            <a:ext cx="2221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prd-oc-lecture.groovy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화살표: 위쪽/아래쪽 4">
            <a:extLst>
              <a:ext uri="{FF2B5EF4-FFF2-40B4-BE49-F238E27FC236}">
                <a16:creationId xmlns:a16="http://schemas.microsoft.com/office/drawing/2014/main" id="{B3844EEE-2C8A-4AB0-ABA2-480CA6A746D1}"/>
              </a:ext>
            </a:extLst>
          </p:cNvPr>
          <p:cNvSpPr/>
          <p:nvPr/>
        </p:nvSpPr>
        <p:spPr>
          <a:xfrm rot="16200000">
            <a:off x="6923041" y="1330487"/>
            <a:ext cx="374909" cy="5253145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64CDAC2D-1CBA-4BAF-B28C-77C50E60A6B9}"/>
              </a:ext>
            </a:extLst>
          </p:cNvPr>
          <p:cNvSpPr/>
          <p:nvPr/>
        </p:nvSpPr>
        <p:spPr>
          <a:xfrm>
            <a:off x="3025250" y="2821845"/>
            <a:ext cx="522614" cy="666292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6EBF83-F677-4906-B54A-57E59350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81" y="3523245"/>
            <a:ext cx="1440000" cy="990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69A79D-D859-42D3-AA77-204D2AF06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31" y="1455556"/>
            <a:ext cx="1440000" cy="13289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DC70CC-A73D-4DE6-99AC-492FBA0F9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442" y="2502621"/>
            <a:ext cx="905409" cy="92276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990A36B-FCA8-4B4B-8748-15DBF5DFE7EB}"/>
              </a:ext>
            </a:extLst>
          </p:cNvPr>
          <p:cNvSpPr/>
          <p:nvPr/>
        </p:nvSpPr>
        <p:spPr>
          <a:xfrm rot="1800000">
            <a:off x="2339508" y="3368597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2355C44-027B-4109-B025-E1A13681FFEE}"/>
              </a:ext>
            </a:extLst>
          </p:cNvPr>
          <p:cNvSpPr/>
          <p:nvPr/>
        </p:nvSpPr>
        <p:spPr>
          <a:xfrm rot="20503359">
            <a:off x="2279598" y="2207893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3EE844-1E48-40FE-9C4C-6AE740A928FE}"/>
              </a:ext>
            </a:extLst>
          </p:cNvPr>
          <p:cNvSpPr/>
          <p:nvPr/>
        </p:nvSpPr>
        <p:spPr>
          <a:xfrm>
            <a:off x="1461443" y="3414438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56EF17-04DF-45DA-BE1B-1CA7987594E2}"/>
              </a:ext>
            </a:extLst>
          </p:cNvPr>
          <p:cNvSpPr/>
          <p:nvPr/>
        </p:nvSpPr>
        <p:spPr>
          <a:xfrm>
            <a:off x="2347077" y="3550047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7D426B-E6D5-4169-927C-2B2B2CF643C6}"/>
              </a:ext>
            </a:extLst>
          </p:cNvPr>
          <p:cNvSpPr/>
          <p:nvPr/>
        </p:nvSpPr>
        <p:spPr>
          <a:xfrm>
            <a:off x="3114809" y="2883976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97D015B-842C-4E9A-91FB-0415C6AD3803}"/>
              </a:ext>
            </a:extLst>
          </p:cNvPr>
          <p:cNvSpPr/>
          <p:nvPr/>
        </p:nvSpPr>
        <p:spPr>
          <a:xfrm rot="16200000">
            <a:off x="3428452" y="4843194"/>
            <a:ext cx="126357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96BBF0A-6625-4445-872D-CE31AAD4B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897" y="5887668"/>
            <a:ext cx="1284585" cy="12268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0E2004-3438-444A-9F69-3A54BDC0BEBB}"/>
              </a:ext>
            </a:extLst>
          </p:cNvPr>
          <p:cNvSpPr/>
          <p:nvPr/>
        </p:nvSpPr>
        <p:spPr>
          <a:xfrm>
            <a:off x="3848299" y="6860488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86292D2-AAAF-4213-AED7-EC57A1655224}"/>
              </a:ext>
            </a:extLst>
          </p:cNvPr>
          <p:cNvSpPr/>
          <p:nvPr/>
        </p:nvSpPr>
        <p:spPr>
          <a:xfrm>
            <a:off x="4364565" y="4194321"/>
            <a:ext cx="2709066" cy="54068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stage('build’) - MVN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소스 코드 컴파일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archieve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')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900" dirty="0"/>
          </a:p>
          <a:p>
            <a:r>
              <a:rPr lang="en-US" altLang="ko-KR" sz="900" dirty="0"/>
              <a:t>1. Archive Artifacts </a:t>
            </a:r>
            <a:r>
              <a:rPr lang="ko-KR" altLang="en-US" sz="900" dirty="0"/>
              <a:t>설정</a:t>
            </a:r>
          </a:p>
          <a:p>
            <a:r>
              <a:rPr lang="ko-KR" altLang="en-US" sz="900" dirty="0" err="1"/>
              <a:t>ㅇ</a:t>
            </a:r>
            <a:r>
              <a:rPr lang="en-US" altLang="ko-KR" sz="900" dirty="0" err="1"/>
              <a:t>archiveArtifacts</a:t>
            </a:r>
            <a:r>
              <a:rPr lang="en-US" altLang="ko-KR" sz="900" dirty="0"/>
              <a:t> artifacts: '**/target/cls-0.0.1-SNAPSHOT.jar'</a:t>
            </a:r>
          </a:p>
          <a:p>
            <a:endParaRPr lang="en-US" altLang="ko-KR" sz="900" dirty="0"/>
          </a:p>
          <a:p>
            <a:r>
              <a:rPr lang="en-US" altLang="ko-KR" sz="900" dirty="0"/>
              <a:t>2. </a:t>
            </a:r>
            <a:r>
              <a:rPr lang="ko-KR" altLang="en-US" sz="900" dirty="0"/>
              <a:t>이동</a:t>
            </a:r>
          </a:p>
          <a:p>
            <a:r>
              <a:rPr lang="en-US" altLang="ko-KR" sz="900" dirty="0"/>
              <a:t>mv target/cls-0.0.1-SNAPSHOT.jar ./cls-0.0.1-SNAPSHOT.jar</a:t>
            </a:r>
          </a:p>
          <a:p>
            <a:endParaRPr lang="en-US" altLang="ko-KR" sz="900" dirty="0"/>
          </a:p>
          <a:p>
            <a:r>
              <a:rPr lang="en-US" altLang="ko-KR" sz="900" dirty="0"/>
              <a:t>2. </a:t>
            </a:r>
            <a:r>
              <a:rPr lang="ko-KR" altLang="en-US" sz="900" dirty="0"/>
              <a:t>패키지 </a:t>
            </a:r>
            <a:r>
              <a:rPr lang="en-US" altLang="ko-KR" sz="900" dirty="0" err="1"/>
              <a:t>yml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 </a:t>
            </a:r>
            <a:r>
              <a:rPr lang="en-US" altLang="ko-KR" sz="900" dirty="0" err="1"/>
              <a:t>configfiles</a:t>
            </a:r>
            <a:r>
              <a:rPr lang="en-US" altLang="ko-KR" sz="900" dirty="0"/>
              <a:t>/********.</a:t>
            </a:r>
            <a:r>
              <a:rPr lang="en-US" altLang="ko-KR" sz="900" dirty="0" err="1"/>
              <a:t>yml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</a:p>
          <a:p>
            <a:endParaRPr lang="ko-KR" altLang="en-US" sz="900" dirty="0"/>
          </a:p>
          <a:p>
            <a:r>
              <a:rPr lang="en-US" altLang="ko-KR" sz="900" dirty="0"/>
              <a:t>3. </a:t>
            </a:r>
            <a:r>
              <a:rPr lang="en-US" altLang="ko-KR" sz="900" dirty="0" err="1"/>
              <a:t>whatap.agent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</a:t>
            </a:r>
            <a:r>
              <a:rPr lang="en-US" altLang="ko-KR" sz="900" dirty="0"/>
              <a:t>: </a:t>
            </a:r>
          </a:p>
          <a:p>
            <a:r>
              <a:rPr lang="en-US" altLang="ko-KR" sz="900" dirty="0" err="1"/>
              <a:t>whatapfiles</a:t>
            </a:r>
            <a:r>
              <a:rPr lang="en-US" altLang="ko-KR" sz="900" dirty="0"/>
              <a:t>/v2/whatap.agent-2.0_29.jar</a:t>
            </a:r>
          </a:p>
          <a:p>
            <a:r>
              <a:rPr lang="en-US" altLang="ko-KR" sz="900" dirty="0" err="1"/>
              <a:t>whatapfiles</a:t>
            </a:r>
            <a:r>
              <a:rPr lang="en-US" altLang="ko-KR" sz="900" dirty="0"/>
              <a:t>/v2/paramkey.txt</a:t>
            </a:r>
          </a:p>
          <a:p>
            <a:r>
              <a:rPr lang="en-US" altLang="ko-KR" sz="900" dirty="0" err="1"/>
              <a:t>whatapfiles</a:t>
            </a:r>
            <a:r>
              <a:rPr lang="en-US" altLang="ko-KR" sz="900" dirty="0"/>
              <a:t>/v2/</a:t>
            </a:r>
            <a:r>
              <a:rPr lang="en-US" altLang="ko-KR" sz="900" dirty="0" err="1"/>
              <a:t>CustomPool.x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  <a:endParaRPr lang="en-US" altLang="ko-KR" sz="900" dirty="0"/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CA21199-31A4-4E29-8792-CEEE0E7F792E}"/>
              </a:ext>
            </a:extLst>
          </p:cNvPr>
          <p:cNvSpPr/>
          <p:nvPr/>
        </p:nvSpPr>
        <p:spPr>
          <a:xfrm rot="5400000">
            <a:off x="2762123" y="4848420"/>
            <a:ext cx="12635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5990609-3B69-4370-8EAC-6FA37A7DEF7C}"/>
              </a:ext>
            </a:extLst>
          </p:cNvPr>
          <p:cNvSpPr/>
          <p:nvPr/>
        </p:nvSpPr>
        <p:spPr>
          <a:xfrm>
            <a:off x="10054055" y="915805"/>
            <a:ext cx="5885498" cy="5920752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2914C89-B97A-430A-916F-AA6523E0FDC1}"/>
              </a:ext>
            </a:extLst>
          </p:cNvPr>
          <p:cNvSpPr/>
          <p:nvPr/>
        </p:nvSpPr>
        <p:spPr>
          <a:xfrm>
            <a:off x="11525681" y="3992307"/>
            <a:ext cx="2942246" cy="829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EB1323-0259-406F-B239-0AA4453205E4}"/>
              </a:ext>
            </a:extLst>
          </p:cNvPr>
          <p:cNvSpPr/>
          <p:nvPr/>
        </p:nvSpPr>
        <p:spPr>
          <a:xfrm>
            <a:off x="10423214" y="3758725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8206904-89CA-4F12-8AAF-CD302048004D}"/>
              </a:ext>
            </a:extLst>
          </p:cNvPr>
          <p:cNvSpPr/>
          <p:nvPr/>
        </p:nvSpPr>
        <p:spPr>
          <a:xfrm rot="5400000">
            <a:off x="10114621" y="2683143"/>
            <a:ext cx="1364164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22F7DB-8D37-46A7-9722-0BFA07B74C1B}"/>
              </a:ext>
            </a:extLst>
          </p:cNvPr>
          <p:cNvGrpSpPr/>
          <p:nvPr/>
        </p:nvGrpSpPr>
        <p:grpSpPr>
          <a:xfrm>
            <a:off x="10246866" y="5390043"/>
            <a:ext cx="1321123" cy="1274640"/>
            <a:chOff x="10544482" y="6698164"/>
            <a:chExt cx="1321123" cy="127464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0CF5318-642A-45F1-9EB2-6F6CB300E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1E955F9-1859-48F4-ABBE-959166D755B2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B23E5B-042A-4B0D-BCE9-8701E881A203}"/>
              </a:ext>
            </a:extLst>
          </p:cNvPr>
          <p:cNvSpPr/>
          <p:nvPr/>
        </p:nvSpPr>
        <p:spPr>
          <a:xfrm>
            <a:off x="10646829" y="253790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⑨</a:t>
            </a:r>
            <a:endParaRPr lang="en-US" altLang="ko-KR" sz="1200" dirty="0"/>
          </a:p>
          <a:p>
            <a:r>
              <a:rPr lang="ko-KR" altLang="en-US" sz="1200" dirty="0"/>
              <a:t>⑪</a:t>
            </a:r>
            <a:endParaRPr lang="en-US" altLang="ko-KR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C65902-EC6D-48DB-A675-6F4CD0CC216D}"/>
              </a:ext>
            </a:extLst>
          </p:cNvPr>
          <p:cNvSpPr/>
          <p:nvPr/>
        </p:nvSpPr>
        <p:spPr>
          <a:xfrm>
            <a:off x="4632921" y="3819412"/>
            <a:ext cx="9835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⑨</a:t>
            </a:r>
            <a:r>
              <a:rPr lang="en-US" altLang="ko-KR" sz="1200" dirty="0"/>
              <a:t> / </a:t>
            </a:r>
            <a:r>
              <a:rPr lang="ko-KR" altLang="en-US" sz="1200" dirty="0"/>
              <a:t>⑪</a:t>
            </a:r>
            <a:endParaRPr lang="en-US" altLang="ko-KR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264A82B-A0A6-48C9-A98C-0056838DE195}"/>
              </a:ext>
            </a:extLst>
          </p:cNvPr>
          <p:cNvSpPr/>
          <p:nvPr/>
        </p:nvSpPr>
        <p:spPr>
          <a:xfrm>
            <a:off x="3576203" y="2859739"/>
            <a:ext cx="2519797" cy="4724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stage('checkout') -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젠킨슨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다운로드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checkparam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') -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명 체크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320980-1241-49CE-8ED4-4D73DABB0BBA}"/>
              </a:ext>
            </a:extLst>
          </p:cNvPr>
          <p:cNvSpPr/>
          <p:nvPr/>
        </p:nvSpPr>
        <p:spPr>
          <a:xfrm>
            <a:off x="3866934" y="4822240"/>
            <a:ext cx="373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⑩</a:t>
            </a:r>
            <a:endParaRPr lang="en-US" altLang="ko-KR" sz="1200" dirty="0"/>
          </a:p>
          <a:p>
            <a:r>
              <a:rPr lang="ko-KR" altLang="en-US" sz="1200" dirty="0"/>
              <a:t>⑧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ABA191D-7F6E-4B07-97B0-42531BA64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5687" y="1624503"/>
            <a:ext cx="783776" cy="108177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F0BCDEF-8443-4B49-ADEE-46799B31D6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50475" y="1623070"/>
            <a:ext cx="1005125" cy="1179638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C01FFD2-5BDB-4FFA-BC47-4D490EF18E3C}"/>
              </a:ext>
            </a:extLst>
          </p:cNvPr>
          <p:cNvSpPr/>
          <p:nvPr/>
        </p:nvSpPr>
        <p:spPr>
          <a:xfrm>
            <a:off x="12478512" y="1886340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60EF4E7-A497-4E48-9965-AE708A019831}"/>
              </a:ext>
            </a:extLst>
          </p:cNvPr>
          <p:cNvSpPr/>
          <p:nvPr/>
        </p:nvSpPr>
        <p:spPr>
          <a:xfrm>
            <a:off x="13807031" y="1854633"/>
            <a:ext cx="271963" cy="4786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4EFCBA1-F58E-413C-B706-24A422A6D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842" y="1621288"/>
            <a:ext cx="1035151" cy="100877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0610C2-98C4-4F33-8972-28D84E9F41C0}"/>
              </a:ext>
            </a:extLst>
          </p:cNvPr>
          <p:cNvSpPr/>
          <p:nvPr/>
        </p:nvSpPr>
        <p:spPr>
          <a:xfrm>
            <a:off x="14331411" y="2434473"/>
            <a:ext cx="75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41B118D-4302-4492-BBA9-A7B5D829401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2875134" y="1437769"/>
            <a:ext cx="755805" cy="198566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293B3E5-4B06-446C-8704-29422DD6FB92}"/>
              </a:ext>
            </a:extLst>
          </p:cNvPr>
          <p:cNvSpPr/>
          <p:nvPr/>
        </p:nvSpPr>
        <p:spPr>
          <a:xfrm>
            <a:off x="11577191" y="2803341"/>
            <a:ext cx="3915750" cy="10237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1. Docker </a:t>
            </a:r>
            <a:r>
              <a:rPr lang="ko-KR" altLang="en-US" sz="900" dirty="0"/>
              <a:t>실행</a:t>
            </a:r>
          </a:p>
          <a:p>
            <a:r>
              <a:rPr lang="en-US" altLang="ko-KR" sz="900" dirty="0"/>
              <a:t>1) Docker </a:t>
            </a:r>
            <a:r>
              <a:rPr lang="ko-KR" altLang="en-US" sz="900" dirty="0"/>
              <a:t>이미지 빌드</a:t>
            </a:r>
          </a:p>
          <a:p>
            <a:r>
              <a:rPr lang="en-US" altLang="ko-KR" sz="900" dirty="0"/>
              <a:t>2) Docker </a:t>
            </a:r>
            <a:r>
              <a:rPr lang="ko-KR" altLang="en-US" sz="900" dirty="0"/>
              <a:t>로그인</a:t>
            </a:r>
            <a:r>
              <a:rPr lang="en-US" altLang="ko-KR" sz="900" dirty="0"/>
              <a:t>(</a:t>
            </a:r>
            <a:r>
              <a:rPr lang="en-US" altLang="ko-KR" sz="900" dirty="0" err="1"/>
              <a:t>ebs-oc-jenkins</a:t>
            </a:r>
            <a:r>
              <a:rPr lang="en-US" altLang="ko-KR" sz="900" dirty="0"/>
              <a:t> </a:t>
            </a:r>
            <a:r>
              <a:rPr lang="ko-KR" altLang="en-US" sz="900" dirty="0"/>
              <a:t>서버에 설치됨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3) Docker </a:t>
            </a:r>
            <a:r>
              <a:rPr lang="ko-KR" altLang="en-US" sz="900" dirty="0"/>
              <a:t>이미지 빌드 </a:t>
            </a:r>
            <a:r>
              <a:rPr lang="ko-KR" altLang="en-US" sz="900" dirty="0" err="1"/>
              <a:t>된거</a:t>
            </a:r>
            <a:r>
              <a:rPr lang="ko-KR" altLang="en-US" sz="900" dirty="0"/>
              <a:t> 태그 명칭 생성</a:t>
            </a:r>
          </a:p>
          <a:p>
            <a:r>
              <a:rPr lang="en-US" altLang="ko-KR" sz="900" dirty="0"/>
              <a:t>4) Docker </a:t>
            </a:r>
            <a:r>
              <a:rPr lang="ko-KR" altLang="en-US" sz="900" dirty="0"/>
              <a:t>이미지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NCP[</a:t>
            </a:r>
            <a:r>
              <a:rPr lang="ko-KR" altLang="en-US" sz="900" dirty="0"/>
              <a:t>개발</a:t>
            </a:r>
            <a:r>
              <a:rPr lang="en-US" altLang="ko-KR" sz="900" dirty="0"/>
              <a:t>] &gt; VPC &gt; Container Registry &gt;  l4msm4ug.kr.private-ncr.ntruss.com </a:t>
            </a:r>
            <a:r>
              <a:rPr lang="ko-KR" altLang="en-US" sz="900" dirty="0"/>
              <a:t>태그 명칭 업로드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35245AA-25D0-484B-BF52-22F247B84F7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9418"/>
          <a:stretch/>
        </p:blipFill>
        <p:spPr>
          <a:xfrm>
            <a:off x="10426474" y="2024711"/>
            <a:ext cx="755805" cy="198566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28FA1441-0A8C-458D-B7A8-952A205F9CF8}"/>
              </a:ext>
            </a:extLst>
          </p:cNvPr>
          <p:cNvSpPr/>
          <p:nvPr/>
        </p:nvSpPr>
        <p:spPr>
          <a:xfrm rot="5400000">
            <a:off x="10182169" y="4426809"/>
            <a:ext cx="122906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B2F760C-9972-46A6-9EF6-04909D1761C6}"/>
              </a:ext>
            </a:extLst>
          </p:cNvPr>
          <p:cNvSpPr/>
          <p:nvPr/>
        </p:nvSpPr>
        <p:spPr>
          <a:xfrm>
            <a:off x="11502569" y="5009113"/>
            <a:ext cx="2942246" cy="8299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9EA9AB1-7A4F-4831-A5EB-4C7CD4E1EEB6}"/>
              </a:ext>
            </a:extLst>
          </p:cNvPr>
          <p:cNvSpPr/>
          <p:nvPr/>
        </p:nvSpPr>
        <p:spPr>
          <a:xfrm>
            <a:off x="7146621" y="4194321"/>
            <a:ext cx="2709066" cy="29201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dirty="0" err="1"/>
              <a:t>ㅁ</a:t>
            </a:r>
            <a:r>
              <a:rPr lang="en-US" altLang="ko-KR" sz="900" dirty="0"/>
              <a:t>prd-nks02-kube &gt; nks02-npool</a:t>
            </a:r>
          </a:p>
          <a:p>
            <a:r>
              <a:rPr lang="ko-KR" altLang="en-US" sz="900" dirty="0"/>
              <a:t>⑧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whatap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'+ns)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dirty="0"/>
              <a:t>1. </a:t>
            </a:r>
            <a:r>
              <a:rPr lang="en-US" altLang="ko-KR" sz="900" dirty="0" err="1"/>
              <a:t>whatap.agent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ㅇ파일명</a:t>
            </a:r>
            <a:r>
              <a:rPr lang="en-US" altLang="ko-KR" sz="900" dirty="0"/>
              <a:t>: </a:t>
            </a:r>
            <a:r>
              <a:rPr lang="en-US" altLang="ko-KR" sz="900" dirty="0" err="1"/>
              <a:t>whatapfiles</a:t>
            </a:r>
            <a:r>
              <a:rPr lang="en-US" altLang="ko-KR" sz="900" dirty="0"/>
              <a:t>/v2/nks02/${ns}/</a:t>
            </a:r>
            <a:r>
              <a:rPr lang="en-US" altLang="ko-KR" sz="900" dirty="0" err="1"/>
              <a:t>whatap.conf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ㅁ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prd-nks01-kube &gt; nks01-npool</a:t>
            </a:r>
          </a:p>
          <a:p>
            <a:r>
              <a:rPr lang="ko-KR" altLang="en-US" sz="900" dirty="0"/>
              <a:t>⑩ </a:t>
            </a:r>
            <a:r>
              <a:rPr lang="en-US" altLang="ko-KR" sz="900" dirty="0"/>
              <a:t>stage('</a:t>
            </a:r>
            <a:r>
              <a:rPr lang="en-US" altLang="ko-KR" sz="900" dirty="0" err="1"/>
              <a:t>whatap</a:t>
            </a:r>
            <a:r>
              <a:rPr lang="en-US" altLang="ko-KR" sz="900" dirty="0"/>
              <a:t> '+ns)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900" dirty="0"/>
          </a:p>
          <a:p>
            <a:r>
              <a:rPr lang="en-US" altLang="ko-KR" sz="900" dirty="0"/>
              <a:t>1. </a:t>
            </a:r>
            <a:r>
              <a:rPr lang="en-US" altLang="ko-KR" sz="900" dirty="0" err="1"/>
              <a:t>whatap.agent</a:t>
            </a:r>
            <a:r>
              <a:rPr lang="en-US" altLang="ko-KR" sz="900" dirty="0"/>
              <a:t> </a:t>
            </a:r>
            <a:r>
              <a:rPr lang="ko-KR" altLang="en-US" sz="900" dirty="0"/>
              <a:t>다운로드</a:t>
            </a:r>
          </a:p>
          <a:p>
            <a:r>
              <a:rPr lang="ko-KR" altLang="en-US" sz="900" dirty="0" err="1"/>
              <a:t>ㅇ상세위치</a:t>
            </a:r>
            <a:r>
              <a:rPr lang="en-US" altLang="ko-KR" sz="900" dirty="0"/>
              <a:t>: </a:t>
            </a:r>
            <a:r>
              <a:rPr lang="en-US" altLang="ko-KR" sz="900" dirty="0" err="1"/>
              <a:t>ncloudstorage</a:t>
            </a:r>
            <a:r>
              <a:rPr lang="en-US" altLang="ko-KR" sz="900" dirty="0"/>
              <a:t> &gt; [DEV]NCP</a:t>
            </a:r>
          </a:p>
          <a:p>
            <a:r>
              <a:rPr lang="ko-KR" altLang="en-US" sz="900" dirty="0" err="1"/>
              <a:t>ㅇ버킷</a:t>
            </a:r>
            <a:r>
              <a:rPr lang="en-US" altLang="ko-KR" sz="900" dirty="0"/>
              <a:t>: </a:t>
            </a:r>
            <a:r>
              <a:rPr lang="en-US" altLang="ko-KR" sz="900" dirty="0" err="1"/>
              <a:t>ebs</a:t>
            </a:r>
            <a:r>
              <a:rPr lang="en-US" altLang="ko-KR" sz="900" dirty="0"/>
              <a:t>-</a:t>
            </a:r>
            <a:r>
              <a:rPr lang="en-US" altLang="ko-KR" sz="900" dirty="0" err="1"/>
              <a:t>oc</a:t>
            </a:r>
            <a:r>
              <a:rPr lang="en-US" altLang="ko-KR" sz="900" dirty="0"/>
              <a:t>-</a:t>
            </a:r>
            <a:r>
              <a:rPr lang="en-US" altLang="ko-KR" sz="900" dirty="0" err="1"/>
              <a:t>prd</a:t>
            </a:r>
            <a:r>
              <a:rPr lang="en-US" altLang="ko-KR" sz="900" dirty="0"/>
              <a:t>-contents-bucket</a:t>
            </a:r>
          </a:p>
          <a:p>
            <a:r>
              <a:rPr lang="ko-KR" altLang="en-US" sz="900" dirty="0" err="1"/>
              <a:t>ㅇ파일명</a:t>
            </a:r>
            <a:r>
              <a:rPr lang="en-US" altLang="ko-KR" sz="900" dirty="0"/>
              <a:t>: </a:t>
            </a:r>
            <a:r>
              <a:rPr lang="en-US" altLang="ko-KR" sz="900" dirty="0" err="1"/>
              <a:t>whatapfiles</a:t>
            </a:r>
            <a:r>
              <a:rPr lang="en-US" altLang="ko-KR" sz="900" dirty="0"/>
              <a:t>/v2/nks01/${ns}/</a:t>
            </a:r>
            <a:r>
              <a:rPr lang="en-US" altLang="ko-KR" sz="900" dirty="0" err="1"/>
              <a:t>whatap.conf</a:t>
            </a:r>
            <a:endParaRPr lang="en-US" altLang="ko-KR" sz="900" dirty="0"/>
          </a:p>
          <a:p>
            <a:r>
              <a:rPr lang="ko-KR" altLang="en-US" sz="900" dirty="0" err="1"/>
              <a:t>ㅇ실행</a:t>
            </a:r>
            <a:r>
              <a:rPr lang="en-US" altLang="ko-KR" sz="900" dirty="0"/>
              <a:t>: </a:t>
            </a:r>
            <a:r>
              <a:rPr lang="ko-KR" altLang="en-US" sz="900" dirty="0"/>
              <a:t>다운로드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ko-KR" altLang="en-US" sz="9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EB176C-B901-4279-8A8F-3BD4B356AE57}"/>
              </a:ext>
            </a:extLst>
          </p:cNvPr>
          <p:cNvSpPr/>
          <p:nvPr/>
        </p:nvSpPr>
        <p:spPr>
          <a:xfrm>
            <a:off x="1406894" y="4887929"/>
            <a:ext cx="2076249" cy="3498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stage('Initialize’) –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변수선언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F7D5DB-D0EB-4039-8900-C125050202E1}"/>
              </a:ext>
            </a:extLst>
          </p:cNvPr>
          <p:cNvSpPr/>
          <p:nvPr/>
        </p:nvSpPr>
        <p:spPr>
          <a:xfrm>
            <a:off x="3239517" y="5138053"/>
            <a:ext cx="496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endParaRPr lang="en-US" altLang="ko-KR" sz="12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54172CF-6A51-4C72-8B21-A76113E9F459}"/>
              </a:ext>
            </a:extLst>
          </p:cNvPr>
          <p:cNvSpPr/>
          <p:nvPr/>
        </p:nvSpPr>
        <p:spPr>
          <a:xfrm>
            <a:off x="10646829" y="474002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⑨</a:t>
            </a:r>
            <a:endParaRPr lang="en-US" altLang="ko-KR" sz="1200" dirty="0"/>
          </a:p>
          <a:p>
            <a:r>
              <a:rPr lang="ko-KR" altLang="en-US" sz="1200" dirty="0"/>
              <a:t>⑪</a:t>
            </a:r>
            <a:endParaRPr lang="en-US" altLang="ko-KR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98631D-1786-4DE5-AD72-6659BAF4F214}"/>
              </a:ext>
            </a:extLst>
          </p:cNvPr>
          <p:cNvSpPr/>
          <p:nvPr/>
        </p:nvSpPr>
        <p:spPr>
          <a:xfrm>
            <a:off x="17188764" y="1828"/>
            <a:ext cx="10944276" cy="304237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500" b="1" u="sng" dirty="0">
                <a:highlight>
                  <a:srgbClr val="FFFF00"/>
                </a:highlight>
              </a:rPr>
              <a:t>[[</a:t>
            </a:r>
            <a:r>
              <a:rPr lang="en-US" altLang="ko-KR" sz="1500" dirty="0" err="1">
                <a:highlight>
                  <a:srgbClr val="FFFF00"/>
                </a:highlight>
              </a:rPr>
              <a:t>oc-lecture.Dockerfile</a:t>
            </a:r>
            <a:r>
              <a:rPr lang="en-US" altLang="ko-KR" sz="1500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sz="1500" dirty="0"/>
          </a:p>
          <a:p>
            <a:pPr fontAlgn="base" latinLnBrk="1"/>
            <a:r>
              <a:rPr lang="en-US" altLang="ko-KR" dirty="0"/>
              <a:t>FROM openjdk:8-jdk-alpine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 이미지는 </a:t>
            </a:r>
            <a:r>
              <a:rPr lang="en-US" altLang="ko-KR" dirty="0"/>
              <a:t>OpenJDK (Java Development Kit) </a:t>
            </a:r>
            <a:r>
              <a:rPr lang="ko-KR" altLang="en-US" dirty="0"/>
              <a:t>환경을 기반으로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Java </a:t>
            </a:r>
            <a:r>
              <a:rPr lang="ko-KR" altLang="en-US" dirty="0"/>
              <a:t>언어를 실행하기 위한 환경을 제공합니다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8-jdk-alpine: </a:t>
            </a:r>
            <a:r>
              <a:rPr lang="ko-KR" altLang="en-US" dirty="0"/>
              <a:t>이 이미지는 </a:t>
            </a:r>
            <a:r>
              <a:rPr lang="en-US" altLang="ko-KR" dirty="0"/>
              <a:t>OpenJDK 8 </a:t>
            </a:r>
            <a:r>
              <a:rPr lang="ko-KR" altLang="en-US" dirty="0"/>
              <a:t>버전의 </a:t>
            </a:r>
            <a:r>
              <a:rPr lang="en-US" altLang="ko-KR" dirty="0"/>
              <a:t>Java Development Kit</a:t>
            </a:r>
            <a:r>
              <a:rPr lang="ko-KR" altLang="en-US" dirty="0"/>
              <a:t>를 기반으로 하며</a:t>
            </a:r>
            <a:r>
              <a:rPr lang="en-US" altLang="ko-KR" dirty="0"/>
              <a:t>, "alpine"</a:t>
            </a:r>
            <a:r>
              <a:rPr lang="ko-KR" altLang="en-US" dirty="0"/>
              <a:t>이라는 태그는 </a:t>
            </a:r>
            <a:r>
              <a:rPr lang="en-US" altLang="ko-KR" dirty="0"/>
              <a:t>Alpine Linux </a:t>
            </a:r>
            <a:r>
              <a:rPr lang="ko-KR" altLang="en-US" dirty="0"/>
              <a:t>기반의 경량 이미지임을 나타냅니다</a:t>
            </a:r>
            <a:r>
              <a:rPr lang="en-US" altLang="ko-KR" dirty="0"/>
              <a:t>. Alpine Linux</a:t>
            </a:r>
            <a:r>
              <a:rPr lang="ko-KR" altLang="en-US" dirty="0"/>
              <a:t>는 가벼운 리눅스 배포판으로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컨테이너를 위한 경량 환경을 제공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FROM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사용할 기본 이미지를 정의하는 지시어</a:t>
            </a:r>
          </a:p>
          <a:p>
            <a:pPr fontAlgn="base" latinLnBrk="1"/>
            <a:r>
              <a:rPr lang="en-US" altLang="ko-KR" dirty="0"/>
              <a:t>openjdk:8-jdk-alpine </a:t>
            </a:r>
            <a:r>
              <a:rPr lang="ko-KR" altLang="en-US" dirty="0"/>
              <a:t>이 부분은 사용할 </a:t>
            </a:r>
            <a:r>
              <a:rPr lang="ko-KR" altLang="en-US" dirty="0" err="1"/>
              <a:t>도커</a:t>
            </a:r>
            <a:r>
              <a:rPr lang="ko-KR" altLang="en-US" dirty="0"/>
              <a:t> 이미지의 이름과 태그를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</a:t>
            </a:r>
            <a:r>
              <a:rPr lang="en-US" altLang="ko-KR" dirty="0" err="1"/>
              <a:t>openjdk</a:t>
            </a:r>
            <a:r>
              <a:rPr lang="en-US" altLang="ko-KR" dirty="0"/>
              <a:t>"</a:t>
            </a:r>
            <a:r>
              <a:rPr lang="ko-KR" altLang="en-US" dirty="0"/>
              <a:t>라는 이름의 </a:t>
            </a:r>
            <a:r>
              <a:rPr lang="ko-KR" altLang="en-US" dirty="0" err="1"/>
              <a:t>도커</a:t>
            </a:r>
            <a:r>
              <a:rPr lang="ko-KR" altLang="en-US" dirty="0"/>
              <a:t> 이미지와 </a:t>
            </a:r>
            <a:r>
              <a:rPr lang="en-US" altLang="ko-KR" dirty="0"/>
              <a:t>"8-jdk-alpine"</a:t>
            </a:r>
            <a:r>
              <a:rPr lang="ko-KR" altLang="en-US" dirty="0"/>
              <a:t>이라는 태그를 사용하겠다는 것을 의미 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MAINTAINER 'heavyflood@gsitm.com'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연락처</a:t>
            </a:r>
          </a:p>
          <a:p>
            <a:pPr fontAlgn="base" latinLnBrk="1"/>
            <a:r>
              <a:rPr lang="en-US" altLang="ko-KR" dirty="0"/>
              <a:t>ENV TZ=Asia/Seoul</a:t>
            </a:r>
            <a:endParaRPr lang="ko-KR" altLang="en-US" dirty="0"/>
          </a:p>
          <a:p>
            <a:pPr fontAlgn="base" latinLnBrk="1"/>
            <a:r>
              <a:rPr lang="en-US" altLang="ko-KR" dirty="0"/>
              <a:t>//TZ</a:t>
            </a:r>
            <a:r>
              <a:rPr lang="ko-KR" altLang="en-US" dirty="0"/>
              <a:t>환경</a:t>
            </a:r>
            <a:r>
              <a:rPr lang="en-US" altLang="ko-KR" dirty="0"/>
              <a:t>Asia/Seoul</a:t>
            </a:r>
            <a:r>
              <a:rPr lang="ko-KR" altLang="en-US" dirty="0"/>
              <a:t>시스템의 시간대를 지정하는 방법</a:t>
            </a:r>
          </a:p>
          <a:p>
            <a:pPr fontAlgn="base" latinLnBrk="1"/>
            <a:r>
              <a:rPr lang="en-US" altLang="ko-KR" dirty="0"/>
              <a:t>VOLUME /</a:t>
            </a:r>
            <a:r>
              <a:rPr lang="en-US" altLang="ko-KR" dirty="0" err="1"/>
              <a:t>tmp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en-US" altLang="ko-KR" dirty="0" err="1"/>
              <a:t>Dockerfile</a:t>
            </a:r>
            <a:r>
              <a:rPr lang="ko-KR" altLang="en-US" dirty="0"/>
              <a:t>에서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ko-KR" altLang="en-US" dirty="0"/>
              <a:t>디렉토리는 볼륨으로 취급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VOLUME </a:t>
            </a:r>
            <a:r>
              <a:rPr lang="en-US" altLang="ko-KR" dirty="0" err="1"/>
              <a:t>Dockerfiles</a:t>
            </a:r>
            <a:r>
              <a:rPr lang="ko-KR" altLang="en-US" dirty="0"/>
              <a:t>에서 </a:t>
            </a:r>
            <a:r>
              <a:rPr lang="en-US" altLang="ko-KR" dirty="0"/>
              <a:t>Docker</a:t>
            </a:r>
            <a:r>
              <a:rPr lang="ko-KR" altLang="en-US" dirty="0"/>
              <a:t>에게 다음을 알리는 데 사용됩니다</a:t>
            </a:r>
            <a:r>
              <a:rPr lang="en-US" altLang="ko-KR" dirty="0"/>
              <a:t>.VOLUME</a:t>
            </a:r>
            <a:r>
              <a:rPr lang="ko-KR" altLang="en-US" dirty="0"/>
              <a:t>지침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볼륨으로 취급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mkdir</a:t>
            </a:r>
            <a:r>
              <a:rPr lang="en-US" altLang="ko-KR" dirty="0"/>
              <a:t> -p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 디렉터리와 해당 상위 디렉터리를 만드는 데 사용 </a:t>
            </a:r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도커컨테이너</a:t>
            </a:r>
            <a:r>
              <a:rPr lang="ko-KR" altLang="en-US" dirty="0"/>
              <a:t> 실행</a:t>
            </a:r>
          </a:p>
          <a:p>
            <a:pPr fontAlgn="base" latinLnBrk="1"/>
            <a:r>
              <a:rPr lang="en-US" altLang="ko-KR" dirty="0" err="1"/>
              <a:t>mkdir</a:t>
            </a:r>
            <a:r>
              <a:rPr lang="en-US" altLang="ko-KR" dirty="0"/>
              <a:t> -p </a:t>
            </a:r>
            <a:r>
              <a:rPr lang="ko-KR" altLang="en-US" dirty="0"/>
              <a:t>디렉터리와 해당 상위 디렉터리를 만드는 데 사용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whatap</a:t>
            </a:r>
            <a:r>
              <a:rPr lang="en-US" altLang="ko-KR" dirty="0"/>
              <a:t>/plugin </a:t>
            </a:r>
            <a:r>
              <a:rPr lang="ko-KR" altLang="en-US" dirty="0"/>
              <a:t>파일위치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NAMESPACE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NAMESPACE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NAMESPACE ${NAMESPACE}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NAMESPACE ${NAMESPACE}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CONFIG_NAME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CONFIG_NAME ${CONFIG_NAME}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CONFIG_NAME ${CONFIG_NAME}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JAVA_OPTS="-Xmx2g -Xms2g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JAVA_OPTS="-Xmx2g -Xms2g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=true"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./lecture-0.0.1-SNAPSHOT.jar oc-lecture.jar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./lecture-0.0.1-SNAPSHOT.jar oc-lecture.jar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configfiles</a:t>
            </a:r>
            <a:r>
              <a:rPr lang="en-US" altLang="ko-KR" dirty="0"/>
              <a:t>/lecture/*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configfiles</a:t>
            </a:r>
            <a:r>
              <a:rPr lang="en-US" altLang="ko-KR" dirty="0"/>
              <a:t>/</a:t>
            </a:r>
            <a:r>
              <a:rPr lang="en-US" altLang="ko-KR" dirty="0" err="1"/>
              <a:t>configfiles</a:t>
            </a:r>
            <a:r>
              <a:rPr lang="en-US" altLang="ko-KR" dirty="0"/>
              <a:t>/lecture/*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established/* /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established/* 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chmod</a:t>
            </a:r>
            <a:r>
              <a:rPr lang="en-US" altLang="ko-KR" dirty="0"/>
              <a:t> 755 /established.sh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ko-KR" altLang="en-US" dirty="0" err="1"/>
              <a:t>실행권변경</a:t>
            </a:r>
            <a:r>
              <a:rPr lang="ko-KR" altLang="en-US" dirty="0"/>
              <a:t> </a:t>
            </a:r>
            <a:r>
              <a:rPr lang="en-US" altLang="ko-KR" dirty="0"/>
              <a:t>755 </a:t>
            </a:r>
            <a:r>
              <a:rPr lang="ko-KR" altLang="en-US" dirty="0"/>
              <a:t>파일명</a:t>
            </a:r>
            <a:r>
              <a:rPr lang="en-US" altLang="ko-KR" dirty="0"/>
              <a:t>: /established.sh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sed -</a:t>
            </a:r>
            <a:r>
              <a:rPr lang="en-US" altLang="ko-KR" dirty="0" err="1"/>
              <a:t>i</a:t>
            </a:r>
            <a:r>
              <a:rPr lang="en-US" altLang="ko-KR" dirty="0"/>
              <a:t> -e 's/\r$//' /established.sh</a:t>
            </a:r>
            <a:endParaRPr lang="ko-KR" altLang="en-US" dirty="0"/>
          </a:p>
          <a:p>
            <a:pPr fontAlgn="base" latinLnBrk="1"/>
            <a:r>
              <a:rPr lang="en-US" altLang="ko-KR" dirty="0"/>
              <a:t>//sed </a:t>
            </a:r>
            <a:r>
              <a:rPr lang="ko-KR" altLang="en-US" dirty="0" err="1"/>
              <a:t>캐리지</a:t>
            </a:r>
            <a:r>
              <a:rPr lang="ko-KR" altLang="en-US" dirty="0"/>
              <a:t> </a:t>
            </a:r>
            <a:r>
              <a:rPr lang="en-US" altLang="ko-KR" dirty="0"/>
              <a:t>'s/\r$//' </a:t>
            </a:r>
            <a:r>
              <a:rPr lang="ko-KR" altLang="en-US" dirty="0"/>
              <a:t>제거 </a:t>
            </a:r>
            <a:r>
              <a:rPr lang="ko-KR" altLang="en-US" dirty="0" err="1"/>
              <a:t>유틸</a:t>
            </a:r>
            <a:r>
              <a:rPr lang="ko-KR" altLang="en-US" dirty="0"/>
              <a:t> 파일 </a:t>
            </a:r>
            <a:r>
              <a:rPr lang="en-US" altLang="ko-KR" dirty="0"/>
              <a:t>/established.sh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true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첫 번째 단계를 가져오지만 두 번째 단계는 가져오지 않습니다 </a:t>
            </a:r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whatap.conf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true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첫 번째 단계를 가져오지만 두 번째 단계는 가져오지 않습니다</a:t>
            </a:r>
          </a:p>
          <a:p>
            <a:pPr fontAlgn="base" latinLnBrk="1"/>
            <a:r>
              <a:rPr lang="en-US" altLang="ko-KR" dirty="0"/>
              <a:t>COPY ./whatap.agent-2.1.1.jar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./whatap.agent-2.1.1.jar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true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./paramkey.txt /</a:t>
            </a:r>
            <a:r>
              <a:rPr lang="en-US" altLang="ko-KR" dirty="0" err="1"/>
              <a:t>whatap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./</a:t>
            </a:r>
            <a:r>
              <a:rPr lang="en-US" altLang="ko-KR" dirty="0" err="1"/>
              <a:t>CustomPool.x</a:t>
            </a:r>
            <a:r>
              <a:rPr lang="en-US" altLang="ko-KR" dirty="0"/>
              <a:t> /</a:t>
            </a:r>
            <a:r>
              <a:rPr lang="en-US" altLang="ko-KR" dirty="0" err="1"/>
              <a:t>whatap</a:t>
            </a:r>
            <a:r>
              <a:rPr lang="en-US" altLang="ko-KR" dirty="0"/>
              <a:t>/plugin</a:t>
            </a:r>
            <a:endParaRPr lang="ko-KR" altLang="en-US" dirty="0"/>
          </a:p>
          <a:p>
            <a:pPr fontAlgn="base" latinLnBrk="1"/>
            <a:r>
              <a:rPr lang="en-US" altLang="ko-KR" dirty="0"/>
              <a:t># 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//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</a:t>
            </a:r>
            <a:r>
              <a:rPr lang="ko-KR" altLang="en-US" dirty="0"/>
              <a:t>파일을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파일로 복사하여 시스템의 시간대를 서울로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컨테이너 또는 호스트 시스템의 시간대를 설정할 수 있으며</a:t>
            </a:r>
            <a:r>
              <a:rPr lang="en-US" altLang="ko-KR" dirty="0"/>
              <a:t>, </a:t>
            </a:r>
            <a:r>
              <a:rPr lang="ko-KR" altLang="en-US" dirty="0"/>
              <a:t>시간대 설정이 변경되면 시간 및 날짜 표시가 해당 지역의 로컬 시간대로 변경됩니다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"Asia/Seoul" </a:t>
            </a:r>
            <a:r>
              <a:rPr lang="ko-KR" altLang="en-US" dirty="0"/>
              <a:t>시간대 정보를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저장하여 시스템의 시간대를 서울 시간대로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시스템의 시간대가 변경되면 시간 및 날짜 표시가 해당 지역의 로컬 시간대로 조정됩니다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endParaRPr lang="ko-KR" altLang="en-US" dirty="0"/>
          </a:p>
          <a:p>
            <a:pPr fontAlgn="base" latinLnBrk="1"/>
            <a:r>
              <a:rPr lang="ko-KR" altLang="en-US" dirty="0" err="1"/>
              <a:t>도커</a:t>
            </a:r>
            <a:r>
              <a:rPr lang="ko-KR" altLang="en-US" dirty="0"/>
              <a:t> 이미지를 빌드하는 동안 실행되는 명령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en-US" altLang="ko-KR" dirty="0"/>
              <a:t>Alpine Linux </a:t>
            </a:r>
            <a:r>
              <a:rPr lang="ko-KR" altLang="en-US" dirty="0"/>
              <a:t>기반의 </a:t>
            </a:r>
            <a:r>
              <a:rPr lang="ko-KR" altLang="en-US" dirty="0" err="1"/>
              <a:t>도커</a:t>
            </a:r>
            <a:r>
              <a:rPr lang="ko-KR" altLang="en-US" dirty="0"/>
              <a:t> 이미지에서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r>
              <a:rPr lang="ko-KR" altLang="en-US" dirty="0"/>
              <a:t>패키지를 설치</a:t>
            </a:r>
          </a:p>
          <a:p>
            <a:pPr fontAlgn="base" latinLnBrk="1"/>
            <a:r>
              <a:rPr lang="en-US" altLang="ko-KR" dirty="0"/>
              <a:t>--no-cache </a:t>
            </a:r>
            <a:r>
              <a:rPr lang="ko-KR" altLang="en-US" dirty="0"/>
              <a:t>플래그를 사용하여 패키지 설치 중에 캐시를 사용하지 않도록 설정</a:t>
            </a:r>
          </a:p>
          <a:p>
            <a:pPr fontAlgn="base" latinLnBrk="1"/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ko-KR" altLang="en-US" dirty="0"/>
              <a:t>리눅스에서 파일을 복사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 </a:t>
            </a:r>
            <a:r>
              <a:rPr lang="ko-KR" altLang="en-US" dirty="0"/>
              <a:t>디렉토리에는 다양한 시간대 정보 파일이 포함되어 있으며</a:t>
            </a:r>
            <a:r>
              <a:rPr lang="en-US" altLang="ko-KR" dirty="0"/>
              <a:t>, </a:t>
            </a:r>
            <a:r>
              <a:rPr lang="ko-KR" altLang="en-US" dirty="0"/>
              <a:t>여기에서는 </a:t>
            </a:r>
            <a:r>
              <a:rPr lang="en-US" altLang="ko-KR" dirty="0"/>
              <a:t>"Asia/Seoul" </a:t>
            </a:r>
            <a:r>
              <a:rPr lang="ko-KR" altLang="en-US" dirty="0"/>
              <a:t>시간대 파일을 사용합니다</a:t>
            </a:r>
            <a:r>
              <a:rPr lang="en-US" altLang="ko-KR" dirty="0"/>
              <a:t>. "Asia/Seoul"</a:t>
            </a:r>
            <a:r>
              <a:rPr lang="ko-KR" altLang="en-US" dirty="0"/>
              <a:t>은 서울의 시간대 정보</a:t>
            </a:r>
          </a:p>
          <a:p>
            <a:pPr fontAlgn="base" latinLnBrk="1"/>
            <a:r>
              <a:rPr lang="ko-KR" altLang="en-US" dirty="0"/>
              <a:t>시스템의 현재 시간대를 나타내는 파일의 경로입니다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파일을 변경하면 시스템의 시간대가 변경</a:t>
            </a:r>
          </a:p>
          <a:p>
            <a:pPr fontAlgn="base" latinLnBrk="1"/>
            <a:r>
              <a:rPr lang="en-US" altLang="ko-KR" dirty="0"/>
              <a:t>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echo: </a:t>
            </a:r>
            <a:r>
              <a:rPr lang="ko-KR" altLang="en-US" dirty="0"/>
              <a:t>리눅스 명령줄에서 텍스트를 출력하는 명령입니다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"Asia/Seoul": </a:t>
            </a:r>
            <a:r>
              <a:rPr lang="ko-KR" altLang="en-US" dirty="0"/>
              <a:t>이 부분은 원하는 시간대를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"Asia/Seoul"</a:t>
            </a:r>
            <a:r>
              <a:rPr lang="ko-KR" altLang="en-US" dirty="0"/>
              <a:t>로 설정된 시간대인 서울 시간대를 지정하려고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: </a:t>
            </a:r>
            <a:r>
              <a:rPr lang="ko-KR" altLang="en-US" dirty="0"/>
              <a:t>이 부분은 </a:t>
            </a:r>
            <a:r>
              <a:rPr lang="ko-KR" altLang="en-US" dirty="0" err="1"/>
              <a:t>리다이렉션</a:t>
            </a:r>
            <a:r>
              <a:rPr lang="ko-KR" altLang="en-US" dirty="0"/>
              <a:t> 연산자</a:t>
            </a:r>
            <a:r>
              <a:rPr lang="en-US" altLang="ko-KR" dirty="0"/>
              <a:t>(&gt;)</a:t>
            </a:r>
            <a:r>
              <a:rPr lang="ko-KR" altLang="en-US" dirty="0"/>
              <a:t>를 사용하여 출력된 텍스트를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쓰겠다는 것을 나타냅니다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파일은 시스템의 시간대 정보를 저장하는 파일로</a:t>
            </a:r>
            <a:r>
              <a:rPr lang="en-US" altLang="ko-KR" dirty="0"/>
              <a:t>, </a:t>
            </a:r>
            <a:r>
              <a:rPr lang="ko-KR" altLang="en-US" dirty="0"/>
              <a:t>시간대 설정을 변경하는 데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</a:t>
            </a:r>
            <a:r>
              <a:rPr lang="en-US" altLang="ko-KR" dirty="0" err="1"/>
              <a:t>nohup</a:t>
            </a:r>
            <a:r>
              <a:rPr lang="en-US" altLang="ko-KR" dirty="0"/>
              <a:t> /established.sh &amp; java $JAVA_OPTS 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-</a:t>
            </a:r>
            <a:r>
              <a:rPr lang="en-US" altLang="ko-KR" dirty="0" err="1"/>
              <a:t>Drun.arguments</a:t>
            </a:r>
            <a:r>
              <a:rPr lang="en-US" altLang="ko-KR" dirty="0"/>
              <a:t>=-namespace=${NAMESPACE} 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-jar /oc-lecture.jar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//ENTRYPOINT </a:t>
            </a:r>
            <a:r>
              <a:rPr lang="en-US" altLang="ko-KR" dirty="0" err="1"/>
              <a:t>nohup</a:t>
            </a:r>
            <a:r>
              <a:rPr lang="en-US" altLang="ko-KR" dirty="0"/>
              <a:t> /established.sh </a:t>
            </a:r>
            <a:endParaRPr lang="ko-KR" altLang="en-US" dirty="0"/>
          </a:p>
          <a:p>
            <a:pPr fontAlgn="base" latinLnBrk="1"/>
            <a:r>
              <a:rPr lang="en-US" altLang="ko-KR" dirty="0"/>
              <a:t>&amp; java -Xmx2g -Xms2g -</a:t>
            </a:r>
            <a:r>
              <a:rPr lang="en-US" altLang="ko-KR" dirty="0" err="1"/>
              <a:t>javaagent</a:t>
            </a:r>
            <a:r>
              <a:rPr lang="en-US" altLang="ko-KR" dirty="0"/>
              <a:t>:/</a:t>
            </a:r>
            <a:r>
              <a:rPr lang="en-US" altLang="ko-KR" dirty="0" err="1"/>
              <a:t>whatap</a:t>
            </a:r>
            <a:r>
              <a:rPr lang="en-US" altLang="ko-KR" dirty="0"/>
              <a:t>/whatap.agent-2.1.1.jar -</a:t>
            </a:r>
            <a:r>
              <a:rPr lang="en-US" altLang="ko-KR" dirty="0" err="1"/>
              <a:t>Dwhatap.micro.enabled</a:t>
            </a:r>
            <a:r>
              <a:rPr lang="en-US" altLang="ko-KR" dirty="0"/>
              <a:t>=true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Drun.arguments</a:t>
            </a:r>
            <a:r>
              <a:rPr lang="en-US" altLang="ko-KR" dirty="0"/>
              <a:t>=-namespace=${NAMESPACE}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Dspring.config.location</a:t>
            </a:r>
            <a:r>
              <a:rPr lang="en-US" altLang="ko-KR" dirty="0"/>
              <a:t>=${CONFIG_NAME} </a:t>
            </a:r>
            <a:endParaRPr lang="ko-KR" altLang="en-US" dirty="0"/>
          </a:p>
          <a:p>
            <a:pPr fontAlgn="base" latinLnBrk="1"/>
            <a:r>
              <a:rPr lang="en-US" altLang="ko-KR" dirty="0"/>
              <a:t>-jar /oc-lecture.jar</a:t>
            </a:r>
            <a:endParaRPr lang="ko-KR" altLang="en-US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72777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30479C-302D-4684-9379-FD2E0A4B733E}"/>
              </a:ext>
            </a:extLst>
          </p:cNvPr>
          <p:cNvSpPr/>
          <p:nvPr/>
        </p:nvSpPr>
        <p:spPr>
          <a:xfrm>
            <a:off x="189953" y="247134"/>
            <a:ext cx="2221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prd-oc-lecture.groovy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5992A38-F541-4669-80AF-F187440471AD}"/>
              </a:ext>
            </a:extLst>
          </p:cNvPr>
          <p:cNvGraphicFramePr>
            <a:graphicFrameLocks noGrp="1"/>
          </p:cNvGraphicFramePr>
          <p:nvPr/>
        </p:nvGraphicFramePr>
        <p:xfrm>
          <a:off x="5554663" y="1744663"/>
          <a:ext cx="5960559" cy="6114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742">
                  <a:extLst>
                    <a:ext uri="{9D8B030D-6E8A-4147-A177-3AD203B41FA5}">
                      <a16:colId xmlns:a16="http://schemas.microsoft.com/office/drawing/2014/main" val="2202434754"/>
                    </a:ext>
                  </a:extLst>
                </a:gridCol>
                <a:gridCol w="567672">
                  <a:extLst>
                    <a:ext uri="{9D8B030D-6E8A-4147-A177-3AD203B41FA5}">
                      <a16:colId xmlns:a16="http://schemas.microsoft.com/office/drawing/2014/main" val="184501930"/>
                    </a:ext>
                  </a:extLst>
                </a:gridCol>
                <a:gridCol w="163206">
                  <a:extLst>
                    <a:ext uri="{9D8B030D-6E8A-4147-A177-3AD203B41FA5}">
                      <a16:colId xmlns:a16="http://schemas.microsoft.com/office/drawing/2014/main" val="438056495"/>
                    </a:ext>
                  </a:extLst>
                </a:gridCol>
                <a:gridCol w="198685">
                  <a:extLst>
                    <a:ext uri="{9D8B030D-6E8A-4147-A177-3AD203B41FA5}">
                      <a16:colId xmlns:a16="http://schemas.microsoft.com/office/drawing/2014/main" val="1990299423"/>
                    </a:ext>
                  </a:extLst>
                </a:gridCol>
                <a:gridCol w="248357">
                  <a:extLst>
                    <a:ext uri="{9D8B030D-6E8A-4147-A177-3AD203B41FA5}">
                      <a16:colId xmlns:a16="http://schemas.microsoft.com/office/drawing/2014/main" val="1623108449"/>
                    </a:ext>
                  </a:extLst>
                </a:gridCol>
                <a:gridCol w="503809">
                  <a:extLst>
                    <a:ext uri="{9D8B030D-6E8A-4147-A177-3AD203B41FA5}">
                      <a16:colId xmlns:a16="http://schemas.microsoft.com/office/drawing/2014/main" val="1595097672"/>
                    </a:ext>
                  </a:extLst>
                </a:gridCol>
                <a:gridCol w="652823">
                  <a:extLst>
                    <a:ext uri="{9D8B030D-6E8A-4147-A177-3AD203B41FA5}">
                      <a16:colId xmlns:a16="http://schemas.microsoft.com/office/drawing/2014/main" val="967448742"/>
                    </a:ext>
                  </a:extLst>
                </a:gridCol>
                <a:gridCol w="1312742">
                  <a:extLst>
                    <a:ext uri="{9D8B030D-6E8A-4147-A177-3AD203B41FA5}">
                      <a16:colId xmlns:a16="http://schemas.microsoft.com/office/drawing/2014/main" val="1662075933"/>
                    </a:ext>
                  </a:extLst>
                </a:gridCol>
                <a:gridCol w="1000523">
                  <a:extLst>
                    <a:ext uri="{9D8B030D-6E8A-4147-A177-3AD203B41FA5}">
                      <a16:colId xmlns:a16="http://schemas.microsoft.com/office/drawing/2014/main" val="465345680"/>
                    </a:ext>
                  </a:extLst>
                </a:gridCol>
              </a:tblGrid>
              <a:tr h="1200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순서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구분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작업자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스탭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실행 시스템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버전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명령어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입력변수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내용</a:t>
                      </a:r>
                      <a:endParaRPr lang="ko-KR" altLang="en-US" sz="4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1921296833"/>
                  </a:ext>
                </a:extLst>
              </a:tr>
              <a:tr h="7734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prd-oc-lecture.groovy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개발자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GitLab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14.1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commit and Push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클릭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2066817639"/>
                  </a:ext>
                </a:extLst>
              </a:tr>
              <a:tr h="7734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prd-oc-lecture.groovy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개발자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Build with Paramters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명 입력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4217736923"/>
                  </a:ext>
                </a:extLst>
              </a:tr>
              <a:tr h="1200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prd-oc-lecture.groovy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stage('checkparam')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명 체크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1543929542"/>
                  </a:ext>
                </a:extLst>
              </a:tr>
              <a:tr h="1200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4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prd-oc-lecture.groovy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stage('checkout')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master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배포할 </a:t>
                      </a:r>
                      <a:r>
                        <a:rPr lang="en-US" altLang="ko-KR" sz="400" u="none" strike="noStrike">
                          <a:effectLst/>
                        </a:rPr>
                        <a:t>GitLab </a:t>
                      </a:r>
                      <a:r>
                        <a:rPr lang="ko-KR" altLang="en-US" sz="400" u="none" strike="noStrike">
                          <a:effectLst/>
                        </a:rPr>
                        <a:t>브랜치 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1525651435"/>
                  </a:ext>
                </a:extLst>
              </a:tr>
              <a:tr h="1200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5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prd-oc-lecture.groovy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stage('Initialize')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젠킨슨 </a:t>
                      </a:r>
                      <a:r>
                        <a:rPr lang="en-US" altLang="ko-KR" sz="400" u="none" strike="noStrike">
                          <a:effectLst/>
                        </a:rPr>
                        <a:t>groovy </a:t>
                      </a:r>
                      <a:r>
                        <a:rPr lang="ko-KR" altLang="en-US" sz="400" u="none" strike="noStrike">
                          <a:effectLst/>
                        </a:rPr>
                        <a:t>스크립트 변수선언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mvnHome, imageName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1878695576"/>
                  </a:ext>
                </a:extLst>
              </a:tr>
              <a:tr h="1200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6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prd-oc-lecture.groovy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stage('build')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MVN </a:t>
                      </a:r>
                      <a:r>
                        <a:rPr lang="ko-KR" altLang="en-US" sz="400" u="none" strike="noStrike">
                          <a:effectLst/>
                        </a:rPr>
                        <a:t>소스 코드 컴파일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DfinalName=oc-lecture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3875569601"/>
                  </a:ext>
                </a:extLst>
              </a:tr>
              <a:tr h="15468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7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prd-oc-lecture.groovy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Jenkins_5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stage('archieve')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1. Archive Artifacts </a:t>
                      </a:r>
                      <a:r>
                        <a:rPr lang="ko-KR" altLang="en-US" sz="400" u="none" strike="noStrike">
                          <a:effectLst/>
                        </a:rPr>
                        <a:t>설정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</a:t>
                      </a:r>
                      <a:r>
                        <a:rPr lang="en-US" sz="400" u="none" strike="noStrike">
                          <a:effectLst/>
                        </a:rPr>
                        <a:t>archiveArtifacts artifacts: '**/target/cls-0.0.1-SNAPSHOT.jar'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2. </a:t>
                      </a:r>
                      <a:r>
                        <a:rPr lang="ko-KR" altLang="en-US" sz="400" u="none" strike="noStrike">
                          <a:effectLst/>
                        </a:rPr>
                        <a:t>이동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mv target/cls-0.0.1-SNAPSHOT.jar ./cls-0.0.1-SNAPSHOT.jar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2. </a:t>
                      </a:r>
                      <a:r>
                        <a:rPr lang="ko-KR" altLang="en-US" sz="400" u="none" strike="noStrike">
                          <a:effectLst/>
                        </a:rPr>
                        <a:t>패키지 </a:t>
                      </a:r>
                      <a:r>
                        <a:rPr lang="en-US" sz="400" u="none" strike="noStrike">
                          <a:effectLst/>
                        </a:rPr>
                        <a:t>yml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configfiles/********.yml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</a:t>
                      </a:r>
                      <a:r>
                        <a:rPr lang="en-US" sz="400" u="none" strike="noStrike">
                          <a:effectLst/>
                        </a:rPr>
                        <a:t>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whatapfiles/v2/whatap.agent-2.0_29.jar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whatapfiles/v2/paramkey.txt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whatapfiles/v2/CustomPool.x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2. </a:t>
                      </a:r>
                      <a:r>
                        <a:rPr lang="ko-KR" altLang="en-US" sz="400" u="none" strike="noStrike" dirty="0">
                          <a:effectLst/>
                        </a:rPr>
                        <a:t>패키지 </a:t>
                      </a:r>
                      <a:r>
                        <a:rPr lang="en-US" sz="400" u="none" strike="noStrike" dirty="0" err="1">
                          <a:effectLst/>
                        </a:rPr>
                        <a:t>yml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sz="400" u="none" strike="noStrike" dirty="0" err="1">
                          <a:effectLst/>
                        </a:rPr>
                        <a:t>configfiles</a:t>
                      </a:r>
                      <a:r>
                        <a:rPr lang="en-US" sz="400" u="none" strike="noStrike" dirty="0">
                          <a:effectLst/>
                        </a:rPr>
                        <a:t>/lecture/</a:t>
                      </a:r>
                      <a:br>
                        <a:rPr lang="en-US" sz="400" u="none" strike="noStrike" dirty="0">
                          <a:effectLst/>
                        </a:rPr>
                      </a:br>
                      <a:br>
                        <a:rPr lang="en-US" sz="400" u="none" strike="noStrike" dirty="0">
                          <a:effectLst/>
                        </a:rPr>
                      </a:br>
                      <a:r>
                        <a:rPr lang="en-US" sz="400" u="none" strike="noStrike" dirty="0">
                          <a:effectLst/>
                        </a:rPr>
                        <a:t>3. </a:t>
                      </a:r>
                      <a:r>
                        <a:rPr lang="en-US" sz="400" u="none" strike="noStrike" dirty="0" err="1">
                          <a:effectLst/>
                        </a:rPr>
                        <a:t>whatap.agent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sz="400" u="none" strike="noStrike" dirty="0" err="1">
                          <a:effectLst/>
                        </a:rPr>
                        <a:t>whatapfiles</a:t>
                      </a:r>
                      <a:r>
                        <a:rPr lang="en-US" sz="400" u="none" strike="noStrike" dirty="0">
                          <a:effectLst/>
                        </a:rPr>
                        <a:t>/v2/whatap.agent-2.0_29.jar</a:t>
                      </a:r>
                      <a:br>
                        <a:rPr lang="en-US" sz="400" u="none" strike="noStrike" dirty="0">
                          <a:effectLst/>
                        </a:rPr>
                      </a:br>
                      <a:r>
                        <a:rPr lang="en-US" sz="400" u="none" strike="noStrike" dirty="0" err="1">
                          <a:effectLst/>
                        </a:rPr>
                        <a:t>whatapfiles</a:t>
                      </a:r>
                      <a:r>
                        <a:rPr lang="en-US" sz="400" u="none" strike="noStrike" dirty="0">
                          <a:effectLst/>
                        </a:rPr>
                        <a:t>/v2/paramkey.txt</a:t>
                      </a:r>
                      <a:br>
                        <a:rPr lang="en-US" sz="400" u="none" strike="noStrike" dirty="0">
                          <a:effectLst/>
                        </a:rPr>
                      </a:br>
                      <a:r>
                        <a:rPr lang="en-US" sz="400" u="none" strike="noStrike" dirty="0" err="1">
                          <a:effectLst/>
                        </a:rPr>
                        <a:t>whatapfiles</a:t>
                      </a:r>
                      <a:r>
                        <a:rPr lang="en-US" sz="400" u="none" strike="noStrike" dirty="0">
                          <a:effectLst/>
                        </a:rPr>
                        <a:t>/v2/</a:t>
                      </a:r>
                      <a:r>
                        <a:rPr lang="en-US" sz="400" u="none" strike="noStrike" dirty="0" err="1">
                          <a:effectLst/>
                        </a:rPr>
                        <a:t>CustomPool.x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60387580"/>
                  </a:ext>
                </a:extLst>
              </a:tr>
              <a:tr h="850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4. Dockerfile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dockerfiles/*******.Dockerfile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5.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ebs-oc-prd-contents-bucket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</a:t>
                      </a:r>
                      <a:r>
                        <a:rPr lang="en-US" altLang="ko-KR" sz="4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4. </a:t>
                      </a:r>
                      <a:r>
                        <a:rPr lang="en-US" sz="400" u="none" strike="noStrike" dirty="0" err="1">
                          <a:effectLst/>
                        </a:rPr>
                        <a:t>Dockerfile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다운로드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sz="400" u="none" strike="noStrike" dirty="0" err="1">
                          <a:effectLst/>
                        </a:rPr>
                        <a:t>dockerfiles</a:t>
                      </a:r>
                      <a:r>
                        <a:rPr lang="en-US" sz="400" u="none" strike="noStrike" dirty="0">
                          <a:effectLst/>
                        </a:rPr>
                        <a:t>/</a:t>
                      </a:r>
                      <a:r>
                        <a:rPr lang="en-US" sz="400" u="none" strike="noStrike" dirty="0" err="1">
                          <a:effectLst/>
                        </a:rPr>
                        <a:t>oc-lecture.Dockerfile</a:t>
                      </a:r>
                      <a:br>
                        <a:rPr lang="en-US" sz="400" u="none" strike="noStrike" dirty="0">
                          <a:effectLst/>
                        </a:rPr>
                      </a:br>
                      <a:br>
                        <a:rPr lang="en-US" sz="400" u="none" strike="noStrike" dirty="0">
                          <a:effectLst/>
                        </a:rPr>
                      </a:br>
                      <a:r>
                        <a:rPr lang="en-US" sz="400" u="none" strike="noStrike" dirty="0">
                          <a:effectLst/>
                        </a:rPr>
                        <a:t>5. </a:t>
                      </a:r>
                      <a:r>
                        <a:rPr lang="en-US" sz="400" u="none" strike="noStrike" dirty="0" err="1">
                          <a:effectLst/>
                        </a:rPr>
                        <a:t>kube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환경설정 다운로드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400" u="none" strike="noStrike" dirty="0">
                          <a:effectLst/>
                        </a:rPr>
                        <a:t>: </a:t>
                      </a:r>
                      <a:r>
                        <a:rPr lang="en-US" sz="400" u="none" strike="noStrike" dirty="0">
                          <a:effectLst/>
                        </a:rPr>
                        <a:t>manifests/v2/oc-lecture-k8s.yaml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2854289928"/>
                  </a:ext>
                </a:extLst>
              </a:tr>
              <a:tr h="3867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8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prd-oc-lecture.groovy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nks02-npool &gt; prd-nks02-kube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stage('deploy '+ns)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1.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ㅇ파일명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whatapfiles/v2/nks02/${ns}/whatap.conf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nks02-npool &gt; prd-nks02-kube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1.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ㅇ파일명</a:t>
                      </a:r>
                      <a:r>
                        <a:rPr lang="en-US" altLang="ko-KR" sz="400" u="none" strike="noStrike">
                          <a:effectLst/>
                        </a:rPr>
                        <a:t>: (</a:t>
                      </a:r>
                      <a:r>
                        <a:rPr lang="ko-KR" altLang="en-US" sz="400" u="none" strike="noStrike">
                          <a:effectLst/>
                        </a:rPr>
                        <a:t>예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r>
                        <a:rPr lang="en-US" sz="400" u="none" strike="noStrike">
                          <a:effectLst/>
                        </a:rPr>
                        <a:t>whatapfiles/v2/nks02/ns-frc/whatap.conf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1815445233"/>
                  </a:ext>
                </a:extLst>
              </a:tr>
              <a:tr h="108276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9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prd-oc-lecture.groovy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nks02-npool &gt; prd-nks02-kube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stage('deploy '+ns)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1. Docker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1)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2) Docker </a:t>
                      </a:r>
                      <a:r>
                        <a:rPr lang="ko-KR" altLang="en-US" sz="400" u="none" strike="noStrike">
                          <a:effectLst/>
                        </a:rPr>
                        <a:t>로그인</a:t>
                      </a:r>
                      <a:r>
                        <a:rPr lang="en-US" altLang="ko-KR" sz="400" u="none" strike="noStrike">
                          <a:effectLst/>
                        </a:rPr>
                        <a:t>(ebs-oc-jenkins </a:t>
                      </a:r>
                      <a:r>
                        <a:rPr lang="ko-KR" altLang="en-US" sz="4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4)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</a:t>
                      </a:r>
                      <a:r>
                        <a:rPr lang="en-US" altLang="ko-KR" sz="4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400" u="none" strike="noStrike">
                          <a:effectLst/>
                        </a:rPr>
                        <a:t>개발</a:t>
                      </a:r>
                      <a:r>
                        <a:rPr lang="en-US" altLang="ko-KR" sz="400" u="none" strike="noStrike">
                          <a:effectLst/>
                        </a:rPr>
                        <a:t>] &gt; VPC &gt; Container Registry &gt; l4msm4ug.kr.private-ncr.ntruss.com </a:t>
                      </a:r>
                      <a:r>
                        <a:rPr lang="ko-KR" altLang="en-US" sz="4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4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400" u="none" strike="noStrike">
                          <a:effectLst/>
                        </a:rPr>
                        <a:t>출력</a:t>
                      </a:r>
                      <a:r>
                        <a:rPr lang="en-US" altLang="ko-KR" sz="4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*******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400" u="none" strike="noStrike">
                          <a:effectLst/>
                        </a:rPr>
                        <a:t>:  deployment.yaml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altLang="ko-KR" sz="400" u="none" strike="noStrike">
                          <a:effectLst/>
                        </a:rPr>
                        <a:t>nks02-npool &gt; prd-nks02-kube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*입력</a:t>
                      </a:r>
                      <a:r>
                        <a:rPr lang="en-US" altLang="ko-KR" sz="400" u="none" strike="noStrike">
                          <a:effectLst/>
                        </a:rPr>
                        <a:t>:oc-lecture-k8s.yaml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*</a:t>
                      </a:r>
                      <a:r>
                        <a:rPr lang="ko-KR" altLang="en-US" sz="400" u="none" strike="noStrike">
                          <a:effectLst/>
                        </a:rPr>
                        <a:t>출력</a:t>
                      </a:r>
                      <a:r>
                        <a:rPr lang="en-US" altLang="ko-KR" sz="400" u="none" strike="noStrike">
                          <a:effectLst/>
                        </a:rPr>
                        <a:t>:deployment.yaml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:nks02-npool &gt; prd-nks02-kube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621386806"/>
                  </a:ext>
                </a:extLst>
              </a:tr>
              <a:tr h="38670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10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prd-oc-lecture.groovy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nks01-npool &gt; prd-nks01-kube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stage('deploy '+ns)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1.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ㅇ상세위치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ncloudstorage &gt; [DEV]NCP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ㅇ버킷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ebs-oc-prd-contents-bucket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ㅇ파일명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en-US" sz="400" u="none" strike="noStrike">
                          <a:effectLst/>
                        </a:rPr>
                        <a:t>whatapfiles/v2/nks02/${ns}/whatap.conf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ㅇ실행</a:t>
                      </a:r>
                      <a:r>
                        <a:rPr lang="en-US" altLang="ko-KR" sz="400" u="none" strike="noStrike">
                          <a:effectLst/>
                        </a:rPr>
                        <a:t>: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nks01-npool &gt; prd-nks01-kube</a:t>
                      </a:r>
                      <a:br>
                        <a:rPr lang="en-US" sz="400" u="none" strike="noStrike">
                          <a:effectLst/>
                        </a:rPr>
                      </a:b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1. whatap.agent </a:t>
                      </a:r>
                      <a:r>
                        <a:rPr lang="ko-KR" altLang="en-US" sz="400" u="none" strike="noStrike">
                          <a:effectLst/>
                        </a:rPr>
                        <a:t>다운로드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ㅇ파일명</a:t>
                      </a:r>
                      <a:r>
                        <a:rPr lang="en-US" altLang="ko-KR" sz="400" u="none" strike="noStrike">
                          <a:effectLst/>
                        </a:rPr>
                        <a:t>: (</a:t>
                      </a:r>
                      <a:r>
                        <a:rPr lang="ko-KR" altLang="en-US" sz="400" u="none" strike="noStrike">
                          <a:effectLst/>
                        </a:rPr>
                        <a:t>예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r>
                        <a:rPr lang="en-US" sz="400" u="none" strike="noStrike">
                          <a:effectLst/>
                        </a:rPr>
                        <a:t>whatapfiles/v2/nks02/ns-frc/whatap.conf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1085764719"/>
                  </a:ext>
                </a:extLst>
              </a:tr>
              <a:tr h="108276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11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400" u="none" strike="noStrike">
                          <a:effectLst/>
                        </a:rPr>
                        <a:t>prd-oc-lecture.groovy 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Jenkins_9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Jenkins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2.249.3</a:t>
                      </a:r>
                      <a:endParaRPr lang="en-US" altLang="ko-KR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ㅁ</a:t>
                      </a:r>
                      <a:r>
                        <a:rPr lang="en-US" sz="400" u="none" strike="noStrike">
                          <a:effectLst/>
                        </a:rPr>
                        <a:t>nks01-npool &gt; prd-nks01-kube</a:t>
                      </a:r>
                      <a:br>
                        <a:rPr lang="en-US" sz="400" u="none" strike="noStrike">
                          <a:effectLst/>
                        </a:rPr>
                      </a:br>
                      <a:r>
                        <a:rPr lang="en-US" sz="400" u="none" strike="noStrike">
                          <a:effectLst/>
                        </a:rPr>
                        <a:t>stage('deploy '+ns)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u="none" strike="noStrike">
                          <a:effectLst/>
                        </a:rPr>
                        <a:t>1. Docker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1)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2) Docker </a:t>
                      </a:r>
                      <a:r>
                        <a:rPr lang="ko-KR" altLang="en-US" sz="400" u="none" strike="noStrike">
                          <a:effectLst/>
                        </a:rPr>
                        <a:t>로그인</a:t>
                      </a:r>
                      <a:r>
                        <a:rPr lang="en-US" altLang="ko-KR" sz="400" u="none" strike="noStrike">
                          <a:effectLst/>
                        </a:rPr>
                        <a:t>(ebs-oc-jenkins </a:t>
                      </a:r>
                      <a:r>
                        <a:rPr lang="ko-KR" altLang="en-US" sz="4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400" u="none" strike="noStrike">
                          <a:effectLst/>
                        </a:rPr>
                        <a:t>)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4) Docker </a:t>
                      </a:r>
                      <a:r>
                        <a:rPr lang="ko-KR" altLang="en-US" sz="400" u="none" strike="noStrike">
                          <a:effectLst/>
                        </a:rPr>
                        <a:t>이미지 </a:t>
                      </a:r>
                      <a:r>
                        <a:rPr lang="en-US" altLang="ko-KR" sz="4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400" u="none" strike="noStrike">
                          <a:effectLst/>
                        </a:rPr>
                        <a:t>개발</a:t>
                      </a:r>
                      <a:r>
                        <a:rPr lang="en-US" altLang="ko-KR" sz="400" u="none" strike="noStrike">
                          <a:effectLst/>
                        </a:rPr>
                        <a:t>] &gt; VPC &gt; Container Registry &gt; l4msm4ug.kr.private-ncr.ntruss.com </a:t>
                      </a:r>
                      <a:r>
                        <a:rPr lang="ko-KR" altLang="en-US" sz="400" u="none" strike="noStrike">
                          <a:effectLst/>
                        </a:rPr>
                        <a:t>태그 명칭 업로드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2. 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400" u="none" strike="noStrike">
                          <a:effectLst/>
                        </a:rPr>
                        <a:t>: ***********.yaml *</a:t>
                      </a:r>
                      <a:r>
                        <a:rPr lang="ko-KR" altLang="en-US" sz="400" u="none" strike="noStrike">
                          <a:effectLst/>
                        </a:rPr>
                        <a:t>출력</a:t>
                      </a:r>
                      <a:r>
                        <a:rPr lang="en-US" altLang="ko-KR" sz="4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en-US" altLang="ko-KR" sz="400" u="none" strike="noStrike">
                          <a:effectLst/>
                        </a:rPr>
                        <a:t>3. kube </a:t>
                      </a:r>
                      <a:r>
                        <a:rPr lang="ko-KR" altLang="en-US" sz="400" u="none" strike="noStrike">
                          <a:effectLst/>
                        </a:rPr>
                        <a:t>배포</a:t>
                      </a:r>
                      <a:br>
                        <a:rPr lang="ko-KR" altLang="en-US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로그인 </a:t>
                      </a:r>
                      <a:r>
                        <a:rPr lang="en-US" altLang="ko-KR" sz="400" u="none" strike="noStrike">
                          <a:effectLst/>
                        </a:rPr>
                        <a:t>/ </a:t>
                      </a:r>
                      <a:r>
                        <a:rPr lang="ko-KR" altLang="en-US" sz="400" u="none" strike="noStrike">
                          <a:effectLst/>
                        </a:rPr>
                        <a:t>쿠버</a:t>
                      </a:r>
                      <a:r>
                        <a:rPr lang="en-US" altLang="ko-KR" sz="400" u="none" strike="noStrike">
                          <a:effectLst/>
                        </a:rPr>
                        <a:t>: *******</a:t>
                      </a:r>
                      <a:br>
                        <a:rPr lang="en-US" altLang="ko-KR" sz="400" u="none" strike="noStrike">
                          <a:effectLst/>
                        </a:rPr>
                      </a:br>
                      <a:r>
                        <a:rPr lang="ko-KR" altLang="en-US" sz="400" u="none" strike="noStrike">
                          <a:effectLst/>
                        </a:rPr>
                        <a:t>ㅇ </a:t>
                      </a:r>
                      <a:r>
                        <a:rPr lang="en-US" altLang="ko-KR" sz="400" u="none" strike="noStrike">
                          <a:effectLst/>
                        </a:rPr>
                        <a:t>kube </a:t>
                      </a:r>
                      <a:r>
                        <a:rPr lang="ko-KR" altLang="en-US" sz="4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400" u="none" strike="noStrike">
                          <a:effectLst/>
                        </a:rPr>
                        <a:t>:  deployment.yaml </a:t>
                      </a:r>
                      <a:r>
                        <a:rPr lang="ko-KR" altLang="en-US" sz="400" u="none" strike="noStrike">
                          <a:effectLst/>
                        </a:rPr>
                        <a:t>실행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 dirty="0" err="1">
                          <a:effectLst/>
                        </a:rPr>
                        <a:t>ㅁ</a:t>
                      </a:r>
                      <a:r>
                        <a:rPr lang="en-US" altLang="ko-KR" sz="400" u="none" strike="noStrike" dirty="0">
                          <a:effectLst/>
                        </a:rPr>
                        <a:t>nks01-npool &gt; prd-nks01-kube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2.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400" u="none" strike="noStrike" dirty="0">
                          <a:effectLst/>
                        </a:rPr>
                        <a:t> 파일 생성 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>
                          <a:effectLst/>
                        </a:rPr>
                        <a:t>*입력</a:t>
                      </a:r>
                      <a:r>
                        <a:rPr lang="en-US" altLang="ko-KR" sz="400" u="none" strike="noStrike" dirty="0">
                          <a:effectLst/>
                        </a:rPr>
                        <a:t>:oc-lecture-k8s.yaml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*</a:t>
                      </a:r>
                      <a:r>
                        <a:rPr lang="ko-KR" altLang="en-US" sz="400" u="none" strike="noStrike" dirty="0">
                          <a:effectLst/>
                        </a:rPr>
                        <a:t>출력</a:t>
                      </a:r>
                      <a:r>
                        <a:rPr lang="en-US" altLang="ko-KR" sz="400" u="none" strike="noStrike" dirty="0">
                          <a:effectLst/>
                        </a:rPr>
                        <a:t>: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deployment.yaml</a:t>
                      </a:r>
                      <a:br>
                        <a:rPr lang="en-US" altLang="ko-KR" sz="400" u="none" strike="noStrike" dirty="0">
                          <a:effectLst/>
                        </a:rPr>
                      </a:br>
                      <a:br>
                        <a:rPr lang="en-US" altLang="ko-KR" sz="400" u="none" strike="noStrike" dirty="0">
                          <a:effectLst/>
                        </a:rPr>
                      </a:br>
                      <a:r>
                        <a:rPr lang="en-US" altLang="ko-KR" sz="400" u="none" strike="noStrike" dirty="0">
                          <a:effectLst/>
                        </a:rPr>
                        <a:t>3.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400" u="none" strike="noStrike" dirty="0">
                          <a:effectLst/>
                        </a:rPr>
                      </a:br>
                      <a:r>
                        <a:rPr lang="ko-KR" altLang="en-US" sz="4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400" u="none" strike="noStrike" dirty="0">
                          <a:effectLst/>
                        </a:rPr>
                        <a:t> </a:t>
                      </a:r>
                      <a:r>
                        <a:rPr lang="en-US" altLang="ko-KR" sz="4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400" u="none" strike="noStrike" dirty="0">
                          <a:effectLst/>
                        </a:rPr>
                        <a:t> </a:t>
                      </a:r>
                      <a:r>
                        <a:rPr lang="ko-KR" altLang="en-US" sz="4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400" u="none" strike="noStrike" dirty="0">
                          <a:effectLst/>
                        </a:rPr>
                        <a:t>/ </a:t>
                      </a:r>
                      <a:r>
                        <a:rPr lang="ko-KR" altLang="en-US" sz="4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400" u="none" strike="noStrike" dirty="0">
                          <a:effectLst/>
                        </a:rPr>
                        <a:t>: nks02-npool &gt; prd-nks02-kube</a:t>
                      </a:r>
                      <a:endParaRPr lang="en-US" altLang="ko-KR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67" marR="2667" marT="2667" marB="0" anchor="ctr"/>
                </a:tc>
                <a:extLst>
                  <a:ext uri="{0D108BD9-81ED-4DB2-BD59-A6C34878D82A}">
                    <a16:rowId xmlns:a16="http://schemas.microsoft.com/office/drawing/2014/main" val="305982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08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화살표: 위쪽/아래쪽 41">
            <a:extLst>
              <a:ext uri="{FF2B5EF4-FFF2-40B4-BE49-F238E27FC236}">
                <a16:creationId xmlns:a16="http://schemas.microsoft.com/office/drawing/2014/main" id="{414BB9B6-A2D4-47BE-86E5-A1F20B56A497}"/>
              </a:ext>
            </a:extLst>
          </p:cNvPr>
          <p:cNvSpPr/>
          <p:nvPr/>
        </p:nvSpPr>
        <p:spPr>
          <a:xfrm rot="16200000">
            <a:off x="6593404" y="-205558"/>
            <a:ext cx="377929" cy="6920529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1" name="화살표: 위쪽/아래쪽 40">
            <a:extLst>
              <a:ext uri="{FF2B5EF4-FFF2-40B4-BE49-F238E27FC236}">
                <a16:creationId xmlns:a16="http://schemas.microsoft.com/office/drawing/2014/main" id="{FA88DB35-B8D3-4BFF-BEC5-3CC9C1AF80E0}"/>
              </a:ext>
            </a:extLst>
          </p:cNvPr>
          <p:cNvSpPr/>
          <p:nvPr/>
        </p:nvSpPr>
        <p:spPr>
          <a:xfrm rot="16200000">
            <a:off x="3465381" y="2414728"/>
            <a:ext cx="377929" cy="664483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F749B13-FC10-4B30-8314-7FFE35F1852F}"/>
              </a:ext>
            </a:extLst>
          </p:cNvPr>
          <p:cNvSpPr/>
          <p:nvPr/>
        </p:nvSpPr>
        <p:spPr>
          <a:xfrm>
            <a:off x="4174676" y="432708"/>
            <a:ext cx="5259757" cy="2352926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4" name="화살표: 위쪽/아래쪽 3">
            <a:extLst>
              <a:ext uri="{FF2B5EF4-FFF2-40B4-BE49-F238E27FC236}">
                <a16:creationId xmlns:a16="http://schemas.microsoft.com/office/drawing/2014/main" id="{0AAA3FB3-22E5-466F-8AE7-96098E6B2BFD}"/>
              </a:ext>
            </a:extLst>
          </p:cNvPr>
          <p:cNvSpPr/>
          <p:nvPr/>
        </p:nvSpPr>
        <p:spPr>
          <a:xfrm>
            <a:off x="2134309" y="1869082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967A76-8638-4F6C-B477-65D68CE1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41" y="2570482"/>
            <a:ext cx="1440000" cy="9905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480488-BF08-4D1E-99D8-20446885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91" y="502793"/>
            <a:ext cx="1440000" cy="13289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A62EF6-FE98-4293-83B5-671999C7B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2" y="1549858"/>
            <a:ext cx="905409" cy="92276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20B0A0B-E8F2-456B-A629-D384ACABE095}"/>
              </a:ext>
            </a:extLst>
          </p:cNvPr>
          <p:cNvSpPr/>
          <p:nvPr/>
        </p:nvSpPr>
        <p:spPr>
          <a:xfrm rot="1800000">
            <a:off x="1147968" y="2415834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982662B-408F-46FF-9C2E-BB57B3064135}"/>
              </a:ext>
            </a:extLst>
          </p:cNvPr>
          <p:cNvSpPr/>
          <p:nvPr/>
        </p:nvSpPr>
        <p:spPr>
          <a:xfrm rot="20503359">
            <a:off x="1088058" y="1255130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D95594-6D31-44AD-86D2-E92D7D8F9718}"/>
              </a:ext>
            </a:extLst>
          </p:cNvPr>
          <p:cNvSpPr/>
          <p:nvPr/>
        </p:nvSpPr>
        <p:spPr>
          <a:xfrm>
            <a:off x="269903" y="2461675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8D0257-C5F2-4941-A8C0-8E21DB4C9CD3}"/>
              </a:ext>
            </a:extLst>
          </p:cNvPr>
          <p:cNvSpPr/>
          <p:nvPr/>
        </p:nvSpPr>
        <p:spPr>
          <a:xfrm>
            <a:off x="1155537" y="2597284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FFDB03-D72B-463E-AB52-F3F8106E5F01}"/>
              </a:ext>
            </a:extLst>
          </p:cNvPr>
          <p:cNvSpPr/>
          <p:nvPr/>
        </p:nvSpPr>
        <p:spPr>
          <a:xfrm>
            <a:off x="2223868" y="2009116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F1CF93-320F-45A8-A92E-15901479BE83}"/>
              </a:ext>
            </a:extLst>
          </p:cNvPr>
          <p:cNvSpPr/>
          <p:nvPr/>
        </p:nvSpPr>
        <p:spPr>
          <a:xfrm>
            <a:off x="2656923" y="4009088"/>
            <a:ext cx="4259515" cy="5908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Jenkins_3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실행후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생성된 파일을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artifacts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 모으는 기능 수행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메이븐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build, jar install</a:t>
            </a: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젠킨슨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groovy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스크립트 변수선언</a:t>
            </a:r>
            <a:endParaRPr lang="ko-KR" altLang="en-US" sz="9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14E664A-F630-4AC4-8DA8-0F302AC46FAA}"/>
              </a:ext>
            </a:extLst>
          </p:cNvPr>
          <p:cNvSpPr/>
          <p:nvPr/>
        </p:nvSpPr>
        <p:spPr>
          <a:xfrm rot="16200000">
            <a:off x="2801439" y="4426328"/>
            <a:ext cx="20222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2A69C0D-6052-4028-B7AB-2D53409BCA2F}"/>
              </a:ext>
            </a:extLst>
          </p:cNvPr>
          <p:cNvSpPr/>
          <p:nvPr/>
        </p:nvSpPr>
        <p:spPr>
          <a:xfrm rot="16200000">
            <a:off x="2679737" y="3447607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9AEFC7B-CFCF-4D7A-9630-7B60B2D5C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688" y="4836773"/>
            <a:ext cx="1284585" cy="122684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AC6C20-F8D6-400C-B982-BCBE7DAE7552}"/>
              </a:ext>
            </a:extLst>
          </p:cNvPr>
          <p:cNvSpPr/>
          <p:nvPr/>
        </p:nvSpPr>
        <p:spPr>
          <a:xfrm>
            <a:off x="2825090" y="5809593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3B92F99-6276-4785-978F-F5B0D70FA0CC}"/>
              </a:ext>
            </a:extLst>
          </p:cNvPr>
          <p:cNvSpPr/>
          <p:nvPr/>
        </p:nvSpPr>
        <p:spPr>
          <a:xfrm>
            <a:off x="86687" y="4865253"/>
            <a:ext cx="1955473" cy="11432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표 참고</a:t>
            </a:r>
            <a:r>
              <a:rPr lang="en-US" altLang="ko-KR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en-US" altLang="ko-KR" sz="900" kern="0" dirty="0" err="1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highlight>
                <a:srgbClr val="FFFF00"/>
              </a:highlight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63B1754-41C4-4D98-B48A-A57418928FE0}"/>
              </a:ext>
            </a:extLst>
          </p:cNvPr>
          <p:cNvSpPr/>
          <p:nvPr/>
        </p:nvSpPr>
        <p:spPr>
          <a:xfrm rot="5400000">
            <a:off x="1570583" y="3895657"/>
            <a:ext cx="12635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248010-FE92-402A-AB95-EACF40FB4AAF}"/>
              </a:ext>
            </a:extLst>
          </p:cNvPr>
          <p:cNvSpPr/>
          <p:nvPr/>
        </p:nvSpPr>
        <p:spPr>
          <a:xfrm>
            <a:off x="2641189" y="3724192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B76DB4C-BA2F-498C-AD9E-D9B42F8F0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339" y="516907"/>
            <a:ext cx="1089158" cy="150171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37C86BF-4E5C-4F31-90CB-9EC77C78D8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9975" y="543493"/>
            <a:ext cx="1396751" cy="1637569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C032EF6-CA85-4A86-9B74-C8DB459EF450}"/>
              </a:ext>
            </a:extLst>
          </p:cNvPr>
          <p:cNvSpPr/>
          <p:nvPr/>
        </p:nvSpPr>
        <p:spPr>
          <a:xfrm>
            <a:off x="5445823" y="880388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7802DFB-0FCB-4D45-B2B5-96FC5B90CAA6}"/>
              </a:ext>
            </a:extLst>
          </p:cNvPr>
          <p:cNvSpPr/>
          <p:nvPr/>
        </p:nvSpPr>
        <p:spPr>
          <a:xfrm>
            <a:off x="7183138" y="836372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F2AAEA7-5CFE-4503-9007-55B55C7B0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601" y="512444"/>
            <a:ext cx="1438476" cy="140037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33F022-5D7B-4634-AF64-ADE63A001E24}"/>
              </a:ext>
            </a:extLst>
          </p:cNvPr>
          <p:cNvSpPr/>
          <p:nvPr/>
        </p:nvSpPr>
        <p:spPr>
          <a:xfrm>
            <a:off x="8070523" y="1641304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95086BD-3279-4393-B237-2C74480345B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9418"/>
          <a:stretch/>
        </p:blipFill>
        <p:spPr>
          <a:xfrm>
            <a:off x="5728350" y="2185903"/>
            <a:ext cx="1440000" cy="377929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869DD8D-82B6-4154-B166-00F78487247C}"/>
              </a:ext>
            </a:extLst>
          </p:cNvPr>
          <p:cNvSpPr/>
          <p:nvPr/>
        </p:nvSpPr>
        <p:spPr>
          <a:xfrm>
            <a:off x="4174676" y="2919439"/>
            <a:ext cx="5259757" cy="10143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ebs-oc-stg-registry.kr.ncr.ntruss.com(e89969vf.kr.private-ncr.ntruss.com)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6F3052-AA9B-4F76-A53E-F0B79CBF9677}"/>
              </a:ext>
            </a:extLst>
          </p:cNvPr>
          <p:cNvSpPr/>
          <p:nvPr/>
        </p:nvSpPr>
        <p:spPr>
          <a:xfrm>
            <a:off x="3409050" y="2618723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-2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2281678-9363-47F1-8079-47B54589DCC2}"/>
              </a:ext>
            </a:extLst>
          </p:cNvPr>
          <p:cNvSpPr/>
          <p:nvPr/>
        </p:nvSpPr>
        <p:spPr>
          <a:xfrm>
            <a:off x="9750613" y="3115549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BC209D7-A755-4F8B-9E04-7ABB9757D423}"/>
              </a:ext>
            </a:extLst>
          </p:cNvPr>
          <p:cNvSpPr/>
          <p:nvPr/>
        </p:nvSpPr>
        <p:spPr>
          <a:xfrm>
            <a:off x="10408167" y="432708"/>
            <a:ext cx="4372813" cy="3373952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6C71B79-0414-4244-B85B-94DD51A2227C}"/>
              </a:ext>
            </a:extLst>
          </p:cNvPr>
          <p:cNvSpPr/>
          <p:nvPr/>
        </p:nvSpPr>
        <p:spPr>
          <a:xfrm>
            <a:off x="11657276" y="597470"/>
            <a:ext cx="2942246" cy="7832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8-1.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표 참고</a:t>
            </a:r>
            <a:r>
              <a:rPr lang="en-US" altLang="ko-KR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-k8s.yaml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B06BC9F-713F-42EB-BF71-767BF735FEFD}"/>
              </a:ext>
            </a:extLst>
          </p:cNvPr>
          <p:cNvSpPr/>
          <p:nvPr/>
        </p:nvSpPr>
        <p:spPr>
          <a:xfrm>
            <a:off x="11657276" y="1505058"/>
            <a:ext cx="2942246" cy="906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8-2.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표 참고</a:t>
            </a:r>
            <a:r>
              <a:rPr lang="en-US" altLang="ko-KR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-k8s.yaml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E877A54D-3FD9-4178-A96D-8D7574850E77}"/>
              </a:ext>
            </a:extLst>
          </p:cNvPr>
          <p:cNvSpPr/>
          <p:nvPr/>
        </p:nvSpPr>
        <p:spPr>
          <a:xfrm rot="5400000">
            <a:off x="11015280" y="1325033"/>
            <a:ext cx="26255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08ED42-70A8-453E-973E-3C0954C345F1}"/>
              </a:ext>
            </a:extLst>
          </p:cNvPr>
          <p:cNvSpPr/>
          <p:nvPr/>
        </p:nvSpPr>
        <p:spPr>
          <a:xfrm>
            <a:off x="10781347" y="1715704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9AACE87C-DC04-436D-A9A1-FD159A3B21D3}"/>
              </a:ext>
            </a:extLst>
          </p:cNvPr>
          <p:cNvSpPr/>
          <p:nvPr/>
        </p:nvSpPr>
        <p:spPr>
          <a:xfrm rot="5400000">
            <a:off x="11045877" y="1942503"/>
            <a:ext cx="230833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30F25C7-B384-49B9-812B-1BE440683535}"/>
              </a:ext>
            </a:extLst>
          </p:cNvPr>
          <p:cNvGrpSpPr/>
          <p:nvPr/>
        </p:nvGrpSpPr>
        <p:grpSpPr>
          <a:xfrm>
            <a:off x="10518705" y="2520255"/>
            <a:ext cx="1321123" cy="1274640"/>
            <a:chOff x="10544482" y="6698164"/>
            <a:chExt cx="1321123" cy="127464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22C6696D-127D-40DB-AECC-E48D1E890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1EA4FA6-E11B-4A82-9A12-B961DE148F9F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32C774-895B-410C-BCBF-FBC5DE858133}"/>
              </a:ext>
            </a:extLst>
          </p:cNvPr>
          <p:cNvSpPr/>
          <p:nvPr/>
        </p:nvSpPr>
        <p:spPr>
          <a:xfrm>
            <a:off x="10909445" y="1495831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-2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1FAB884-DFCF-4B1E-A81F-2FFB6829672C}"/>
              </a:ext>
            </a:extLst>
          </p:cNvPr>
          <p:cNvSpPr/>
          <p:nvPr/>
        </p:nvSpPr>
        <p:spPr>
          <a:xfrm>
            <a:off x="10922213" y="2136284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-3</a:t>
            </a:r>
            <a:endParaRPr lang="ko-KR" altLang="en-US" sz="1200" dirty="0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5DD90BFA-C68C-47CB-8F5A-D9EDCBA22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16907"/>
              </p:ext>
            </p:extLst>
          </p:nvPr>
        </p:nvGraphicFramePr>
        <p:xfrm>
          <a:off x="3441383" y="4640230"/>
          <a:ext cx="13579457" cy="483748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63154">
                  <a:extLst>
                    <a:ext uri="{9D8B030D-6E8A-4147-A177-3AD203B41FA5}">
                      <a16:colId xmlns:a16="http://schemas.microsoft.com/office/drawing/2014/main" val="1355685764"/>
                    </a:ext>
                  </a:extLst>
                </a:gridCol>
                <a:gridCol w="563154">
                  <a:extLst>
                    <a:ext uri="{9D8B030D-6E8A-4147-A177-3AD203B41FA5}">
                      <a16:colId xmlns:a16="http://schemas.microsoft.com/office/drawing/2014/main" val="3164042600"/>
                    </a:ext>
                  </a:extLst>
                </a:gridCol>
                <a:gridCol w="563154">
                  <a:extLst>
                    <a:ext uri="{9D8B030D-6E8A-4147-A177-3AD203B41FA5}">
                      <a16:colId xmlns:a16="http://schemas.microsoft.com/office/drawing/2014/main" val="1090203180"/>
                    </a:ext>
                  </a:extLst>
                </a:gridCol>
                <a:gridCol w="563154">
                  <a:extLst>
                    <a:ext uri="{9D8B030D-6E8A-4147-A177-3AD203B41FA5}">
                      <a16:colId xmlns:a16="http://schemas.microsoft.com/office/drawing/2014/main" val="1246450641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018425238"/>
                    </a:ext>
                  </a:extLst>
                </a:gridCol>
                <a:gridCol w="1168811">
                  <a:extLst>
                    <a:ext uri="{9D8B030D-6E8A-4147-A177-3AD203B41FA5}">
                      <a16:colId xmlns:a16="http://schemas.microsoft.com/office/drawing/2014/main" val="2708869029"/>
                    </a:ext>
                  </a:extLst>
                </a:gridCol>
                <a:gridCol w="1976354">
                  <a:extLst>
                    <a:ext uri="{9D8B030D-6E8A-4147-A177-3AD203B41FA5}">
                      <a16:colId xmlns:a16="http://schemas.microsoft.com/office/drawing/2014/main" val="3198109396"/>
                    </a:ext>
                  </a:extLst>
                </a:gridCol>
                <a:gridCol w="4841440">
                  <a:extLst>
                    <a:ext uri="{9D8B030D-6E8A-4147-A177-3AD203B41FA5}">
                      <a16:colId xmlns:a16="http://schemas.microsoft.com/office/drawing/2014/main" val="2394169351"/>
                    </a:ext>
                  </a:extLst>
                </a:gridCol>
                <a:gridCol w="2553945">
                  <a:extLst>
                    <a:ext uri="{9D8B030D-6E8A-4147-A177-3AD203B41FA5}">
                      <a16:colId xmlns:a16="http://schemas.microsoft.com/office/drawing/2014/main" val="3308977524"/>
                    </a:ext>
                  </a:extLst>
                </a:gridCol>
              </a:tblGrid>
              <a:tr h="1474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시스템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9196323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stg-oc-admin.groovy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GitLab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commit and Push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GitLab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원격 저장소 소스 저장 및 업로드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6367805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stg-oc-admin.groovy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2.249.3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Build with Paramters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sicc-develop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배포할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GitLab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브랜치 명 입력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4404028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stg-oc-admin.groovy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Jenkins_1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GitLab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stage('checkout')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sicc-develop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배포할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GitLab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브랜치 젠킨슨으로 다운로드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180893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stg-oc-admin.groovy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Jenkins_2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2.249.3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stage('Initialize')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젠킨슨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groovy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스크립트 변수선언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mvnHome, imageName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41515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stg-oc-admin.groovy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Jenkins_3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2.249.3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stage('build artifacts')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메이븐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build, jar install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3275496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stg-oc-admin.groovy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Jenkins_4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2.249.3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stage('move artifacts')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Jenkins_3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실행후 생성된 파일을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artifacts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모으는 기능 수행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6505112"/>
                  </a:ext>
                </a:extLst>
              </a:tr>
              <a:tr h="17028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stg-oc-admin.groovy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Jenkins_5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19.03.14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stage('build image')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Dockerfile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다운로드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ㅇ상세위치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ncloudstorage &gt; [DEV]NCP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ㅇ버킷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ebs-oc-stg-contents-bucket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ㅇ파일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dockerfiles/********.Dockerfile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ㅇ실행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다운로드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빌드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ebs-oc-jenkins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 설치됨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3)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빌드 된거 태그 명칭 생성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4)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ncloudstorage &gt; NCP[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&gt;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VPC &gt; Container Registry &gt;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ebs-oc-stg-registry.kr.ncr.ntruss.com(e89969vf.kr.private-ncr.ntruss.com)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 명칭 업로드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Dockerfile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다운로드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ㅇ파일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dockerfiles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oc-admin.Dockerfile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7861391"/>
                  </a:ext>
                </a:extLst>
              </a:tr>
              <a:tr h="18442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stg-oc-admin.groovy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Jenkins_6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kubernetes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 Ver 1.20.2</a:t>
                      </a:r>
                      <a:b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 Ver 1.20.13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stage('</a:t>
                      </a:r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deploy')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kube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 다운로드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ㅇ상세위치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ncloudstorage &gt; [DEV]NCP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ㅇ버킷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ebs-oc-stg-contents-bucket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ㅇ파일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manifests/v2/******yaml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ㅇ실행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다운로드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kube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 파일 생성 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ㅇ환경설정 파일 생성 *입력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***********.yaml *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deployment.yaml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ㅇ환경설정 파일 생성 내보내기 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kube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b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쿠버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*******</a:t>
                      </a:r>
                      <a:b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 *출력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deployment.yaml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en-US" altLang="ko-KR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 다운로드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ㅇ파일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manifests/v2/oc-admin-k8s.yaml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en-US" altLang="ko-KR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 파일 생성 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ㅇ환경설정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파일 생성 *입력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manifests/v2/oc-admin-k8s.yaml</a:t>
                      </a: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en-US" altLang="ko-KR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kube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쿠버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stg-nks01-kube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4676262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5E82C67A-8FE3-4BE4-BDAA-F302FA1A4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968" y="534634"/>
            <a:ext cx="932284" cy="907588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8F00313B-EB6F-4F45-96E0-658829577D20}"/>
              </a:ext>
            </a:extLst>
          </p:cNvPr>
          <p:cNvSpPr/>
          <p:nvPr/>
        </p:nvSpPr>
        <p:spPr>
          <a:xfrm>
            <a:off x="11161277" y="1225134"/>
            <a:ext cx="5036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5165C78-7DC2-4A24-B201-695B1881C459}"/>
              </a:ext>
            </a:extLst>
          </p:cNvPr>
          <p:cNvSpPr/>
          <p:nvPr/>
        </p:nvSpPr>
        <p:spPr>
          <a:xfrm>
            <a:off x="11657276" y="2599985"/>
            <a:ext cx="2942246" cy="724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8-3.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표 참고</a:t>
            </a:r>
            <a:endParaRPr lang="en-US" altLang="ko-KR" sz="900" kern="0" dirty="0">
              <a:solidFill>
                <a:srgbClr val="000000"/>
              </a:solidFill>
              <a:highlight>
                <a:srgbClr val="FFFF00"/>
              </a:highlight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578D25-F846-42B5-834D-E269F0427556}"/>
              </a:ext>
            </a:extLst>
          </p:cNvPr>
          <p:cNvSpPr/>
          <p:nvPr/>
        </p:nvSpPr>
        <p:spPr>
          <a:xfrm>
            <a:off x="3441383" y="3115549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93447-CACB-4E3B-B345-659E266EDAC2}"/>
              </a:ext>
            </a:extLst>
          </p:cNvPr>
          <p:cNvSpPr/>
          <p:nvPr/>
        </p:nvSpPr>
        <p:spPr>
          <a:xfrm>
            <a:off x="154902" y="-8250"/>
            <a:ext cx="2558714" cy="473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b="1" u="sng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stg-</a:t>
            </a:r>
            <a:r>
              <a:rPr lang="en-US" altLang="ko-KR" b="1" u="sng" kern="0" dirty="0" err="1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b="1" u="sng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b="1" u="sng" kern="0" dirty="0" err="1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admin.groovy</a:t>
            </a:r>
            <a:endParaRPr lang="en-US" altLang="ko-KR" b="1" u="sng" kern="0" dirty="0">
              <a:solidFill>
                <a:srgbClr val="000000"/>
              </a:solidFill>
              <a:highlight>
                <a:srgbClr val="FFFF00"/>
              </a:highlight>
              <a:latin typeface="함초롬바탕" panose="0203060400010101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E4BA61-03AC-4CC3-8EF9-BFF8D690539D}"/>
              </a:ext>
            </a:extLst>
          </p:cNvPr>
          <p:cNvSpPr/>
          <p:nvPr/>
        </p:nvSpPr>
        <p:spPr>
          <a:xfrm>
            <a:off x="17188764" y="1828"/>
            <a:ext cx="6526426" cy="812530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[[</a:t>
            </a:r>
            <a:r>
              <a:rPr lang="en-US" altLang="ko-KR" b="1" u="sng" dirty="0" err="1">
                <a:highlight>
                  <a:srgbClr val="FFFF00"/>
                </a:highlight>
              </a:rPr>
              <a:t>oc-admin.Dockerfile</a:t>
            </a:r>
            <a:r>
              <a:rPr lang="en-US" altLang="ko-KR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dirty="0"/>
          </a:p>
          <a:p>
            <a:r>
              <a:rPr lang="ko-KR" altLang="en-US" dirty="0"/>
              <a:t>FROM openjdk:8-jdk-alpine</a:t>
            </a:r>
          </a:p>
          <a:p>
            <a:r>
              <a:rPr lang="ko-KR" altLang="en-US" dirty="0"/>
              <a:t>//</a:t>
            </a:r>
            <a:r>
              <a:rPr lang="ko-KR" altLang="en-US" dirty="0" err="1"/>
              <a:t>OpenJDK</a:t>
            </a:r>
            <a:r>
              <a:rPr lang="ko-KR" altLang="en-US" dirty="0"/>
              <a:t> 8 버전의 </a:t>
            </a:r>
            <a:r>
              <a:rPr lang="ko-KR" altLang="en-US" dirty="0" err="1"/>
              <a:t>Java</a:t>
            </a:r>
            <a:r>
              <a:rPr lang="ko-KR" altLang="en-US" dirty="0"/>
              <a:t> </a:t>
            </a:r>
            <a:r>
              <a:rPr lang="ko-KR" altLang="en-US" dirty="0" err="1"/>
              <a:t>Development</a:t>
            </a:r>
            <a:r>
              <a:rPr lang="ko-KR" altLang="en-US" dirty="0"/>
              <a:t> </a:t>
            </a:r>
            <a:r>
              <a:rPr lang="ko-KR" altLang="en-US" dirty="0" err="1"/>
              <a:t>Kit를</a:t>
            </a:r>
            <a:r>
              <a:rPr lang="ko-KR" altLang="en-US" dirty="0"/>
              <a:t> 기반 </a:t>
            </a:r>
            <a:r>
              <a:rPr lang="ko-KR" altLang="en-US" dirty="0" err="1"/>
              <a:t>Alpine</a:t>
            </a:r>
            <a:r>
              <a:rPr lang="ko-KR" altLang="en-US" dirty="0"/>
              <a:t> </a:t>
            </a:r>
            <a:r>
              <a:rPr lang="ko-KR" altLang="en-US" dirty="0" err="1"/>
              <a:t>Linux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ARG SERVER_ENV</a:t>
            </a:r>
          </a:p>
          <a:p>
            <a:r>
              <a:rPr lang="ko-KR" altLang="en-US" dirty="0"/>
              <a:t>//변수선언 SERVER_ENV </a:t>
            </a:r>
          </a:p>
          <a:p>
            <a:endParaRPr lang="ko-KR" altLang="en-US" dirty="0"/>
          </a:p>
          <a:p>
            <a:r>
              <a:rPr lang="ko-KR" altLang="en-US" dirty="0"/>
              <a:t>ENV SERVER_ENV ${SERVER_ENV}</a:t>
            </a:r>
          </a:p>
          <a:p>
            <a:r>
              <a:rPr lang="ko-KR" altLang="en-US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SERVER_ENV </a:t>
            </a:r>
            <a:r>
              <a:rPr lang="ko-KR" altLang="en-US" dirty="0" err="1"/>
              <a:t>stg</a:t>
            </a:r>
            <a:r>
              <a:rPr lang="ko-KR" altLang="en-US" dirty="0"/>
              <a:t> &lt;&lt; </a:t>
            </a:r>
            <a:r>
              <a:rPr lang="ko-KR" altLang="en-US" dirty="0" err="1"/>
              <a:t>젠킨슨</a:t>
            </a:r>
            <a:r>
              <a:rPr lang="ko-KR" altLang="en-US" dirty="0"/>
              <a:t> 변수(SERVER_ENV)</a:t>
            </a:r>
          </a:p>
          <a:p>
            <a:endParaRPr lang="ko-KR" altLang="en-US" dirty="0"/>
          </a:p>
          <a:p>
            <a:r>
              <a:rPr lang="ko-KR" altLang="en-US" dirty="0"/>
              <a:t>ENV JAVA_OPTS="-Xmx1g -Xms1g"</a:t>
            </a:r>
          </a:p>
          <a:p>
            <a:r>
              <a:rPr lang="ko-KR" altLang="en-US" dirty="0"/>
              <a:t>//ENV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환경 변수를 설정하는 지시어</a:t>
            </a:r>
          </a:p>
          <a:p>
            <a:endParaRPr lang="ko-KR" altLang="en-US" dirty="0"/>
          </a:p>
          <a:p>
            <a:r>
              <a:rPr lang="ko-KR" altLang="en-US" dirty="0"/>
              <a:t>COPY ./oc-admin-0.0.1-SNAPSHOT.jar oc-admin.jar</a:t>
            </a:r>
          </a:p>
          <a:p>
            <a:r>
              <a:rPr lang="ko-KR" altLang="en-US" dirty="0"/>
              <a:t>//복사 ./oc-admin-0.0.1-SNAPSHOT.jar oc-admin.jar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Timezone</a:t>
            </a:r>
            <a:endParaRPr lang="ko-KR" altLang="en-US" dirty="0"/>
          </a:p>
          <a:p>
            <a:r>
              <a:rPr lang="ko-KR" altLang="en-US" dirty="0"/>
              <a:t>RUN </a:t>
            </a:r>
            <a:r>
              <a:rPr lang="ko-KR" altLang="en-US" dirty="0" err="1"/>
              <a:t>apk</a:t>
            </a:r>
            <a:r>
              <a:rPr lang="ko-KR" altLang="en-US" dirty="0"/>
              <a:t> --</a:t>
            </a:r>
            <a:r>
              <a:rPr lang="ko-KR" altLang="en-US" dirty="0" err="1"/>
              <a:t>no-cache</a:t>
            </a:r>
            <a:r>
              <a:rPr lang="ko-KR" altLang="en-US" dirty="0"/>
              <a:t> </a:t>
            </a:r>
            <a:r>
              <a:rPr lang="ko-KR" altLang="en-US" dirty="0" err="1"/>
              <a:t>add</a:t>
            </a:r>
            <a:r>
              <a:rPr lang="ko-KR" altLang="en-US" dirty="0"/>
              <a:t> </a:t>
            </a:r>
            <a:r>
              <a:rPr lang="ko-KR" altLang="en-US" dirty="0" err="1"/>
              <a:t>tzdata</a:t>
            </a:r>
            <a:r>
              <a:rPr lang="ko-KR" altLang="en-US" dirty="0"/>
              <a:t> &amp;&amp; </a:t>
            </a:r>
            <a:r>
              <a:rPr lang="ko-KR" altLang="en-US" dirty="0" err="1"/>
              <a:t>cp</a:t>
            </a:r>
            <a:r>
              <a:rPr lang="ko-KR" altLang="en-US" dirty="0"/>
              <a:t> /</a:t>
            </a:r>
            <a:r>
              <a:rPr lang="ko-KR" altLang="en-US" dirty="0" err="1"/>
              <a:t>usr</a:t>
            </a:r>
            <a:r>
              <a:rPr lang="ko-KR" altLang="en-US" dirty="0"/>
              <a:t>/</a:t>
            </a:r>
            <a:r>
              <a:rPr lang="ko-KR" altLang="en-US" dirty="0" err="1"/>
              <a:t>share</a:t>
            </a:r>
            <a:r>
              <a:rPr lang="ko-KR" altLang="en-US" dirty="0"/>
              <a:t>/</a:t>
            </a:r>
            <a:r>
              <a:rPr lang="ko-KR" altLang="en-US" dirty="0" err="1"/>
              <a:t>zoneinfo</a:t>
            </a:r>
            <a:r>
              <a:rPr lang="ko-KR" altLang="en-US" dirty="0"/>
              <a:t>/</a:t>
            </a:r>
            <a:r>
              <a:rPr lang="ko-KR" altLang="en-US" dirty="0" err="1"/>
              <a:t>Asia</a:t>
            </a:r>
            <a:r>
              <a:rPr lang="ko-KR" altLang="en-US" dirty="0"/>
              <a:t>/</a:t>
            </a:r>
            <a:r>
              <a:rPr lang="ko-KR" altLang="en-US" dirty="0" err="1"/>
              <a:t>Seoul</a:t>
            </a:r>
            <a:r>
              <a:rPr lang="ko-KR" altLang="en-US" dirty="0"/>
              <a:t> /</a:t>
            </a:r>
            <a:r>
              <a:rPr lang="ko-KR" altLang="en-US" dirty="0" err="1"/>
              <a:t>etc</a:t>
            </a:r>
            <a:r>
              <a:rPr lang="ko-KR" altLang="en-US" dirty="0"/>
              <a:t>/</a:t>
            </a:r>
            <a:r>
              <a:rPr lang="ko-KR" altLang="en-US" dirty="0" err="1"/>
              <a:t>localtime</a:t>
            </a:r>
            <a:r>
              <a:rPr lang="ko-KR" altLang="en-US" dirty="0"/>
              <a:t> &amp;&amp; </a:t>
            </a:r>
            <a:r>
              <a:rPr lang="ko-KR" altLang="en-US" dirty="0" err="1"/>
              <a:t>echo</a:t>
            </a:r>
            <a:r>
              <a:rPr lang="ko-KR" altLang="en-US" dirty="0"/>
              <a:t> "</a:t>
            </a:r>
            <a:r>
              <a:rPr lang="ko-KR" altLang="en-US" dirty="0" err="1"/>
              <a:t>Asia</a:t>
            </a:r>
            <a:r>
              <a:rPr lang="ko-KR" altLang="en-US" dirty="0"/>
              <a:t>/</a:t>
            </a:r>
            <a:r>
              <a:rPr lang="ko-KR" altLang="en-US" dirty="0" err="1"/>
              <a:t>Seoul</a:t>
            </a:r>
            <a:r>
              <a:rPr lang="ko-KR" altLang="en-US" dirty="0"/>
              <a:t>" &gt; /</a:t>
            </a:r>
            <a:r>
              <a:rPr lang="ko-KR" altLang="en-US" dirty="0" err="1"/>
              <a:t>etc</a:t>
            </a:r>
            <a:r>
              <a:rPr lang="ko-KR" altLang="en-US" dirty="0"/>
              <a:t>/</a:t>
            </a:r>
            <a:r>
              <a:rPr lang="ko-KR" altLang="en-US" dirty="0" err="1"/>
              <a:t>timezone</a:t>
            </a:r>
            <a:endParaRPr lang="ko-KR" altLang="en-US" dirty="0"/>
          </a:p>
          <a:p>
            <a:r>
              <a:rPr lang="ko-KR" altLang="en-US" dirty="0"/>
              <a:t>//</a:t>
            </a:r>
            <a:r>
              <a:rPr lang="ko-KR" altLang="en-US" dirty="0" err="1"/>
              <a:t>tzdata는</a:t>
            </a:r>
            <a:r>
              <a:rPr lang="ko-KR" altLang="en-US" dirty="0"/>
              <a:t> 시간대 데이터를 관리하는 패키지로, 컨테이너의 시간대를 설정하거나 시간대 관련 설정을 변경할 때 사용 &amp; 시간 </a:t>
            </a:r>
            <a:r>
              <a:rPr lang="ko-KR" altLang="en-US" dirty="0" err="1"/>
              <a:t>Seoul</a:t>
            </a:r>
            <a:r>
              <a:rPr lang="ko-KR" altLang="en-US" dirty="0"/>
              <a:t> 지정</a:t>
            </a:r>
          </a:p>
          <a:p>
            <a:endParaRPr lang="ko-KR" altLang="en-US" dirty="0"/>
          </a:p>
          <a:p>
            <a:r>
              <a:rPr lang="ko-KR" altLang="en-US" dirty="0"/>
              <a:t>ENTRYPOINT </a:t>
            </a:r>
            <a:r>
              <a:rPr lang="ko-KR" altLang="en-US" dirty="0" err="1"/>
              <a:t>exec</a:t>
            </a:r>
            <a:r>
              <a:rPr lang="ko-KR" altLang="en-US" dirty="0"/>
              <a:t> </a:t>
            </a:r>
            <a:r>
              <a:rPr lang="ko-KR" altLang="en-US" dirty="0" err="1"/>
              <a:t>java</a:t>
            </a:r>
            <a:r>
              <a:rPr lang="ko-KR" altLang="en-US" dirty="0"/>
              <a:t> $JAVA_OPTS -</a:t>
            </a:r>
            <a:r>
              <a:rPr lang="ko-KR" altLang="en-US" dirty="0" err="1"/>
              <a:t>Dspring.profiles.active</a:t>
            </a:r>
            <a:r>
              <a:rPr lang="ko-KR" altLang="en-US" dirty="0"/>
              <a:t>=${SERVER_ENV} -</a:t>
            </a:r>
            <a:r>
              <a:rPr lang="ko-KR" altLang="en-US" dirty="0" err="1"/>
              <a:t>jar</a:t>
            </a:r>
            <a:r>
              <a:rPr lang="ko-KR" altLang="en-US" dirty="0"/>
              <a:t> /</a:t>
            </a:r>
            <a:r>
              <a:rPr lang="ko-KR" altLang="en-US" dirty="0">
                <a:highlight>
                  <a:srgbClr val="FFFF00"/>
                </a:highlight>
              </a:rPr>
              <a:t>oc-admin.jar</a:t>
            </a:r>
          </a:p>
          <a:p>
            <a:r>
              <a:rPr lang="ko-KR" altLang="en-US" dirty="0"/>
              <a:t>//컨테이너가 이미지에서 시작될 때 실행할 명령을 지정 실행 자바 -Xmx1g -Xms1g -</a:t>
            </a:r>
            <a:r>
              <a:rPr lang="ko-KR" altLang="en-US" dirty="0" err="1"/>
              <a:t>Dspring.profiles.active</a:t>
            </a:r>
            <a:r>
              <a:rPr lang="ko-KR" altLang="en-US" dirty="0"/>
              <a:t>=</a:t>
            </a:r>
            <a:r>
              <a:rPr lang="ko-KR" altLang="en-US" dirty="0" err="1"/>
              <a:t>stg</a:t>
            </a:r>
            <a:r>
              <a:rPr lang="ko-KR" altLang="en-US" dirty="0"/>
              <a:t> -</a:t>
            </a:r>
            <a:r>
              <a:rPr lang="ko-KR" altLang="en-US" dirty="0" err="1"/>
              <a:t>jar</a:t>
            </a:r>
            <a:r>
              <a:rPr lang="ko-KR" altLang="en-US" dirty="0"/>
              <a:t> /oc-admin.jar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A853D70-E5DA-4362-8EB7-D9337D6C4AEA}"/>
              </a:ext>
            </a:extLst>
          </p:cNvPr>
          <p:cNvSpPr/>
          <p:nvPr/>
        </p:nvSpPr>
        <p:spPr>
          <a:xfrm>
            <a:off x="2534612" y="2042076"/>
            <a:ext cx="1400362" cy="21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sicc-devlop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5991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93447-CACB-4E3B-B345-659E266EDAC2}"/>
              </a:ext>
            </a:extLst>
          </p:cNvPr>
          <p:cNvSpPr/>
          <p:nvPr/>
        </p:nvSpPr>
        <p:spPr>
          <a:xfrm>
            <a:off x="154902" y="-8250"/>
            <a:ext cx="1875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>
                <a:highlight>
                  <a:srgbClr val="FFFF00"/>
                </a:highlight>
              </a:rPr>
              <a:t>stg-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en-US" altLang="ko-KR" dirty="0" err="1">
                <a:highlight>
                  <a:srgbClr val="FFFF00"/>
                </a:highlight>
              </a:rPr>
              <a:t>edu.groovy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8" name="화살표: 위쪽/아래쪽 57">
            <a:extLst>
              <a:ext uri="{FF2B5EF4-FFF2-40B4-BE49-F238E27FC236}">
                <a16:creationId xmlns:a16="http://schemas.microsoft.com/office/drawing/2014/main" id="{33F8DF99-A4A4-4F3C-A018-881F02E7A772}"/>
              </a:ext>
            </a:extLst>
          </p:cNvPr>
          <p:cNvSpPr/>
          <p:nvPr/>
        </p:nvSpPr>
        <p:spPr>
          <a:xfrm rot="16200000">
            <a:off x="6593404" y="-205558"/>
            <a:ext cx="377929" cy="6920529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9" name="화살표: 위쪽/아래쪽 58">
            <a:extLst>
              <a:ext uri="{FF2B5EF4-FFF2-40B4-BE49-F238E27FC236}">
                <a16:creationId xmlns:a16="http://schemas.microsoft.com/office/drawing/2014/main" id="{70B2DA27-2104-43F0-9C62-359B710DFC1C}"/>
              </a:ext>
            </a:extLst>
          </p:cNvPr>
          <p:cNvSpPr/>
          <p:nvPr/>
        </p:nvSpPr>
        <p:spPr>
          <a:xfrm rot="16200000">
            <a:off x="3465381" y="2414728"/>
            <a:ext cx="377929" cy="664483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083CEB3-54E1-4453-9B11-5666068FAC4B}"/>
              </a:ext>
            </a:extLst>
          </p:cNvPr>
          <p:cNvSpPr/>
          <p:nvPr/>
        </p:nvSpPr>
        <p:spPr>
          <a:xfrm>
            <a:off x="4174676" y="432708"/>
            <a:ext cx="5259757" cy="2352926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64" name="화살표: 위쪽/아래쪽 63">
            <a:extLst>
              <a:ext uri="{FF2B5EF4-FFF2-40B4-BE49-F238E27FC236}">
                <a16:creationId xmlns:a16="http://schemas.microsoft.com/office/drawing/2014/main" id="{2F2CCB91-9A66-43DB-939E-A5DCFF4C3B0A}"/>
              </a:ext>
            </a:extLst>
          </p:cNvPr>
          <p:cNvSpPr/>
          <p:nvPr/>
        </p:nvSpPr>
        <p:spPr>
          <a:xfrm>
            <a:off x="2134309" y="1869082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78513D3-86F1-4875-AB2A-1BAAEF1C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41" y="2570482"/>
            <a:ext cx="1440000" cy="99052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5112B0E-98DC-403A-A1DB-0477AB15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91" y="502793"/>
            <a:ext cx="1440000" cy="132896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1B4762C-17C4-4668-B20D-D95E2696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2" y="1549858"/>
            <a:ext cx="905409" cy="922766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662D23B-8C50-4E58-B5AF-37F8E733EC25}"/>
              </a:ext>
            </a:extLst>
          </p:cNvPr>
          <p:cNvSpPr/>
          <p:nvPr/>
        </p:nvSpPr>
        <p:spPr>
          <a:xfrm rot="1800000">
            <a:off x="1147968" y="2415834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01DE1F5-2A8A-47AA-986C-396EB2620D3B}"/>
              </a:ext>
            </a:extLst>
          </p:cNvPr>
          <p:cNvSpPr/>
          <p:nvPr/>
        </p:nvSpPr>
        <p:spPr>
          <a:xfrm rot="20503359">
            <a:off x="1088058" y="1255130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32AEEC-8C32-4074-9FA3-281DFD5A4F88}"/>
              </a:ext>
            </a:extLst>
          </p:cNvPr>
          <p:cNvSpPr/>
          <p:nvPr/>
        </p:nvSpPr>
        <p:spPr>
          <a:xfrm>
            <a:off x="269903" y="2461675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96237BD-E7D6-47E7-A79A-5353E6399DF2}"/>
              </a:ext>
            </a:extLst>
          </p:cNvPr>
          <p:cNvSpPr/>
          <p:nvPr/>
        </p:nvSpPr>
        <p:spPr>
          <a:xfrm>
            <a:off x="1155537" y="2597284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859C25-F4E8-4C47-8F7D-F49E03443F7B}"/>
              </a:ext>
            </a:extLst>
          </p:cNvPr>
          <p:cNvSpPr/>
          <p:nvPr/>
        </p:nvSpPr>
        <p:spPr>
          <a:xfrm>
            <a:off x="2223868" y="2009116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5B1D124-438A-4263-A260-9E284C5AA8A2}"/>
              </a:ext>
            </a:extLst>
          </p:cNvPr>
          <p:cNvSpPr/>
          <p:nvPr/>
        </p:nvSpPr>
        <p:spPr>
          <a:xfrm>
            <a:off x="2656923" y="4009088"/>
            <a:ext cx="4259515" cy="5908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⑥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Jenkins_3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실행후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생성된 파일을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artifacts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 모으는 기능 수행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메이븐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build, jar install</a:t>
            </a: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젠킨슨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groovy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스크립트 변수선언</a:t>
            </a:r>
            <a:endParaRPr lang="ko-KR" altLang="en-US" sz="900" dirty="0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1666AFB0-807C-4B10-8F4B-F253F785F614}"/>
              </a:ext>
            </a:extLst>
          </p:cNvPr>
          <p:cNvSpPr/>
          <p:nvPr/>
        </p:nvSpPr>
        <p:spPr>
          <a:xfrm rot="16200000">
            <a:off x="2801439" y="4426328"/>
            <a:ext cx="20222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CFFF9744-960A-4390-8560-DBA70A4F436B}"/>
              </a:ext>
            </a:extLst>
          </p:cNvPr>
          <p:cNvSpPr/>
          <p:nvPr/>
        </p:nvSpPr>
        <p:spPr>
          <a:xfrm rot="16200000">
            <a:off x="2679737" y="3447607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80EEFC3-A2D7-4604-A052-8D0725A61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4688" y="4836773"/>
            <a:ext cx="1284585" cy="122684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35EEDA-D7C8-4683-A763-088F63302611}"/>
              </a:ext>
            </a:extLst>
          </p:cNvPr>
          <p:cNvSpPr/>
          <p:nvPr/>
        </p:nvSpPr>
        <p:spPr>
          <a:xfrm>
            <a:off x="2825090" y="5809593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4A060C3-7617-4682-98B1-0D5C331DE999}"/>
              </a:ext>
            </a:extLst>
          </p:cNvPr>
          <p:cNvSpPr/>
          <p:nvPr/>
        </p:nvSpPr>
        <p:spPr>
          <a:xfrm>
            <a:off x="86687" y="4865253"/>
            <a:ext cx="1955473" cy="11432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표 참고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6942372-18C1-4D32-80D9-BD5198642F1C}"/>
              </a:ext>
            </a:extLst>
          </p:cNvPr>
          <p:cNvSpPr/>
          <p:nvPr/>
        </p:nvSpPr>
        <p:spPr>
          <a:xfrm rot="5400000">
            <a:off x="1570583" y="3895657"/>
            <a:ext cx="12635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8C04A60-F8B6-4DC5-B394-E17474332CDC}"/>
              </a:ext>
            </a:extLst>
          </p:cNvPr>
          <p:cNvSpPr/>
          <p:nvPr/>
        </p:nvSpPr>
        <p:spPr>
          <a:xfrm>
            <a:off x="2641189" y="3724192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91849D4D-00D4-4BDA-AA8E-C73814BA8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339" y="516907"/>
            <a:ext cx="1089158" cy="150171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578D40-41B7-44A9-898F-8FE42A13C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9975" y="543493"/>
            <a:ext cx="1396751" cy="1637569"/>
          </a:xfrm>
          <a:prstGeom prst="rect">
            <a:avLst/>
          </a:prstGeom>
        </p:spPr>
      </p:pic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C633B958-2355-4726-80C9-8E19C9756593}"/>
              </a:ext>
            </a:extLst>
          </p:cNvPr>
          <p:cNvSpPr/>
          <p:nvPr/>
        </p:nvSpPr>
        <p:spPr>
          <a:xfrm>
            <a:off x="5445823" y="880388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654DEDE9-448E-4E3F-9F98-CB0CEDEE5CBC}"/>
              </a:ext>
            </a:extLst>
          </p:cNvPr>
          <p:cNvSpPr/>
          <p:nvPr/>
        </p:nvSpPr>
        <p:spPr>
          <a:xfrm>
            <a:off x="7183138" y="836372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38F7145-34FA-43E2-8A1B-42735C39D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601" y="512444"/>
            <a:ext cx="1438476" cy="140037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548624-7AC1-4CB8-9B60-B7235958042E}"/>
              </a:ext>
            </a:extLst>
          </p:cNvPr>
          <p:cNvSpPr/>
          <p:nvPr/>
        </p:nvSpPr>
        <p:spPr>
          <a:xfrm>
            <a:off x="8070523" y="1641304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39B233A6-03E8-47A5-ACD4-A3B9399639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9418"/>
          <a:stretch/>
        </p:blipFill>
        <p:spPr>
          <a:xfrm>
            <a:off x="5728350" y="2185903"/>
            <a:ext cx="1440000" cy="377929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A09C199-6A60-47F5-8ABC-FBDC85F0C3E2}"/>
              </a:ext>
            </a:extLst>
          </p:cNvPr>
          <p:cNvSpPr/>
          <p:nvPr/>
        </p:nvSpPr>
        <p:spPr>
          <a:xfrm>
            <a:off x="4174676" y="2919439"/>
            <a:ext cx="5259757" cy="10143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ebs-oc-stg-registry.kr.ncr.ntruss.com(e89969vf.kr.private-ncr.ntruss.com)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1A92B80-ED4C-4881-9063-E11AAC3FFE3C}"/>
              </a:ext>
            </a:extLst>
          </p:cNvPr>
          <p:cNvSpPr/>
          <p:nvPr/>
        </p:nvSpPr>
        <p:spPr>
          <a:xfrm>
            <a:off x="3409050" y="2618723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⑦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-2</a:t>
            </a:r>
            <a:endParaRPr lang="ko-KR" altLang="en-US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FC921C3-3272-4E07-8531-87A879C065F6}"/>
              </a:ext>
            </a:extLst>
          </p:cNvPr>
          <p:cNvSpPr/>
          <p:nvPr/>
        </p:nvSpPr>
        <p:spPr>
          <a:xfrm>
            <a:off x="9750613" y="3115549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03EC77B-C9A1-4382-94A8-D1E8517FB889}"/>
              </a:ext>
            </a:extLst>
          </p:cNvPr>
          <p:cNvSpPr/>
          <p:nvPr/>
        </p:nvSpPr>
        <p:spPr>
          <a:xfrm>
            <a:off x="10408167" y="432708"/>
            <a:ext cx="4372813" cy="3373952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C51E1F6-804C-4502-B019-4F2E68DFFF39}"/>
              </a:ext>
            </a:extLst>
          </p:cNvPr>
          <p:cNvSpPr/>
          <p:nvPr/>
        </p:nvSpPr>
        <p:spPr>
          <a:xfrm>
            <a:off x="11657276" y="597470"/>
            <a:ext cx="2942246" cy="7832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8-1.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 표 참고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.yaml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ECBA66-3F8F-455A-A1FA-8C47690D6E17}"/>
              </a:ext>
            </a:extLst>
          </p:cNvPr>
          <p:cNvSpPr/>
          <p:nvPr/>
        </p:nvSpPr>
        <p:spPr>
          <a:xfrm>
            <a:off x="11657276" y="1505058"/>
            <a:ext cx="2942246" cy="906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8-2.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표 참고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.yaml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0E773F35-26B8-4131-B3A2-DEE2C94F2AE6}"/>
              </a:ext>
            </a:extLst>
          </p:cNvPr>
          <p:cNvSpPr/>
          <p:nvPr/>
        </p:nvSpPr>
        <p:spPr>
          <a:xfrm rot="5400000">
            <a:off x="11015280" y="1325033"/>
            <a:ext cx="26255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3A5AAF-0E8C-4EEF-9880-A679B5688BA8}"/>
              </a:ext>
            </a:extLst>
          </p:cNvPr>
          <p:cNvSpPr/>
          <p:nvPr/>
        </p:nvSpPr>
        <p:spPr>
          <a:xfrm>
            <a:off x="10781347" y="1715704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1406A3BE-A160-4288-AB08-F498C988A98B}"/>
              </a:ext>
            </a:extLst>
          </p:cNvPr>
          <p:cNvSpPr/>
          <p:nvPr/>
        </p:nvSpPr>
        <p:spPr>
          <a:xfrm rot="5400000">
            <a:off x="11045877" y="1942503"/>
            <a:ext cx="230833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8C36-8DEF-41AF-B007-A774DA4E85F2}"/>
              </a:ext>
            </a:extLst>
          </p:cNvPr>
          <p:cNvGrpSpPr/>
          <p:nvPr/>
        </p:nvGrpSpPr>
        <p:grpSpPr>
          <a:xfrm>
            <a:off x="10518705" y="2520255"/>
            <a:ext cx="1321123" cy="1274640"/>
            <a:chOff x="10544482" y="6698164"/>
            <a:chExt cx="1321123" cy="1274640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1679C22-3A87-4E69-80AB-CCCE2A1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2DC40C-7BAD-4A21-B625-281A8037B701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7BD3C03-40DB-428F-AF98-0890EA27AFC5}"/>
              </a:ext>
            </a:extLst>
          </p:cNvPr>
          <p:cNvSpPr/>
          <p:nvPr/>
        </p:nvSpPr>
        <p:spPr>
          <a:xfrm>
            <a:off x="10909445" y="1495831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-2</a:t>
            </a:r>
            <a:endParaRPr lang="ko-KR" altLang="en-US" sz="12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FBE2640-8D1C-4DFD-AF08-B4B8B0921E61}"/>
              </a:ext>
            </a:extLst>
          </p:cNvPr>
          <p:cNvSpPr/>
          <p:nvPr/>
        </p:nvSpPr>
        <p:spPr>
          <a:xfrm>
            <a:off x="10922213" y="2136284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-3</a:t>
            </a:r>
            <a:endParaRPr lang="ko-KR" altLang="en-US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4B2C2ABE-8B4C-4D45-A617-37D28C083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968" y="534634"/>
            <a:ext cx="932284" cy="907588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CD9B3A5-DEFA-4013-BF7B-AB5451D7BFB9}"/>
              </a:ext>
            </a:extLst>
          </p:cNvPr>
          <p:cNvSpPr/>
          <p:nvPr/>
        </p:nvSpPr>
        <p:spPr>
          <a:xfrm>
            <a:off x="11161277" y="1225134"/>
            <a:ext cx="5036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D0040ED-BC08-4126-8931-DA2BE5B04CE6}"/>
              </a:ext>
            </a:extLst>
          </p:cNvPr>
          <p:cNvSpPr/>
          <p:nvPr/>
        </p:nvSpPr>
        <p:spPr>
          <a:xfrm>
            <a:off x="11657276" y="2599985"/>
            <a:ext cx="2942246" cy="724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8-3.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표 참고</a:t>
            </a:r>
            <a:endParaRPr lang="en-US" altLang="ko-KR" sz="900" kern="0" dirty="0">
              <a:solidFill>
                <a:srgbClr val="000000"/>
              </a:solidFill>
              <a:highlight>
                <a:srgbClr val="FFFF00"/>
              </a:highlight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D3572A-3B2D-45DB-BB6B-D7CD6C6E1CE8}"/>
              </a:ext>
            </a:extLst>
          </p:cNvPr>
          <p:cNvSpPr/>
          <p:nvPr/>
        </p:nvSpPr>
        <p:spPr>
          <a:xfrm>
            <a:off x="3441383" y="3115549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⑧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28918C-3190-43B7-8047-504B876518A4}"/>
              </a:ext>
            </a:extLst>
          </p:cNvPr>
          <p:cNvSpPr/>
          <p:nvPr/>
        </p:nvSpPr>
        <p:spPr>
          <a:xfrm>
            <a:off x="2534612" y="2042076"/>
            <a:ext cx="1400362" cy="21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sicc-devlop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endParaRPr lang="ko-KR" altLang="en-US" sz="900" dirty="0"/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3288B652-7482-4C52-A642-383A98293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0457"/>
              </p:ext>
            </p:extLst>
          </p:nvPr>
        </p:nvGraphicFramePr>
        <p:xfrm>
          <a:off x="3441383" y="4640230"/>
          <a:ext cx="13579457" cy="483748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63154">
                  <a:extLst>
                    <a:ext uri="{9D8B030D-6E8A-4147-A177-3AD203B41FA5}">
                      <a16:colId xmlns:a16="http://schemas.microsoft.com/office/drawing/2014/main" val="1355685764"/>
                    </a:ext>
                  </a:extLst>
                </a:gridCol>
                <a:gridCol w="563154">
                  <a:extLst>
                    <a:ext uri="{9D8B030D-6E8A-4147-A177-3AD203B41FA5}">
                      <a16:colId xmlns:a16="http://schemas.microsoft.com/office/drawing/2014/main" val="4213003666"/>
                    </a:ext>
                  </a:extLst>
                </a:gridCol>
                <a:gridCol w="563154">
                  <a:extLst>
                    <a:ext uri="{9D8B030D-6E8A-4147-A177-3AD203B41FA5}">
                      <a16:colId xmlns:a16="http://schemas.microsoft.com/office/drawing/2014/main" val="1090203180"/>
                    </a:ext>
                  </a:extLst>
                </a:gridCol>
                <a:gridCol w="563154">
                  <a:extLst>
                    <a:ext uri="{9D8B030D-6E8A-4147-A177-3AD203B41FA5}">
                      <a16:colId xmlns:a16="http://schemas.microsoft.com/office/drawing/2014/main" val="1246450641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3018425238"/>
                    </a:ext>
                  </a:extLst>
                </a:gridCol>
                <a:gridCol w="1168811">
                  <a:extLst>
                    <a:ext uri="{9D8B030D-6E8A-4147-A177-3AD203B41FA5}">
                      <a16:colId xmlns:a16="http://schemas.microsoft.com/office/drawing/2014/main" val="2708869029"/>
                    </a:ext>
                  </a:extLst>
                </a:gridCol>
                <a:gridCol w="1976354">
                  <a:extLst>
                    <a:ext uri="{9D8B030D-6E8A-4147-A177-3AD203B41FA5}">
                      <a16:colId xmlns:a16="http://schemas.microsoft.com/office/drawing/2014/main" val="3198109396"/>
                    </a:ext>
                  </a:extLst>
                </a:gridCol>
                <a:gridCol w="4841440">
                  <a:extLst>
                    <a:ext uri="{9D8B030D-6E8A-4147-A177-3AD203B41FA5}">
                      <a16:colId xmlns:a16="http://schemas.microsoft.com/office/drawing/2014/main" val="2394169351"/>
                    </a:ext>
                  </a:extLst>
                </a:gridCol>
                <a:gridCol w="2553945">
                  <a:extLst>
                    <a:ext uri="{9D8B030D-6E8A-4147-A177-3AD203B41FA5}">
                      <a16:colId xmlns:a16="http://schemas.microsoft.com/office/drawing/2014/main" val="3308977524"/>
                    </a:ext>
                  </a:extLst>
                </a:gridCol>
              </a:tblGrid>
              <a:tr h="14740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effectLst/>
                        </a:rPr>
                        <a:t>순서</a:t>
                      </a:r>
                      <a:endParaRPr lang="ko-KR" altLang="en-US" sz="6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구분</a:t>
                      </a:r>
                      <a:endParaRPr lang="ko-KR" altLang="en-US" sz="6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작업자</a:t>
                      </a:r>
                      <a:endParaRPr lang="ko-KR" altLang="en-US" sz="6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스탭</a:t>
                      </a:r>
                      <a:endParaRPr lang="ko-KR" altLang="en-US" sz="6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실행 시스템</a:t>
                      </a:r>
                      <a:endParaRPr lang="ko-KR" altLang="en-US" sz="6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버전</a:t>
                      </a:r>
                      <a:endParaRPr lang="ko-KR" altLang="en-US" sz="6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명령어</a:t>
                      </a:r>
                      <a:endParaRPr lang="ko-KR" altLang="en-US" sz="6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입력변수</a:t>
                      </a:r>
                      <a:endParaRPr lang="ko-KR" altLang="en-US" sz="6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effectLst/>
                        </a:rPr>
                        <a:t>내용</a:t>
                      </a:r>
                      <a:endParaRPr lang="ko-KR" altLang="en-US" sz="6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9196323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stg-oc-edu.groovy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개발자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GitLab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14.1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commit and Push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클릭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GitLab </a:t>
                      </a:r>
                      <a:r>
                        <a:rPr lang="ko-KR" altLang="en-US" sz="6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6367805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2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stg-oc-edu.groovy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개발자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Jenkins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2.249.3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Build with Paramters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sicc-develop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배포할 </a:t>
                      </a:r>
                      <a:r>
                        <a:rPr lang="en-US" altLang="ko-KR" sz="600" u="none" strike="noStrike">
                          <a:effectLst/>
                        </a:rPr>
                        <a:t>GitLab </a:t>
                      </a:r>
                      <a:r>
                        <a:rPr lang="ko-KR" altLang="en-US" sz="600" u="none" strike="noStrike">
                          <a:effectLst/>
                        </a:rPr>
                        <a:t>브랜치 명 입력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4404028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stg-oc-edu.groovy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Jenkins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Jenkins_1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GitLab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14.1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stage('checkout')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sicc-develop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배포할 </a:t>
                      </a:r>
                      <a:r>
                        <a:rPr lang="en-US" altLang="ko-KR" sz="600" u="none" strike="noStrike">
                          <a:effectLst/>
                        </a:rPr>
                        <a:t>GitLab </a:t>
                      </a:r>
                      <a:r>
                        <a:rPr lang="ko-KR" altLang="en-US" sz="600" u="none" strike="noStrike">
                          <a:effectLst/>
                        </a:rPr>
                        <a:t>브랜치 젠킨슨으로 다운로드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180893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stg-oc-edu.groovy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Jenkins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Jenkins_2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Jenkins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2.249.3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stage('Initialize')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젠킨슨 </a:t>
                      </a:r>
                      <a:r>
                        <a:rPr lang="en-US" altLang="ko-KR" sz="600" u="none" strike="noStrike">
                          <a:effectLst/>
                        </a:rPr>
                        <a:t>groovy </a:t>
                      </a:r>
                      <a:r>
                        <a:rPr lang="ko-KR" altLang="en-US" sz="600" u="none" strike="noStrike">
                          <a:effectLst/>
                        </a:rPr>
                        <a:t>스크립트 변수선언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mvnHome, imageName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41515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5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stg-oc-edu.groovy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Jenkins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Jenkins_3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Jenkins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2.249.3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stage('build artifacts')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메이븐 </a:t>
                      </a:r>
                      <a:r>
                        <a:rPr lang="en-US" sz="600" u="none" strike="noStrike">
                          <a:effectLst/>
                        </a:rPr>
                        <a:t>build, jar install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3275496"/>
                  </a:ext>
                </a:extLst>
              </a:tr>
              <a:tr h="14740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6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stg-oc-edu.groovy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Jenkins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Jenkins_4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Jenkins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2.249.3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stage('move artifacts')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Jenkins_3 </a:t>
                      </a:r>
                      <a:r>
                        <a:rPr lang="ko-KR" altLang="en-US" sz="600" u="none" strike="noStrike">
                          <a:effectLst/>
                        </a:rPr>
                        <a:t>에서 실행후 생성된 파일을 </a:t>
                      </a:r>
                      <a:r>
                        <a:rPr lang="en-US" altLang="ko-KR" sz="600" u="none" strike="noStrike">
                          <a:effectLst/>
                        </a:rPr>
                        <a:t>artifacts</a:t>
                      </a:r>
                      <a:r>
                        <a:rPr lang="ko-KR" altLang="en-US" sz="600" u="none" strike="noStrike">
                          <a:effectLst/>
                        </a:rPr>
                        <a:t>로 모으는 기능 수행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6505112"/>
                  </a:ext>
                </a:extLst>
              </a:tr>
              <a:tr h="17028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7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stg-oc-edu.groovy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Jenkins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Jenkins_5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Docker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19.03.14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stage("docker build")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1. Dockerfile </a:t>
                      </a:r>
                      <a:r>
                        <a:rPr lang="ko-KR" altLang="en-US" sz="600" u="none" strike="noStrike">
                          <a:effectLst/>
                        </a:rPr>
                        <a:t>다운로드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ㅇ상세위치</a:t>
                      </a:r>
                      <a:r>
                        <a:rPr lang="en-US" altLang="ko-KR" sz="600" u="none" strike="noStrike">
                          <a:effectLst/>
                        </a:rPr>
                        <a:t>: </a:t>
                      </a:r>
                      <a:r>
                        <a:rPr lang="en-US" sz="600" u="none" strike="noStrike">
                          <a:effectLst/>
                        </a:rPr>
                        <a:t>ncloudstorage &gt; [DEV]NCP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ㅇ버킷</a:t>
                      </a:r>
                      <a:r>
                        <a:rPr lang="en-US" altLang="ko-KR" sz="600" u="none" strike="noStrike">
                          <a:effectLst/>
                        </a:rPr>
                        <a:t>: </a:t>
                      </a:r>
                      <a:r>
                        <a:rPr lang="en-US" sz="600" u="none" strike="noStrike">
                          <a:effectLst/>
                        </a:rPr>
                        <a:t>ebs-oc-stg-contents-bucket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ㅇ파일</a:t>
                      </a:r>
                      <a:r>
                        <a:rPr lang="en-US" altLang="ko-KR" sz="600" u="none" strike="noStrike">
                          <a:effectLst/>
                        </a:rPr>
                        <a:t>: </a:t>
                      </a:r>
                      <a:r>
                        <a:rPr lang="en-US" sz="600" u="none" strike="noStrike">
                          <a:effectLst/>
                        </a:rPr>
                        <a:t>dockerfiles/oc-edu.Dockerfile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ㅇ실행</a:t>
                      </a:r>
                      <a:r>
                        <a:rPr lang="en-US" altLang="ko-KR" sz="600" u="none" strike="noStrike">
                          <a:effectLst/>
                        </a:rPr>
                        <a:t>: </a:t>
                      </a:r>
                      <a:r>
                        <a:rPr lang="ko-KR" altLang="en-US" sz="600" u="none" strike="noStrike">
                          <a:effectLst/>
                        </a:rPr>
                        <a:t>다운로드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2. </a:t>
                      </a:r>
                      <a:r>
                        <a:rPr lang="en-US" sz="600" u="none" strike="noStrike">
                          <a:effectLst/>
                        </a:rPr>
                        <a:t>Docker </a:t>
                      </a:r>
                      <a:r>
                        <a:rPr lang="ko-KR" altLang="en-US" sz="600" u="none" strike="noStrike">
                          <a:effectLst/>
                        </a:rPr>
                        <a:t>실행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1) </a:t>
                      </a:r>
                      <a:r>
                        <a:rPr lang="en-US" sz="600" u="none" strike="noStrike">
                          <a:effectLst/>
                        </a:rPr>
                        <a:t>Docker </a:t>
                      </a:r>
                      <a:r>
                        <a:rPr lang="ko-KR" altLang="en-US" sz="6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2) </a:t>
                      </a:r>
                      <a:r>
                        <a:rPr lang="en-US" sz="600" u="none" strike="noStrike">
                          <a:effectLst/>
                        </a:rPr>
                        <a:t>Docker </a:t>
                      </a:r>
                      <a:r>
                        <a:rPr lang="ko-KR" altLang="en-US" sz="600" u="none" strike="noStrike">
                          <a:effectLst/>
                        </a:rPr>
                        <a:t>로그인</a:t>
                      </a:r>
                      <a:r>
                        <a:rPr lang="en-US" altLang="ko-KR" sz="600" u="none" strike="noStrike">
                          <a:effectLst/>
                        </a:rPr>
                        <a:t>(</a:t>
                      </a:r>
                      <a:r>
                        <a:rPr lang="en-US" sz="600" u="none" strike="noStrike">
                          <a:effectLst/>
                        </a:rPr>
                        <a:t>ebs-oc-jenkins </a:t>
                      </a:r>
                      <a:r>
                        <a:rPr lang="ko-KR" altLang="en-US" sz="6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600" u="none" strike="noStrike">
                          <a:effectLst/>
                        </a:rPr>
                        <a:t>)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3) </a:t>
                      </a:r>
                      <a:r>
                        <a:rPr lang="en-US" sz="600" u="none" strike="noStrike">
                          <a:effectLst/>
                        </a:rPr>
                        <a:t>Docker </a:t>
                      </a:r>
                      <a:r>
                        <a:rPr lang="ko-KR" altLang="en-US" sz="6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4) </a:t>
                      </a:r>
                      <a:r>
                        <a:rPr lang="en-US" sz="600" u="none" strike="noStrike">
                          <a:effectLst/>
                        </a:rPr>
                        <a:t>Docker </a:t>
                      </a:r>
                      <a:r>
                        <a:rPr lang="ko-KR" altLang="en-US" sz="600" u="none" strike="noStrike">
                          <a:effectLst/>
                        </a:rPr>
                        <a:t>이미지 </a:t>
                      </a:r>
                      <a:r>
                        <a:rPr lang="en-US" sz="6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600" u="none" strike="noStrike">
                          <a:effectLst/>
                        </a:rPr>
                        <a:t>개발</a:t>
                      </a:r>
                      <a:r>
                        <a:rPr lang="en-US" altLang="ko-KR" sz="600" u="none" strike="noStrike">
                          <a:effectLst/>
                        </a:rPr>
                        <a:t>] &gt; </a:t>
                      </a:r>
                      <a:r>
                        <a:rPr lang="en-US" sz="600" u="none" strike="noStrike">
                          <a:effectLst/>
                        </a:rPr>
                        <a:t>VPC &gt; Container Registry &gt;</a:t>
                      </a: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   ebs-oc-stg-registry.kr.ncr.ntruss.com(e89969vf.kr.private-ncr.ntruss.com) </a:t>
                      </a:r>
                      <a:r>
                        <a:rPr lang="ko-KR" altLang="en-US" sz="600" u="none" strike="noStrike">
                          <a:effectLst/>
                        </a:rPr>
                        <a:t>태그 명칭 업로드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1. Dockerfile </a:t>
                      </a:r>
                      <a:r>
                        <a:rPr lang="ko-KR" altLang="en-US" sz="600" u="none" strike="noStrike">
                          <a:effectLst/>
                        </a:rPr>
                        <a:t>다운로드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ㅇ파일</a:t>
                      </a:r>
                      <a:r>
                        <a:rPr lang="en-US" altLang="ko-KR" sz="600" u="none" strike="noStrike">
                          <a:effectLst/>
                        </a:rPr>
                        <a:t>: </a:t>
                      </a:r>
                      <a:r>
                        <a:rPr lang="en-US" sz="600" u="none" strike="noStrike">
                          <a:effectLst/>
                        </a:rPr>
                        <a:t>dockerfiles/oc-edu.Dockerfile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7861391"/>
                  </a:ext>
                </a:extLst>
              </a:tr>
              <a:tr h="184424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8</a:t>
                      </a:r>
                      <a:endParaRPr lang="en-US" altLang="ko-K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stg-oc-edu.groovy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Jenkins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Jenkins_6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kubernetes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600" u="none" strike="noStrike">
                          <a:effectLst/>
                        </a:rPr>
                        <a:t>Client Ver 1.20.2</a:t>
                      </a:r>
                      <a:br>
                        <a:rPr lang="pt-BR" sz="600" u="none" strike="noStrike">
                          <a:effectLst/>
                        </a:rPr>
                      </a:br>
                      <a:r>
                        <a:rPr lang="pt-BR" sz="600" u="none" strike="noStrike">
                          <a:effectLst/>
                        </a:rPr>
                        <a:t>Server Ver 1.20.13</a:t>
                      </a:r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stage('kube deploy')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>
                          <a:effectLst/>
                        </a:rPr>
                        <a:t>1. kube </a:t>
                      </a:r>
                      <a:r>
                        <a:rPr lang="ko-KR" altLang="en-US" sz="6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ㅇ상세위치</a:t>
                      </a:r>
                      <a:r>
                        <a:rPr lang="en-US" altLang="ko-KR" sz="6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ㅇ버킷</a:t>
                      </a:r>
                      <a:r>
                        <a:rPr lang="en-US" altLang="ko-KR" sz="6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ㅇ파일</a:t>
                      </a:r>
                      <a:r>
                        <a:rPr lang="en-US" altLang="ko-KR" sz="600" u="none" strike="noStrike">
                          <a:effectLst/>
                        </a:rPr>
                        <a:t>: manifests/v2/********.yaml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ㅇ실행</a:t>
                      </a:r>
                      <a:r>
                        <a:rPr lang="en-US" altLang="ko-KR" sz="600" u="none" strike="noStrike">
                          <a:effectLst/>
                        </a:rPr>
                        <a:t>: </a:t>
                      </a:r>
                      <a:r>
                        <a:rPr lang="ko-KR" altLang="en-US" sz="600" u="none" strike="noStrike">
                          <a:effectLst/>
                        </a:rPr>
                        <a:t>다운로드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2. kube </a:t>
                      </a:r>
                      <a:r>
                        <a:rPr lang="ko-KR" altLang="en-US" sz="6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600" u="none" strike="noStrike">
                          <a:effectLst/>
                        </a:rPr>
                        <a:t>: *******.yaml *</a:t>
                      </a:r>
                      <a:r>
                        <a:rPr lang="ko-KR" altLang="en-US" sz="600" u="none" strike="noStrike">
                          <a:effectLst/>
                        </a:rPr>
                        <a:t>출력</a:t>
                      </a:r>
                      <a:r>
                        <a:rPr lang="en-US" altLang="ko-KR" sz="6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ㅇ환경설정 파일 생성 내보내기 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en-US" altLang="ko-KR" sz="600" u="none" strike="noStrike">
                          <a:effectLst/>
                        </a:rPr>
                        <a:t>3. kube </a:t>
                      </a:r>
                      <a:r>
                        <a:rPr lang="ko-KR" altLang="en-US" sz="600" u="none" strike="noStrike">
                          <a:effectLst/>
                        </a:rPr>
                        <a:t>배포</a:t>
                      </a:r>
                      <a:br>
                        <a:rPr lang="ko-KR" altLang="en-US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ㅇ </a:t>
                      </a:r>
                      <a:r>
                        <a:rPr lang="en-US" altLang="ko-KR" sz="600" u="none" strike="noStrike">
                          <a:effectLst/>
                        </a:rPr>
                        <a:t>kube </a:t>
                      </a:r>
                      <a:r>
                        <a:rPr lang="ko-KR" altLang="en-US" sz="600" u="none" strike="noStrike">
                          <a:effectLst/>
                        </a:rPr>
                        <a:t>로그인 </a:t>
                      </a:r>
                      <a:r>
                        <a:rPr lang="en-US" altLang="ko-KR" sz="600" u="none" strike="noStrike">
                          <a:effectLst/>
                        </a:rPr>
                        <a:t>/ </a:t>
                      </a:r>
                      <a:r>
                        <a:rPr lang="ko-KR" altLang="en-US" sz="600" u="none" strike="noStrike">
                          <a:effectLst/>
                        </a:rPr>
                        <a:t>쿠버</a:t>
                      </a:r>
                      <a:r>
                        <a:rPr lang="en-US" altLang="ko-KR" sz="600" u="none" strike="noStrike">
                          <a:effectLst/>
                        </a:rPr>
                        <a:t>: *************</a:t>
                      </a:r>
                      <a:br>
                        <a:rPr lang="en-US" altLang="ko-KR" sz="600" u="none" strike="noStrike">
                          <a:effectLst/>
                        </a:rPr>
                      </a:br>
                      <a:r>
                        <a:rPr lang="ko-KR" altLang="en-US" sz="600" u="none" strike="noStrike">
                          <a:effectLst/>
                        </a:rPr>
                        <a:t>ㅇ </a:t>
                      </a:r>
                      <a:r>
                        <a:rPr lang="en-US" altLang="ko-KR" sz="600" u="none" strike="noStrike">
                          <a:effectLst/>
                        </a:rPr>
                        <a:t>kube </a:t>
                      </a:r>
                      <a:r>
                        <a:rPr lang="ko-KR" altLang="en-US" sz="6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6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600" u="none" strike="noStrike">
                          <a:effectLst/>
                        </a:rPr>
                        <a:t>실행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u="none" strike="noStrike" dirty="0">
                          <a:effectLst/>
                        </a:rPr>
                        <a:t>1. </a:t>
                      </a:r>
                      <a:r>
                        <a:rPr lang="en-US" altLang="ko-KR" sz="6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600" u="none" strike="noStrike" dirty="0">
                          <a:effectLst/>
                        </a:rPr>
                        <a:t> </a:t>
                      </a:r>
                      <a:r>
                        <a:rPr lang="ko-KR" altLang="en-US" sz="600" u="none" strike="noStrike" dirty="0">
                          <a:effectLst/>
                        </a:rPr>
                        <a:t>환경설정 다운로드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 err="1">
                          <a:effectLst/>
                        </a:rPr>
                        <a:t>ㅇ파일</a:t>
                      </a:r>
                      <a:r>
                        <a:rPr lang="en-US" altLang="ko-KR" sz="600" u="none" strike="noStrike" dirty="0">
                          <a:effectLst/>
                        </a:rPr>
                        <a:t>: manifests/v2/oc-edu-k8s.yaml</a:t>
                      </a:r>
                      <a:br>
                        <a:rPr lang="en-US" altLang="ko-KR" sz="600" u="none" strike="noStrike" dirty="0">
                          <a:effectLst/>
                        </a:rPr>
                      </a:br>
                      <a:br>
                        <a:rPr lang="en-US" altLang="ko-KR" sz="600" u="none" strike="noStrike" dirty="0">
                          <a:effectLst/>
                        </a:rPr>
                      </a:br>
                      <a:r>
                        <a:rPr lang="en-US" altLang="ko-KR" sz="600" u="none" strike="noStrike" dirty="0">
                          <a:effectLst/>
                        </a:rPr>
                        <a:t>2. </a:t>
                      </a:r>
                      <a:r>
                        <a:rPr lang="en-US" altLang="ko-KR" sz="6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600" u="none" strike="noStrike" dirty="0">
                          <a:effectLst/>
                        </a:rPr>
                        <a:t> </a:t>
                      </a:r>
                      <a:r>
                        <a:rPr lang="ko-KR" altLang="en-US" sz="600" u="none" strike="noStrike" dirty="0">
                          <a:effectLst/>
                        </a:rPr>
                        <a:t>환경설정 파일 생성 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 err="1">
                          <a:effectLst/>
                        </a:rPr>
                        <a:t>ㅇ환경설정</a:t>
                      </a:r>
                      <a:r>
                        <a:rPr lang="ko-KR" altLang="en-US" sz="600" u="none" strike="noStrike" dirty="0">
                          <a:effectLst/>
                        </a:rPr>
                        <a:t> 파일 생성 *입력</a:t>
                      </a:r>
                      <a:r>
                        <a:rPr lang="en-US" altLang="ko-KR" sz="600" u="none" strike="noStrike" dirty="0">
                          <a:effectLst/>
                        </a:rPr>
                        <a:t>: oc-edu-k8s.yaml</a:t>
                      </a:r>
                      <a:br>
                        <a:rPr lang="en-US" altLang="ko-KR" sz="600" u="none" strike="noStrike" dirty="0">
                          <a:effectLst/>
                        </a:rPr>
                      </a:br>
                      <a:br>
                        <a:rPr lang="en-US" altLang="ko-KR" sz="600" u="none" strike="noStrike" dirty="0">
                          <a:effectLst/>
                        </a:rPr>
                      </a:br>
                      <a:r>
                        <a:rPr lang="en-US" altLang="ko-KR" sz="600" u="none" strike="noStrike" dirty="0">
                          <a:effectLst/>
                        </a:rPr>
                        <a:t>3. </a:t>
                      </a:r>
                      <a:r>
                        <a:rPr lang="en-US" altLang="ko-KR" sz="6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600" u="none" strike="noStrike" dirty="0">
                          <a:effectLst/>
                        </a:rPr>
                        <a:t> </a:t>
                      </a:r>
                      <a:r>
                        <a:rPr lang="ko-KR" altLang="en-US" sz="6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600" u="none" strike="noStrike" dirty="0">
                          <a:effectLst/>
                        </a:rPr>
                      </a:br>
                      <a:r>
                        <a:rPr lang="ko-KR" altLang="en-US" sz="6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600" u="none" strike="noStrike" dirty="0">
                          <a:effectLst/>
                        </a:rPr>
                        <a:t> </a:t>
                      </a:r>
                      <a:r>
                        <a:rPr lang="en-US" altLang="ko-KR" sz="6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600" u="none" strike="noStrike" dirty="0">
                          <a:effectLst/>
                        </a:rPr>
                        <a:t> </a:t>
                      </a:r>
                      <a:r>
                        <a:rPr lang="ko-KR" altLang="en-US" sz="6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600" u="none" strike="noStrike" dirty="0">
                          <a:effectLst/>
                        </a:rPr>
                        <a:t>/ </a:t>
                      </a:r>
                      <a:r>
                        <a:rPr lang="ko-KR" altLang="en-US" sz="6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600" u="none" strike="noStrike" dirty="0">
                          <a:effectLst/>
                        </a:rPr>
                        <a:t>: stg-nks01-kube, stg-nks02-kube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4676262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78CDB1-D3A0-4F78-8D5D-C54F2A95DEA6}"/>
              </a:ext>
            </a:extLst>
          </p:cNvPr>
          <p:cNvSpPr/>
          <p:nvPr/>
        </p:nvSpPr>
        <p:spPr>
          <a:xfrm>
            <a:off x="17188764" y="1828"/>
            <a:ext cx="10944276" cy="192052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[[</a:t>
            </a:r>
            <a:r>
              <a:rPr lang="en-US" altLang="ko-KR" dirty="0" err="1">
                <a:highlight>
                  <a:srgbClr val="FFFF00"/>
                </a:highlight>
              </a:rPr>
              <a:t>oc-edu.Dockerfile</a:t>
            </a:r>
            <a:r>
              <a:rPr lang="en-US" altLang="ko-KR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dirty="0"/>
          </a:p>
          <a:p>
            <a:pPr fontAlgn="base" latinLnBrk="1"/>
            <a:r>
              <a:rPr lang="en-US" altLang="ko-KR" dirty="0"/>
              <a:t>FROM alpine:3.8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이미지를 기반으로 하는 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빌드할 때 사용되는 기본 이미지를 지정</a:t>
            </a:r>
          </a:p>
          <a:p>
            <a:pPr fontAlgn="base" latinLnBrk="1"/>
            <a:r>
              <a:rPr lang="en-US" altLang="ko-KR" dirty="0"/>
              <a:t>//alpine:3.8</a:t>
            </a:r>
            <a:r>
              <a:rPr lang="ko-KR" altLang="en-US" dirty="0"/>
              <a:t>은 </a:t>
            </a:r>
            <a:r>
              <a:rPr lang="en-US" altLang="ko-KR" dirty="0"/>
              <a:t>Alpine Linux </a:t>
            </a:r>
            <a:r>
              <a:rPr lang="ko-KR" altLang="en-US" dirty="0"/>
              <a:t>버전 </a:t>
            </a:r>
            <a:r>
              <a:rPr lang="en-US" altLang="ko-KR" dirty="0"/>
              <a:t>3.8</a:t>
            </a:r>
            <a:r>
              <a:rPr lang="ko-KR" altLang="en-US" dirty="0"/>
              <a:t>의 공식 </a:t>
            </a:r>
            <a:r>
              <a:rPr lang="ko-KR" altLang="en-US" dirty="0" err="1"/>
              <a:t>도커</a:t>
            </a:r>
            <a:r>
              <a:rPr lang="ko-KR" altLang="en-US" dirty="0"/>
              <a:t> 이미지를 기반으로 하는 것을 의미합니다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이것은 </a:t>
            </a:r>
            <a:r>
              <a:rPr lang="ko-KR" altLang="en-US" dirty="0" err="1"/>
              <a:t>경량화된</a:t>
            </a:r>
            <a:r>
              <a:rPr lang="ko-KR" altLang="en-US" dirty="0"/>
              <a:t> 리눅스 배포판인 </a:t>
            </a:r>
            <a:r>
              <a:rPr lang="en-US" altLang="ko-KR" dirty="0"/>
              <a:t>Alpine Linux</a:t>
            </a:r>
            <a:r>
              <a:rPr lang="ko-KR" altLang="en-US" dirty="0"/>
              <a:t>의 </a:t>
            </a:r>
            <a:r>
              <a:rPr lang="en-US" altLang="ko-KR" dirty="0"/>
              <a:t>3.8 </a:t>
            </a:r>
            <a:r>
              <a:rPr lang="ko-KR" altLang="en-US" dirty="0"/>
              <a:t>버전을 기반으로 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빌드하겠다는 의미</a:t>
            </a:r>
          </a:p>
          <a:p>
            <a:pPr fontAlgn="base" latinLnBrk="1"/>
            <a:r>
              <a:rPr lang="en-US" altLang="ko-KR" dirty="0"/>
              <a:t>MAINTAINER 'heavyflood@gsitm.com'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연락처</a:t>
            </a:r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update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</a:t>
            </a:r>
            <a:r>
              <a:rPr lang="en-US" altLang="ko-KR" dirty="0" err="1"/>
              <a:t>apk</a:t>
            </a:r>
            <a:r>
              <a:rPr lang="en-US" altLang="ko-KR" dirty="0"/>
              <a:t> </a:t>
            </a:r>
            <a:r>
              <a:rPr lang="ko-KR" altLang="en-US" dirty="0"/>
              <a:t>패키지 업데이트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이미지를 빌드하는 동안 </a:t>
            </a:r>
            <a:r>
              <a:rPr lang="en-US" altLang="ko-KR" dirty="0"/>
              <a:t>Alpine Linux </a:t>
            </a:r>
            <a:r>
              <a:rPr lang="ko-KR" altLang="en-US" dirty="0"/>
              <a:t>패키지 관리자인 </a:t>
            </a:r>
            <a:r>
              <a:rPr lang="en-US" altLang="ko-KR" dirty="0" err="1"/>
              <a:t>apk</a:t>
            </a:r>
            <a:r>
              <a:rPr lang="ko-KR" altLang="en-US" dirty="0"/>
              <a:t>를 사용하여 패키지 목록을 업데이트합니다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이것은 </a:t>
            </a:r>
            <a:r>
              <a:rPr lang="ko-KR" altLang="en-US" dirty="0" err="1"/>
              <a:t>도커</a:t>
            </a:r>
            <a:r>
              <a:rPr lang="ko-KR" altLang="en-US" dirty="0"/>
              <a:t> 이미지 내에서 패키지 설치 또는 업데이트를 수행하기 전에 패키지 목록을 최신 상태로 유지하는 일반적인 관행</a:t>
            </a:r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add --no-cache 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실행할 명령을 정의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Alpine Linux</a:t>
            </a:r>
            <a:r>
              <a:rPr lang="ko-KR" altLang="en-US" dirty="0"/>
              <a:t>의 패키지 관리자인 </a:t>
            </a:r>
            <a:r>
              <a:rPr lang="en-US" altLang="ko-KR" dirty="0" err="1"/>
              <a:t>apk</a:t>
            </a:r>
            <a:r>
              <a:rPr lang="ko-KR" altLang="en-US" dirty="0"/>
              <a:t>를 실행하는 명령</a:t>
            </a:r>
          </a:p>
          <a:p>
            <a:pPr fontAlgn="base" latinLnBrk="1"/>
            <a:r>
              <a:rPr lang="en-US" altLang="ko-KR" dirty="0"/>
              <a:t>add </a:t>
            </a:r>
            <a:r>
              <a:rPr lang="ko-KR" altLang="en-US" dirty="0"/>
              <a:t>패키지를 설치하는 데 사용</a:t>
            </a:r>
          </a:p>
          <a:p>
            <a:pPr fontAlgn="base" latinLnBrk="1"/>
            <a:r>
              <a:rPr lang="en-US" altLang="ko-KR" dirty="0"/>
              <a:t>—no-cache </a:t>
            </a:r>
            <a:r>
              <a:rPr lang="ko-KR" altLang="en-US" dirty="0"/>
              <a:t>키지 설치 시 캐시를 사용하지 않도록 지시합니다</a:t>
            </a:r>
            <a:r>
              <a:rPr lang="en-US" altLang="ko-KR" dirty="0"/>
              <a:t>. </a:t>
            </a:r>
            <a:r>
              <a:rPr lang="ko-KR" altLang="en-US" dirty="0"/>
              <a:t>캐시를 사용하지 않으면 설치된 패키지와 관련된 임시 파일들이 생성되지 않으므로 이미지 크기를 줄일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 err="1"/>
              <a:t>nginx</a:t>
            </a:r>
            <a:r>
              <a:rPr lang="en-US" altLang="ko-KR" dirty="0"/>
              <a:t> Nginx </a:t>
            </a:r>
            <a:r>
              <a:rPr lang="ko-KR" altLang="en-US" dirty="0"/>
              <a:t>웹 서버 설치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adduser</a:t>
            </a:r>
            <a:r>
              <a:rPr lang="en-US" altLang="ko-KR" dirty="0"/>
              <a:t> -D -g 'www' 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실행할 명령을 정의</a:t>
            </a:r>
          </a:p>
          <a:p>
            <a:pPr fontAlgn="base" latinLnBrk="1"/>
            <a:r>
              <a:rPr lang="en-US" altLang="ko-KR" dirty="0" err="1"/>
              <a:t>adduser</a:t>
            </a:r>
            <a:r>
              <a:rPr lang="en-US" altLang="ko-KR" dirty="0"/>
              <a:t> </a:t>
            </a:r>
            <a:r>
              <a:rPr lang="ko-KR" altLang="en-US" dirty="0"/>
              <a:t>명령은 사용자를 추가하거나 관리하는데 사용</a:t>
            </a:r>
          </a:p>
          <a:p>
            <a:pPr fontAlgn="base" latinLnBrk="1"/>
            <a:r>
              <a:rPr lang="en-US" altLang="ko-KR" dirty="0"/>
              <a:t>-D </a:t>
            </a:r>
            <a:r>
              <a:rPr lang="ko-KR" altLang="en-US" dirty="0"/>
              <a:t>홈 디렉토리가 생성되지 않고</a:t>
            </a:r>
            <a:r>
              <a:rPr lang="en-US" altLang="ko-KR" dirty="0"/>
              <a:t>, </a:t>
            </a:r>
            <a:r>
              <a:rPr lang="ko-KR" altLang="en-US" dirty="0"/>
              <a:t>사용자가 로그인할 수 없는 시스템 사용자를 생성</a:t>
            </a:r>
          </a:p>
          <a:p>
            <a:pPr fontAlgn="base" latinLnBrk="1"/>
            <a:r>
              <a:rPr lang="en-US" altLang="ko-KR" dirty="0"/>
              <a:t>-g 'www' </a:t>
            </a:r>
            <a:r>
              <a:rPr lang="ko-KR" altLang="en-US" dirty="0"/>
              <a:t>사용자의 초기 그룹을 지정합니다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'www' </a:t>
            </a:r>
            <a:r>
              <a:rPr lang="ko-KR" altLang="en-US" dirty="0"/>
              <a:t>그룹으로 지정됩니다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 그룹은 일반적으로 웹 서버 프로세스의 실행 권한을 가지는 그룹으로 사용</a:t>
            </a:r>
          </a:p>
          <a:p>
            <a:pPr fontAlgn="base" latinLnBrk="1"/>
            <a:r>
              <a:rPr lang="en-US" altLang="ko-KR" dirty="0"/>
              <a:t>www 'www'</a:t>
            </a:r>
            <a:r>
              <a:rPr lang="ko-KR" altLang="en-US" dirty="0"/>
              <a:t>라는 이름의 사용자를 생성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mkdir</a:t>
            </a:r>
            <a:r>
              <a:rPr lang="en-US" altLang="ko-KR" dirty="0"/>
              <a:t>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생성</a:t>
            </a:r>
            <a:r>
              <a:rPr lang="en-US" altLang="ko-KR" dirty="0"/>
              <a:t>, </a:t>
            </a:r>
            <a:r>
              <a:rPr lang="ko-KR" altLang="en-US" dirty="0"/>
              <a:t>경로 및 파일</a:t>
            </a:r>
            <a:r>
              <a:rPr lang="en-US" altLang="ko-KR" dirty="0"/>
              <a:t>: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/var/lib/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샘플</a:t>
            </a:r>
            <a:r>
              <a:rPr lang="en-US" altLang="ko-KR" dirty="0"/>
              <a:t>: </a:t>
            </a:r>
            <a:r>
              <a:rPr lang="en-US" altLang="ko-KR" dirty="0" err="1"/>
              <a:t>chown</a:t>
            </a:r>
            <a:r>
              <a:rPr lang="en-US" altLang="ko-KR" dirty="0"/>
              <a:t> -R [</a:t>
            </a:r>
            <a:r>
              <a:rPr lang="ko-KR" altLang="en-US" dirty="0"/>
              <a:t>새 소유자</a:t>
            </a:r>
            <a:r>
              <a:rPr lang="en-US" altLang="ko-KR" dirty="0"/>
              <a:t>:</a:t>
            </a:r>
            <a:r>
              <a:rPr lang="ko-KR" altLang="en-US" dirty="0"/>
              <a:t>새 그룹</a:t>
            </a:r>
            <a:r>
              <a:rPr lang="en-US" altLang="ko-KR" dirty="0"/>
              <a:t>] [</a:t>
            </a:r>
            <a:r>
              <a:rPr lang="ko-KR" altLang="en-US" dirty="0"/>
              <a:t>대상 파일 또는 디렉터리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/var/lib/</a:t>
            </a:r>
            <a:r>
              <a:rPr lang="en-US" altLang="ko-KR" dirty="0" err="1"/>
              <a:t>nginx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chown</a:t>
            </a:r>
            <a:r>
              <a:rPr lang="en-US" altLang="ko-KR" dirty="0"/>
              <a:t> -R </a:t>
            </a:r>
            <a:r>
              <a:rPr lang="en-US" altLang="ko-KR" dirty="0" err="1"/>
              <a:t>www:www</a:t>
            </a:r>
            <a:r>
              <a:rPr lang="en-US" altLang="ko-KR" dirty="0"/>
              <a:t>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실행 소유권변환 디렉터리와 그 하위 파일 및 디렉터리의 소유자 및 그룹을 일괄적으로 변경</a:t>
            </a:r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새소유자</a:t>
            </a:r>
            <a:r>
              <a:rPr lang="en-US" altLang="ko-KR" dirty="0"/>
              <a:t>: www, </a:t>
            </a:r>
            <a:r>
              <a:rPr lang="ko-KR" altLang="en-US" dirty="0" err="1"/>
              <a:t>새그룹</a:t>
            </a:r>
            <a:r>
              <a:rPr lang="en-US" altLang="ko-KR" dirty="0"/>
              <a:t>: www, </a:t>
            </a:r>
            <a:r>
              <a:rPr lang="ko-KR" altLang="en-US" dirty="0"/>
              <a:t>파일 및 디렉터리</a:t>
            </a:r>
            <a:r>
              <a:rPr lang="en-US" altLang="ko-KR" dirty="0"/>
              <a:t>: /www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</a:t>
            </a:r>
            <a:r>
              <a:rPr lang="en-US" altLang="ko-KR" dirty="0" err="1"/>
              <a:t>nginx.conf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 err="1"/>
              <a:t>nginx.conf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 /www/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. /www/</a:t>
            </a:r>
            <a:endParaRPr lang="ko-KR" altLang="en-US" dirty="0"/>
          </a:p>
          <a:p>
            <a:pPr fontAlgn="base" latinLnBrk="1"/>
            <a:r>
              <a:rPr lang="en-US" altLang="ko-KR" dirty="0"/>
              <a:t>EXPOSE 10080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노출할 포트 </a:t>
            </a:r>
            <a:r>
              <a:rPr lang="en-US" altLang="ko-KR" dirty="0"/>
              <a:t>10080 </a:t>
            </a:r>
            <a:r>
              <a:rPr lang="ko-KR" altLang="en-US" dirty="0"/>
              <a:t>으로 설정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EXPOSE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노출할 포트를 정의하는 지시어입니다</a:t>
            </a:r>
            <a:r>
              <a:rPr lang="en-US" altLang="ko-KR" dirty="0"/>
              <a:t>. </a:t>
            </a:r>
            <a:r>
              <a:rPr lang="ko-KR" altLang="en-US" dirty="0"/>
              <a:t>이 포트는 컨테이너 외부에서 컨테이너 내부의 서비스에 접근할 때 사용</a:t>
            </a:r>
          </a:p>
          <a:p>
            <a:pPr fontAlgn="base" latinLnBrk="1"/>
            <a:r>
              <a:rPr lang="en-US" altLang="ko-KR" dirty="0"/>
              <a:t>10080 </a:t>
            </a:r>
            <a:r>
              <a:rPr lang="ko-KR" altLang="en-US" dirty="0"/>
              <a:t>컨테이너가 노출하려는 포트 번호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["</a:t>
            </a:r>
            <a:r>
              <a:rPr lang="en-US" altLang="ko-KR" dirty="0" err="1"/>
              <a:t>nginx</a:t>
            </a:r>
            <a:r>
              <a:rPr lang="en-US" altLang="ko-KR" dirty="0"/>
              <a:t>"]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//ENTRYPOINT ["</a:t>
            </a:r>
            <a:r>
              <a:rPr lang="en-US" altLang="ko-KR" dirty="0" err="1"/>
              <a:t>nginx</a:t>
            </a:r>
            <a:r>
              <a:rPr lang="en-US" altLang="ko-KR" dirty="0"/>
              <a:t>"]</a:t>
            </a:r>
            <a:endParaRPr lang="ko-KR" altLang="en-US" dirty="0"/>
          </a:p>
          <a:p>
            <a:pPr fontAlgn="base" latinLnBrk="1"/>
            <a:r>
              <a:rPr lang="en-US" altLang="ko-KR" dirty="0"/>
              <a:t>Docker </a:t>
            </a:r>
            <a:r>
              <a:rPr lang="ko-KR" altLang="en-US" dirty="0"/>
              <a:t>컨테이너가 시작될 때 실행되어야 하는 명령을 지정</a:t>
            </a:r>
          </a:p>
          <a:p>
            <a:pPr fontAlgn="base" latinLnBrk="1"/>
            <a:r>
              <a:rPr lang="en-US" altLang="ko-KR" dirty="0"/>
              <a:t>CMD ["-g", "daemon off;"]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컨테이너 </a:t>
            </a:r>
            <a:r>
              <a:rPr lang="ko-KR" altLang="en-US" dirty="0" err="1"/>
              <a:t>시작시</a:t>
            </a:r>
            <a:r>
              <a:rPr lang="ko-KR" altLang="en-US" dirty="0"/>
              <a:t> 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웹 서버가 실행된 상태로 유지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ko-KR" altLang="en-US" dirty="0"/>
              <a:t>옵션설명</a:t>
            </a:r>
          </a:p>
          <a:p>
            <a:pPr fontAlgn="base" latinLnBrk="1"/>
            <a:r>
              <a:rPr lang="en-US" altLang="ko-KR" dirty="0"/>
              <a:t>CMD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시작될 때 실행될 명령</a:t>
            </a:r>
          </a:p>
          <a:p>
            <a:pPr fontAlgn="base" latinLnBrk="1"/>
            <a:r>
              <a:rPr lang="en-US" altLang="ko-KR" dirty="0" err="1"/>
              <a:t>nginx</a:t>
            </a:r>
            <a:r>
              <a:rPr lang="en-US" altLang="ko-KR" dirty="0"/>
              <a:t> Nginx </a:t>
            </a:r>
            <a:r>
              <a:rPr lang="ko-KR" altLang="en-US" dirty="0"/>
              <a:t>웹 서버를 실행</a:t>
            </a:r>
          </a:p>
          <a:p>
            <a:pPr fontAlgn="base" latinLnBrk="1"/>
            <a:r>
              <a:rPr lang="en-US" altLang="ko-KR" dirty="0"/>
              <a:t>-g Nginx</a:t>
            </a:r>
            <a:r>
              <a:rPr lang="ko-KR" altLang="en-US" dirty="0"/>
              <a:t>의 글로벌 </a:t>
            </a:r>
            <a:r>
              <a:rPr lang="ko-KR" altLang="en-US" dirty="0" err="1"/>
              <a:t>디렉티브</a:t>
            </a:r>
            <a:r>
              <a:rPr lang="en-US" altLang="ko-KR" dirty="0"/>
              <a:t>(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  <a:r>
              <a:rPr lang="ko-KR" altLang="en-US" dirty="0"/>
              <a:t>를 설정</a:t>
            </a:r>
          </a:p>
          <a:p>
            <a:pPr fontAlgn="base" latinLnBrk="1"/>
            <a:r>
              <a:rPr lang="en-US" altLang="ko-KR" dirty="0"/>
              <a:t>daemon off; Nginx </a:t>
            </a:r>
            <a:r>
              <a:rPr lang="ko-KR" altLang="en-US" dirty="0"/>
              <a:t>글로벌 </a:t>
            </a:r>
            <a:r>
              <a:rPr lang="ko-KR" altLang="en-US" dirty="0" err="1"/>
              <a:t>디렉티브인</a:t>
            </a:r>
            <a:r>
              <a:rPr lang="ko-KR" altLang="en-US" dirty="0"/>
              <a:t> </a:t>
            </a:r>
            <a:r>
              <a:rPr lang="en-US" altLang="ko-KR" dirty="0"/>
              <a:t>daemon</a:t>
            </a:r>
            <a:r>
              <a:rPr lang="ko-KR" altLang="en-US" dirty="0"/>
              <a:t>을 설정하고</a:t>
            </a:r>
            <a:r>
              <a:rPr lang="en-US" altLang="ko-KR" dirty="0"/>
              <a:t>, Nginx</a:t>
            </a:r>
            <a:r>
              <a:rPr lang="ko-KR" altLang="en-US" dirty="0"/>
              <a:t>를 백그라운드에서 실행하지 않도록 지시</a:t>
            </a:r>
          </a:p>
          <a:p>
            <a:pPr fontAlgn="base" latinLnBrk="1"/>
            <a:r>
              <a:rPr lang="en-US" altLang="ko-KR" dirty="0"/>
              <a:t>Nginx</a:t>
            </a:r>
            <a:r>
              <a:rPr lang="ko-KR" altLang="en-US" dirty="0"/>
              <a:t>를 포그라운드에서 실행하며</a:t>
            </a:r>
            <a:r>
              <a:rPr lang="en-US" altLang="ko-KR" dirty="0"/>
              <a:t>, </a:t>
            </a:r>
            <a:r>
              <a:rPr lang="ko-KR" altLang="en-US" dirty="0"/>
              <a:t>이렇게 하면 컨테이너가 실행 중인 상태를 유지하면서 </a:t>
            </a:r>
            <a:r>
              <a:rPr lang="en-US" altLang="ko-KR" dirty="0"/>
              <a:t>Nginx </a:t>
            </a:r>
            <a:r>
              <a:rPr lang="ko-KR" altLang="en-US" dirty="0"/>
              <a:t>서버가 실행됩니다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이것은 </a:t>
            </a:r>
            <a:r>
              <a:rPr lang="ko-KR" altLang="en-US" dirty="0" err="1"/>
              <a:t>도커</a:t>
            </a:r>
            <a:r>
              <a:rPr lang="ko-KR" altLang="en-US" dirty="0"/>
              <a:t> 컨테이너가 </a:t>
            </a:r>
            <a:r>
              <a:rPr lang="en-US" altLang="ko-KR" dirty="0"/>
              <a:t>Nginx</a:t>
            </a:r>
            <a:r>
              <a:rPr lang="ko-KR" altLang="en-US" dirty="0"/>
              <a:t>를 실행하는 일반적인 방법 중 하나입니다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따라서 이 </a:t>
            </a:r>
            <a:r>
              <a:rPr lang="en-US" altLang="ko-KR" dirty="0"/>
              <a:t>CMD </a:t>
            </a:r>
            <a:r>
              <a:rPr lang="ko-KR" altLang="en-US" dirty="0"/>
              <a:t>지시어는 </a:t>
            </a:r>
            <a:r>
              <a:rPr lang="en-US" altLang="ko-KR" dirty="0"/>
              <a:t>Nginx</a:t>
            </a:r>
            <a:r>
              <a:rPr lang="ko-KR" altLang="en-US" dirty="0"/>
              <a:t>를 실행하고 백그라운드에서 동작하지 않도록 컨테이너를 구성합니다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ko-KR" altLang="en-US" dirty="0"/>
              <a:t>이것은 일반적으로 웹 서버를 실행하는 </a:t>
            </a:r>
            <a:r>
              <a:rPr lang="ko-KR" altLang="en-US" dirty="0" err="1"/>
              <a:t>도커</a:t>
            </a:r>
            <a:r>
              <a:rPr lang="ko-KR" altLang="en-US" dirty="0"/>
              <a:t> 컨테이너에서 사용되며</a:t>
            </a:r>
            <a:r>
              <a:rPr lang="en-US" altLang="ko-KR" dirty="0"/>
              <a:t>, </a:t>
            </a:r>
            <a:endParaRPr lang="ko-KR" altLang="en-US" dirty="0"/>
          </a:p>
          <a:p>
            <a:pPr fontAlgn="base" latinLnBrk="1"/>
            <a:r>
              <a:rPr lang="ko-KR" altLang="en-US" dirty="0"/>
              <a:t>웹 서버가 컨테이너를 시작하면 웹 서버가 실행된 상태로 유지됩니다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48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56193447-CACB-4E3B-B345-659E266EDAC2}"/>
              </a:ext>
            </a:extLst>
          </p:cNvPr>
          <p:cNvSpPr/>
          <p:nvPr/>
        </p:nvSpPr>
        <p:spPr>
          <a:xfrm>
            <a:off x="154902" y="-8250"/>
            <a:ext cx="229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>
                <a:highlight>
                  <a:srgbClr val="FFFF00"/>
                </a:highlight>
              </a:rPr>
              <a:t>stg-</a:t>
            </a:r>
            <a:r>
              <a:rPr lang="en-US" altLang="ko-KR" dirty="0" err="1">
                <a:highlight>
                  <a:srgbClr val="FFFF00"/>
                </a:highlight>
              </a:rPr>
              <a:t>oc</a:t>
            </a:r>
            <a:r>
              <a:rPr lang="en-US" altLang="ko-KR" dirty="0">
                <a:highlight>
                  <a:srgbClr val="FFFF00"/>
                </a:highlight>
              </a:rPr>
              <a:t>-lx-</a:t>
            </a:r>
            <a:r>
              <a:rPr lang="en-US" altLang="ko-KR" dirty="0" err="1">
                <a:highlight>
                  <a:srgbClr val="FFFF00"/>
                </a:highlight>
              </a:rPr>
              <a:t>player.groovy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58" name="화살표: 위쪽/아래쪽 57">
            <a:extLst>
              <a:ext uri="{FF2B5EF4-FFF2-40B4-BE49-F238E27FC236}">
                <a16:creationId xmlns:a16="http://schemas.microsoft.com/office/drawing/2014/main" id="{33F8DF99-A4A4-4F3C-A018-881F02E7A772}"/>
              </a:ext>
            </a:extLst>
          </p:cNvPr>
          <p:cNvSpPr/>
          <p:nvPr/>
        </p:nvSpPr>
        <p:spPr>
          <a:xfrm rot="16200000">
            <a:off x="7766884" y="260894"/>
            <a:ext cx="377929" cy="6920529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9" name="화살표: 위쪽/아래쪽 58">
            <a:extLst>
              <a:ext uri="{FF2B5EF4-FFF2-40B4-BE49-F238E27FC236}">
                <a16:creationId xmlns:a16="http://schemas.microsoft.com/office/drawing/2014/main" id="{70B2DA27-2104-43F0-9C62-359B710DFC1C}"/>
              </a:ext>
            </a:extLst>
          </p:cNvPr>
          <p:cNvSpPr/>
          <p:nvPr/>
        </p:nvSpPr>
        <p:spPr>
          <a:xfrm rot="16200000">
            <a:off x="4638861" y="2881180"/>
            <a:ext cx="377929" cy="664483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083CEB3-54E1-4453-9B11-5666068FAC4B}"/>
              </a:ext>
            </a:extLst>
          </p:cNvPr>
          <p:cNvSpPr/>
          <p:nvPr/>
        </p:nvSpPr>
        <p:spPr>
          <a:xfrm>
            <a:off x="5348156" y="899160"/>
            <a:ext cx="5259757" cy="2352926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64" name="화살표: 위쪽/아래쪽 63">
            <a:extLst>
              <a:ext uri="{FF2B5EF4-FFF2-40B4-BE49-F238E27FC236}">
                <a16:creationId xmlns:a16="http://schemas.microsoft.com/office/drawing/2014/main" id="{2F2CCB91-9A66-43DB-939E-A5DCFF4C3B0A}"/>
              </a:ext>
            </a:extLst>
          </p:cNvPr>
          <p:cNvSpPr/>
          <p:nvPr/>
        </p:nvSpPr>
        <p:spPr>
          <a:xfrm>
            <a:off x="3307789" y="2335534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E78513D3-86F1-4875-AB2A-1BAAEF1C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21" y="3036934"/>
            <a:ext cx="1440000" cy="99052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E5112B0E-98DC-403A-A1DB-0477AB15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71" y="969245"/>
            <a:ext cx="1440000" cy="132896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1B4762C-17C4-4668-B20D-D95E2696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382" y="2016310"/>
            <a:ext cx="905409" cy="922766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5662D23B-8C50-4E58-B5AF-37F8E733EC25}"/>
              </a:ext>
            </a:extLst>
          </p:cNvPr>
          <p:cNvSpPr/>
          <p:nvPr/>
        </p:nvSpPr>
        <p:spPr>
          <a:xfrm rot="1800000">
            <a:off x="2321448" y="2882286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501DE1F5-2A8A-47AA-986C-396EB2620D3B}"/>
              </a:ext>
            </a:extLst>
          </p:cNvPr>
          <p:cNvSpPr/>
          <p:nvPr/>
        </p:nvSpPr>
        <p:spPr>
          <a:xfrm rot="20503359">
            <a:off x="2261538" y="1721582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732AEEC-8C32-4074-9FA3-281DFD5A4F88}"/>
              </a:ext>
            </a:extLst>
          </p:cNvPr>
          <p:cNvSpPr/>
          <p:nvPr/>
        </p:nvSpPr>
        <p:spPr>
          <a:xfrm>
            <a:off x="1443383" y="2928127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96237BD-E7D6-47E7-A79A-5353E6399DF2}"/>
              </a:ext>
            </a:extLst>
          </p:cNvPr>
          <p:cNvSpPr/>
          <p:nvPr/>
        </p:nvSpPr>
        <p:spPr>
          <a:xfrm>
            <a:off x="2329017" y="3063736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859C25-F4E8-4C47-8F7D-F49E03443F7B}"/>
              </a:ext>
            </a:extLst>
          </p:cNvPr>
          <p:cNvSpPr/>
          <p:nvPr/>
        </p:nvSpPr>
        <p:spPr>
          <a:xfrm>
            <a:off x="3397348" y="2475568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CFFF9744-960A-4390-8560-DBA70A4F436B}"/>
              </a:ext>
            </a:extLst>
          </p:cNvPr>
          <p:cNvSpPr/>
          <p:nvPr/>
        </p:nvSpPr>
        <p:spPr>
          <a:xfrm rot="16200000">
            <a:off x="3410392" y="4356883"/>
            <a:ext cx="1263577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280EEFC3-A2D7-4604-A052-8D0725A61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837" y="5401357"/>
            <a:ext cx="1284585" cy="1226841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35EEDA-D7C8-4683-A763-088F63302611}"/>
              </a:ext>
            </a:extLst>
          </p:cNvPr>
          <p:cNvSpPr/>
          <p:nvPr/>
        </p:nvSpPr>
        <p:spPr>
          <a:xfrm>
            <a:off x="3830239" y="6374177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4A060C3-7617-4682-98B1-0D5C331DE999}"/>
              </a:ext>
            </a:extLst>
          </p:cNvPr>
          <p:cNvSpPr/>
          <p:nvPr/>
        </p:nvSpPr>
        <p:spPr>
          <a:xfrm>
            <a:off x="4416876" y="4530024"/>
            <a:ext cx="2709066" cy="41455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젠킨슨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groovy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스크립트 변수선언</a:t>
            </a:r>
            <a:endParaRPr lang="ko-KR" altLang="en-US" sz="900" dirty="0"/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nginx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nginxconf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/ns-auth/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nginx-player.conf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6942372-18C1-4D32-80D9-BD5198642F1C}"/>
              </a:ext>
            </a:extLst>
          </p:cNvPr>
          <p:cNvSpPr/>
          <p:nvPr/>
        </p:nvSpPr>
        <p:spPr>
          <a:xfrm rot="5400000">
            <a:off x="2744063" y="4362109"/>
            <a:ext cx="126357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91849D4D-00D4-4BDA-AA8E-C73814BA8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819" y="983359"/>
            <a:ext cx="1089158" cy="1501718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D3578D40-41B7-44A9-898F-8FE42A13C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455" y="1009945"/>
            <a:ext cx="1396751" cy="1637569"/>
          </a:xfrm>
          <a:prstGeom prst="rect">
            <a:avLst/>
          </a:prstGeom>
        </p:spPr>
      </p:pic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C633B958-2355-4726-80C9-8E19C9756593}"/>
              </a:ext>
            </a:extLst>
          </p:cNvPr>
          <p:cNvSpPr/>
          <p:nvPr/>
        </p:nvSpPr>
        <p:spPr>
          <a:xfrm>
            <a:off x="6619303" y="1346840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654DEDE9-448E-4E3F-9F98-CB0CEDEE5CBC}"/>
              </a:ext>
            </a:extLst>
          </p:cNvPr>
          <p:cNvSpPr/>
          <p:nvPr/>
        </p:nvSpPr>
        <p:spPr>
          <a:xfrm>
            <a:off x="8356618" y="1302824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A38F7145-34FA-43E2-8A1B-42735C39D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0081" y="978896"/>
            <a:ext cx="1438476" cy="1400370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548624-7AC1-4CB8-9B60-B7235958042E}"/>
              </a:ext>
            </a:extLst>
          </p:cNvPr>
          <p:cNvSpPr/>
          <p:nvPr/>
        </p:nvSpPr>
        <p:spPr>
          <a:xfrm>
            <a:off x="9244003" y="2107756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39B233A6-03E8-47A5-ACD4-A3B9399639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9418"/>
          <a:stretch/>
        </p:blipFill>
        <p:spPr>
          <a:xfrm>
            <a:off x="6901830" y="2652355"/>
            <a:ext cx="1440000" cy="377929"/>
          </a:xfrm>
          <a:prstGeom prst="rect">
            <a:avLst/>
          </a:prstGeom>
        </p:spPr>
      </p:pic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5A09C199-6A60-47F5-8ABC-FBDC85F0C3E2}"/>
              </a:ext>
            </a:extLst>
          </p:cNvPr>
          <p:cNvSpPr/>
          <p:nvPr/>
        </p:nvSpPr>
        <p:spPr>
          <a:xfrm>
            <a:off x="5348156" y="3385891"/>
            <a:ext cx="5259757" cy="101432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ebs-oc-stg-registry.kr.ncr.ntruss.com(e89969vf.kr.private-ncr.ntruss.com)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1A92B80-ED4C-4881-9063-E11AAC3FFE3C}"/>
              </a:ext>
            </a:extLst>
          </p:cNvPr>
          <p:cNvSpPr/>
          <p:nvPr/>
        </p:nvSpPr>
        <p:spPr>
          <a:xfrm>
            <a:off x="4582530" y="3085175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-2</a:t>
            </a:r>
            <a:endParaRPr lang="ko-KR" altLang="en-US" sz="12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FC921C3-3272-4E07-8531-87A879C065F6}"/>
              </a:ext>
            </a:extLst>
          </p:cNvPr>
          <p:cNvSpPr/>
          <p:nvPr/>
        </p:nvSpPr>
        <p:spPr>
          <a:xfrm>
            <a:off x="10924093" y="3582001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-3</a:t>
            </a:r>
            <a:endParaRPr lang="ko-KR" altLang="en-US" sz="12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03EC77B-C9A1-4382-94A8-D1E8517FB889}"/>
              </a:ext>
            </a:extLst>
          </p:cNvPr>
          <p:cNvSpPr/>
          <p:nvPr/>
        </p:nvSpPr>
        <p:spPr>
          <a:xfrm>
            <a:off x="11581647" y="1679080"/>
            <a:ext cx="4372813" cy="2594031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3ECBA66-3F8F-455A-A1FA-8C47690D6E17}"/>
              </a:ext>
            </a:extLst>
          </p:cNvPr>
          <p:cNvSpPr/>
          <p:nvPr/>
        </p:nvSpPr>
        <p:spPr>
          <a:xfrm>
            <a:off x="12830756" y="1971510"/>
            <a:ext cx="2942246" cy="906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8-2.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표 참고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.yaml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3A5AAF-0E8C-4EEF-9880-A679B5688BA8}"/>
              </a:ext>
            </a:extLst>
          </p:cNvPr>
          <p:cNvSpPr/>
          <p:nvPr/>
        </p:nvSpPr>
        <p:spPr>
          <a:xfrm>
            <a:off x="11954827" y="218215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1406A3BE-A160-4288-AB08-F498C988A98B}"/>
              </a:ext>
            </a:extLst>
          </p:cNvPr>
          <p:cNvSpPr/>
          <p:nvPr/>
        </p:nvSpPr>
        <p:spPr>
          <a:xfrm rot="5400000">
            <a:off x="12219357" y="2408955"/>
            <a:ext cx="230833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FB68C36-8DEF-41AF-B007-A774DA4E85F2}"/>
              </a:ext>
            </a:extLst>
          </p:cNvPr>
          <p:cNvGrpSpPr/>
          <p:nvPr/>
        </p:nvGrpSpPr>
        <p:grpSpPr>
          <a:xfrm>
            <a:off x="11692185" y="2986707"/>
            <a:ext cx="1321123" cy="1274640"/>
            <a:chOff x="10544482" y="6698164"/>
            <a:chExt cx="1321123" cy="1274640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1679C22-3A87-4E69-80AB-CCCE2A1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02DC40C-7BAD-4A21-B625-281A8037B701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FBE2640-8D1C-4DFD-AF08-B4B8B0921E61}"/>
              </a:ext>
            </a:extLst>
          </p:cNvPr>
          <p:cNvSpPr/>
          <p:nvPr/>
        </p:nvSpPr>
        <p:spPr>
          <a:xfrm>
            <a:off x="12095693" y="2602736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-3</a:t>
            </a:r>
            <a:endParaRPr lang="ko-KR" altLang="en-US" sz="12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D0040ED-BC08-4126-8931-DA2BE5B04CE6}"/>
              </a:ext>
            </a:extLst>
          </p:cNvPr>
          <p:cNvSpPr/>
          <p:nvPr/>
        </p:nvSpPr>
        <p:spPr>
          <a:xfrm>
            <a:off x="12830756" y="3066437"/>
            <a:ext cx="2942246" cy="724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8-3.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</a:rPr>
              <a:t>표 참고</a:t>
            </a:r>
            <a:endParaRPr lang="en-US" altLang="ko-KR" sz="900" kern="0" dirty="0">
              <a:solidFill>
                <a:srgbClr val="000000"/>
              </a:solidFill>
              <a:highlight>
                <a:srgbClr val="FFFF00"/>
              </a:highlight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D3572A-3B2D-45DB-BB6B-D7CD6C6E1CE8}"/>
              </a:ext>
            </a:extLst>
          </p:cNvPr>
          <p:cNvSpPr/>
          <p:nvPr/>
        </p:nvSpPr>
        <p:spPr>
          <a:xfrm>
            <a:off x="4614863" y="3582001"/>
            <a:ext cx="503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-3</a:t>
            </a:r>
            <a:endParaRPr lang="ko-KR" altLang="en-US" sz="1200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28918C-3190-43B7-8047-504B876518A4}"/>
              </a:ext>
            </a:extLst>
          </p:cNvPr>
          <p:cNvSpPr/>
          <p:nvPr/>
        </p:nvSpPr>
        <p:spPr>
          <a:xfrm>
            <a:off x="3708092" y="2508528"/>
            <a:ext cx="1400362" cy="21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sicc-devlop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브랜치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1663255-B0B4-4E8A-8090-D1BB9A59DC07}"/>
              </a:ext>
            </a:extLst>
          </p:cNvPr>
          <p:cNvSpPr/>
          <p:nvPr/>
        </p:nvSpPr>
        <p:spPr>
          <a:xfrm>
            <a:off x="3208977" y="4641311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ko-KR" altLang="en-US" sz="12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5B1D124-438A-4263-A260-9E284C5AA8A2}"/>
              </a:ext>
            </a:extLst>
          </p:cNvPr>
          <p:cNvSpPr/>
          <p:nvPr/>
        </p:nvSpPr>
        <p:spPr>
          <a:xfrm>
            <a:off x="1412377" y="4302990"/>
            <a:ext cx="2076249" cy="2953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젠킨슨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groovy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스크립트 변수선언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40ACE82-A2FB-46FC-B0CC-2D4870668D70}"/>
              </a:ext>
            </a:extLst>
          </p:cNvPr>
          <p:cNvSpPr/>
          <p:nvPr/>
        </p:nvSpPr>
        <p:spPr>
          <a:xfrm>
            <a:off x="3810652" y="4651742"/>
            <a:ext cx="5036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⑤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4B2DAB-A5AA-4D09-B200-2CFFEFE62659}"/>
              </a:ext>
            </a:extLst>
          </p:cNvPr>
          <p:cNvSpPr/>
          <p:nvPr/>
        </p:nvSpPr>
        <p:spPr>
          <a:xfrm>
            <a:off x="17188764" y="1828"/>
            <a:ext cx="10944276" cy="252992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[[</a:t>
            </a:r>
            <a:r>
              <a:rPr lang="en-US" altLang="ko-KR" dirty="0">
                <a:highlight>
                  <a:srgbClr val="FFFF00"/>
                </a:highlight>
              </a:rPr>
              <a:t>lx-</a:t>
            </a:r>
            <a:r>
              <a:rPr lang="en-US" altLang="ko-KR" dirty="0" err="1">
                <a:highlight>
                  <a:srgbClr val="FFFF00"/>
                </a:highlight>
              </a:rPr>
              <a:t>player.Dockerfile</a:t>
            </a:r>
            <a:r>
              <a:rPr lang="en-US" altLang="ko-KR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dirty="0"/>
          </a:p>
          <a:p>
            <a:pPr fontAlgn="base" latinLnBrk="1"/>
            <a:r>
              <a:rPr lang="en-US" altLang="ko-KR" dirty="0"/>
              <a:t>FROM openjdk:8-jdk-alpine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이 이미지는 </a:t>
            </a:r>
            <a:r>
              <a:rPr lang="en-US" altLang="ko-KR" dirty="0"/>
              <a:t>OpenJDK (Java Development Kit) </a:t>
            </a:r>
            <a:r>
              <a:rPr lang="ko-KR" altLang="en-US" dirty="0"/>
              <a:t>환경을 기반으로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Java </a:t>
            </a:r>
            <a:r>
              <a:rPr lang="ko-KR" altLang="en-US" dirty="0"/>
              <a:t>언어를 실행하기 위한 환경을 제공합니다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8-jdk-alpine: </a:t>
            </a:r>
            <a:r>
              <a:rPr lang="ko-KR" altLang="en-US" dirty="0"/>
              <a:t>이 이미지는 </a:t>
            </a:r>
            <a:r>
              <a:rPr lang="en-US" altLang="ko-KR" dirty="0"/>
              <a:t>OpenJDK 8 </a:t>
            </a:r>
            <a:r>
              <a:rPr lang="ko-KR" altLang="en-US" dirty="0"/>
              <a:t>버전의 </a:t>
            </a:r>
            <a:r>
              <a:rPr lang="en-US" altLang="ko-KR" dirty="0"/>
              <a:t>Java Development Kit</a:t>
            </a:r>
            <a:r>
              <a:rPr lang="ko-KR" altLang="en-US" dirty="0"/>
              <a:t>를 기반으로 하며</a:t>
            </a:r>
            <a:r>
              <a:rPr lang="en-US" altLang="ko-KR" dirty="0"/>
              <a:t>, "alpine"</a:t>
            </a:r>
            <a:r>
              <a:rPr lang="ko-KR" altLang="en-US" dirty="0"/>
              <a:t>이라는 태그는 </a:t>
            </a:r>
            <a:r>
              <a:rPr lang="en-US" altLang="ko-KR" dirty="0"/>
              <a:t>Alpine Linux </a:t>
            </a:r>
            <a:r>
              <a:rPr lang="ko-KR" altLang="en-US" dirty="0"/>
              <a:t>기반의 경량 이미지임을 나타냅니다</a:t>
            </a:r>
            <a:r>
              <a:rPr lang="en-US" altLang="ko-KR" dirty="0"/>
              <a:t>. Alpine Linux</a:t>
            </a:r>
            <a:r>
              <a:rPr lang="ko-KR" altLang="en-US" dirty="0"/>
              <a:t>는 가벼운 리눅스 배포판으로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컨테이너를 위한 경량 환경을 제공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FROM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사용할 기본 이미지를 정의하는 지시어</a:t>
            </a:r>
          </a:p>
          <a:p>
            <a:pPr fontAlgn="base" latinLnBrk="1"/>
            <a:r>
              <a:rPr lang="en-US" altLang="ko-KR" dirty="0"/>
              <a:t>openjdk:8-jdk-alpine </a:t>
            </a:r>
            <a:r>
              <a:rPr lang="ko-KR" altLang="en-US" dirty="0"/>
              <a:t>이 부분은 사용할 </a:t>
            </a:r>
            <a:r>
              <a:rPr lang="ko-KR" altLang="en-US" dirty="0" err="1"/>
              <a:t>도커</a:t>
            </a:r>
            <a:r>
              <a:rPr lang="ko-KR" altLang="en-US" dirty="0"/>
              <a:t> 이미지의 이름과 태그를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</a:t>
            </a:r>
            <a:r>
              <a:rPr lang="en-US" altLang="ko-KR" dirty="0" err="1"/>
              <a:t>openjdk</a:t>
            </a:r>
            <a:r>
              <a:rPr lang="en-US" altLang="ko-KR" dirty="0"/>
              <a:t>"</a:t>
            </a:r>
            <a:r>
              <a:rPr lang="ko-KR" altLang="en-US" dirty="0"/>
              <a:t>라는 이름의 </a:t>
            </a:r>
            <a:r>
              <a:rPr lang="ko-KR" altLang="en-US" dirty="0" err="1"/>
              <a:t>도커</a:t>
            </a:r>
            <a:r>
              <a:rPr lang="ko-KR" altLang="en-US" dirty="0"/>
              <a:t> 이미지와 </a:t>
            </a:r>
            <a:r>
              <a:rPr lang="en-US" altLang="ko-KR" dirty="0"/>
              <a:t>"8-jdk-alpine"</a:t>
            </a:r>
            <a:r>
              <a:rPr lang="ko-KR" altLang="en-US" dirty="0"/>
              <a:t>이라는 태그를 사용하겠다는 것을 의미 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ko-KR" altLang="en-US" dirty="0" err="1"/>
              <a:t>도커파일에서</a:t>
            </a:r>
            <a:r>
              <a:rPr lang="ko-KR" altLang="en-US" dirty="0"/>
              <a:t> 사용되는 명령으로</a:t>
            </a:r>
            <a:r>
              <a:rPr lang="en-US" altLang="ko-KR" dirty="0"/>
              <a:t>, </a:t>
            </a:r>
            <a:r>
              <a:rPr lang="ko-KR" altLang="en-US" dirty="0" err="1"/>
              <a:t>도커</a:t>
            </a:r>
            <a:r>
              <a:rPr lang="ko-KR" altLang="en-US" dirty="0"/>
              <a:t> 이미지 빌드 프로세스 중에 사용자가 전달할 수 있는 빌드 인수</a:t>
            </a:r>
            <a:r>
              <a:rPr lang="en-US" altLang="ko-KR" dirty="0"/>
              <a:t>(build argument)</a:t>
            </a:r>
            <a:r>
              <a:rPr lang="ko-KR" altLang="en-US" dirty="0"/>
              <a:t>를 정의하는 데 사용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빌드 인수를 정의하는 지시어입니다</a:t>
            </a:r>
            <a:r>
              <a:rPr lang="en-US" altLang="ko-KR" dirty="0"/>
              <a:t>. </a:t>
            </a:r>
            <a:r>
              <a:rPr lang="ko-KR" altLang="en-US" dirty="0"/>
              <a:t>빌드 인수는 이미지 빌드 프로세스 중에 사용되는 변수와 비슷한 역할</a:t>
            </a:r>
          </a:p>
          <a:p>
            <a:pPr fontAlgn="base" latinLnBrk="1"/>
            <a:r>
              <a:rPr lang="en-US" altLang="ko-KR" dirty="0"/>
              <a:t>SERVER_ENV </a:t>
            </a:r>
            <a:r>
              <a:rPr lang="en-US" altLang="ko-KR" dirty="0" err="1"/>
              <a:t>SERVER_ENV</a:t>
            </a:r>
            <a:r>
              <a:rPr lang="ko-KR" altLang="en-US" dirty="0"/>
              <a:t>라는 이름의 빌드 인수를 정의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SERVER_ENV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환경 변수는 </a:t>
            </a:r>
            <a:r>
              <a:rPr lang="ko-KR" altLang="en-US" dirty="0" err="1"/>
              <a:t>도컨</a:t>
            </a:r>
            <a:r>
              <a:rPr lang="ko-KR" altLang="en-US" dirty="0"/>
              <a:t> 이미지 내에서 사용할 수 있으며</a:t>
            </a:r>
            <a:r>
              <a:rPr lang="en-US" altLang="ko-KR" dirty="0"/>
              <a:t>, </a:t>
            </a:r>
            <a:r>
              <a:rPr lang="ko-KR" altLang="en-US" dirty="0"/>
              <a:t>컨테이너가 실행될 때 해당 환경 변수가 사용됩니다</a:t>
            </a:r>
            <a:r>
              <a:rPr lang="en-US" altLang="ko-KR" dirty="0"/>
              <a:t>. </a:t>
            </a:r>
            <a:r>
              <a:rPr lang="ko-KR" altLang="en-US" dirty="0"/>
              <a:t>일반적으로 이러한 환경 변수는 </a:t>
            </a:r>
          </a:p>
          <a:p>
            <a:pPr fontAlgn="base" latinLnBrk="1"/>
            <a:r>
              <a:rPr lang="ko-KR" altLang="en-US" dirty="0"/>
              <a:t>애플리케이션 설정</a:t>
            </a:r>
            <a:r>
              <a:rPr lang="en-US" altLang="ko-KR" dirty="0"/>
              <a:t>, </a:t>
            </a:r>
            <a:r>
              <a:rPr lang="ko-KR" altLang="en-US" dirty="0"/>
              <a:t>동작 모드</a:t>
            </a:r>
            <a:r>
              <a:rPr lang="en-US" altLang="ko-KR" dirty="0"/>
              <a:t>, </a:t>
            </a:r>
            <a:r>
              <a:rPr lang="ko-KR" altLang="en-US" dirty="0"/>
              <a:t>포트 번호</a:t>
            </a:r>
            <a:r>
              <a:rPr lang="en-US" altLang="ko-KR" dirty="0"/>
              <a:t>, </a:t>
            </a:r>
            <a:r>
              <a:rPr lang="ko-KR" altLang="en-US" dirty="0"/>
              <a:t>데이터베이스 연결 정보 등과 같이 다양한 설정을 동적으로 지정하는 데 사용됩니다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SERVER_ENV </a:t>
            </a:r>
            <a:r>
              <a:rPr lang="ko-KR" altLang="en-US" dirty="0"/>
              <a:t>환경 변수는 컨테이너가 실행될 때 서버 환경을 설정하는 데 사용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환경 변수를 설정하는 지시어입니다</a:t>
            </a:r>
            <a:r>
              <a:rPr lang="en-US" altLang="ko-KR" dirty="0"/>
              <a:t>. </a:t>
            </a:r>
            <a:r>
              <a:rPr lang="ko-KR" altLang="en-US" dirty="0"/>
              <a:t>설정된 환경 변수는 </a:t>
            </a:r>
            <a:r>
              <a:rPr lang="ko-KR" altLang="en-US" dirty="0" err="1"/>
              <a:t>도컨</a:t>
            </a:r>
            <a:r>
              <a:rPr lang="ko-KR" altLang="en-US" dirty="0"/>
              <a:t> 이미지 내에서 사용 </a:t>
            </a:r>
          </a:p>
          <a:p>
            <a:pPr fontAlgn="base" latinLnBrk="1"/>
            <a:r>
              <a:rPr lang="en-US" altLang="ko-KR" dirty="0"/>
              <a:t>SERVER_ENV ${SERVER_ENV}</a:t>
            </a:r>
            <a:endParaRPr lang="ko-KR" altLang="en-US" dirty="0"/>
          </a:p>
          <a:p>
            <a:pPr fontAlgn="base" latinLnBrk="1"/>
            <a:r>
              <a:rPr lang="ko-KR" altLang="en-US" dirty="0"/>
              <a:t>설정하려는 환경 변수의 이름과 값을 나타냅니다</a:t>
            </a:r>
            <a:r>
              <a:rPr lang="en-US" altLang="ko-KR" dirty="0"/>
              <a:t>. SERVER_ENV</a:t>
            </a:r>
            <a:r>
              <a:rPr lang="ko-KR" altLang="en-US" dirty="0"/>
              <a:t>는 환경 변수의 이름이고 </a:t>
            </a:r>
            <a:r>
              <a:rPr lang="en-US" altLang="ko-KR" dirty="0"/>
              <a:t>${SERVER_ENV}</a:t>
            </a:r>
            <a:r>
              <a:rPr lang="ko-KR" altLang="en-US" dirty="0"/>
              <a:t>는 해당 환경 변수의 값을 설정하는 방법입니다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 latinLnBrk="1"/>
            <a:r>
              <a:rPr lang="en-US" altLang="ko-KR" dirty="0"/>
              <a:t>${SERVER_ENV}</a:t>
            </a:r>
            <a:r>
              <a:rPr lang="ko-KR" altLang="en-US" dirty="0"/>
              <a:t>를 통해 빌드 시에 사용자로부터 전달된 값으로 환경 변수를 설정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JAVA_OPTS="-Xmx256m -Xms256m"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ko-KR" altLang="en-US" dirty="0" err="1"/>
              <a:t>도커파일에서</a:t>
            </a:r>
            <a:r>
              <a:rPr lang="ko-KR" altLang="en-US" dirty="0"/>
              <a:t> </a:t>
            </a:r>
            <a:r>
              <a:rPr lang="en-US" altLang="ko-KR" dirty="0"/>
              <a:t>ENV</a:t>
            </a:r>
            <a:r>
              <a:rPr lang="ko-KR" altLang="en-US" dirty="0"/>
              <a:t>를 사용하여 </a:t>
            </a:r>
            <a:r>
              <a:rPr lang="en-US" altLang="ko-KR" dirty="0"/>
              <a:t>JAVA_OPTS</a:t>
            </a:r>
            <a:r>
              <a:rPr lang="ko-KR" altLang="en-US" dirty="0"/>
              <a:t>를 설정하면 </a:t>
            </a:r>
            <a:r>
              <a:rPr lang="ko-KR" altLang="en-US" dirty="0" err="1"/>
              <a:t>도컨</a:t>
            </a:r>
            <a:r>
              <a:rPr lang="ko-KR" altLang="en-US" dirty="0"/>
              <a:t> 이미지 내의 환경 변수로 이 값을 사용할 수 있으며</a:t>
            </a:r>
            <a:r>
              <a:rPr lang="en-US" altLang="ko-KR" dirty="0"/>
              <a:t>, Java </a:t>
            </a:r>
            <a:r>
              <a:rPr lang="ko-KR" altLang="en-US" dirty="0"/>
              <a:t>애플리케이션을 실행할 때 해당 옵션을 적용할 수 있습니다</a:t>
            </a:r>
            <a:r>
              <a:rPr lang="en-US" altLang="ko-KR" dirty="0"/>
              <a:t>. Java </a:t>
            </a:r>
            <a:r>
              <a:rPr lang="ko-KR" altLang="en-US" dirty="0"/>
              <a:t>애플리케이션은 </a:t>
            </a:r>
            <a:r>
              <a:rPr lang="en-US" altLang="ko-KR" dirty="0"/>
              <a:t>JAVA_OPTS </a:t>
            </a:r>
            <a:r>
              <a:rPr lang="ko-KR" altLang="en-US" dirty="0"/>
              <a:t>환경 변수의 값에 따라 </a:t>
            </a:r>
            <a:r>
              <a:rPr lang="en-US" altLang="ko-KR" dirty="0"/>
              <a:t>JVM </a:t>
            </a:r>
            <a:r>
              <a:rPr lang="ko-KR" altLang="en-US" dirty="0"/>
              <a:t>옵션을 조정하므로</a:t>
            </a:r>
            <a:r>
              <a:rPr lang="en-US" altLang="ko-KR" dirty="0"/>
              <a:t>, </a:t>
            </a:r>
            <a:r>
              <a:rPr lang="ko-KR" altLang="en-US" dirty="0"/>
              <a:t>메모리 사용 및 애플리케이션 성능을 설정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환경 변수를 설정하는 지시어</a:t>
            </a:r>
          </a:p>
          <a:p>
            <a:pPr fontAlgn="base" latinLnBrk="1"/>
            <a:r>
              <a:rPr lang="en-US" altLang="ko-KR" dirty="0"/>
              <a:t>JAVA_OPTS="-Xmx256m -Xms256m"</a:t>
            </a:r>
            <a:endParaRPr lang="ko-KR" altLang="en-US" dirty="0"/>
          </a:p>
          <a:p>
            <a:pPr fontAlgn="base" latinLnBrk="1"/>
            <a:r>
              <a:rPr lang="en-US" altLang="ko-KR" dirty="0"/>
              <a:t>JAVA_OPTS</a:t>
            </a:r>
            <a:r>
              <a:rPr lang="ko-KR" altLang="en-US" dirty="0"/>
              <a:t>는 환경 변수의 이름이고</a:t>
            </a:r>
            <a:r>
              <a:rPr lang="en-US" altLang="ko-KR" dirty="0"/>
              <a:t>, " -Xmx256m -Xms256m"</a:t>
            </a:r>
            <a:r>
              <a:rPr lang="ko-KR" altLang="en-US" dirty="0"/>
              <a:t>는 해당 환경 변수의 값을 설정하는 방법입니다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JAVA_OPTS</a:t>
            </a:r>
            <a:r>
              <a:rPr lang="ko-KR" altLang="en-US" dirty="0"/>
              <a:t>는 </a:t>
            </a:r>
            <a:r>
              <a:rPr lang="en-US" altLang="ko-KR" dirty="0"/>
              <a:t>Java </a:t>
            </a:r>
            <a:r>
              <a:rPr lang="ko-KR" altLang="en-US" dirty="0"/>
              <a:t>가상 머신 </a:t>
            </a:r>
            <a:r>
              <a:rPr lang="en-US" altLang="ko-KR" dirty="0"/>
              <a:t>(JVM)</a:t>
            </a:r>
            <a:r>
              <a:rPr lang="ko-KR" altLang="en-US" dirty="0"/>
              <a:t>의 옵션을 설정하는 환경 변수입니다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JVM</a:t>
            </a:r>
            <a:r>
              <a:rPr lang="ko-KR" altLang="en-US" dirty="0"/>
              <a:t>의 최대 </a:t>
            </a:r>
            <a:r>
              <a:rPr lang="ko-KR" altLang="en-US" dirty="0" err="1"/>
              <a:t>힙</a:t>
            </a:r>
            <a:r>
              <a:rPr lang="ko-KR" altLang="en-US" dirty="0"/>
              <a:t> 크기를 </a:t>
            </a:r>
            <a:r>
              <a:rPr lang="en-US" altLang="ko-KR" dirty="0"/>
              <a:t>1GB (-Xmx1g)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ko-KR" altLang="en-US" dirty="0"/>
              <a:t>최초 </a:t>
            </a:r>
            <a:r>
              <a:rPr lang="ko-KR" altLang="en-US" dirty="0" err="1"/>
              <a:t>힙</a:t>
            </a:r>
            <a:r>
              <a:rPr lang="ko-KR" altLang="en-US" dirty="0"/>
              <a:t> 크기를 </a:t>
            </a:r>
            <a:r>
              <a:rPr lang="en-US" altLang="ko-KR" dirty="0"/>
              <a:t>1GB (-Xms1g)</a:t>
            </a:r>
            <a:r>
              <a:rPr lang="ko-KR" altLang="en-US" dirty="0"/>
              <a:t>로 설정합니다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JVM </a:t>
            </a:r>
            <a:r>
              <a:rPr lang="ko-KR" altLang="en-US" dirty="0"/>
              <a:t>옵션은 </a:t>
            </a:r>
            <a:r>
              <a:rPr lang="en-US" altLang="ko-KR" dirty="0"/>
              <a:t>Java </a:t>
            </a:r>
            <a:r>
              <a:rPr lang="ko-KR" altLang="en-US" dirty="0"/>
              <a:t>애플리케이션을 실행할 때 할당되는 </a:t>
            </a:r>
            <a:r>
              <a:rPr lang="ko-KR" altLang="en-US" dirty="0" err="1"/>
              <a:t>힙</a:t>
            </a:r>
            <a:r>
              <a:rPr lang="ko-KR" altLang="en-US" dirty="0"/>
              <a:t> 메모리 크기를 제어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./oc-edu-0.0.1-SNAPSHOT.jar oc-edu.jar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//./oc-edu-0.0.1-SNAPSHOT.jar oc-edu.jar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//COPY: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파일을 </a:t>
            </a:r>
            <a:r>
              <a:rPr lang="ko-KR" altLang="en-US" dirty="0" err="1"/>
              <a:t>도컨</a:t>
            </a:r>
            <a:r>
              <a:rPr lang="ko-KR" altLang="en-US" dirty="0"/>
              <a:t> 이미지로 복사하는 지시어입니다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# 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//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</a:t>
            </a:r>
            <a:r>
              <a:rPr lang="ko-KR" altLang="en-US" dirty="0"/>
              <a:t>파일을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파일로 복사하여 시스템의 시간대를 서울로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컨테이너 또는 호스트 시스템의 시간대를 설정할 수 있으며</a:t>
            </a:r>
            <a:r>
              <a:rPr lang="en-US" altLang="ko-KR" dirty="0"/>
              <a:t>, </a:t>
            </a:r>
            <a:r>
              <a:rPr lang="ko-KR" altLang="en-US" dirty="0"/>
              <a:t>시간대 설정이 변경되면 시간 및 날짜 표시가 해당 지역의 로컬 시간대로 변경됩니다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"Asia/Seoul" </a:t>
            </a:r>
            <a:r>
              <a:rPr lang="ko-KR" altLang="en-US" dirty="0"/>
              <a:t>시간대 정보를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저장하여 시스템의 시간대를 서울 시간대로 설정하려는 것을 의미합니다</a:t>
            </a:r>
            <a:r>
              <a:rPr lang="en-US" altLang="ko-KR" dirty="0"/>
              <a:t>. </a:t>
            </a:r>
            <a:r>
              <a:rPr lang="ko-KR" altLang="en-US" dirty="0"/>
              <a:t>이를 통해 시스템의 시간대가 변경되면 시간 및 날짜 표시가 해당 지역의 로컬 시간대로 조정됩니다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endParaRPr lang="ko-KR" altLang="en-US" dirty="0"/>
          </a:p>
          <a:p>
            <a:pPr fontAlgn="base" latinLnBrk="1"/>
            <a:r>
              <a:rPr lang="ko-KR" altLang="en-US" dirty="0" err="1"/>
              <a:t>도커</a:t>
            </a:r>
            <a:r>
              <a:rPr lang="ko-KR" altLang="en-US" dirty="0"/>
              <a:t> 이미지를 빌드하는 동안 실행되는 명령</a:t>
            </a:r>
          </a:p>
          <a:p>
            <a:pPr fontAlgn="base" latinLnBrk="1"/>
            <a:r>
              <a:rPr lang="en-US" altLang="ko-KR" dirty="0" err="1"/>
              <a:t>apk</a:t>
            </a:r>
            <a:r>
              <a:rPr lang="en-US" altLang="ko-KR" dirty="0"/>
              <a:t> --no-cache add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en-US" altLang="ko-KR" dirty="0"/>
              <a:t>Alpine Linux </a:t>
            </a:r>
            <a:r>
              <a:rPr lang="ko-KR" altLang="en-US" dirty="0"/>
              <a:t>기반의 </a:t>
            </a:r>
            <a:r>
              <a:rPr lang="ko-KR" altLang="en-US" dirty="0" err="1"/>
              <a:t>도커</a:t>
            </a:r>
            <a:r>
              <a:rPr lang="ko-KR" altLang="en-US" dirty="0"/>
              <a:t> 이미지에서 </a:t>
            </a:r>
            <a:r>
              <a:rPr lang="en-US" altLang="ko-KR" dirty="0" err="1"/>
              <a:t>tzdata</a:t>
            </a:r>
            <a:r>
              <a:rPr lang="en-US" altLang="ko-KR" dirty="0"/>
              <a:t> </a:t>
            </a:r>
            <a:r>
              <a:rPr lang="ko-KR" altLang="en-US" dirty="0"/>
              <a:t>패키지를 설치</a:t>
            </a:r>
          </a:p>
          <a:p>
            <a:pPr fontAlgn="base" latinLnBrk="1"/>
            <a:r>
              <a:rPr lang="en-US" altLang="ko-KR" dirty="0"/>
              <a:t>--no-cache </a:t>
            </a:r>
            <a:r>
              <a:rPr lang="ko-KR" altLang="en-US" dirty="0"/>
              <a:t>플래그를 사용하여 패키지 설치 중에 캐시를 사용하지 않도록 설정</a:t>
            </a:r>
          </a:p>
          <a:p>
            <a:pPr fontAlgn="base" latinLnBrk="1"/>
            <a:r>
              <a:rPr lang="en-US" altLang="ko-KR" dirty="0" err="1"/>
              <a:t>tzdata</a:t>
            </a:r>
            <a:r>
              <a:rPr lang="ko-KR" altLang="en-US" dirty="0"/>
              <a:t>는 시간대 데이터를 관리하는 패키지로</a:t>
            </a:r>
            <a:r>
              <a:rPr lang="en-US" altLang="ko-KR" dirty="0"/>
              <a:t>, </a:t>
            </a:r>
            <a:r>
              <a:rPr lang="ko-KR" altLang="en-US" dirty="0"/>
              <a:t>컨테이너의 시간대를 설정하거나 시간대 관련 설정을 변경할 때 사용</a:t>
            </a:r>
          </a:p>
          <a:p>
            <a:pPr fontAlgn="base" latinLnBrk="1"/>
            <a:r>
              <a:rPr lang="en-US" altLang="ko-KR" dirty="0"/>
              <a:t>&amp;&amp;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 latinLnBrk="1"/>
            <a:r>
              <a:rPr lang="ko-KR" altLang="en-US" dirty="0"/>
              <a:t>리눅스에서 파일을 복사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 </a:t>
            </a:r>
            <a:r>
              <a:rPr lang="ko-KR" altLang="en-US" dirty="0"/>
              <a:t>디렉토리에는 다양한 시간대 정보 파일이 포함되어 있으며</a:t>
            </a:r>
            <a:r>
              <a:rPr lang="en-US" altLang="ko-KR" dirty="0"/>
              <a:t>, </a:t>
            </a:r>
            <a:r>
              <a:rPr lang="ko-KR" altLang="en-US" dirty="0"/>
              <a:t>여기에서는 </a:t>
            </a:r>
            <a:r>
              <a:rPr lang="en-US" altLang="ko-KR" dirty="0"/>
              <a:t>"Asia/Seoul" </a:t>
            </a:r>
            <a:r>
              <a:rPr lang="ko-KR" altLang="en-US" dirty="0"/>
              <a:t>시간대 파일을 사용합니다</a:t>
            </a:r>
            <a:r>
              <a:rPr lang="en-US" altLang="ko-KR" dirty="0"/>
              <a:t>. "Asia/Seoul"</a:t>
            </a:r>
            <a:r>
              <a:rPr lang="ko-KR" altLang="en-US" dirty="0"/>
              <a:t>은 서울의 시간대 정보</a:t>
            </a:r>
          </a:p>
          <a:p>
            <a:pPr fontAlgn="base" latinLnBrk="1"/>
            <a:r>
              <a:rPr lang="ko-KR" altLang="en-US" dirty="0"/>
              <a:t>시스템의 현재 시간대를 나타내는 파일의 경로입니다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</a:t>
            </a:r>
            <a:r>
              <a:rPr lang="ko-KR" altLang="en-US" dirty="0"/>
              <a:t>파일을 변경하면 시스템의 시간대가 변경</a:t>
            </a:r>
          </a:p>
          <a:p>
            <a:pPr fontAlgn="base" latinLnBrk="1"/>
            <a:r>
              <a:rPr lang="en-US" altLang="ko-KR" dirty="0"/>
              <a:t>&amp;&amp; echo "Asia/Seoul" 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endParaRPr lang="ko-KR" altLang="en-US" dirty="0"/>
          </a:p>
          <a:p>
            <a:pPr fontAlgn="base" latinLnBrk="1"/>
            <a:r>
              <a:rPr lang="en-US" altLang="ko-KR" dirty="0"/>
              <a:t>echo: </a:t>
            </a:r>
            <a:r>
              <a:rPr lang="ko-KR" altLang="en-US" dirty="0"/>
              <a:t>리눅스 명령줄에서 텍스트를 출력하는 명령입니다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"Asia/Seoul": </a:t>
            </a:r>
            <a:r>
              <a:rPr lang="ko-KR" altLang="en-US" dirty="0"/>
              <a:t>이 부분은 원하는 시간대를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"Asia/Seoul"</a:t>
            </a:r>
            <a:r>
              <a:rPr lang="ko-KR" altLang="en-US" dirty="0"/>
              <a:t>로 설정된 시간대인 서울 시간대를 지정하려고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 latinLnBrk="1"/>
            <a:r>
              <a:rPr lang="en-US" altLang="ko-KR" dirty="0"/>
              <a:t>&gt;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: </a:t>
            </a:r>
            <a:r>
              <a:rPr lang="ko-KR" altLang="en-US" dirty="0"/>
              <a:t>이 부분은 </a:t>
            </a:r>
            <a:r>
              <a:rPr lang="ko-KR" altLang="en-US" dirty="0" err="1"/>
              <a:t>리다이렉션</a:t>
            </a:r>
            <a:r>
              <a:rPr lang="ko-KR" altLang="en-US" dirty="0"/>
              <a:t> 연산자</a:t>
            </a:r>
            <a:r>
              <a:rPr lang="en-US" altLang="ko-KR" dirty="0"/>
              <a:t>(&gt;)</a:t>
            </a:r>
            <a:r>
              <a:rPr lang="ko-KR" altLang="en-US" dirty="0"/>
              <a:t>를 사용하여 출력된 텍스트를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파일에 쓰겠다는 것을 나타냅니다</a:t>
            </a:r>
            <a:r>
              <a:rPr lang="en-US" altLang="ko-KR" dirty="0"/>
              <a:t>.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파일은 시스템의 시간대 정보를 저장하는 파일로</a:t>
            </a:r>
            <a:r>
              <a:rPr lang="en-US" altLang="ko-KR" dirty="0"/>
              <a:t>, </a:t>
            </a:r>
            <a:r>
              <a:rPr lang="ko-KR" altLang="en-US" dirty="0"/>
              <a:t>시간대 설정을 변경하는 데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exec java $JAVA_OPTS 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=${SERVER_ENV} -jar /oc-edu.jar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//ENTRYPOINT exec java -Xmx1g -Xms1g 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=SERVER_ENV -jar /oc-edu.jar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Docker </a:t>
            </a:r>
            <a:r>
              <a:rPr lang="ko-KR" altLang="en-US" dirty="0"/>
              <a:t>컨테이너가 시작될 때 실행되어야 하는 명령을 지정</a:t>
            </a:r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=SERVER_ENV -jar /oc-edu.jar </a:t>
            </a:r>
            <a:r>
              <a:rPr lang="ko-KR" altLang="en-US" dirty="0"/>
              <a:t>실행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ENTRYPOINT exec java -Xmx256m -Xms256m 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=SERVER_ENV -jar /oc-edu.jar</a:t>
            </a:r>
            <a:endParaRPr lang="ko-KR" altLang="en-US" dirty="0"/>
          </a:p>
          <a:p>
            <a:pPr fontAlgn="base" latinLnBrk="1"/>
            <a:r>
              <a:rPr lang="en-US" altLang="ko-KR" dirty="0"/>
              <a:t>Docker </a:t>
            </a:r>
            <a:r>
              <a:rPr lang="ko-KR" altLang="en-US" dirty="0"/>
              <a:t>컨테이너가 시작될 때 실행되어야 하는 명령을 지정</a:t>
            </a:r>
          </a:p>
          <a:p>
            <a:pPr fontAlgn="base" latinLnBrk="1"/>
            <a:r>
              <a:rPr lang="en-US" altLang="ko-KR" dirty="0"/>
              <a:t>-</a:t>
            </a:r>
            <a:r>
              <a:rPr lang="en-US" altLang="ko-KR" dirty="0" err="1"/>
              <a:t>Dspring.profiles.active</a:t>
            </a:r>
            <a:r>
              <a:rPr lang="en-US" altLang="ko-KR" dirty="0"/>
              <a:t>=SERVER_ENV -jar /oc-edu.jar </a:t>
            </a:r>
            <a:r>
              <a:rPr lang="ko-KR" altLang="en-US" dirty="0"/>
              <a:t>실행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60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20CAB8-CD68-44C4-B41D-F43102D25D97}"/>
              </a:ext>
            </a:extLst>
          </p:cNvPr>
          <p:cNvGraphicFramePr>
            <a:graphicFrameLocks noGrp="1"/>
          </p:cNvGraphicFramePr>
          <p:nvPr/>
        </p:nvGraphicFramePr>
        <p:xfrm>
          <a:off x="1173163" y="1849438"/>
          <a:ext cx="14722476" cy="5904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853">
                  <a:extLst>
                    <a:ext uri="{9D8B030D-6E8A-4147-A177-3AD203B41FA5}">
                      <a16:colId xmlns:a16="http://schemas.microsoft.com/office/drawing/2014/main" val="163167934"/>
                    </a:ext>
                  </a:extLst>
                </a:gridCol>
                <a:gridCol w="934760">
                  <a:extLst>
                    <a:ext uri="{9D8B030D-6E8A-4147-A177-3AD203B41FA5}">
                      <a16:colId xmlns:a16="http://schemas.microsoft.com/office/drawing/2014/main" val="1403679102"/>
                    </a:ext>
                  </a:extLst>
                </a:gridCol>
                <a:gridCol w="412853">
                  <a:extLst>
                    <a:ext uri="{9D8B030D-6E8A-4147-A177-3AD203B41FA5}">
                      <a16:colId xmlns:a16="http://schemas.microsoft.com/office/drawing/2014/main" val="435879621"/>
                    </a:ext>
                  </a:extLst>
                </a:gridCol>
                <a:gridCol w="576436">
                  <a:extLst>
                    <a:ext uri="{9D8B030D-6E8A-4147-A177-3AD203B41FA5}">
                      <a16:colId xmlns:a16="http://schemas.microsoft.com/office/drawing/2014/main" val="3058595898"/>
                    </a:ext>
                  </a:extLst>
                </a:gridCol>
                <a:gridCol w="856864">
                  <a:extLst>
                    <a:ext uri="{9D8B030D-6E8A-4147-A177-3AD203B41FA5}">
                      <a16:colId xmlns:a16="http://schemas.microsoft.com/office/drawing/2014/main" val="271879515"/>
                    </a:ext>
                  </a:extLst>
                </a:gridCol>
                <a:gridCol w="2991233">
                  <a:extLst>
                    <a:ext uri="{9D8B030D-6E8A-4147-A177-3AD203B41FA5}">
                      <a16:colId xmlns:a16="http://schemas.microsoft.com/office/drawing/2014/main" val="985823417"/>
                    </a:ext>
                  </a:extLst>
                </a:gridCol>
                <a:gridCol w="3653355">
                  <a:extLst>
                    <a:ext uri="{9D8B030D-6E8A-4147-A177-3AD203B41FA5}">
                      <a16:colId xmlns:a16="http://schemas.microsoft.com/office/drawing/2014/main" val="2180762347"/>
                    </a:ext>
                  </a:extLst>
                </a:gridCol>
                <a:gridCol w="2991233">
                  <a:extLst>
                    <a:ext uri="{9D8B030D-6E8A-4147-A177-3AD203B41FA5}">
                      <a16:colId xmlns:a16="http://schemas.microsoft.com/office/drawing/2014/main" val="168573951"/>
                    </a:ext>
                  </a:extLst>
                </a:gridCol>
                <a:gridCol w="1892889">
                  <a:extLst>
                    <a:ext uri="{9D8B030D-6E8A-4147-A177-3AD203B41FA5}">
                      <a16:colId xmlns:a16="http://schemas.microsoft.com/office/drawing/2014/main" val="1340249038"/>
                    </a:ext>
                  </a:extLst>
                </a:gridCol>
              </a:tblGrid>
              <a:tr h="1514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순서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구분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작업자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스탭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실행 시스템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버전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명령어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입력변수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내용</a:t>
                      </a:r>
                      <a:endParaRPr lang="ko-KR" altLang="en-US" sz="800" b="0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extLst>
                  <a:ext uri="{0D108BD9-81ED-4DB2-BD59-A6C34878D82A}">
                    <a16:rowId xmlns:a16="http://schemas.microsoft.com/office/drawing/2014/main" val="1080160173"/>
                  </a:ext>
                </a:extLst>
              </a:tr>
              <a:tr h="1514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700" u="none" strike="noStrike">
                          <a:effectLst/>
                        </a:rPr>
                        <a:t>stg-oc-lx-player.groovy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개발자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GitLab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14.1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commit and Push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클릭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GitLab </a:t>
                      </a:r>
                      <a:r>
                        <a:rPr lang="ko-KR" altLang="en-US" sz="800" u="none" strike="noStrike">
                          <a:effectLst/>
                        </a:rPr>
                        <a:t>원격 저장소 소스 저장 및 업로드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extLst>
                  <a:ext uri="{0D108BD9-81ED-4DB2-BD59-A6C34878D82A}">
                    <a16:rowId xmlns:a16="http://schemas.microsoft.com/office/drawing/2014/main" val="117183874"/>
                  </a:ext>
                </a:extLst>
              </a:tr>
              <a:tr h="1514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700" u="none" strike="noStrike">
                          <a:effectLst/>
                        </a:rPr>
                        <a:t>stg-oc-lx-player.groovy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개발자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2.249.3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Build with Paramters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sicc-develop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배포할 </a:t>
                      </a:r>
                      <a:r>
                        <a:rPr lang="en-US" altLang="ko-KR" sz="800" u="none" strike="noStrike">
                          <a:effectLst/>
                        </a:rPr>
                        <a:t>GitLab </a:t>
                      </a:r>
                      <a:r>
                        <a:rPr lang="ko-KR" altLang="en-US" sz="800" u="none" strike="noStrike">
                          <a:effectLst/>
                        </a:rPr>
                        <a:t>브랜치 명 입력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extLst>
                  <a:ext uri="{0D108BD9-81ED-4DB2-BD59-A6C34878D82A}">
                    <a16:rowId xmlns:a16="http://schemas.microsoft.com/office/drawing/2014/main" val="2981934231"/>
                  </a:ext>
                </a:extLst>
              </a:tr>
              <a:tr h="1514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700" u="none" strike="noStrike">
                          <a:effectLst/>
                        </a:rPr>
                        <a:t>stg-oc-lx-player.groovy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Jenkins_1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GitLab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14.1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stage('checkout')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sicc-develop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배포할 </a:t>
                      </a:r>
                      <a:r>
                        <a:rPr lang="en-US" altLang="ko-KR" sz="800" u="none" strike="noStrike">
                          <a:effectLst/>
                        </a:rPr>
                        <a:t>GitLab </a:t>
                      </a:r>
                      <a:r>
                        <a:rPr lang="ko-KR" altLang="en-US" sz="800" u="none" strike="noStrike">
                          <a:effectLst/>
                        </a:rPr>
                        <a:t>브랜치 젠킨슨으로 다운로드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extLst>
                  <a:ext uri="{0D108BD9-81ED-4DB2-BD59-A6C34878D82A}">
                    <a16:rowId xmlns:a16="http://schemas.microsoft.com/office/drawing/2014/main" val="3565157982"/>
                  </a:ext>
                </a:extLst>
              </a:tr>
              <a:tr h="1514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700" u="none" strike="noStrike">
                          <a:effectLst/>
                        </a:rPr>
                        <a:t>stg-oc-lx-player.groovy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Jenkins_2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2.249.3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stage('Initialize')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젠킨슨 </a:t>
                      </a:r>
                      <a:r>
                        <a:rPr lang="en-US" altLang="ko-KR" sz="800" u="none" strike="noStrike">
                          <a:effectLst/>
                        </a:rPr>
                        <a:t>groovy </a:t>
                      </a:r>
                      <a:r>
                        <a:rPr lang="ko-KR" altLang="en-US" sz="800" u="none" strike="noStrike">
                          <a:effectLst/>
                        </a:rPr>
                        <a:t>스크립트 변수선언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mvnHome, imageName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extLst>
                  <a:ext uri="{0D108BD9-81ED-4DB2-BD59-A6C34878D82A}">
                    <a16:rowId xmlns:a16="http://schemas.microsoft.com/office/drawing/2014/main" val="3567547049"/>
                  </a:ext>
                </a:extLst>
              </a:tr>
              <a:tr h="31794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stg-oc-lx-player.groovy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Jenkins_3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2.249.3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stage('build')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1. Dockerfile </a:t>
                      </a:r>
                      <a:r>
                        <a:rPr lang="ko-KR" altLang="en-US" sz="800" u="none" strike="noStrike">
                          <a:effectLst/>
                        </a:rPr>
                        <a:t>다운로드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ㅇ상세위치</a:t>
                      </a:r>
                      <a:r>
                        <a:rPr lang="en-US" altLang="ko-KR" sz="8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ㅇ버킷</a:t>
                      </a:r>
                      <a:r>
                        <a:rPr lang="en-US" altLang="ko-KR" sz="8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ㅇ파일</a:t>
                      </a:r>
                      <a:r>
                        <a:rPr lang="en-US" altLang="ko-KR" sz="800" u="none" strike="noStrike">
                          <a:effectLst/>
                        </a:rPr>
                        <a:t>: dockerfiles/*******.Dockerfile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ㅇ실행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다운로드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2. kube </a:t>
                      </a:r>
                      <a:r>
                        <a:rPr lang="ko-KR" altLang="en-US" sz="8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ㅇ상세위치</a:t>
                      </a:r>
                      <a:r>
                        <a:rPr lang="en-US" altLang="ko-KR" sz="8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ㅇ버킷</a:t>
                      </a:r>
                      <a:r>
                        <a:rPr lang="en-US" altLang="ko-KR" sz="8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ㅇ파일</a:t>
                      </a:r>
                      <a:r>
                        <a:rPr lang="en-US" altLang="ko-KR" sz="800" u="none" strike="noStrike">
                          <a:effectLst/>
                        </a:rPr>
                        <a:t>: manifests/v2/*********.yaml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ㅇ실행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다운로드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3. nginx </a:t>
                      </a:r>
                      <a:r>
                        <a:rPr lang="ko-KR" altLang="en-US" sz="8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ㅇ상세위치</a:t>
                      </a:r>
                      <a:r>
                        <a:rPr lang="en-US" altLang="ko-KR" sz="800" u="none" strike="noStrike">
                          <a:effectLst/>
                        </a:rPr>
                        <a:t>: ncloudstorage &gt; [DEV]NCP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ㅇ버킷</a:t>
                      </a:r>
                      <a:r>
                        <a:rPr lang="en-US" altLang="ko-KR" sz="800" u="none" strike="noStrike">
                          <a:effectLst/>
                        </a:rPr>
                        <a:t>: ebs-oc-stg-contents-bucket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ㅇ파일</a:t>
                      </a:r>
                      <a:r>
                        <a:rPr lang="en-US" altLang="ko-KR" sz="800" u="none" strike="noStrike">
                          <a:effectLst/>
                        </a:rPr>
                        <a:t>: nginxconf/ns-auth/nginx-player.conf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ㅇ실행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ko-KR" altLang="en-US" sz="800" u="none" strike="noStrike">
                          <a:effectLst/>
                        </a:rPr>
                        <a:t>다운로드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4. kube </a:t>
                      </a:r>
                      <a:r>
                        <a:rPr lang="ko-KR" altLang="en-US" sz="8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800" u="none" strike="noStrike">
                          <a:effectLst/>
                        </a:rPr>
                        <a:t>: *********.yaml *</a:t>
                      </a:r>
                      <a:r>
                        <a:rPr lang="ko-KR" altLang="en-US" sz="800" u="none" strike="noStrike">
                          <a:effectLst/>
                        </a:rPr>
                        <a:t>출력</a:t>
                      </a:r>
                      <a:r>
                        <a:rPr lang="en-US" altLang="ko-KR" sz="800" u="none" strike="noStrike">
                          <a:effectLst/>
                        </a:rPr>
                        <a:t>: deployment.yaml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ㅇ환경설정 파일 생성 내보내기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1. Dockerfile </a:t>
                      </a:r>
                      <a:r>
                        <a:rPr lang="ko-KR" altLang="en-US" sz="800" u="none" strike="noStrike">
                          <a:effectLst/>
                        </a:rPr>
                        <a:t>다운로드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ㅇ파일</a:t>
                      </a:r>
                      <a:r>
                        <a:rPr lang="en-US" altLang="ko-KR" sz="800" u="none" strike="noStrike">
                          <a:effectLst/>
                        </a:rPr>
                        <a:t>: dockerfiles/lx-player.Dockerfile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2. kube </a:t>
                      </a:r>
                      <a:r>
                        <a:rPr lang="ko-KR" altLang="en-US" sz="8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ㅇ파일</a:t>
                      </a:r>
                      <a:r>
                        <a:rPr lang="en-US" altLang="ko-KR" sz="800" u="none" strike="noStrike">
                          <a:effectLst/>
                        </a:rPr>
                        <a:t>: manifests/v2/lx-player-k8s.yaml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3. nginx </a:t>
                      </a:r>
                      <a:r>
                        <a:rPr lang="ko-KR" altLang="en-US" sz="800" u="none" strike="noStrike">
                          <a:effectLst/>
                        </a:rPr>
                        <a:t>환경설정 다운로드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ㅇ파일</a:t>
                      </a:r>
                      <a:r>
                        <a:rPr lang="en-US" altLang="ko-KR" sz="800" u="none" strike="noStrike">
                          <a:effectLst/>
                        </a:rPr>
                        <a:t>: nginxconf/ns-auth/nginx-player.conf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4. kube </a:t>
                      </a:r>
                      <a:r>
                        <a:rPr lang="ko-KR" altLang="en-US" sz="800" u="none" strike="noStrike">
                          <a:effectLst/>
                        </a:rPr>
                        <a:t>환경설정 파일 생성 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ㅇ환경설정 파일 생성 *입력</a:t>
                      </a:r>
                      <a:r>
                        <a:rPr lang="en-US" altLang="ko-KR" sz="800" u="none" strike="noStrike">
                          <a:effectLst/>
                        </a:rPr>
                        <a:t>: lx-player-k8s.yaml *</a:t>
                      </a:r>
                      <a:r>
                        <a:rPr lang="ko-KR" altLang="en-US" sz="800" u="none" strike="noStrike">
                          <a:effectLst/>
                        </a:rPr>
                        <a:t>출력</a:t>
                      </a:r>
                      <a:r>
                        <a:rPr lang="en-US" altLang="ko-KR" sz="800" u="none" strike="noStrike">
                          <a:effectLst/>
                        </a:rPr>
                        <a:t>: deployment.yaml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extLst>
                  <a:ext uri="{0D108BD9-81ED-4DB2-BD59-A6C34878D82A}">
                    <a16:rowId xmlns:a16="http://schemas.microsoft.com/office/drawing/2014/main" val="473985359"/>
                  </a:ext>
                </a:extLst>
              </a:tr>
              <a:tr h="1059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Docker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19.03.14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 Docker </a:t>
                      </a:r>
                      <a:r>
                        <a:rPr lang="ko-KR" altLang="en-US" sz="800" u="none" strike="noStrike">
                          <a:effectLst/>
                        </a:rPr>
                        <a:t>실행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1) </a:t>
                      </a:r>
                      <a:r>
                        <a:rPr lang="en-US" sz="800" u="none" strike="noStrike">
                          <a:effectLst/>
                        </a:rPr>
                        <a:t>Docker </a:t>
                      </a:r>
                      <a:r>
                        <a:rPr lang="ko-KR" altLang="en-US" sz="800" u="none" strike="noStrike">
                          <a:effectLst/>
                        </a:rPr>
                        <a:t>이미지 빌드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2) </a:t>
                      </a:r>
                      <a:r>
                        <a:rPr lang="en-US" sz="800" u="none" strike="noStrike">
                          <a:effectLst/>
                        </a:rPr>
                        <a:t>Docker </a:t>
                      </a:r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en-US" sz="800" u="none" strike="noStrike">
                          <a:effectLst/>
                        </a:rPr>
                        <a:t>ebs-oc-jenkins </a:t>
                      </a:r>
                      <a:r>
                        <a:rPr lang="ko-KR" altLang="en-US" sz="800" u="none" strike="noStrike">
                          <a:effectLst/>
                        </a:rPr>
                        <a:t>서버에 설치됨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3) </a:t>
                      </a:r>
                      <a:r>
                        <a:rPr lang="en-US" sz="800" u="none" strike="noStrike">
                          <a:effectLst/>
                        </a:rPr>
                        <a:t>Docker </a:t>
                      </a:r>
                      <a:r>
                        <a:rPr lang="ko-KR" altLang="en-US" sz="800" u="none" strike="noStrike">
                          <a:effectLst/>
                        </a:rPr>
                        <a:t>이미지 빌드 된거 태그 명칭 생성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4) </a:t>
                      </a:r>
                      <a:r>
                        <a:rPr lang="en-US" sz="800" u="none" strike="noStrike">
                          <a:effectLst/>
                        </a:rPr>
                        <a:t>Docker </a:t>
                      </a:r>
                      <a:r>
                        <a:rPr lang="ko-KR" altLang="en-US" sz="800" u="none" strike="noStrike">
                          <a:effectLst/>
                        </a:rPr>
                        <a:t>이미지 </a:t>
                      </a:r>
                      <a:r>
                        <a:rPr lang="en-US" sz="800" u="none" strike="noStrike">
                          <a:effectLst/>
                        </a:rPr>
                        <a:t>ncloudstorage &gt; NCP[</a:t>
                      </a:r>
                      <a:r>
                        <a:rPr lang="ko-KR" altLang="en-US" sz="800" u="none" strike="noStrike">
                          <a:effectLst/>
                        </a:rPr>
                        <a:t>개발</a:t>
                      </a:r>
                      <a:r>
                        <a:rPr lang="en-US" altLang="ko-KR" sz="800" u="none" strike="noStrike">
                          <a:effectLst/>
                        </a:rPr>
                        <a:t>] &gt; </a:t>
                      </a:r>
                      <a:r>
                        <a:rPr lang="en-US" sz="800" u="none" strike="noStrike">
                          <a:effectLst/>
                        </a:rPr>
                        <a:t>VPC &gt; Container Registry &gt;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   ebs-oc-stg-registry.kr.ncr.ntruss.com(e89969vf.kr.private-ncr.ntruss.com) </a:t>
                      </a:r>
                      <a:r>
                        <a:rPr lang="ko-KR" altLang="en-US" sz="800" u="none" strike="noStrike">
                          <a:effectLst/>
                        </a:rPr>
                        <a:t>태그 명칭 업로드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extLst>
                  <a:ext uri="{0D108BD9-81ED-4DB2-BD59-A6C34878D82A}">
                    <a16:rowId xmlns:a16="http://schemas.microsoft.com/office/drawing/2014/main" val="2990233673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700" u="none" strike="noStrike">
                          <a:effectLst/>
                        </a:rPr>
                        <a:t>stg-oc-lx-player.groovy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Jenkins_5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kubernetes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Client Ver 1.20.2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Server Ver 1.20.13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stage('kube-nks01')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1. kube </a:t>
                      </a:r>
                      <a:r>
                        <a:rPr lang="ko-KR" altLang="en-US" sz="800" u="none" strike="noStrike">
                          <a:effectLst/>
                        </a:rPr>
                        <a:t>배포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 </a:t>
                      </a:r>
                      <a:r>
                        <a:rPr lang="en-US" altLang="ko-KR" sz="800" u="none" strike="noStrike">
                          <a:effectLst/>
                        </a:rPr>
                        <a:t>kube </a:t>
                      </a:r>
                      <a:r>
                        <a:rPr lang="ko-KR" altLang="en-US" sz="800" u="none" strike="noStrike">
                          <a:effectLst/>
                        </a:rPr>
                        <a:t>로그인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쿠버</a:t>
                      </a:r>
                      <a:r>
                        <a:rPr lang="en-US" altLang="ko-KR" sz="800" u="none" strike="noStrike">
                          <a:effectLst/>
                        </a:rPr>
                        <a:t>: ***********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 </a:t>
                      </a:r>
                      <a:r>
                        <a:rPr lang="en-US" altLang="ko-KR" sz="800" u="none" strike="noStrike">
                          <a:effectLst/>
                        </a:rPr>
                        <a:t>kube </a:t>
                      </a:r>
                      <a:r>
                        <a:rPr lang="ko-KR" altLang="en-US" sz="8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8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800" u="none" strike="noStrike">
                          <a:effectLst/>
                        </a:rPr>
                        <a:t>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1. kube </a:t>
                      </a:r>
                      <a:r>
                        <a:rPr lang="ko-KR" altLang="en-US" sz="800" u="none" strike="noStrike">
                          <a:effectLst/>
                        </a:rPr>
                        <a:t>배포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 </a:t>
                      </a:r>
                      <a:r>
                        <a:rPr lang="en-US" altLang="ko-KR" sz="800" u="none" strike="noStrike">
                          <a:effectLst/>
                        </a:rPr>
                        <a:t>kube </a:t>
                      </a:r>
                      <a:r>
                        <a:rPr lang="ko-KR" altLang="en-US" sz="800" u="none" strike="noStrike">
                          <a:effectLst/>
                        </a:rPr>
                        <a:t>로그인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쿠버</a:t>
                      </a:r>
                      <a:r>
                        <a:rPr lang="en-US" altLang="ko-KR" sz="800" u="none" strike="noStrike">
                          <a:effectLst/>
                        </a:rPr>
                        <a:t>: stg-nks01-kube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extLst>
                  <a:ext uri="{0D108BD9-81ED-4DB2-BD59-A6C34878D82A}">
                    <a16:rowId xmlns:a16="http://schemas.microsoft.com/office/drawing/2014/main" val="2616777064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700" u="none" strike="noStrike">
                          <a:effectLst/>
                        </a:rPr>
                        <a:t>stg-oc-lx-player.groovy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Jenkins_6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kubernetes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Client Ver 1.20.2</a:t>
                      </a:r>
                      <a:br>
                        <a:rPr lang="pt-BR" sz="800" u="none" strike="noStrike">
                          <a:effectLst/>
                        </a:rPr>
                      </a:br>
                      <a:r>
                        <a:rPr lang="pt-BR" sz="800" u="none" strike="noStrike">
                          <a:effectLst/>
                        </a:rPr>
                        <a:t>Server Ver 1.20.13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stage('kube-nks02')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1. kube </a:t>
                      </a:r>
                      <a:r>
                        <a:rPr lang="ko-KR" altLang="en-US" sz="800" u="none" strike="noStrike">
                          <a:effectLst/>
                        </a:rPr>
                        <a:t>배포</a:t>
                      </a:r>
                      <a:br>
                        <a:rPr lang="ko-KR" altLang="en-US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 </a:t>
                      </a:r>
                      <a:r>
                        <a:rPr lang="en-US" altLang="ko-KR" sz="800" u="none" strike="noStrike">
                          <a:effectLst/>
                        </a:rPr>
                        <a:t>kube </a:t>
                      </a:r>
                      <a:r>
                        <a:rPr lang="ko-KR" altLang="en-US" sz="800" u="none" strike="noStrike">
                          <a:effectLst/>
                        </a:rPr>
                        <a:t>로그인 </a:t>
                      </a:r>
                      <a:r>
                        <a:rPr lang="en-US" altLang="ko-KR" sz="800" u="none" strike="noStrike">
                          <a:effectLst/>
                        </a:rPr>
                        <a:t>/ </a:t>
                      </a:r>
                      <a:r>
                        <a:rPr lang="ko-KR" altLang="en-US" sz="800" u="none" strike="noStrike">
                          <a:effectLst/>
                        </a:rPr>
                        <a:t>쿠버</a:t>
                      </a:r>
                      <a:r>
                        <a:rPr lang="en-US" altLang="ko-KR" sz="800" u="none" strike="noStrike">
                          <a:effectLst/>
                        </a:rPr>
                        <a:t>: ***********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ㅇ </a:t>
                      </a:r>
                      <a:r>
                        <a:rPr lang="en-US" altLang="ko-KR" sz="800" u="none" strike="noStrike">
                          <a:effectLst/>
                        </a:rPr>
                        <a:t>kube </a:t>
                      </a:r>
                      <a:r>
                        <a:rPr lang="ko-KR" altLang="en-US" sz="800" u="none" strike="noStrike">
                          <a:effectLst/>
                        </a:rPr>
                        <a:t>환경설정 *출력</a:t>
                      </a:r>
                      <a:r>
                        <a:rPr lang="en-US" altLang="ko-KR" sz="800" u="none" strike="noStrike">
                          <a:effectLst/>
                        </a:rPr>
                        <a:t>: deployment.yaml </a:t>
                      </a:r>
                      <a:r>
                        <a:rPr lang="ko-KR" altLang="en-US" sz="800" u="none" strike="noStrike">
                          <a:effectLst/>
                        </a:rPr>
                        <a:t>실행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1.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배포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 err="1">
                          <a:effectLst/>
                        </a:rPr>
                        <a:t>ㅇ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kube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로그인 </a:t>
                      </a:r>
                      <a:r>
                        <a:rPr lang="en-US" altLang="ko-KR" sz="800" u="none" strike="noStrike" dirty="0">
                          <a:effectLst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쿠버</a:t>
                      </a:r>
                      <a:r>
                        <a:rPr lang="en-US" altLang="ko-KR" sz="800" u="none" strike="noStrike" dirty="0">
                          <a:effectLst/>
                        </a:rPr>
                        <a:t>: stg-nks02-kube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21" marR="5221" marT="5221" marB="0" anchor="ctr"/>
                </a:tc>
                <a:extLst>
                  <a:ext uri="{0D108BD9-81ED-4DB2-BD59-A6C34878D82A}">
                    <a16:rowId xmlns:a16="http://schemas.microsoft.com/office/drawing/2014/main" val="222211689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4A29488-CD26-4A16-848B-9C85B0E2A664}"/>
              </a:ext>
            </a:extLst>
          </p:cNvPr>
          <p:cNvSpPr/>
          <p:nvPr/>
        </p:nvSpPr>
        <p:spPr>
          <a:xfrm>
            <a:off x="26118" y="0"/>
            <a:ext cx="229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stg-oc-lx-player.groovy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7679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47758E0-9AED-4FAA-BAA2-D7C5A023CD46}"/>
              </a:ext>
            </a:extLst>
          </p:cNvPr>
          <p:cNvSpPr/>
          <p:nvPr/>
        </p:nvSpPr>
        <p:spPr>
          <a:xfrm>
            <a:off x="4065257" y="35358"/>
            <a:ext cx="12259781" cy="3627787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1A4D9F9-43E8-400A-8AEF-73AAB00D15D6}"/>
              </a:ext>
            </a:extLst>
          </p:cNvPr>
          <p:cNvSpPr/>
          <p:nvPr/>
        </p:nvSpPr>
        <p:spPr>
          <a:xfrm>
            <a:off x="3483627" y="4681502"/>
            <a:ext cx="2916921" cy="3420776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A4FC83F-F4A9-4DC5-AC47-BF4303E211F8}"/>
              </a:ext>
            </a:extLst>
          </p:cNvPr>
          <p:cNvSpPr/>
          <p:nvPr/>
        </p:nvSpPr>
        <p:spPr>
          <a:xfrm>
            <a:off x="154902" y="-8250"/>
            <a:ext cx="276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en-US" altLang="ko-KR" dirty="0">
                <a:highlight>
                  <a:srgbClr val="FFFF00"/>
                </a:highlight>
              </a:rPr>
              <a:t>stg-oc-node-chat-v2.groovy</a:t>
            </a:r>
          </a:p>
        </p:txBody>
      </p:sp>
      <p:sp>
        <p:nvSpPr>
          <p:cNvPr id="54" name="화살표: 위쪽/아래쪽 53">
            <a:extLst>
              <a:ext uri="{FF2B5EF4-FFF2-40B4-BE49-F238E27FC236}">
                <a16:creationId xmlns:a16="http://schemas.microsoft.com/office/drawing/2014/main" id="{432F6354-AF51-4EF0-A3A5-1E8430FCDB80}"/>
              </a:ext>
            </a:extLst>
          </p:cNvPr>
          <p:cNvSpPr/>
          <p:nvPr/>
        </p:nvSpPr>
        <p:spPr>
          <a:xfrm rot="16200000">
            <a:off x="3375508" y="2352192"/>
            <a:ext cx="377929" cy="741003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E86335-64BD-4465-9E12-E081B5F0A1E0}"/>
              </a:ext>
            </a:extLst>
          </p:cNvPr>
          <p:cNvSpPr/>
          <p:nvPr/>
        </p:nvSpPr>
        <p:spPr>
          <a:xfrm>
            <a:off x="5929454" y="224714"/>
            <a:ext cx="5280161" cy="2352926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56" name="화살표: 위쪽/아래쪽 55">
            <a:extLst>
              <a:ext uri="{FF2B5EF4-FFF2-40B4-BE49-F238E27FC236}">
                <a16:creationId xmlns:a16="http://schemas.microsoft.com/office/drawing/2014/main" id="{99CFE6ED-2E17-4D17-94FF-18CE8D910E21}"/>
              </a:ext>
            </a:extLst>
          </p:cNvPr>
          <p:cNvSpPr/>
          <p:nvPr/>
        </p:nvSpPr>
        <p:spPr>
          <a:xfrm>
            <a:off x="2134309" y="1869082"/>
            <a:ext cx="522614" cy="561366"/>
          </a:xfrm>
          <a:prstGeom prst="upDownArrow">
            <a:avLst>
              <a:gd name="adj1" fmla="val 43351"/>
              <a:gd name="adj2" fmla="val 273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74A625C8-EDB1-4760-9748-2896A918F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41" y="2570482"/>
            <a:ext cx="1440000" cy="99052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C5475D2C-FF19-410B-9F25-2D2E9421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91" y="502793"/>
            <a:ext cx="1440000" cy="132896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328D37F1-071C-4FBC-88D5-11E38DDAB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2" y="1549858"/>
            <a:ext cx="905409" cy="922766"/>
          </a:xfrm>
          <a:prstGeom prst="rect">
            <a:avLst/>
          </a:prstGeom>
        </p:spPr>
      </p:pic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A41EDDEA-54F2-4499-83B8-6CE8482DC484}"/>
              </a:ext>
            </a:extLst>
          </p:cNvPr>
          <p:cNvSpPr/>
          <p:nvPr/>
        </p:nvSpPr>
        <p:spPr>
          <a:xfrm rot="1800000">
            <a:off x="1147968" y="2415834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화살표: 오른쪽 108">
            <a:extLst>
              <a:ext uri="{FF2B5EF4-FFF2-40B4-BE49-F238E27FC236}">
                <a16:creationId xmlns:a16="http://schemas.microsoft.com/office/drawing/2014/main" id="{F88157B2-0732-43A1-B17A-176BA0C2A3B7}"/>
              </a:ext>
            </a:extLst>
          </p:cNvPr>
          <p:cNvSpPr/>
          <p:nvPr/>
        </p:nvSpPr>
        <p:spPr>
          <a:xfrm rot="20503359">
            <a:off x="1088058" y="1255130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9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1293804-93B6-4E03-90B8-CA1FF556137C}"/>
              </a:ext>
            </a:extLst>
          </p:cNvPr>
          <p:cNvSpPr/>
          <p:nvPr/>
        </p:nvSpPr>
        <p:spPr>
          <a:xfrm>
            <a:off x="269903" y="2461675"/>
            <a:ext cx="521297" cy="283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개발자</a:t>
            </a:r>
            <a:endParaRPr lang="en-US" altLang="ko-KR" sz="9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F673538-CB1A-4E60-9637-0745ED357BB6}"/>
              </a:ext>
            </a:extLst>
          </p:cNvPr>
          <p:cNvSpPr/>
          <p:nvPr/>
        </p:nvSpPr>
        <p:spPr>
          <a:xfrm>
            <a:off x="1155537" y="2597284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sz="12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3B5671D-46BA-48C0-9F3F-C98EEF9994A5}"/>
              </a:ext>
            </a:extLst>
          </p:cNvPr>
          <p:cNvSpPr/>
          <p:nvPr/>
        </p:nvSpPr>
        <p:spPr>
          <a:xfrm>
            <a:off x="2223868" y="2009116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</a:t>
            </a:r>
            <a:endParaRPr lang="ko-KR" altLang="en-US" sz="1200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8E07E98E-DF17-4286-8104-3E54FBA3B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104" y="4860627"/>
            <a:ext cx="1284585" cy="1226841"/>
          </a:xfrm>
          <a:prstGeom prst="rect">
            <a:avLst/>
          </a:prstGeom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59747C3-A8F3-4721-9DE0-186554B58FA9}"/>
              </a:ext>
            </a:extLst>
          </p:cNvPr>
          <p:cNvSpPr/>
          <p:nvPr/>
        </p:nvSpPr>
        <p:spPr>
          <a:xfrm>
            <a:off x="2533787" y="5812158"/>
            <a:ext cx="449781" cy="202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err="1"/>
              <a:t>bucket</a:t>
            </a:r>
            <a:endParaRPr lang="ko-KR" altLang="en-US" sz="900" dirty="0"/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03D6B47E-5F43-4AAA-9CC9-2D37E162B40C}"/>
              </a:ext>
            </a:extLst>
          </p:cNvPr>
          <p:cNvSpPr/>
          <p:nvPr/>
        </p:nvSpPr>
        <p:spPr>
          <a:xfrm>
            <a:off x="3632430" y="4860627"/>
            <a:ext cx="2576942" cy="12268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stage('deploy '+ns)</a:t>
            </a:r>
          </a:p>
          <a:p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Dockerfile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id="{F30E5803-370D-4A86-8634-5B807A60779D}"/>
              </a:ext>
            </a:extLst>
          </p:cNvPr>
          <p:cNvSpPr/>
          <p:nvPr/>
        </p:nvSpPr>
        <p:spPr>
          <a:xfrm rot="5400000">
            <a:off x="1495833" y="3970410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32B86435-82C4-4CDD-9016-53F3F154B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660" y="406009"/>
            <a:ext cx="1089158" cy="1501718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B47D7184-08F9-466B-899C-442E45BDC2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2296" y="432595"/>
            <a:ext cx="1396751" cy="1637569"/>
          </a:xfrm>
          <a:prstGeom prst="rect">
            <a:avLst/>
          </a:prstGeom>
        </p:spPr>
      </p:pic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EB9C262C-CBB4-4E3C-BA32-C5231F9B00D4}"/>
              </a:ext>
            </a:extLst>
          </p:cNvPr>
          <p:cNvSpPr/>
          <p:nvPr/>
        </p:nvSpPr>
        <p:spPr>
          <a:xfrm>
            <a:off x="7238144" y="769490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B0B71224-5B5C-453E-B4B4-7B42A341E902}"/>
              </a:ext>
            </a:extLst>
          </p:cNvPr>
          <p:cNvSpPr/>
          <p:nvPr/>
        </p:nvSpPr>
        <p:spPr>
          <a:xfrm>
            <a:off x="8975459" y="725474"/>
            <a:ext cx="377928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AB9B50F9-DA0A-44C5-AC22-AFC409016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8922" y="401546"/>
            <a:ext cx="1438476" cy="1400370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D93AAED-F48E-46B1-9D18-A74B8ED7A649}"/>
              </a:ext>
            </a:extLst>
          </p:cNvPr>
          <p:cNvSpPr/>
          <p:nvPr/>
        </p:nvSpPr>
        <p:spPr>
          <a:xfrm>
            <a:off x="9862844" y="1530406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Container Registry</a:t>
            </a:r>
            <a:endParaRPr lang="ko-KR" altLang="en-US" sz="900" dirty="0"/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1C9B0681-B444-4C68-BB54-44C6CF329C0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9418"/>
          <a:stretch/>
        </p:blipFill>
        <p:spPr>
          <a:xfrm>
            <a:off x="7520671" y="2075005"/>
            <a:ext cx="1440000" cy="377929"/>
          </a:xfrm>
          <a:prstGeom prst="rect">
            <a:avLst/>
          </a:prstGeom>
        </p:spPr>
      </p:pic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9D5075D9-E722-4788-9B65-A1A992BC47BA}"/>
              </a:ext>
            </a:extLst>
          </p:cNvPr>
          <p:cNvSpPr/>
          <p:nvPr/>
        </p:nvSpPr>
        <p:spPr>
          <a:xfrm>
            <a:off x="5929454" y="2763202"/>
            <a:ext cx="5484950" cy="813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&gt; 2.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사이즈 확인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ebs-oc-jenkins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서버에 설치됨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빌드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된거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태그 명칭 생성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4) Docker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NCP[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개발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] &gt; VPC &gt; Container Registry &gt;</a:t>
            </a:r>
          </a:p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ebs-oc-stg-registry.kr.ncr.ntruss.com(e89969vf.kr.private-ncr.ntruss.com)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태그 명칭 업로드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337A3D5-0C22-4DC3-8AA4-E80ABCAA89BD}"/>
              </a:ext>
            </a:extLst>
          </p:cNvPr>
          <p:cNvSpPr/>
          <p:nvPr/>
        </p:nvSpPr>
        <p:spPr>
          <a:xfrm>
            <a:off x="3395134" y="2576663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ko-KR" altLang="en-US" sz="1200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7851D084-CC13-4C56-BD3F-F5AE9F77FCE4}"/>
              </a:ext>
            </a:extLst>
          </p:cNvPr>
          <p:cNvSpPr/>
          <p:nvPr/>
        </p:nvSpPr>
        <p:spPr>
          <a:xfrm>
            <a:off x="11608824" y="224714"/>
            <a:ext cx="4372813" cy="2475700"/>
          </a:xfrm>
          <a:prstGeom prst="roundRect">
            <a:avLst>
              <a:gd name="adj" fmla="val 10655"/>
            </a:avLst>
          </a:prstGeom>
          <a:ln w="635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90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619B2DA7-9C09-411C-B3B6-C45309E41931}"/>
              </a:ext>
            </a:extLst>
          </p:cNvPr>
          <p:cNvSpPr/>
          <p:nvPr/>
        </p:nvSpPr>
        <p:spPr>
          <a:xfrm>
            <a:off x="3632430" y="6179019"/>
            <a:ext cx="2576942" cy="7832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manifests/v2/*********.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ED8CBC12-5A92-4342-962F-125AE7230B26}"/>
              </a:ext>
            </a:extLst>
          </p:cNvPr>
          <p:cNvSpPr/>
          <p:nvPr/>
        </p:nvSpPr>
        <p:spPr>
          <a:xfrm>
            <a:off x="12857933" y="398812"/>
            <a:ext cx="2942246" cy="9066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5.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파일 생성 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*입력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*********.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*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ㅇ환경설정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파일 생성 내보내기 </a:t>
            </a:r>
          </a:p>
        </p:txBody>
      </p:sp>
      <p:sp>
        <p:nvSpPr>
          <p:cNvPr id="129" name="화살표: 오른쪽 128">
            <a:extLst>
              <a:ext uri="{FF2B5EF4-FFF2-40B4-BE49-F238E27FC236}">
                <a16:creationId xmlns:a16="http://schemas.microsoft.com/office/drawing/2014/main" id="{13FF554C-EC0D-45AE-8BF2-84C74E2B24A4}"/>
              </a:ext>
            </a:extLst>
          </p:cNvPr>
          <p:cNvSpPr/>
          <p:nvPr/>
        </p:nvSpPr>
        <p:spPr>
          <a:xfrm rot="5400000">
            <a:off x="12215937" y="218787"/>
            <a:ext cx="262555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947A519-3F8D-44BC-8B2C-533416176A14}"/>
              </a:ext>
            </a:extLst>
          </p:cNvPr>
          <p:cNvSpPr/>
          <p:nvPr/>
        </p:nvSpPr>
        <p:spPr>
          <a:xfrm>
            <a:off x="11982004" y="60945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err="1"/>
              <a:t>kubernetes</a:t>
            </a:r>
            <a:r>
              <a:rPr lang="en-US" altLang="ko-KR" sz="900" dirty="0"/>
              <a:t> </a:t>
            </a:r>
          </a:p>
          <a:p>
            <a:pPr algn="ctr"/>
            <a:r>
              <a:rPr lang="ko-KR" altLang="en-US" sz="900" dirty="0"/>
              <a:t>환경설정</a:t>
            </a:r>
          </a:p>
        </p:txBody>
      </p: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66A2AC29-05FA-4D15-843D-B4AABDA3B996}"/>
              </a:ext>
            </a:extLst>
          </p:cNvPr>
          <p:cNvSpPr/>
          <p:nvPr/>
        </p:nvSpPr>
        <p:spPr>
          <a:xfrm rot="5400000">
            <a:off x="12246534" y="836257"/>
            <a:ext cx="230833" cy="6644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0E8B2FB2-04E3-4E53-B6DA-3A180365FB1E}"/>
              </a:ext>
            </a:extLst>
          </p:cNvPr>
          <p:cNvGrpSpPr/>
          <p:nvPr/>
        </p:nvGrpSpPr>
        <p:grpSpPr>
          <a:xfrm>
            <a:off x="11719362" y="1414009"/>
            <a:ext cx="1321123" cy="1274640"/>
            <a:chOff x="10544482" y="6698164"/>
            <a:chExt cx="1321123" cy="1274640"/>
          </a:xfrm>
        </p:grpSpPr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4934971D-459B-4E94-ABB0-51FA54A52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44482" y="6698164"/>
              <a:ext cx="1255703" cy="1156769"/>
            </a:xfrm>
            <a:prstGeom prst="rect">
              <a:avLst/>
            </a:prstGeom>
          </p:spPr>
        </p:pic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FFF131B-02C6-49FE-B14E-2E749AE51FF3}"/>
                </a:ext>
              </a:extLst>
            </p:cNvPr>
            <p:cNvSpPr/>
            <p:nvPr/>
          </p:nvSpPr>
          <p:spPr>
            <a:xfrm>
              <a:off x="11360338" y="7741972"/>
              <a:ext cx="5052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/>
                <a:t>deploy</a:t>
              </a:r>
              <a:endParaRPr lang="ko-KR" altLang="en-US" sz="900" dirty="0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8767AF6-AAA6-45AD-B9CF-39096EF1FE5D}"/>
              </a:ext>
            </a:extLst>
          </p:cNvPr>
          <p:cNvSpPr/>
          <p:nvPr/>
        </p:nvSpPr>
        <p:spPr>
          <a:xfrm>
            <a:off x="12185841" y="418199"/>
            <a:ext cx="567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2E04079-3933-4E60-9B84-65C16809B511}"/>
              </a:ext>
            </a:extLst>
          </p:cNvPr>
          <p:cNvSpPr/>
          <p:nvPr/>
        </p:nvSpPr>
        <p:spPr>
          <a:xfrm>
            <a:off x="12206560" y="1028775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ko-KR" altLang="en-US" sz="1200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C875344-9919-413A-B807-E6BFE1E2A916}"/>
              </a:ext>
            </a:extLst>
          </p:cNvPr>
          <p:cNvSpPr/>
          <p:nvPr/>
        </p:nvSpPr>
        <p:spPr>
          <a:xfrm>
            <a:off x="12857933" y="1493739"/>
            <a:ext cx="2942246" cy="724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6.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배포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/ </a:t>
            </a:r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쿠버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***********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kube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환경설정 *출력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deployment.yaml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실행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D266F08C-5CDF-42C6-B73F-2D8914EE224E}"/>
              </a:ext>
            </a:extLst>
          </p:cNvPr>
          <p:cNvSpPr/>
          <p:nvPr/>
        </p:nvSpPr>
        <p:spPr>
          <a:xfrm>
            <a:off x="2534612" y="2042076"/>
            <a:ext cx="1400362" cy="2110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③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stage('checkout')</a:t>
            </a:r>
            <a:endParaRPr lang="ko-KR" altLang="en-US" sz="900" dirty="0"/>
          </a:p>
        </p:txBody>
      </p: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6D871196-5B03-4A50-9805-73FBE733BF80}"/>
              </a:ext>
            </a:extLst>
          </p:cNvPr>
          <p:cNvSpPr/>
          <p:nvPr/>
        </p:nvSpPr>
        <p:spPr>
          <a:xfrm rot="16200000">
            <a:off x="1956249" y="3970411"/>
            <a:ext cx="1240663" cy="49207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F3517AF2-1A42-42E9-8F39-3546ECA9D48F}"/>
              </a:ext>
            </a:extLst>
          </p:cNvPr>
          <p:cNvSpPr/>
          <p:nvPr/>
        </p:nvSpPr>
        <p:spPr>
          <a:xfrm>
            <a:off x="2821514" y="3871519"/>
            <a:ext cx="1621831" cy="7011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stage('deploy '+ns)</a:t>
            </a: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 ns-inc1</a:t>
            </a: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-2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 ns-inc2</a:t>
            </a: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-3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 ns-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taj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-4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 ns-pus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6592B312-F5DE-48C9-AAD6-C018E654E239}"/>
              </a:ext>
            </a:extLst>
          </p:cNvPr>
          <p:cNvSpPr/>
          <p:nvPr/>
        </p:nvSpPr>
        <p:spPr>
          <a:xfrm>
            <a:off x="3632430" y="7146116"/>
            <a:ext cx="2576942" cy="7832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3. package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ㅇ상세위치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ncloudstorage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&gt; [DEV]NCP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ㅇ버킷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ebs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oc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-stg-contents-bucket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ㅇ파일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chat-config/package*****.json</a:t>
            </a:r>
          </a:p>
          <a:p>
            <a:r>
              <a:rPr lang="ko-KR" altLang="en-US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ㅇ실행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다운로드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8F1D539-B706-4570-B0A2-5F8CA8D349B2}"/>
              </a:ext>
            </a:extLst>
          </p:cNvPr>
          <p:cNvSpPr/>
          <p:nvPr/>
        </p:nvSpPr>
        <p:spPr>
          <a:xfrm>
            <a:off x="2409707" y="3795316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endParaRPr lang="ko-KR" altLang="en-US" sz="1200" dirty="0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C4DF2E86-553E-48DA-9DBE-22637354D5E9}"/>
              </a:ext>
            </a:extLst>
          </p:cNvPr>
          <p:cNvSpPr/>
          <p:nvPr/>
        </p:nvSpPr>
        <p:spPr>
          <a:xfrm>
            <a:off x="4184959" y="155321"/>
            <a:ext cx="1563037" cy="7011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stage('deploy '+ns)</a:t>
            </a: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-1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 ns-inc1</a:t>
            </a: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-2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 ns-inc2</a:t>
            </a: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-3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 ns-</a:t>
            </a:r>
            <a:r>
              <a:rPr lang="en-US" altLang="ko-KR" sz="900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taj</a:t>
            </a:r>
            <a:endParaRPr lang="en-US" altLang="ko-KR" sz="9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④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-4</a:t>
            </a:r>
            <a:r>
              <a:rPr lang="ko-KR" altLang="en-US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deploy ns-pus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CA043C-34A2-4DD5-A53A-62A2BA2E5C6F}"/>
              </a:ext>
            </a:extLst>
          </p:cNvPr>
          <p:cNvSpPr/>
          <p:nvPr/>
        </p:nvSpPr>
        <p:spPr>
          <a:xfrm>
            <a:off x="17188764" y="1828"/>
            <a:ext cx="10944276" cy="125572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[[</a:t>
            </a:r>
            <a:r>
              <a:rPr lang="en-US" altLang="ko-KR" dirty="0">
                <a:highlight>
                  <a:srgbClr val="FFFF00"/>
                </a:highlight>
              </a:rPr>
              <a:t>node-</a:t>
            </a:r>
            <a:r>
              <a:rPr lang="en-US" altLang="ko-KR" dirty="0" err="1">
                <a:highlight>
                  <a:srgbClr val="FFFF00"/>
                </a:highlight>
              </a:rPr>
              <a:t>chat.Dockerfile</a:t>
            </a:r>
            <a:r>
              <a:rPr lang="en-US" altLang="ko-KR" b="1" u="sng" dirty="0">
                <a:highlight>
                  <a:srgbClr val="FFFF00"/>
                </a:highlight>
              </a:rPr>
              <a:t>]]</a:t>
            </a:r>
          </a:p>
          <a:p>
            <a:endParaRPr lang="en-US" altLang="ko-KR" dirty="0"/>
          </a:p>
          <a:p>
            <a:pPr fontAlgn="base" latinLnBrk="1"/>
            <a:r>
              <a:rPr lang="en-US" altLang="ko-KR" dirty="0"/>
              <a:t>FROM node:12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공식 </a:t>
            </a:r>
            <a:r>
              <a:rPr lang="en-US" altLang="ko-KR" dirty="0"/>
              <a:t>Node.js </a:t>
            </a:r>
            <a:r>
              <a:rPr lang="ko-KR" altLang="en-US" dirty="0" err="1"/>
              <a:t>도커</a:t>
            </a:r>
            <a:r>
              <a:rPr lang="ko-KR" altLang="en-US" dirty="0"/>
              <a:t> 이미지 중 </a:t>
            </a:r>
            <a:r>
              <a:rPr lang="en-US" altLang="ko-KR" dirty="0"/>
              <a:t>Node.js 12 </a:t>
            </a:r>
            <a:r>
              <a:rPr lang="ko-KR" altLang="en-US" dirty="0"/>
              <a:t>버전 이미지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FROM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사용할 기본 이미지를 정의하는 지시어</a:t>
            </a:r>
          </a:p>
          <a:p>
            <a:pPr fontAlgn="base" latinLnBrk="1"/>
            <a:r>
              <a:rPr lang="en-US" altLang="ko-KR" dirty="0"/>
              <a:t>node:12 </a:t>
            </a:r>
            <a:r>
              <a:rPr lang="ko-KR" altLang="en-US" dirty="0"/>
              <a:t>이 부분은 사용할 기본 이미지를 나타냅니다</a:t>
            </a:r>
            <a:r>
              <a:rPr lang="en-US" altLang="ko-KR" dirty="0"/>
              <a:t>. </a:t>
            </a:r>
            <a:r>
              <a:rPr lang="ko-KR" altLang="en-US" dirty="0"/>
              <a:t>여기에서는 </a:t>
            </a:r>
            <a:r>
              <a:rPr lang="en-US" altLang="ko-KR" dirty="0"/>
              <a:t>Node.js 12 </a:t>
            </a:r>
            <a:r>
              <a:rPr lang="ko-KR" altLang="en-US" dirty="0"/>
              <a:t>버전을 기반으로 하는 공식 </a:t>
            </a:r>
            <a:r>
              <a:rPr lang="ko-KR" altLang="en-US" dirty="0" err="1"/>
              <a:t>도커</a:t>
            </a:r>
            <a:r>
              <a:rPr lang="ko-KR" altLang="en-US" dirty="0"/>
              <a:t> 이미지를 사용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WORKDIR 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/app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컨테이너 내에서 실행되는 명령이 해당 디렉토리를 기준으로 실행되게 하며</a:t>
            </a:r>
            <a:r>
              <a:rPr lang="en-US" altLang="ko-KR" dirty="0"/>
              <a:t>, </a:t>
            </a:r>
            <a:r>
              <a:rPr lang="ko-KR" altLang="en-US" dirty="0"/>
              <a:t>이 디렉토리 내에서 파일 작업 및 명령을 수행하게 됩니다</a:t>
            </a:r>
            <a:r>
              <a:rPr lang="en-US" altLang="ko-KR" dirty="0"/>
              <a:t>. </a:t>
            </a:r>
            <a:r>
              <a:rPr lang="ko-KR" altLang="en-US" dirty="0"/>
              <a:t>이를 통해 </a:t>
            </a:r>
            <a:r>
              <a:rPr lang="ko-KR" altLang="en-US" dirty="0" err="1"/>
              <a:t>도커</a:t>
            </a:r>
            <a:r>
              <a:rPr lang="ko-KR" altLang="en-US" dirty="0"/>
              <a:t> 이미지 내에서 필요한 파일과 리소스를 복사하고 사용자 정의 설정을 포함하여 이미지를 빌드할 수 있습니다</a:t>
            </a:r>
            <a:r>
              <a:rPr lang="en-US" altLang="ko-KR" dirty="0"/>
              <a:t>. </a:t>
            </a:r>
            <a:r>
              <a:rPr lang="ko-KR" altLang="en-US" dirty="0"/>
              <a:t>설정된 작업 디렉토리 내에서의 상대 경로가 간결하고 명확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WORKDIR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시작될 때 작업 디렉토리를 변경하는 지시어입니다</a:t>
            </a:r>
            <a:r>
              <a:rPr lang="en-US" altLang="ko-KR" dirty="0"/>
              <a:t>. </a:t>
            </a:r>
            <a:r>
              <a:rPr lang="ko-KR" altLang="en-US" dirty="0"/>
              <a:t>이 디렉토리가 변경되면 이후의 명령은 해당 디렉토리를 기준으로 실행</a:t>
            </a:r>
          </a:p>
          <a:p>
            <a:pPr fontAlgn="base" latinLnBrk="1"/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/app </a:t>
            </a:r>
            <a:r>
              <a:rPr lang="ko-KR" altLang="en-US" dirty="0" err="1"/>
              <a:t>렉토리를</a:t>
            </a:r>
            <a:r>
              <a:rPr lang="ko-KR" altLang="en-US" dirty="0"/>
              <a:t> 현재의 작업 디렉토리로 설정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ARG 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변수선언 </a:t>
            </a:r>
            <a:r>
              <a:rPr lang="en-US" altLang="ko-KR" dirty="0"/>
              <a:t>SERVER_ENV</a:t>
            </a:r>
            <a:endParaRPr lang="ko-KR" altLang="en-US" dirty="0"/>
          </a:p>
          <a:p>
            <a:pPr fontAlgn="base" latinLnBrk="1"/>
            <a:r>
              <a:rPr lang="en-US" altLang="ko-KR" dirty="0"/>
              <a:t>ENV SERVER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변수셋팅</a:t>
            </a:r>
            <a:r>
              <a:rPr lang="ko-KR" altLang="en-US" dirty="0"/>
              <a:t> </a:t>
            </a:r>
            <a:r>
              <a:rPr lang="en-US" altLang="ko-KR" dirty="0"/>
              <a:t>SERVER ${SERVER_ENV}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package*.json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/>
              <a:t>복사 </a:t>
            </a:r>
            <a:r>
              <a:rPr lang="en-US" altLang="ko-KR" dirty="0"/>
              <a:t>package*.json ./</a:t>
            </a:r>
            <a:endParaRPr lang="ko-KR" altLang="en-US" dirty="0"/>
          </a:p>
          <a:p>
            <a:pPr fontAlgn="base" latinLnBrk="1"/>
            <a:r>
              <a:rPr lang="ko-KR" altLang="en-US" dirty="0"/>
              <a:t>	</a:t>
            </a:r>
          </a:p>
          <a:p>
            <a:pPr fontAlgn="base" latinLnBrk="1"/>
            <a:r>
              <a:rPr lang="en-US" altLang="ko-KR" dirty="0"/>
              <a:t>RUN </a:t>
            </a:r>
            <a:r>
              <a:rPr lang="en-US" altLang="ko-KR" dirty="0" err="1"/>
              <a:t>npm</a:t>
            </a:r>
            <a:r>
              <a:rPr lang="en-US" altLang="ko-KR" dirty="0"/>
              <a:t> install</a:t>
            </a:r>
            <a:endParaRPr lang="ko-KR" altLang="en-US" dirty="0"/>
          </a:p>
          <a:p>
            <a:pPr fontAlgn="base" latinLnBrk="1"/>
            <a:r>
              <a:rPr lang="en-US" altLang="ko-KR" dirty="0"/>
              <a:t>COPY . ./</a:t>
            </a:r>
            <a:endParaRPr lang="ko-KR" altLang="en-US" dirty="0"/>
          </a:p>
          <a:p>
            <a:pPr fontAlgn="base" latinLnBrk="1"/>
            <a:r>
              <a:rPr lang="en-US" altLang="ko-KR" dirty="0"/>
              <a:t>// </a:t>
            </a:r>
            <a:r>
              <a:rPr lang="ko-KR" altLang="en-US" dirty="0" err="1"/>
              <a:t>도커파일내</a:t>
            </a:r>
            <a:r>
              <a:rPr lang="ko-KR" altLang="en-US" dirty="0"/>
              <a:t> </a:t>
            </a:r>
            <a:r>
              <a:rPr lang="en-US" altLang="ko-KR" dirty="0"/>
              <a:t>Node.js </a:t>
            </a:r>
            <a:r>
              <a:rPr lang="ko-KR" altLang="en-US" dirty="0"/>
              <a:t>환경에서 사용되는 명령으로</a:t>
            </a:r>
            <a:r>
              <a:rPr lang="en-US" altLang="ko-KR" dirty="0"/>
              <a:t>, Node.js </a:t>
            </a:r>
            <a:r>
              <a:rPr lang="ko-KR" altLang="en-US" dirty="0"/>
              <a:t>프로젝트의 종속성을 설치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RUN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실행할 명령을 정의 </a:t>
            </a:r>
          </a:p>
          <a:p>
            <a:pPr fontAlgn="base" latinLnBrk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Node.js </a:t>
            </a:r>
            <a:r>
              <a:rPr lang="ko-KR" altLang="en-US" dirty="0"/>
              <a:t>환경에서 사용되는 명령으로</a:t>
            </a:r>
            <a:r>
              <a:rPr lang="en-US" altLang="ko-KR" dirty="0"/>
              <a:t>, Node.js </a:t>
            </a:r>
            <a:r>
              <a:rPr lang="ko-KR" altLang="en-US" dirty="0"/>
              <a:t>프로젝트의 종속성을 설치하는 데 사용됩니다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JavaScript </a:t>
            </a:r>
            <a:r>
              <a:rPr lang="ko-KR" altLang="en-US" dirty="0"/>
              <a:t>패키지 관리자인 </a:t>
            </a:r>
            <a:r>
              <a:rPr lang="en-US" altLang="ko-KR" dirty="0" err="1"/>
              <a:t>npm</a:t>
            </a:r>
            <a:r>
              <a:rPr lang="en-US" altLang="ko-KR" dirty="0"/>
              <a:t> (Node Package Manager)</a:t>
            </a:r>
            <a:r>
              <a:rPr lang="ko-KR" altLang="en-US" dirty="0"/>
              <a:t>를 통해 실행</a:t>
            </a:r>
          </a:p>
          <a:p>
            <a:pPr fontAlgn="base" latinLnBrk="1"/>
            <a:r>
              <a:rPr lang="en-US" altLang="ko-KR" dirty="0"/>
              <a:t>install </a:t>
            </a:r>
            <a:r>
              <a:rPr lang="ko-KR" altLang="en-US" dirty="0"/>
              <a:t>프로젝트의 모든 종속성이 설치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EXPOSE 8080</a:t>
            </a:r>
            <a:endParaRPr lang="ko-KR" altLang="en-US" dirty="0"/>
          </a:p>
          <a:p>
            <a:pPr fontAlgn="base" latinLnBrk="1"/>
            <a:r>
              <a:rPr lang="en-US" altLang="ko-KR" dirty="0"/>
              <a:t>//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노출할 포트 </a:t>
            </a:r>
            <a:r>
              <a:rPr lang="en-US" altLang="ko-KR" dirty="0"/>
              <a:t>8080 </a:t>
            </a:r>
            <a:r>
              <a:rPr lang="ko-KR" altLang="en-US" dirty="0"/>
              <a:t>으로 설정</a:t>
            </a:r>
          </a:p>
          <a:p>
            <a:pPr fontAlgn="base" latinLnBrk="1"/>
            <a:r>
              <a:rPr lang="en-US" altLang="ko-KR" dirty="0"/>
              <a:t>/*</a:t>
            </a:r>
            <a:endParaRPr lang="ko-KR" altLang="en-US" dirty="0"/>
          </a:p>
          <a:p>
            <a:pPr fontAlgn="base" latinLnBrk="1"/>
            <a:r>
              <a:rPr lang="en-US" altLang="ko-KR" dirty="0"/>
              <a:t>EXPOSE </a:t>
            </a:r>
            <a:r>
              <a:rPr lang="ko-KR" altLang="en-US" dirty="0" err="1"/>
              <a:t>도커파일</a:t>
            </a:r>
            <a:r>
              <a:rPr lang="ko-KR" altLang="en-US" dirty="0"/>
              <a:t> 내에서 컨테이너가 노출할 포트를 정의하는 지시어입니다</a:t>
            </a:r>
            <a:r>
              <a:rPr lang="en-US" altLang="ko-KR" dirty="0"/>
              <a:t>. </a:t>
            </a:r>
            <a:r>
              <a:rPr lang="ko-KR" altLang="en-US" dirty="0"/>
              <a:t>이 포트는 컨테이너 외부에서 컨테이너 내부의 서비스에 접근할 때 사용</a:t>
            </a:r>
          </a:p>
          <a:p>
            <a:pPr fontAlgn="base" latinLnBrk="1"/>
            <a:r>
              <a:rPr lang="en-US" altLang="ko-KR" dirty="0"/>
              <a:t>8080 </a:t>
            </a:r>
            <a:r>
              <a:rPr lang="ko-KR" altLang="en-US" dirty="0"/>
              <a:t>컨테이너가 노출하려는 포트 번호</a:t>
            </a:r>
          </a:p>
          <a:p>
            <a:pPr fontAlgn="base" latinLnBrk="1"/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  <a:p>
            <a:pPr fontAlgn="base" latinLnBrk="1"/>
            <a:r>
              <a:rPr lang="en-US" altLang="ko-KR" dirty="0"/>
              <a:t>CMD ["</a:t>
            </a:r>
            <a:r>
              <a:rPr lang="en-US" altLang="ko-KR" dirty="0" err="1"/>
              <a:t>npm</a:t>
            </a:r>
            <a:r>
              <a:rPr lang="en-US" altLang="ko-KR" dirty="0"/>
              <a:t>", "run", "start"]</a:t>
            </a:r>
            <a:endParaRPr lang="ko-KR" altLang="en-US" dirty="0"/>
          </a:p>
          <a:p>
            <a:pPr fontAlgn="base" latinLnBrk="1"/>
            <a:r>
              <a:rPr lang="en-US" altLang="ko-KR" dirty="0"/>
              <a:t>//**</a:t>
            </a:r>
            <a:r>
              <a:rPr lang="en-US" altLang="ko-KR" dirty="0" err="1"/>
              <a:t>Dockerfile</a:t>
            </a:r>
            <a:r>
              <a:rPr lang="en-US" altLang="ko-KR" dirty="0"/>
              <a:t>**: - Docker</a:t>
            </a:r>
            <a:r>
              <a:rPr lang="ko-KR" altLang="en-US" dirty="0"/>
              <a:t>는 대단한 것을 패스키징하고 실행하는 데 사용되는 컨테이너화 기술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0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1748</TotalTime>
  <Words>40614</Words>
  <Application>Microsoft Office PowerPoint</Application>
  <PresentationFormat>사용자 지정</PresentationFormat>
  <Paragraphs>5173</Paragraphs>
  <Slides>47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맑은 고딕</vt:lpstr>
      <vt:lpstr>함초롬바탕</vt:lpstr>
      <vt:lpstr>Arial</vt:lpstr>
      <vt:lpstr>Calibri</vt:lpstr>
      <vt:lpstr>Calibri Light</vt:lpstr>
      <vt:lpstr>Office 테마</vt:lpstr>
      <vt:lpstr>젠킨슨 및 도커 연동</vt:lpstr>
      <vt:lpstr>표준</vt:lpstr>
      <vt:lpstr>PowerPoint 프레젠테이션</vt:lpstr>
      <vt:lpstr>STG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젠킨슨 및 도커 연동</dc:title>
  <dc:creator>SICC</dc:creator>
  <cp:lastModifiedBy>SICC</cp:lastModifiedBy>
  <cp:revision>113</cp:revision>
  <dcterms:created xsi:type="dcterms:W3CDTF">2023-10-12T08:11:50Z</dcterms:created>
  <dcterms:modified xsi:type="dcterms:W3CDTF">2023-10-18T04:42:00Z</dcterms:modified>
</cp:coreProperties>
</file>