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343" r:id="rId6"/>
    <p:sldId id="288" r:id="rId7"/>
    <p:sldId id="321" r:id="rId8"/>
    <p:sldId id="322" r:id="rId9"/>
    <p:sldId id="323" r:id="rId10"/>
    <p:sldId id="324" r:id="rId11"/>
    <p:sldId id="325" r:id="rId12"/>
    <p:sldId id="326" r:id="rId13"/>
    <p:sldId id="344" r:id="rId14"/>
    <p:sldId id="346" r:id="rId15"/>
    <p:sldId id="379" r:id="rId16"/>
    <p:sldId id="380" r:id="rId17"/>
    <p:sldId id="345" r:id="rId18"/>
    <p:sldId id="32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6D2A"/>
    <a:srgbClr val="F46B4E"/>
    <a:srgbClr val="FF5D5D"/>
    <a:srgbClr val="F4874F"/>
    <a:srgbClr val="02D07D"/>
    <a:srgbClr val="F8B796"/>
    <a:srgbClr val="323232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18" autoAdjust="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EC2A7-2202-44A4-83FA-50D8B7C780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70C38-6B5A-4220-9753-7E3860F797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2FC1-6476-4B44-BAF3-EA902F35CF4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2FC1-6476-4B44-BAF3-EA902F35CF4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2FC1-6476-4B44-BAF3-EA902F35CF4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2FC1-6476-4B44-BAF3-EA902F35CF4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2FC1-6476-4B44-BAF3-EA902F35CF4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2FC1-6476-4B44-BAF3-EA902F35CF4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2FC1-6476-4B44-BAF3-EA902F35CF4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2FC1-6476-4B44-BAF3-EA902F35CF4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2FC1-6476-4B44-BAF3-EA902F35CF4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2FC1-6476-4B44-BAF3-EA902F35CF4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2FC1-6476-4B44-BAF3-EA902F35CF4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2FC1-6476-4B44-BAF3-EA902F35CF4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2FC1-6476-4B44-BAF3-EA902F35CF4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2FC1-6476-4B44-BAF3-EA902F35CF4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029E9-FACC-464F-99C2-AAF81D086D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7820-4938-41C8-94AA-B067A0C476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/>
          <p:nvPr/>
        </p:nvSpPr>
        <p:spPr>
          <a:xfrm>
            <a:off x="2230755" y="2283460"/>
            <a:ext cx="7934960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zh-CN" altLang="en-US" sz="4000" spc="-15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Open Sans" panose="020B0606030504020204" pitchFamily="34" charset="0"/>
              </a:rPr>
              <a:t>面向课程的学生个性化反馈系统</a:t>
            </a:r>
            <a:endParaRPr lang="zh-CN" altLang="en-US" sz="4000" spc="-15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latin typeface="方正小标宋简体" panose="03000509000000000000" pitchFamily="65" charset="-122"/>
              <a:ea typeface="方正小标宋简体" panose="03000509000000000000" pitchFamily="65" charset="-122"/>
              <a:cs typeface="Open Sans" panose="020B0606030504020204" pitchFamily="34" charset="0"/>
            </a:endParaRPr>
          </a:p>
          <a:p>
            <a:pPr algn="ctr"/>
            <a:r>
              <a:rPr lang="en-US" altLang="zh-CN" sz="4000" spc="-15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Open Sans" panose="020B0606030504020204" pitchFamily="34" charset="0"/>
              </a:rPr>
              <a:t>Beta</a:t>
            </a:r>
            <a:r>
              <a:rPr lang="zh-CN" altLang="en-US" sz="4000" spc="-15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Open Sans" panose="020B0606030504020204" pitchFamily="34" charset="0"/>
              </a:rPr>
              <a:t>版本答辩</a:t>
            </a:r>
            <a:endParaRPr lang="zh-CN" altLang="en-US" sz="4000" spc="-15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latin typeface="方正小标宋简体" panose="03000509000000000000" pitchFamily="65" charset="-122"/>
              <a:ea typeface="方正小标宋简体" panose="03000509000000000000" pitchFamily="65" charset="-122"/>
              <a:cs typeface="Open Sans" panose="020B0606030504020204" pitchFamily="34" charset="0"/>
            </a:endParaRPr>
          </a:p>
        </p:txBody>
      </p:sp>
      <p:sp>
        <p:nvSpPr>
          <p:cNvPr id="12" name="椭圆 1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116397" y="3457471"/>
            <a:ext cx="163773" cy="163773"/>
          </a:xfrm>
          <a:prstGeom prst="ellipse">
            <a:avLst/>
          </a:prstGeom>
          <a:solidFill>
            <a:srgbClr val="C991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任意多边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380255" y="3539249"/>
            <a:ext cx="3125339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H="1">
            <a:off x="2849743" y="3539249"/>
            <a:ext cx="3125339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sp>
        <p:nvSpPr>
          <p:cNvPr id="21" name="TextBox 6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/>
          <p:nvPr/>
        </p:nvSpPr>
        <p:spPr>
          <a:xfrm>
            <a:off x="6713220" y="3605530"/>
            <a:ext cx="2658745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prstClr val="white">
                    <a:lumMod val="85000"/>
                  </a:prstClr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Open Sans" panose="020B0606030504020204" pitchFamily="34" charset="0"/>
              </a:rPr>
              <a:t>汇报：张卓、孟祥景</a:t>
            </a:r>
            <a:endParaRPr lang="zh-CN" altLang="en-US" sz="2000" dirty="0">
              <a:solidFill>
                <a:prstClr val="white">
                  <a:lumMod val="85000"/>
                </a:prstClr>
              </a:solidFill>
              <a:latin typeface="方正小标宋简体" panose="03000509000000000000" pitchFamily="65" charset="-122"/>
              <a:ea typeface="方正小标宋简体" panose="03000509000000000000" pitchFamily="65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grpSp>
        <p:nvGrpSpPr>
          <p:cNvPr id="35" name="组合 34"/>
          <p:cNvGrpSpPr/>
          <p:nvPr/>
        </p:nvGrpSpPr>
        <p:grpSpPr>
          <a:xfrm>
            <a:off x="569576" y="518027"/>
            <a:ext cx="4162680" cy="894762"/>
            <a:chOff x="2916850" y="2582499"/>
            <a:chExt cx="4162680" cy="894762"/>
          </a:xfrm>
        </p:grpSpPr>
        <p:sp>
          <p:nvSpPr>
            <p:cNvPr id="38" name="任意多边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  <p:cNvSpPr/>
            <p:nvPr/>
          </p:nvSpPr>
          <p:spPr>
            <a:xfrm rot="5400000" flipV="1">
              <a:off x="3197660" y="3007329"/>
              <a:ext cx="770951" cy="168912"/>
            </a:xfrm>
            <a:custGeom>
              <a:avLst/>
              <a:gdLst>
                <a:gd name="connsiteX0" fmla="*/ 0 w 3125338"/>
                <a:gd name="connsiteY0" fmla="*/ 0 h 0"/>
                <a:gd name="connsiteX1" fmla="*/ 3125338 w 31253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25338">
                  <a:moveTo>
                    <a:pt x="0" y="0"/>
                  </a:moveTo>
                  <a:lnTo>
                    <a:pt x="3125338" y="0"/>
                  </a:lnTo>
                </a:path>
              </a:pathLst>
            </a:custGeom>
            <a:noFill/>
            <a:ln>
              <a:gradFill>
                <a:gsLst>
                  <a:gs pos="0">
                    <a:srgbClr val="C99115"/>
                  </a:gs>
                  <a:gs pos="100000">
                    <a:srgbClr val="C99115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矩形 3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  <p:cNvSpPr/>
            <p:nvPr/>
          </p:nvSpPr>
          <p:spPr>
            <a:xfrm>
              <a:off x="2916850" y="2706309"/>
              <a:ext cx="36957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spc="-150" dirty="0">
                  <a:solidFill>
                    <a:srgbClr val="DFA117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  <a:endParaRPr lang="zh-CN" altLang="en-US" sz="3200" dirty="0">
                <a:solidFill>
                  <a:prstClr val="black"/>
                </a:solidFill>
                <a:latin typeface="+mj-lt"/>
                <a:cs typeface="Open Sans" panose="020B0606030504020204" pitchFamily="34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676758" y="2582499"/>
              <a:ext cx="3402772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rgbClr val="DFA117"/>
                  </a:solidFill>
                  <a:latin typeface="方正小标宋简体" panose="03000509000000000000" pitchFamily="65" charset="-122"/>
                  <a:ea typeface="方正小标宋简体" panose="03000509000000000000" pitchFamily="65" charset="-122"/>
                  <a:cs typeface="Open Sans" panose="020B0606030504020204" pitchFamily="34" charset="0"/>
                </a:rPr>
                <a:t>bug</a:t>
              </a:r>
              <a:r>
                <a:rPr lang="zh-CN" altLang="en-US" sz="2000" dirty="0">
                  <a:solidFill>
                    <a:srgbClr val="DFA117"/>
                  </a:solidFill>
                  <a:latin typeface="方正小标宋简体" panose="03000509000000000000" pitchFamily="65" charset="-122"/>
                  <a:ea typeface="方正小标宋简体" panose="03000509000000000000" pitchFamily="65" charset="-122"/>
                  <a:cs typeface="Open Sans" panose="020B0606030504020204" pitchFamily="34" charset="0"/>
                </a:rPr>
                <a:t>修复</a:t>
              </a:r>
              <a:endParaRPr lang="zh-CN" altLang="en-US" sz="2000" dirty="0">
                <a:solidFill>
                  <a:srgbClr val="DFA117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Open Sans" panose="020B0606030504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587733" y="1558941"/>
            <a:ext cx="8348977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登录后修改个人信息时，邮箱如果相同会crash</a:t>
            </a:r>
            <a:endParaRPr lang="zh-CN" altLang="en-US" sz="2400" dirty="0">
              <a:solidFill>
                <a:schemeClr val="accent4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pPr algn="just"/>
            <a:r>
              <a:rPr lang="zh-CN" altLang="en-US" sz="2400" dirty="0">
                <a:solidFill>
                  <a:schemeClr val="accent4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已解决，现在修改个人信息时如果邮箱相同会给出提示信息。</a:t>
            </a:r>
            <a:endParaRPr lang="zh-CN" altLang="en-US" sz="2400" dirty="0">
              <a:solidFill>
                <a:schemeClr val="accent4"/>
              </a:solidFill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7733" y="2754646"/>
            <a:ext cx="8348977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学号、职工工号可以相同，缺少合法性检查</a:t>
            </a:r>
            <a:endParaRPr lang="zh-CN" altLang="en-US" sz="2400" dirty="0">
              <a:solidFill>
                <a:schemeClr val="accent4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pPr algn="just"/>
            <a:r>
              <a:rPr lang="zh-CN" altLang="en-US" sz="2400" dirty="0">
                <a:solidFill>
                  <a:schemeClr val="accent4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  <a:sym typeface="+mn-ea"/>
              </a:rPr>
              <a:t>增加了对学号</a:t>
            </a:r>
            <a:r>
              <a:rPr lang="en-US" altLang="zh-CN" sz="2400" dirty="0">
                <a:solidFill>
                  <a:schemeClr val="accent4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  <a:sym typeface="+mn-ea"/>
              </a:rPr>
              <a:t>/</a:t>
            </a:r>
            <a:r>
              <a:rPr lang="zh-CN" altLang="en-US" sz="2400" dirty="0">
                <a:solidFill>
                  <a:schemeClr val="accent4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  <a:sym typeface="+mn-ea"/>
              </a:rPr>
              <a:t>工号可能相同的检验，修改个人资料时学号</a:t>
            </a:r>
            <a:r>
              <a:rPr lang="en-US" altLang="zh-CN" sz="2400" dirty="0">
                <a:solidFill>
                  <a:schemeClr val="accent4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  <a:sym typeface="+mn-ea"/>
              </a:rPr>
              <a:t>/</a:t>
            </a:r>
            <a:r>
              <a:rPr lang="zh-CN" altLang="en-US" sz="2400" dirty="0">
                <a:solidFill>
                  <a:schemeClr val="accent4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  <a:sym typeface="+mn-ea"/>
              </a:rPr>
              <a:t>工号与他人重复时给出相应提示信息，对于合法性检查我们决定在用户手册中说明。</a:t>
            </a:r>
            <a:endParaRPr lang="zh-CN" altLang="en-US" sz="2400" dirty="0">
              <a:solidFill>
                <a:schemeClr val="accent4"/>
              </a:solidFill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87733" y="4606941"/>
            <a:ext cx="8348977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出现作业名称相同的两次作业时，学生提交其中一个会提交到所有同名称的作业</a:t>
            </a:r>
            <a:endParaRPr lang="zh-CN" altLang="en-US" sz="2400" dirty="0"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pPr algn="just"/>
            <a:r>
              <a:rPr lang="zh-CN" sz="2400" dirty="0">
                <a:solidFill>
                  <a:schemeClr val="accent4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  <a:sym typeface="+mn-ea"/>
              </a:rPr>
              <a:t>已修复，目前学生的每一次提交仅对一次作业</a:t>
            </a:r>
            <a:endParaRPr lang="zh-CN" sz="2400" dirty="0">
              <a:solidFill>
                <a:schemeClr val="accent4"/>
              </a:solidFill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grpSp>
        <p:nvGrpSpPr>
          <p:cNvPr id="35" name="组合 34"/>
          <p:cNvGrpSpPr/>
          <p:nvPr/>
        </p:nvGrpSpPr>
        <p:grpSpPr>
          <a:xfrm>
            <a:off x="569576" y="518027"/>
            <a:ext cx="4162680" cy="894762"/>
            <a:chOff x="2916850" y="2582499"/>
            <a:chExt cx="4162680" cy="894762"/>
          </a:xfrm>
        </p:grpSpPr>
        <p:sp>
          <p:nvSpPr>
            <p:cNvPr id="38" name="任意多边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  <p:cNvSpPr/>
            <p:nvPr/>
          </p:nvSpPr>
          <p:spPr>
            <a:xfrm rot="5400000" flipV="1">
              <a:off x="3197660" y="3007329"/>
              <a:ext cx="770951" cy="168912"/>
            </a:xfrm>
            <a:custGeom>
              <a:avLst/>
              <a:gdLst>
                <a:gd name="connsiteX0" fmla="*/ 0 w 3125338"/>
                <a:gd name="connsiteY0" fmla="*/ 0 h 0"/>
                <a:gd name="connsiteX1" fmla="*/ 3125338 w 31253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25338">
                  <a:moveTo>
                    <a:pt x="0" y="0"/>
                  </a:moveTo>
                  <a:lnTo>
                    <a:pt x="3125338" y="0"/>
                  </a:lnTo>
                </a:path>
              </a:pathLst>
            </a:custGeom>
            <a:noFill/>
            <a:ln>
              <a:gradFill>
                <a:gsLst>
                  <a:gs pos="0">
                    <a:srgbClr val="C99115"/>
                  </a:gs>
                  <a:gs pos="100000">
                    <a:srgbClr val="C99115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矩形 3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  <p:cNvSpPr/>
            <p:nvPr/>
          </p:nvSpPr>
          <p:spPr>
            <a:xfrm>
              <a:off x="2916850" y="2706309"/>
              <a:ext cx="36957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spc="-150" dirty="0">
                  <a:solidFill>
                    <a:srgbClr val="DFA117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  <a:endParaRPr lang="zh-CN" altLang="en-US" sz="3200" dirty="0">
                <a:solidFill>
                  <a:prstClr val="black"/>
                </a:solidFill>
                <a:latin typeface="+mj-lt"/>
                <a:cs typeface="Open Sans" panose="020B0606030504020204" pitchFamily="34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676758" y="2582499"/>
              <a:ext cx="3402772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DFA117"/>
                  </a:solidFill>
                  <a:latin typeface="方正小标宋简体" panose="03000509000000000000" pitchFamily="65" charset="-122"/>
                  <a:ea typeface="方正小标宋简体" panose="03000509000000000000" pitchFamily="65" charset="-122"/>
                  <a:cs typeface="Open Sans" panose="020B0606030504020204" pitchFamily="34" charset="0"/>
                </a:rPr>
                <a:t>bug</a:t>
              </a:r>
              <a:r>
                <a:rPr lang="zh-CN" altLang="en-US" sz="2000" dirty="0">
                  <a:solidFill>
                    <a:srgbClr val="DFA117"/>
                  </a:solidFill>
                  <a:latin typeface="方正小标宋简体" panose="03000509000000000000" pitchFamily="65" charset="-122"/>
                  <a:ea typeface="方正小标宋简体" panose="03000509000000000000" pitchFamily="65" charset="-122"/>
                  <a:cs typeface="Open Sans" panose="020B0606030504020204" pitchFamily="34" charset="0"/>
                </a:rPr>
                <a:t>修复</a:t>
              </a:r>
              <a:endParaRPr lang="zh-CN" altLang="en-US" sz="2000" dirty="0">
                <a:solidFill>
                  <a:srgbClr val="DFA117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Open Sans" panose="020B0606030504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21743" y="1608471"/>
            <a:ext cx="8348977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缺少对注册时用户名的长度限制</a:t>
            </a:r>
            <a:endParaRPr lang="zh-CN" altLang="en-US" sz="2400" dirty="0"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pPr algn="just"/>
            <a:r>
              <a:rPr lang="zh-CN" altLang="en-US" sz="2400" dirty="0">
                <a:solidFill>
                  <a:schemeClr val="accent4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已解决，目前规定为不超过</a:t>
            </a:r>
            <a:r>
              <a:rPr lang="en-US" altLang="zh-CN" sz="2400" dirty="0">
                <a:solidFill>
                  <a:schemeClr val="accent4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16</a:t>
            </a:r>
            <a:r>
              <a:rPr lang="zh-CN" altLang="en-US" sz="2400" dirty="0">
                <a:solidFill>
                  <a:schemeClr val="accent4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个字符</a:t>
            </a:r>
            <a:r>
              <a:rPr lang="zh-CN" altLang="en-US" sz="2400" dirty="0">
                <a:solidFill>
                  <a:schemeClr val="accent4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。</a:t>
            </a:r>
            <a:endParaRPr lang="zh-CN" altLang="en-US" sz="2400" dirty="0">
              <a:solidFill>
                <a:schemeClr val="accent4"/>
              </a:solidFill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21743" y="3013726"/>
            <a:ext cx="8348977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作业的打分没有表明满分值，可以打出小数、负数和非常大的分数，甚至是字符串也能当作分数</a:t>
            </a:r>
            <a:endParaRPr lang="zh-CN" altLang="en-US" sz="2400" dirty="0"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pPr algn="just"/>
            <a:r>
              <a:rPr lang="zh-CN" altLang="en-US" sz="2400" dirty="0">
                <a:solidFill>
                  <a:schemeClr val="accent4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已解决，改为等级制。</a:t>
            </a:r>
            <a:endParaRPr lang="zh-CN" altLang="en-US" sz="2400" dirty="0">
              <a:solidFill>
                <a:schemeClr val="accent4"/>
              </a:solidFill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1743" y="4667266"/>
            <a:ext cx="8348977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选课截止时间未进行正确性判断</a:t>
            </a:r>
            <a:endParaRPr lang="zh-CN" altLang="en-US" sz="2400" dirty="0"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pPr algn="just"/>
            <a:r>
              <a:rPr lang="zh-CN" altLang="en-US" sz="2400" dirty="0">
                <a:solidFill>
                  <a:schemeClr val="accent4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已解决，现在选课截止时间必须晚于创建课程的时间。</a:t>
            </a:r>
            <a:endParaRPr lang="zh-CN" altLang="en-US" sz="2400" dirty="0">
              <a:solidFill>
                <a:schemeClr val="accent4"/>
              </a:solidFill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grpSp>
        <p:nvGrpSpPr>
          <p:cNvPr id="35" name="组合 34"/>
          <p:cNvGrpSpPr/>
          <p:nvPr/>
        </p:nvGrpSpPr>
        <p:grpSpPr>
          <a:xfrm>
            <a:off x="569576" y="518027"/>
            <a:ext cx="4162680" cy="894762"/>
            <a:chOff x="2916850" y="2582499"/>
            <a:chExt cx="4162680" cy="894762"/>
          </a:xfrm>
        </p:grpSpPr>
        <p:sp>
          <p:nvSpPr>
            <p:cNvPr id="38" name="任意多边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  <p:cNvSpPr/>
            <p:nvPr/>
          </p:nvSpPr>
          <p:spPr>
            <a:xfrm rot="5400000" flipV="1">
              <a:off x="3197660" y="3007329"/>
              <a:ext cx="770951" cy="168912"/>
            </a:xfrm>
            <a:custGeom>
              <a:avLst/>
              <a:gdLst>
                <a:gd name="connsiteX0" fmla="*/ 0 w 3125338"/>
                <a:gd name="connsiteY0" fmla="*/ 0 h 0"/>
                <a:gd name="connsiteX1" fmla="*/ 3125338 w 31253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25338">
                  <a:moveTo>
                    <a:pt x="0" y="0"/>
                  </a:moveTo>
                  <a:lnTo>
                    <a:pt x="3125338" y="0"/>
                  </a:lnTo>
                </a:path>
              </a:pathLst>
            </a:custGeom>
            <a:noFill/>
            <a:ln>
              <a:gradFill>
                <a:gsLst>
                  <a:gs pos="0">
                    <a:srgbClr val="C99115"/>
                  </a:gs>
                  <a:gs pos="100000">
                    <a:srgbClr val="C99115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矩形 3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  <p:cNvSpPr/>
            <p:nvPr/>
          </p:nvSpPr>
          <p:spPr>
            <a:xfrm>
              <a:off x="2916850" y="2706309"/>
              <a:ext cx="36957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spc="-150" dirty="0">
                  <a:solidFill>
                    <a:srgbClr val="DFA117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  <a:endParaRPr lang="zh-CN" altLang="en-US" sz="3200" dirty="0">
                <a:solidFill>
                  <a:prstClr val="black"/>
                </a:solidFill>
                <a:latin typeface="+mj-lt"/>
                <a:cs typeface="Open Sans" panose="020B0606030504020204" pitchFamily="34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676758" y="2582499"/>
              <a:ext cx="3402772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DFA117"/>
                  </a:solidFill>
                  <a:latin typeface="方正小标宋简体" panose="03000509000000000000" pitchFamily="65" charset="-122"/>
                  <a:ea typeface="方正小标宋简体" panose="03000509000000000000" pitchFamily="65" charset="-122"/>
                  <a:cs typeface="Open Sans" panose="020B0606030504020204" pitchFamily="34" charset="0"/>
                </a:rPr>
                <a:t>bug</a:t>
              </a:r>
              <a:r>
                <a:rPr lang="zh-CN" altLang="en-US" sz="2000" dirty="0">
                  <a:solidFill>
                    <a:srgbClr val="DFA117"/>
                  </a:solidFill>
                  <a:latin typeface="方正小标宋简体" panose="03000509000000000000" pitchFamily="65" charset="-122"/>
                  <a:ea typeface="方正小标宋简体" panose="03000509000000000000" pitchFamily="65" charset="-122"/>
                  <a:cs typeface="Open Sans" panose="020B0606030504020204" pitchFamily="34" charset="0"/>
                </a:rPr>
                <a:t>修复</a:t>
              </a:r>
              <a:endParaRPr lang="zh-CN" altLang="en-US" sz="2000" dirty="0">
                <a:solidFill>
                  <a:srgbClr val="DFA117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Open Sans" panose="020B0606030504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21743" y="1608471"/>
            <a:ext cx="8348977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学号地址等输入长度过长时前端会出现数字偏差</a:t>
            </a:r>
            <a:endParaRPr lang="zh-CN" altLang="en-US" sz="2400" dirty="0"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pPr algn="just"/>
            <a:r>
              <a:rPr lang="zh-CN" sz="2400" dirty="0">
                <a:solidFill>
                  <a:schemeClr val="accent4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已在前端进行相关修复。</a:t>
            </a:r>
            <a:endParaRPr lang="zh-CN" sz="2400" dirty="0">
              <a:solidFill>
                <a:schemeClr val="accent4"/>
              </a:solidFill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21743" y="3013726"/>
            <a:ext cx="8348977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讨论区所有小写字母会变成大写字母</a:t>
            </a:r>
            <a:endParaRPr lang="zh-CN" altLang="en-US" sz="2400" dirty="0"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pPr algn="just"/>
            <a:r>
              <a:rPr lang="zh-CN" altLang="en-US" sz="2400" dirty="0">
                <a:solidFill>
                  <a:schemeClr val="accent4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已解决，目前大小写均能够正常显示。</a:t>
            </a:r>
            <a:endParaRPr lang="zh-CN" altLang="en-US" sz="2400" dirty="0">
              <a:solidFill>
                <a:schemeClr val="accent4"/>
              </a:solidFill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1743" y="4667266"/>
            <a:ext cx="8348977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选课成功后，课程列表中，对应课程选课按键未隐藏</a:t>
            </a:r>
            <a:endParaRPr lang="zh-CN" altLang="en-US" sz="2400" dirty="0"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pPr algn="just"/>
            <a:r>
              <a:rPr lang="zh-CN" altLang="en-US" sz="2400" dirty="0">
                <a:solidFill>
                  <a:schemeClr val="accent4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已解决，目前已选择课程中不再显示选课按钮。</a:t>
            </a:r>
            <a:endParaRPr lang="zh-CN" altLang="en-US" sz="2400" dirty="0">
              <a:solidFill>
                <a:schemeClr val="accent4"/>
              </a:solidFill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grpSp>
        <p:nvGrpSpPr>
          <p:cNvPr id="35" name="组合 34"/>
          <p:cNvGrpSpPr/>
          <p:nvPr/>
        </p:nvGrpSpPr>
        <p:grpSpPr>
          <a:xfrm>
            <a:off x="569576" y="518027"/>
            <a:ext cx="4162680" cy="894762"/>
            <a:chOff x="2916850" y="2582499"/>
            <a:chExt cx="4162680" cy="894762"/>
          </a:xfrm>
        </p:grpSpPr>
        <p:sp>
          <p:nvSpPr>
            <p:cNvPr id="38" name="任意多边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  <p:cNvSpPr/>
            <p:nvPr/>
          </p:nvSpPr>
          <p:spPr>
            <a:xfrm rot="5400000" flipV="1">
              <a:off x="3197660" y="3007329"/>
              <a:ext cx="770951" cy="168912"/>
            </a:xfrm>
            <a:custGeom>
              <a:avLst/>
              <a:gdLst>
                <a:gd name="connsiteX0" fmla="*/ 0 w 3125338"/>
                <a:gd name="connsiteY0" fmla="*/ 0 h 0"/>
                <a:gd name="connsiteX1" fmla="*/ 3125338 w 31253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25338">
                  <a:moveTo>
                    <a:pt x="0" y="0"/>
                  </a:moveTo>
                  <a:lnTo>
                    <a:pt x="3125338" y="0"/>
                  </a:lnTo>
                </a:path>
              </a:pathLst>
            </a:custGeom>
            <a:noFill/>
            <a:ln>
              <a:gradFill>
                <a:gsLst>
                  <a:gs pos="0">
                    <a:srgbClr val="C99115"/>
                  </a:gs>
                  <a:gs pos="100000">
                    <a:srgbClr val="C99115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矩形 3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  <p:cNvSpPr/>
            <p:nvPr/>
          </p:nvSpPr>
          <p:spPr>
            <a:xfrm>
              <a:off x="2916850" y="2706309"/>
              <a:ext cx="36957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spc="-150" dirty="0">
                  <a:solidFill>
                    <a:srgbClr val="DFA117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  <a:endParaRPr lang="zh-CN" altLang="en-US" sz="3200" dirty="0">
                <a:solidFill>
                  <a:prstClr val="black"/>
                </a:solidFill>
                <a:latin typeface="+mj-lt"/>
                <a:cs typeface="Open Sans" panose="020B0606030504020204" pitchFamily="34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676758" y="2582499"/>
              <a:ext cx="3402772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DFA117"/>
                  </a:solidFill>
                  <a:latin typeface="方正小标宋简体" panose="03000509000000000000" pitchFamily="65" charset="-122"/>
                  <a:ea typeface="方正小标宋简体" panose="03000509000000000000" pitchFamily="65" charset="-122"/>
                  <a:cs typeface="Open Sans" panose="020B0606030504020204" pitchFamily="34" charset="0"/>
                </a:rPr>
                <a:t>bug</a:t>
              </a:r>
              <a:r>
                <a:rPr lang="zh-CN" altLang="en-US" sz="2000" dirty="0">
                  <a:solidFill>
                    <a:srgbClr val="DFA117"/>
                  </a:solidFill>
                  <a:latin typeface="方正小标宋简体" panose="03000509000000000000" pitchFamily="65" charset="-122"/>
                  <a:ea typeface="方正小标宋简体" panose="03000509000000000000" pitchFamily="65" charset="-122"/>
                  <a:cs typeface="Open Sans" panose="020B0606030504020204" pitchFamily="34" charset="0"/>
                </a:rPr>
                <a:t>修复</a:t>
              </a:r>
              <a:endParaRPr lang="zh-CN" altLang="en-US" sz="2000" dirty="0">
                <a:solidFill>
                  <a:srgbClr val="DFA117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Open Sans" panose="020B0606030504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21743" y="1158256"/>
            <a:ext cx="8348977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讨论区浏览数记录了同一用户的多次访问</a:t>
            </a:r>
            <a:endParaRPr lang="zh-CN" altLang="en-US" sz="2400" dirty="0"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pPr algn="just"/>
            <a:r>
              <a:rPr lang="zh-CN" sz="2400" dirty="0">
                <a:solidFill>
                  <a:schemeClr val="accent4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我们认为同一用户的多次访问均应该记录，所以这个问题不予修复。</a:t>
            </a:r>
            <a:endParaRPr lang="zh-CN" sz="2400" dirty="0">
              <a:solidFill>
                <a:schemeClr val="accent4"/>
              </a:solidFill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21743" y="2555256"/>
            <a:ext cx="8348977" cy="23069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在创建讨论界面，多次点击“发起讨论”按键，会一次创建多个讨论</a:t>
            </a:r>
            <a:endParaRPr lang="zh-CN" altLang="en-US" sz="2400" dirty="0"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pPr algn="just"/>
            <a:r>
              <a:rPr lang="zh-CN" altLang="en-US" sz="2400" dirty="0">
                <a:solidFill>
                  <a:schemeClr val="accent4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在我们的架构中，点击</a:t>
            </a:r>
            <a:r>
              <a:rPr lang="en-US" altLang="zh-CN" sz="2400" dirty="0">
                <a:solidFill>
                  <a:schemeClr val="accent4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“</a:t>
            </a:r>
            <a:r>
              <a:rPr lang="zh-CN" altLang="en-US" sz="2400" dirty="0">
                <a:solidFill>
                  <a:schemeClr val="accent4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发起讨论</a:t>
            </a:r>
            <a:r>
              <a:rPr lang="en-US" altLang="zh-CN" sz="2400" dirty="0">
                <a:solidFill>
                  <a:schemeClr val="accent4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”</a:t>
            </a:r>
            <a:r>
              <a:rPr lang="zh-CN" altLang="en-US" sz="2400" dirty="0">
                <a:solidFill>
                  <a:schemeClr val="accent4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按钮会触发</a:t>
            </a:r>
            <a:r>
              <a:rPr lang="en-US" altLang="zh-CN" sz="2400" dirty="0">
                <a:solidFill>
                  <a:schemeClr val="accent4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AI</a:t>
            </a:r>
            <a:r>
              <a:rPr lang="zh-CN" altLang="en-US" sz="2400" dirty="0">
                <a:solidFill>
                  <a:schemeClr val="accent4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预测，会花费几秒钟时间，在这个时间段内多次点击此按钮就会多次触发创建讨论事件，考虑到在我们的结构下这个问题很难避免，暂不予修复。</a:t>
            </a:r>
            <a:endParaRPr lang="zh-CN" altLang="en-US" sz="2400" dirty="0">
              <a:solidFill>
                <a:schemeClr val="accent4"/>
              </a:solidFill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1743" y="5126371"/>
            <a:ext cx="8348977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无法创建不同时间段的同名课程</a:t>
            </a:r>
            <a:endParaRPr lang="zh-CN" altLang="en-US" sz="2400" dirty="0"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pPr algn="just"/>
            <a:r>
              <a:rPr lang="zh-CN" altLang="en-US" sz="2400" dirty="0">
                <a:solidFill>
                  <a:schemeClr val="accent4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我们的设计中很多模块都是基于没有重名的课程的假设，这里由于时间原因，这个</a:t>
            </a:r>
            <a:r>
              <a:rPr lang="en-US" altLang="zh-CN" sz="2400" dirty="0">
                <a:solidFill>
                  <a:schemeClr val="accent4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bug</a:t>
            </a:r>
            <a:r>
              <a:rPr lang="zh-CN" altLang="en-US" sz="2400" dirty="0">
                <a:solidFill>
                  <a:schemeClr val="accent4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暂不予修复</a:t>
            </a:r>
            <a:r>
              <a:rPr lang="zh-CN" altLang="en-US" sz="2400" dirty="0">
                <a:solidFill>
                  <a:schemeClr val="accent4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。</a:t>
            </a:r>
            <a:endParaRPr lang="zh-CN" altLang="en-US" sz="2400" dirty="0">
              <a:solidFill>
                <a:schemeClr val="accent4"/>
              </a:solidFill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grpSp>
        <p:nvGrpSpPr>
          <p:cNvPr id="35" name="组合 34"/>
          <p:cNvGrpSpPr/>
          <p:nvPr/>
        </p:nvGrpSpPr>
        <p:grpSpPr>
          <a:xfrm>
            <a:off x="569576" y="518027"/>
            <a:ext cx="4162680" cy="894762"/>
            <a:chOff x="2916850" y="2582499"/>
            <a:chExt cx="4162680" cy="894762"/>
          </a:xfrm>
        </p:grpSpPr>
        <p:sp>
          <p:nvSpPr>
            <p:cNvPr id="38" name="任意多边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  <p:cNvSpPr/>
            <p:nvPr/>
          </p:nvSpPr>
          <p:spPr>
            <a:xfrm rot="5400000" flipV="1">
              <a:off x="3197660" y="3007329"/>
              <a:ext cx="770951" cy="168912"/>
            </a:xfrm>
            <a:custGeom>
              <a:avLst/>
              <a:gdLst>
                <a:gd name="connsiteX0" fmla="*/ 0 w 3125338"/>
                <a:gd name="connsiteY0" fmla="*/ 0 h 0"/>
                <a:gd name="connsiteX1" fmla="*/ 3125338 w 31253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25338">
                  <a:moveTo>
                    <a:pt x="0" y="0"/>
                  </a:moveTo>
                  <a:lnTo>
                    <a:pt x="3125338" y="0"/>
                  </a:lnTo>
                </a:path>
              </a:pathLst>
            </a:custGeom>
            <a:noFill/>
            <a:ln>
              <a:gradFill>
                <a:gsLst>
                  <a:gs pos="0">
                    <a:srgbClr val="C99115"/>
                  </a:gs>
                  <a:gs pos="100000">
                    <a:srgbClr val="C99115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矩形 3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  <p:cNvSpPr/>
            <p:nvPr/>
          </p:nvSpPr>
          <p:spPr>
            <a:xfrm>
              <a:off x="2916850" y="2706309"/>
              <a:ext cx="36957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spc="-150" dirty="0">
                  <a:solidFill>
                    <a:srgbClr val="DFA117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  <a:endParaRPr lang="zh-CN" altLang="en-US" sz="3200" dirty="0">
                <a:solidFill>
                  <a:prstClr val="black"/>
                </a:solidFill>
                <a:latin typeface="+mj-lt"/>
                <a:cs typeface="Open Sans" panose="020B0606030504020204" pitchFamily="34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676758" y="2582499"/>
              <a:ext cx="3402772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rgbClr val="DFA117"/>
                  </a:solidFill>
                  <a:latin typeface="方正小标宋简体" panose="03000509000000000000" pitchFamily="65" charset="-122"/>
                  <a:ea typeface="方正小标宋简体" panose="03000509000000000000" pitchFamily="65" charset="-122"/>
                  <a:cs typeface="Open Sans" panose="020B0606030504020204" pitchFamily="34" charset="0"/>
                </a:rPr>
                <a:t>bug</a:t>
              </a:r>
              <a:r>
                <a:rPr lang="zh-CN" altLang="en-US" sz="2000" dirty="0">
                  <a:solidFill>
                    <a:srgbClr val="DFA117"/>
                  </a:solidFill>
                  <a:latin typeface="方正小标宋简体" panose="03000509000000000000" pitchFamily="65" charset="-122"/>
                  <a:ea typeface="方正小标宋简体" panose="03000509000000000000" pitchFamily="65" charset="-122"/>
                  <a:cs typeface="Open Sans" panose="020B0606030504020204" pitchFamily="34" charset="0"/>
                </a:rPr>
                <a:t>修复</a:t>
              </a:r>
              <a:endParaRPr lang="zh-CN" altLang="en-US" sz="2000" dirty="0">
                <a:solidFill>
                  <a:srgbClr val="DFA117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Open Sans" panose="020B0606030504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21743" y="1225566"/>
            <a:ext cx="8348977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删除课程中的学生时该学生的提交过的作业仍然存在</a:t>
            </a:r>
            <a:endParaRPr lang="zh-CN" altLang="en-US" sz="2400" dirty="0"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pPr algn="just"/>
            <a:r>
              <a:rPr sz="2400" dirty="0">
                <a:solidFill>
                  <a:schemeClr val="accent4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  <a:sym typeface="+mn-ea"/>
              </a:rPr>
              <a:t>删除课程中的某个学生后，学生无法再查看该课程的作业，也无法查看曾经提交过的作业。而教师或助教可以将其提交过的作业作为历史记录，所以我们认为没有修复的必要。</a:t>
            </a:r>
            <a:endParaRPr sz="2400" dirty="0">
              <a:solidFill>
                <a:schemeClr val="accent4"/>
              </a:solidFill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21743" y="3151521"/>
            <a:ext cx="8348977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学生被设置为助教后无法选择课程</a:t>
            </a:r>
            <a:endParaRPr lang="zh-CN" altLang="en-US" sz="2400" dirty="0"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pPr algn="just"/>
            <a:r>
              <a:rPr sz="2400" dirty="0">
                <a:solidFill>
                  <a:schemeClr val="accent4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  <a:sym typeface="+mn-ea"/>
              </a:rPr>
              <a:t>我们系统的助教机制中，不存在一名学生用户同时担任该门课程的助教和学生。如果学生被设置为助教后，那么该学生无法选修该课程。</a:t>
            </a:r>
            <a:endParaRPr sz="2400" dirty="0">
              <a:solidFill>
                <a:schemeClr val="accent4"/>
              </a:solidFill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1743" y="5024771"/>
            <a:ext cx="8348977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讨论区换行符无法显示</a:t>
            </a:r>
            <a:endParaRPr lang="zh-CN" altLang="en-US" sz="2400" dirty="0"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pPr algn="just"/>
            <a:r>
              <a:rPr lang="zh-CN" sz="2400" dirty="0">
                <a:solidFill>
                  <a:schemeClr val="accent4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  <a:sym typeface="+mn-ea"/>
              </a:rPr>
              <a:t>考虑到这个问题是前端能够显示出完整内容只是无法合理换行，由于时间原因，暂不予修复</a:t>
            </a:r>
            <a:r>
              <a:rPr sz="2400" dirty="0">
                <a:solidFill>
                  <a:schemeClr val="accent4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  <a:sym typeface="+mn-ea"/>
              </a:rPr>
              <a:t>。</a:t>
            </a:r>
            <a:endParaRPr sz="2400" dirty="0">
              <a:solidFill>
                <a:schemeClr val="accent4"/>
              </a:solidFill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/>
          <p:nvPr/>
        </p:nvSpPr>
        <p:spPr>
          <a:xfrm>
            <a:off x="2014744" y="2639334"/>
            <a:ext cx="795229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zh-CN" altLang="en-US" sz="4000" spc="-15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Open Sans" panose="020B0606030504020204" pitchFamily="34" charset="0"/>
              </a:rPr>
              <a:t>感谢各位同学、老师</a:t>
            </a:r>
            <a:endParaRPr lang="zh-CN" altLang="en-US" sz="4000" spc="-15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latin typeface="方正小标宋简体" panose="03000509000000000000" pitchFamily="65" charset="-122"/>
              <a:ea typeface="方正小标宋简体" panose="03000509000000000000" pitchFamily="65" charset="-122"/>
              <a:cs typeface="Open Sans" panose="020B0606030504020204" pitchFamily="34" charset="0"/>
            </a:endParaRPr>
          </a:p>
        </p:txBody>
      </p:sp>
      <p:sp>
        <p:nvSpPr>
          <p:cNvPr id="12" name="椭圆 1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909008" y="3429002"/>
            <a:ext cx="163773" cy="163773"/>
          </a:xfrm>
          <a:prstGeom prst="ellipse">
            <a:avLst/>
          </a:prstGeom>
          <a:solidFill>
            <a:srgbClr val="C991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任意多边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172866" y="3510780"/>
            <a:ext cx="3125339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H="1">
            <a:off x="2642354" y="3510780"/>
            <a:ext cx="3125339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64840" y="1825625"/>
            <a:ext cx="5862320" cy="95313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p>
            <a:r>
              <a:rPr kumimoji="1" lang="en-US" altLang="zh-CN" sz="3600" b="1" dirty="0">
                <a:solidFill>
                  <a:srgbClr val="FFC000"/>
                </a:solidFill>
              </a:rPr>
              <a:t>ONE</a:t>
            </a:r>
            <a:r>
              <a:rPr kumimoji="1" lang="zh-CN" altLang="en-US" sz="3600" b="1" dirty="0">
                <a:solidFill>
                  <a:srgbClr val="FFC000"/>
                </a:solidFill>
              </a:rPr>
              <a:t>     功能展示</a:t>
            </a:r>
            <a:endParaRPr kumimoji="1" lang="zh-CN" altLang="en-US" sz="3600" b="1" dirty="0">
              <a:solidFill>
                <a:srgbClr val="FFC000"/>
              </a:solidFill>
            </a:endParaRPr>
          </a:p>
          <a:p>
            <a:r>
              <a:rPr kumimoji="1" lang="en-US" altLang="zh-CN" sz="2000" b="1" dirty="0">
                <a:solidFill>
                  <a:srgbClr val="FFC000"/>
                </a:solidFill>
              </a:rPr>
              <a:t>	        </a:t>
            </a:r>
            <a:r>
              <a:rPr kumimoji="1" lang="zh-CN" altLang="en-US" sz="2000" b="1" dirty="0">
                <a:solidFill>
                  <a:srgbClr val="F26D2A"/>
                </a:solidFill>
              </a:rPr>
              <a:t>Alpha版之后的完成的功能</a:t>
            </a:r>
            <a:endParaRPr kumimoji="1" lang="zh-CN" altLang="en-US" sz="2000" b="1" dirty="0">
              <a:solidFill>
                <a:srgbClr val="F26D2A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64840" y="3187065"/>
            <a:ext cx="5861050" cy="95313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p>
            <a:r>
              <a:rPr kumimoji="1" lang="en-US" altLang="zh-CN" sz="3600" b="1" dirty="0">
                <a:solidFill>
                  <a:srgbClr val="FFC000"/>
                </a:solidFill>
              </a:rPr>
              <a:t>TWO</a:t>
            </a:r>
            <a:r>
              <a:rPr kumimoji="1" lang="zh-CN" altLang="en-US" sz="3600" b="1" dirty="0">
                <a:solidFill>
                  <a:srgbClr val="FFC000"/>
                </a:solidFill>
              </a:rPr>
              <a:t>    </a:t>
            </a:r>
            <a:r>
              <a:rPr kumimoji="1" lang="en-US" altLang="zh-CN" sz="3600" b="1" dirty="0">
                <a:solidFill>
                  <a:srgbClr val="FFC000"/>
                </a:solidFill>
              </a:rPr>
              <a:t>AI</a:t>
            </a:r>
            <a:r>
              <a:rPr kumimoji="1" lang="zh-CN" altLang="en-US" sz="3600" b="1" dirty="0">
                <a:solidFill>
                  <a:srgbClr val="FFC000"/>
                </a:solidFill>
              </a:rPr>
              <a:t>算法</a:t>
            </a:r>
            <a:endParaRPr kumimoji="1" lang="zh-CN" altLang="en-US" sz="3600" b="1" dirty="0">
              <a:solidFill>
                <a:srgbClr val="FFC000"/>
              </a:solidFill>
            </a:endParaRPr>
          </a:p>
          <a:p>
            <a:r>
              <a:rPr kumimoji="1" lang="en-US" altLang="zh-CN" sz="2000" b="1" dirty="0">
                <a:solidFill>
                  <a:srgbClr val="FFC000"/>
                </a:solidFill>
              </a:rPr>
              <a:t>	        </a:t>
            </a:r>
            <a:r>
              <a:rPr kumimoji="1" lang="zh-CN" altLang="en-US" sz="2000" b="1" dirty="0">
                <a:solidFill>
                  <a:srgbClr val="F26D2A"/>
                </a:solidFill>
              </a:rPr>
              <a:t>讨论区情感分析</a:t>
            </a:r>
            <a:endParaRPr kumimoji="1" lang="zh-CN" altLang="en-US" sz="2000" b="1" dirty="0">
              <a:solidFill>
                <a:srgbClr val="F26D2A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64205" y="4548505"/>
            <a:ext cx="5861685" cy="95313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p>
            <a:r>
              <a:rPr kumimoji="1" lang="en-US" altLang="zh-CN" sz="3600" b="1" dirty="0">
                <a:solidFill>
                  <a:srgbClr val="FFC000"/>
                </a:solidFill>
              </a:rPr>
              <a:t>THREE</a:t>
            </a:r>
            <a:r>
              <a:rPr kumimoji="1" lang="zh-CN" altLang="en-US" sz="3600" b="1" dirty="0">
                <a:solidFill>
                  <a:srgbClr val="FFC000"/>
                </a:solidFill>
              </a:rPr>
              <a:t>  </a:t>
            </a:r>
            <a:r>
              <a:rPr kumimoji="1" lang="en-US" altLang="zh-CN" sz="3600" b="1" dirty="0">
                <a:solidFill>
                  <a:srgbClr val="FFC000"/>
                </a:solidFill>
              </a:rPr>
              <a:t>bug</a:t>
            </a:r>
            <a:r>
              <a:rPr kumimoji="1" lang="zh-CN" altLang="en-US" sz="3600" b="1" dirty="0">
                <a:solidFill>
                  <a:srgbClr val="FFC000"/>
                </a:solidFill>
              </a:rPr>
              <a:t>修复</a:t>
            </a:r>
            <a:endParaRPr kumimoji="1" lang="zh-CN" altLang="en-US" sz="3200" b="1" dirty="0">
              <a:solidFill>
                <a:srgbClr val="FFC000"/>
              </a:solidFill>
            </a:endParaRPr>
          </a:p>
          <a:p>
            <a:r>
              <a:rPr kumimoji="1" lang="en-US" altLang="zh-CN" sz="2000" b="1" dirty="0">
                <a:solidFill>
                  <a:srgbClr val="FFC000"/>
                </a:solidFill>
              </a:rPr>
              <a:t>	        </a:t>
            </a:r>
            <a:r>
              <a:rPr kumimoji="1" lang="zh-CN" altLang="en-US" sz="2000" b="1" dirty="0">
                <a:solidFill>
                  <a:srgbClr val="F26D2A"/>
                </a:solidFill>
              </a:rPr>
              <a:t>互测阶段</a:t>
            </a:r>
            <a:r>
              <a:rPr kumimoji="1" lang="en-US" altLang="zh-CN" sz="2000" b="1" dirty="0">
                <a:solidFill>
                  <a:srgbClr val="F26D2A"/>
                </a:solidFill>
              </a:rPr>
              <a:t>bug</a:t>
            </a:r>
            <a:r>
              <a:rPr kumimoji="1" lang="zh-CN" altLang="en-US" sz="2000" b="1" dirty="0">
                <a:solidFill>
                  <a:srgbClr val="F26D2A"/>
                </a:solidFill>
              </a:rPr>
              <a:t>的修复决定及说明</a:t>
            </a:r>
            <a:endParaRPr kumimoji="1" lang="zh-CN" altLang="en-US" sz="2000" b="1" dirty="0">
              <a:solidFill>
                <a:srgbClr val="F26D2A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51465" y="604646"/>
            <a:ext cx="2911374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sz="4265" b="1" dirty="0">
                <a:solidFill>
                  <a:srgbClr val="FFC000"/>
                </a:solidFill>
              </a:rPr>
              <a:t>CONTENTS</a:t>
            </a:r>
            <a:endParaRPr kumimoji="1" lang="en-US" altLang="zh-CN" sz="4265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grpSp>
        <p:nvGrpSpPr>
          <p:cNvPr id="35" name="组合 34"/>
          <p:cNvGrpSpPr/>
          <p:nvPr/>
        </p:nvGrpSpPr>
        <p:grpSpPr>
          <a:xfrm>
            <a:off x="569576" y="518027"/>
            <a:ext cx="3957964" cy="894762"/>
            <a:chOff x="2916850" y="2582499"/>
            <a:chExt cx="3957964" cy="894762"/>
          </a:xfrm>
        </p:grpSpPr>
        <p:sp>
          <p:nvSpPr>
            <p:cNvPr id="38" name="任意多边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  <p:cNvSpPr/>
            <p:nvPr/>
          </p:nvSpPr>
          <p:spPr>
            <a:xfrm rot="5400000" flipV="1">
              <a:off x="3197660" y="3007329"/>
              <a:ext cx="770951" cy="168912"/>
            </a:xfrm>
            <a:custGeom>
              <a:avLst/>
              <a:gdLst>
                <a:gd name="connsiteX0" fmla="*/ 0 w 3125338"/>
                <a:gd name="connsiteY0" fmla="*/ 0 h 0"/>
                <a:gd name="connsiteX1" fmla="*/ 3125338 w 31253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25338">
                  <a:moveTo>
                    <a:pt x="0" y="0"/>
                  </a:moveTo>
                  <a:lnTo>
                    <a:pt x="3125338" y="0"/>
                  </a:lnTo>
                </a:path>
              </a:pathLst>
            </a:custGeom>
            <a:noFill/>
            <a:ln>
              <a:gradFill>
                <a:gsLst>
                  <a:gs pos="0">
                    <a:srgbClr val="C99115"/>
                  </a:gs>
                  <a:gs pos="100000">
                    <a:srgbClr val="C99115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矩形 3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  <p:cNvSpPr/>
            <p:nvPr/>
          </p:nvSpPr>
          <p:spPr>
            <a:xfrm>
              <a:off x="2916850" y="2706309"/>
              <a:ext cx="63690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spc="-150" dirty="0">
                  <a:solidFill>
                    <a:srgbClr val="DFA117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1.1</a:t>
              </a:r>
              <a:endParaRPr lang="zh-CN" altLang="en-US" sz="3200" dirty="0">
                <a:solidFill>
                  <a:prstClr val="black"/>
                </a:solidFill>
                <a:latin typeface="+mj-lt"/>
                <a:cs typeface="Open Sans" panose="020B0606030504020204" pitchFamily="34" charset="0"/>
              </a:endParaRPr>
            </a:p>
          </p:txBody>
        </p:sp>
        <p:grpSp>
          <p:nvGrpSpPr>
            <p:cNvPr id="40" name="组合 3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  <p:cNvGrpSpPr/>
            <p:nvPr/>
          </p:nvGrpSpPr>
          <p:grpSpPr>
            <a:xfrm>
              <a:off x="3667591" y="2582499"/>
              <a:ext cx="3207223" cy="755509"/>
              <a:chOff x="6929721" y="1614779"/>
              <a:chExt cx="3080793" cy="75550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938527" y="1614779"/>
                <a:ext cx="2962688" cy="640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000" dirty="0">
                    <a:solidFill>
                      <a:srgbClr val="DFA117"/>
                    </a:solidFill>
                    <a:latin typeface="方正小标宋简体" panose="03000509000000000000" pitchFamily="65" charset="-122"/>
                    <a:ea typeface="方正小标宋简体" panose="03000509000000000000" pitchFamily="65" charset="-122"/>
                    <a:cs typeface="Open Sans" panose="020B0606030504020204" pitchFamily="34" charset="0"/>
                  </a:rPr>
                  <a:t>功能展示</a:t>
                </a:r>
                <a:r>
                  <a:rPr lang="en-US" altLang="zh-CN" sz="2000" dirty="0">
                    <a:solidFill>
                      <a:srgbClr val="DFA117"/>
                    </a:solidFill>
                    <a:latin typeface="方正小标宋简体" panose="03000509000000000000" pitchFamily="65" charset="-122"/>
                    <a:ea typeface="方正小标宋简体" panose="03000509000000000000" pitchFamily="65" charset="-122"/>
                    <a:cs typeface="Open Sans" panose="020B0606030504020204" pitchFamily="34" charset="0"/>
                  </a:rPr>
                  <a:t>——</a:t>
                </a:r>
                <a:r>
                  <a:rPr lang="zh-CN" altLang="en-US" sz="2000" dirty="0">
                    <a:solidFill>
                      <a:srgbClr val="DFA117"/>
                    </a:solidFill>
                    <a:latin typeface="方正小标宋简体" panose="03000509000000000000" pitchFamily="65" charset="-122"/>
                    <a:ea typeface="方正小标宋简体" panose="03000509000000000000" pitchFamily="65" charset="-122"/>
                    <a:cs typeface="Open Sans" panose="020B0606030504020204" pitchFamily="34" charset="0"/>
                  </a:rPr>
                  <a:t>助教机制</a:t>
                </a:r>
                <a:endParaRPr lang="zh-CN" altLang="en-US" sz="2000" dirty="0">
                  <a:solidFill>
                    <a:srgbClr val="DFA117"/>
                  </a:solidFill>
                  <a:latin typeface="方正小标宋简体" panose="03000509000000000000" pitchFamily="65" charset="-122"/>
                  <a:ea typeface="方正小标宋简体" panose="03000509000000000000" pitchFamily="65" charset="-122"/>
                  <a:cs typeface="Open Sans" panose="020B0606030504020204" pitchFamily="34" charset="0"/>
                </a:endParaRPr>
              </a:p>
            </p:txBody>
          </p:sp>
          <p:sp>
            <p:nvSpPr>
              <p:cNvPr id="42" name="Rectangle 3"/>
              <p:cNvSpPr txBox="1">
                <a:spLocks noChangeArrowheads="1"/>
              </p:cNvSpPr>
              <p:nvPr/>
            </p:nvSpPr>
            <p:spPr bwMode="auto">
              <a:xfrm>
                <a:off x="6929721" y="2106497"/>
                <a:ext cx="3080793" cy="26379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spAutoFit/>
              </a:bodyPr>
              <a:lstStyle>
                <a:lvl1pPr algn="ctr">
                  <a:spcBef>
                    <a:spcPct val="0"/>
                  </a:spcBef>
                  <a:buNone/>
                  <a:defRPr lang="ko-KR" altLang="en-US" sz="4400" b="1" baseline="0" dirty="0">
                    <a:solidFill>
                      <a:schemeClr val="bg1"/>
                    </a:solidFill>
                    <a:effectLst>
                      <a:outerShdw blurRad="12700" dist="25400" dir="5400000" algn="t" rotWithShape="0">
                        <a:prstClr val="black">
                          <a:alpha val="50000"/>
                        </a:prst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 algn="l"/>
                <a:r>
                  <a:rPr lang="en-US" altLang="zh-CN" sz="1100" b="0" dirty="0">
                    <a:solidFill>
                      <a:prstClr val="white">
                        <a:lumMod val="85000"/>
                      </a:prstClr>
                    </a:solidFill>
                    <a:effectLst/>
                    <a:latin typeface="Ink Free" panose="03080402000500000000" pitchFamily="66" charset="0"/>
                    <a:ea typeface="Open Sans" panose="020B0606030504020204" pitchFamily="34" charset="0"/>
                    <a:cs typeface="Times New Roman" panose="02020603050405020304" pitchFamily="18" charset="0"/>
                  </a:rPr>
                  <a:t>Problems and Suggestions of Feedback</a:t>
                </a:r>
                <a:endParaRPr lang="en-US" altLang="ko-KR" sz="1100" b="0" dirty="0">
                  <a:solidFill>
                    <a:prstClr val="white">
                      <a:lumMod val="85000"/>
                    </a:prstClr>
                  </a:solidFill>
                  <a:effectLst/>
                  <a:latin typeface="Ink Free" panose="03080402000500000000" pitchFamily="66" charset="0"/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1446530" y="1804670"/>
            <a:ext cx="96126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C000"/>
                </a:solidFill>
              </a:rPr>
              <a:t>1.</a:t>
            </a:r>
            <a:r>
              <a:rPr lang="zh-CN" altLang="en-US" sz="2000">
                <a:solidFill>
                  <a:srgbClr val="FFC000"/>
                </a:solidFill>
              </a:rPr>
              <a:t>注册（</a:t>
            </a:r>
            <a:r>
              <a:rPr lang="en-US" altLang="zh-CN" sz="2000">
                <a:solidFill>
                  <a:srgbClr val="FFC000"/>
                </a:solidFill>
              </a:rPr>
              <a:t>2</a:t>
            </a:r>
            <a:r>
              <a:rPr lang="zh-CN" altLang="en-US" sz="2000">
                <a:solidFill>
                  <a:srgbClr val="FFC000"/>
                </a:solidFill>
              </a:rPr>
              <a:t>种身份）</a:t>
            </a:r>
            <a:endParaRPr lang="zh-CN" altLang="en-US">
              <a:solidFill>
                <a:srgbClr val="F26D2A"/>
              </a:solidFill>
            </a:endParaRPr>
          </a:p>
          <a:p>
            <a:r>
              <a:rPr lang="en-US" altLang="zh-CN" dirty="0">
                <a:solidFill>
                  <a:srgbClr val="F46B4E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注册时身份选择“助教”，则此用户为专职助教，即只能做助教，不能做学生。</a:t>
            </a:r>
            <a:endParaRPr lang="en-US" altLang="zh-CN" dirty="0">
              <a:solidFill>
                <a:srgbClr val="F46B4E"/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  <a:p>
            <a:r>
              <a:rPr lang="zh-CN" altLang="en-US" dirty="0">
                <a:solidFill>
                  <a:srgbClr val="F46B4E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注册时身份选择“学生”，则此用户同样可以被教师选择为某门课程的助教。</a:t>
            </a:r>
            <a:endParaRPr lang="zh-CN" altLang="en-US" dirty="0">
              <a:solidFill>
                <a:srgbClr val="F46B4E"/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6530" y="4448175"/>
            <a:ext cx="9444355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C000"/>
                </a:solidFill>
              </a:rPr>
              <a:t>3.</a:t>
            </a:r>
            <a:r>
              <a:rPr lang="zh-CN" altLang="en-US" sz="2000">
                <a:solidFill>
                  <a:srgbClr val="FFC000"/>
                </a:solidFill>
              </a:rPr>
              <a:t>注意事项</a:t>
            </a:r>
            <a:endParaRPr lang="zh-CN" altLang="en-US">
              <a:solidFill>
                <a:srgbClr val="F26D2A"/>
              </a:solidFill>
            </a:endParaRPr>
          </a:p>
          <a:p>
            <a:r>
              <a:rPr lang="en-US" altLang="zh-CN" dirty="0">
                <a:solidFill>
                  <a:srgbClr val="F46B4E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每个助教可以做多门课程的助教，每个学生也可以做多门其他课程的助教。</a:t>
            </a:r>
            <a:endParaRPr lang="zh-CN" altLang="en-US" dirty="0">
              <a:solidFill>
                <a:srgbClr val="F46B4E"/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  <a:p>
            <a:r>
              <a:rPr lang="zh-CN" altLang="en-US" dirty="0">
                <a:solidFill>
                  <a:srgbClr val="F46B4E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学生不能选修“自己作为助教的课程”。</a:t>
            </a:r>
            <a:endParaRPr lang="zh-CN" altLang="en-US" dirty="0">
              <a:solidFill>
                <a:srgbClr val="F46B4E"/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  <a:p>
            <a:r>
              <a:rPr lang="en-US" altLang="zh-CN" dirty="0">
                <a:solidFill>
                  <a:srgbClr val="F46B4E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教师不能选择“已经选修某门课程的学生”做该门课程的助教。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ea typeface="+mn-ea"/>
            </a:endParaRPr>
          </a:p>
          <a:p>
            <a:endParaRPr lang="zh-CN" altLang="en-US">
              <a:solidFill>
                <a:srgbClr val="F26D2A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6530" y="2971800"/>
            <a:ext cx="9037320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C000"/>
                </a:solidFill>
              </a:rPr>
              <a:t>2.</a:t>
            </a:r>
            <a:r>
              <a:rPr lang="zh-CN" altLang="en-US" sz="2000">
                <a:solidFill>
                  <a:srgbClr val="FFC000"/>
                </a:solidFill>
              </a:rPr>
              <a:t>助教权限</a:t>
            </a:r>
            <a:endParaRPr lang="zh-CN" altLang="en-US">
              <a:solidFill>
                <a:srgbClr val="F26D2A"/>
              </a:solidFill>
            </a:endParaRPr>
          </a:p>
          <a:p>
            <a:r>
              <a:rPr lang="zh-CN" altLang="en-US" dirty="0">
                <a:solidFill>
                  <a:srgbClr val="F46B4E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教师可以为某门课程选择该门课程的助教。</a:t>
            </a:r>
            <a:endParaRPr lang="zh-CN" altLang="en-US" dirty="0">
              <a:solidFill>
                <a:srgbClr val="F46B4E"/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  <a:p>
            <a:r>
              <a:rPr lang="en-US" altLang="zh-CN" dirty="0">
                <a:solidFill>
                  <a:srgbClr val="F46B4E"/>
                </a:solidFill>
                <a:latin typeface="Arial" panose="020B0604020202020204" pitchFamily="34" charset="0"/>
                <a:sym typeface="+mn-ea"/>
              </a:rPr>
              <a:t>助教除了基本权限系统自动赋予外，“评作业”、“发布作业”、“删除作业”、“编辑课程信息”、“上传课件”这五项权限需由任课教师赋予。</a:t>
            </a:r>
            <a:endParaRPr lang="en-US" altLang="zh-CN" dirty="0">
              <a:solidFill>
                <a:srgbClr val="F46B4E"/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endParaRPr lang="en-US" altLang="zh-CN" dirty="0">
              <a:solidFill>
                <a:srgbClr val="F46B4E"/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grpSp>
        <p:nvGrpSpPr>
          <p:cNvPr id="35" name="组合 34"/>
          <p:cNvGrpSpPr/>
          <p:nvPr/>
        </p:nvGrpSpPr>
        <p:grpSpPr>
          <a:xfrm>
            <a:off x="569576" y="518027"/>
            <a:ext cx="3957964" cy="894762"/>
            <a:chOff x="2916850" y="2582499"/>
            <a:chExt cx="3957964" cy="894762"/>
          </a:xfrm>
        </p:grpSpPr>
        <p:sp>
          <p:nvSpPr>
            <p:cNvPr id="38" name="任意多边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  <p:cNvSpPr/>
            <p:nvPr/>
          </p:nvSpPr>
          <p:spPr>
            <a:xfrm rot="5400000" flipV="1">
              <a:off x="3197660" y="3007329"/>
              <a:ext cx="770951" cy="168912"/>
            </a:xfrm>
            <a:custGeom>
              <a:avLst/>
              <a:gdLst>
                <a:gd name="connsiteX0" fmla="*/ 0 w 3125338"/>
                <a:gd name="connsiteY0" fmla="*/ 0 h 0"/>
                <a:gd name="connsiteX1" fmla="*/ 3125338 w 31253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25338">
                  <a:moveTo>
                    <a:pt x="0" y="0"/>
                  </a:moveTo>
                  <a:lnTo>
                    <a:pt x="3125338" y="0"/>
                  </a:lnTo>
                </a:path>
              </a:pathLst>
            </a:custGeom>
            <a:noFill/>
            <a:ln>
              <a:gradFill>
                <a:gsLst>
                  <a:gs pos="0">
                    <a:srgbClr val="C99115"/>
                  </a:gs>
                  <a:gs pos="100000">
                    <a:srgbClr val="C99115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矩形 3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  <p:cNvSpPr/>
            <p:nvPr/>
          </p:nvSpPr>
          <p:spPr>
            <a:xfrm>
              <a:off x="2916850" y="2706309"/>
              <a:ext cx="63690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spc="-150" dirty="0">
                  <a:solidFill>
                    <a:srgbClr val="DFA117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1.2</a:t>
              </a:r>
              <a:endParaRPr lang="zh-CN" altLang="en-US" sz="3200" dirty="0">
                <a:solidFill>
                  <a:prstClr val="black"/>
                </a:solidFill>
                <a:latin typeface="+mj-lt"/>
                <a:cs typeface="Open Sans" panose="020B0606030504020204" pitchFamily="34" charset="0"/>
              </a:endParaRPr>
            </a:p>
          </p:txBody>
        </p:sp>
        <p:grpSp>
          <p:nvGrpSpPr>
            <p:cNvPr id="40" name="组合 3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  <p:cNvGrpSpPr/>
            <p:nvPr/>
          </p:nvGrpSpPr>
          <p:grpSpPr>
            <a:xfrm>
              <a:off x="3667591" y="2582499"/>
              <a:ext cx="3207223" cy="755509"/>
              <a:chOff x="6929721" y="1614779"/>
              <a:chExt cx="3080793" cy="75550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938527" y="1614779"/>
                <a:ext cx="2962688" cy="640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000" dirty="0">
                    <a:solidFill>
                      <a:srgbClr val="DFA117"/>
                    </a:solidFill>
                    <a:latin typeface="方正小标宋简体" panose="03000509000000000000" pitchFamily="65" charset="-122"/>
                    <a:ea typeface="方正小标宋简体" panose="03000509000000000000" pitchFamily="65" charset="-122"/>
                    <a:cs typeface="Open Sans" panose="020B0606030504020204" pitchFamily="34" charset="0"/>
                  </a:rPr>
                  <a:t>功能展示</a:t>
                </a:r>
                <a:r>
                  <a:rPr lang="en-US" altLang="zh-CN" sz="2000" dirty="0">
                    <a:solidFill>
                      <a:srgbClr val="DFA117"/>
                    </a:solidFill>
                    <a:latin typeface="方正小标宋简体" panose="03000509000000000000" pitchFamily="65" charset="-122"/>
                    <a:ea typeface="方正小标宋简体" panose="03000509000000000000" pitchFamily="65" charset="-122"/>
                    <a:cs typeface="Open Sans" panose="020B0606030504020204" pitchFamily="34" charset="0"/>
                  </a:rPr>
                  <a:t>——</a:t>
                </a:r>
                <a:r>
                  <a:rPr lang="zh-CN" altLang="en-US" sz="2000" dirty="0">
                    <a:solidFill>
                      <a:srgbClr val="DFA117"/>
                    </a:solidFill>
                    <a:latin typeface="方正小标宋简体" panose="03000509000000000000" pitchFamily="65" charset="-122"/>
                    <a:ea typeface="方正小标宋简体" panose="03000509000000000000" pitchFamily="65" charset="-122"/>
                    <a:cs typeface="Open Sans" panose="020B0606030504020204" pitchFamily="34" charset="0"/>
                  </a:rPr>
                  <a:t>课程相关</a:t>
                </a:r>
                <a:endParaRPr lang="zh-CN" altLang="en-US" sz="2000" dirty="0">
                  <a:solidFill>
                    <a:srgbClr val="DFA117"/>
                  </a:solidFill>
                  <a:latin typeface="方正小标宋简体" panose="03000509000000000000" pitchFamily="65" charset="-122"/>
                  <a:ea typeface="方正小标宋简体" panose="03000509000000000000" pitchFamily="65" charset="-122"/>
                  <a:cs typeface="Open Sans" panose="020B0606030504020204" pitchFamily="34" charset="0"/>
                </a:endParaRPr>
              </a:p>
            </p:txBody>
          </p:sp>
          <p:sp>
            <p:nvSpPr>
              <p:cNvPr id="42" name="Rectangle 3"/>
              <p:cNvSpPr txBox="1">
                <a:spLocks noChangeArrowheads="1"/>
              </p:cNvSpPr>
              <p:nvPr/>
            </p:nvSpPr>
            <p:spPr bwMode="auto">
              <a:xfrm>
                <a:off x="6929721" y="2106497"/>
                <a:ext cx="3080793" cy="26379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spAutoFit/>
              </a:bodyPr>
              <a:lstStyle>
                <a:lvl1pPr algn="ctr">
                  <a:spcBef>
                    <a:spcPct val="0"/>
                  </a:spcBef>
                  <a:buNone/>
                  <a:defRPr lang="ko-KR" altLang="en-US" sz="4400" b="1" baseline="0" dirty="0">
                    <a:solidFill>
                      <a:schemeClr val="bg1"/>
                    </a:solidFill>
                    <a:effectLst>
                      <a:outerShdw blurRad="12700" dist="25400" dir="5400000" algn="t" rotWithShape="0">
                        <a:prstClr val="black">
                          <a:alpha val="50000"/>
                        </a:prst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 algn="l"/>
                <a:r>
                  <a:rPr lang="en-US" altLang="zh-CN" sz="1100" b="0" dirty="0">
                    <a:solidFill>
                      <a:prstClr val="white">
                        <a:lumMod val="85000"/>
                      </a:prstClr>
                    </a:solidFill>
                    <a:effectLst/>
                    <a:latin typeface="Ink Free" panose="03080402000500000000" pitchFamily="66" charset="0"/>
                    <a:ea typeface="Open Sans" panose="020B0606030504020204" pitchFamily="34" charset="0"/>
                    <a:cs typeface="Times New Roman" panose="02020603050405020304" pitchFamily="18" charset="0"/>
                  </a:rPr>
                  <a:t>Problems and Suggestions of Feedback</a:t>
                </a:r>
                <a:endParaRPr lang="en-US" altLang="ko-KR" sz="1100" b="0" dirty="0">
                  <a:solidFill>
                    <a:prstClr val="white">
                      <a:lumMod val="85000"/>
                    </a:prstClr>
                  </a:solidFill>
                  <a:effectLst/>
                  <a:latin typeface="Ink Free" panose="03080402000500000000" pitchFamily="66" charset="0"/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1320165" y="2169160"/>
            <a:ext cx="99822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dirty="0">
                <a:solidFill>
                  <a:srgbClr val="F26D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rgbClr val="F26D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教师</a:t>
            </a:r>
            <a:r>
              <a:rPr dirty="0">
                <a:solidFill>
                  <a:srgbClr val="F26D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创建课程</a:t>
            </a:r>
            <a:r>
              <a:rPr lang="zh-CN" dirty="0">
                <a:solidFill>
                  <a:srgbClr val="F26D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</a:t>
            </a:r>
            <a:r>
              <a:rPr dirty="0">
                <a:solidFill>
                  <a:srgbClr val="F26D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选择上课时间和地点时改成下拉菜单的形式，同时增加了选课截止时间。</a:t>
            </a:r>
            <a:endParaRPr dirty="0">
              <a:solidFill>
                <a:srgbClr val="F26D2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fontAlgn="auto">
              <a:lnSpc>
                <a:spcPct val="150000"/>
              </a:lnSpc>
            </a:pPr>
            <a:r>
              <a:rPr dirty="0">
                <a:solidFill>
                  <a:srgbClr val="F26D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2.教师和助教的主页只显示自己负责的课程，学生的主页可以显示所有课程</a:t>
            </a:r>
            <a:r>
              <a:rPr lang="zh-CN" dirty="0">
                <a:solidFill>
                  <a:srgbClr val="F26D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dirty="0">
              <a:solidFill>
                <a:srgbClr val="F26D2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fontAlgn="auto">
              <a:lnSpc>
                <a:spcPct val="150000"/>
              </a:lnSpc>
            </a:pPr>
            <a:r>
              <a:rPr lang="en-US" dirty="0">
                <a:solidFill>
                  <a:srgbClr val="F26D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dirty="0">
                <a:solidFill>
                  <a:srgbClr val="F26D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.学生在选课截止日期后不能选课。</a:t>
            </a:r>
            <a:endParaRPr dirty="0">
              <a:solidFill>
                <a:srgbClr val="F26D2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fontAlgn="auto">
              <a:lnSpc>
                <a:spcPct val="150000"/>
              </a:lnSpc>
            </a:pPr>
            <a:r>
              <a:rPr lang="en-US" dirty="0">
                <a:solidFill>
                  <a:srgbClr val="F26D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dirty="0">
                <a:solidFill>
                  <a:srgbClr val="F26D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.学生可以退课</a:t>
            </a:r>
            <a:r>
              <a:rPr lang="zh-CN" dirty="0">
                <a:solidFill>
                  <a:srgbClr val="F26D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dirty="0">
              <a:solidFill>
                <a:srgbClr val="F26D2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fontAlgn="auto">
              <a:lnSpc>
                <a:spcPct val="150000"/>
              </a:lnSpc>
            </a:pPr>
            <a:r>
              <a:rPr lang="en-US" dirty="0">
                <a:solidFill>
                  <a:srgbClr val="F26D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dirty="0">
                <a:solidFill>
                  <a:srgbClr val="F26D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dirty="0">
                <a:solidFill>
                  <a:srgbClr val="F26D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教师和拥有权限的助教</a:t>
            </a:r>
            <a:r>
              <a:rPr dirty="0">
                <a:solidFill>
                  <a:srgbClr val="F26D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编辑课程信息</a:t>
            </a:r>
            <a:r>
              <a:rPr lang="zh-CN" dirty="0">
                <a:solidFill>
                  <a:srgbClr val="F26D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dirty="0">
              <a:solidFill>
                <a:srgbClr val="F26D2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fontAlgn="auto">
              <a:lnSpc>
                <a:spcPct val="150000"/>
              </a:lnSpc>
            </a:pPr>
            <a:r>
              <a:rPr lang="en-US" dirty="0">
                <a:solidFill>
                  <a:srgbClr val="F26D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dirty="0">
                <a:solidFill>
                  <a:srgbClr val="F26D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.设置了开设的课程不能与其他课程同时间同地点的限制</a:t>
            </a:r>
            <a:r>
              <a:rPr lang="zh-CN" dirty="0">
                <a:solidFill>
                  <a:srgbClr val="F26D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dirty="0">
              <a:solidFill>
                <a:srgbClr val="F26D2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endParaRPr dirty="0">
              <a:solidFill>
                <a:srgbClr val="F26D2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grpSp>
        <p:nvGrpSpPr>
          <p:cNvPr id="35" name="组合 34"/>
          <p:cNvGrpSpPr/>
          <p:nvPr/>
        </p:nvGrpSpPr>
        <p:grpSpPr>
          <a:xfrm>
            <a:off x="569576" y="518027"/>
            <a:ext cx="4162680" cy="894762"/>
            <a:chOff x="2916850" y="2582499"/>
            <a:chExt cx="4162680" cy="894762"/>
          </a:xfrm>
        </p:grpSpPr>
        <p:sp>
          <p:nvSpPr>
            <p:cNvPr id="38" name="任意多边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  <p:cNvSpPr/>
            <p:nvPr/>
          </p:nvSpPr>
          <p:spPr>
            <a:xfrm rot="5400000" flipV="1">
              <a:off x="3197660" y="3007329"/>
              <a:ext cx="770951" cy="168912"/>
            </a:xfrm>
            <a:custGeom>
              <a:avLst/>
              <a:gdLst>
                <a:gd name="connsiteX0" fmla="*/ 0 w 3125338"/>
                <a:gd name="connsiteY0" fmla="*/ 0 h 0"/>
                <a:gd name="connsiteX1" fmla="*/ 3125338 w 31253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25338">
                  <a:moveTo>
                    <a:pt x="0" y="0"/>
                  </a:moveTo>
                  <a:lnTo>
                    <a:pt x="3125338" y="0"/>
                  </a:lnTo>
                </a:path>
              </a:pathLst>
            </a:custGeom>
            <a:noFill/>
            <a:ln>
              <a:gradFill>
                <a:gsLst>
                  <a:gs pos="0">
                    <a:srgbClr val="C99115"/>
                  </a:gs>
                  <a:gs pos="100000">
                    <a:srgbClr val="C99115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矩形 3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  <p:cNvSpPr/>
            <p:nvPr/>
          </p:nvSpPr>
          <p:spPr>
            <a:xfrm>
              <a:off x="2916850" y="2706309"/>
              <a:ext cx="63690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spc="-150" dirty="0">
                  <a:solidFill>
                    <a:srgbClr val="DFA117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1.3</a:t>
              </a:r>
              <a:endParaRPr lang="zh-CN" altLang="en-US" sz="3200" dirty="0">
                <a:solidFill>
                  <a:prstClr val="black"/>
                </a:solidFill>
                <a:latin typeface="+mj-lt"/>
                <a:cs typeface="Open Sans" panose="020B0606030504020204" pitchFamily="34" charset="0"/>
              </a:endParaRPr>
            </a:p>
          </p:txBody>
        </p:sp>
        <p:grpSp>
          <p:nvGrpSpPr>
            <p:cNvPr id="40" name="组合 3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  <p:cNvGrpSpPr/>
            <p:nvPr/>
          </p:nvGrpSpPr>
          <p:grpSpPr>
            <a:xfrm>
              <a:off x="3667591" y="2582499"/>
              <a:ext cx="3411939" cy="755509"/>
              <a:chOff x="6929721" y="1614779"/>
              <a:chExt cx="3277439" cy="75550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938527" y="1614779"/>
                <a:ext cx="3268633" cy="640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000" dirty="0">
                    <a:solidFill>
                      <a:srgbClr val="DFA117"/>
                    </a:solidFill>
                    <a:latin typeface="方正小标宋简体" panose="03000509000000000000" pitchFamily="65" charset="-122"/>
                    <a:ea typeface="方正小标宋简体" panose="03000509000000000000" pitchFamily="65" charset="-122"/>
                    <a:cs typeface="Open Sans" panose="020B0606030504020204" pitchFamily="34" charset="0"/>
                  </a:rPr>
                  <a:t>功能展示</a:t>
                </a:r>
                <a:r>
                  <a:rPr lang="en-US" altLang="zh-CN" sz="2000" dirty="0">
                    <a:solidFill>
                      <a:srgbClr val="DFA117"/>
                    </a:solidFill>
                    <a:latin typeface="方正小标宋简体" panose="03000509000000000000" pitchFamily="65" charset="-122"/>
                    <a:ea typeface="方正小标宋简体" panose="03000509000000000000" pitchFamily="65" charset="-122"/>
                    <a:cs typeface="Open Sans" panose="020B0606030504020204" pitchFamily="34" charset="0"/>
                  </a:rPr>
                  <a:t>——</a:t>
                </a:r>
                <a:r>
                  <a:rPr lang="zh-CN" altLang="en-US" sz="2000" dirty="0">
                    <a:solidFill>
                      <a:srgbClr val="DFA117"/>
                    </a:solidFill>
                    <a:latin typeface="方正小标宋简体" panose="03000509000000000000" pitchFamily="65" charset="-122"/>
                    <a:ea typeface="方正小标宋简体" panose="03000509000000000000" pitchFamily="65" charset="-122"/>
                    <a:cs typeface="Open Sans" panose="020B0606030504020204" pitchFamily="34" charset="0"/>
                  </a:rPr>
                  <a:t>讨论区相关</a:t>
                </a:r>
                <a:endParaRPr lang="zh-CN" altLang="en-US" sz="2000" dirty="0">
                  <a:solidFill>
                    <a:srgbClr val="DFA117"/>
                  </a:solidFill>
                  <a:latin typeface="方正小标宋简体" panose="03000509000000000000" pitchFamily="65" charset="-122"/>
                  <a:ea typeface="方正小标宋简体" panose="03000509000000000000" pitchFamily="65" charset="-122"/>
                  <a:cs typeface="Open Sans" panose="020B0606030504020204" pitchFamily="34" charset="0"/>
                </a:endParaRPr>
              </a:p>
            </p:txBody>
          </p:sp>
          <p:sp>
            <p:nvSpPr>
              <p:cNvPr id="42" name="Rectangle 3"/>
              <p:cNvSpPr txBox="1">
                <a:spLocks noChangeArrowheads="1"/>
              </p:cNvSpPr>
              <p:nvPr/>
            </p:nvSpPr>
            <p:spPr bwMode="auto">
              <a:xfrm>
                <a:off x="6929721" y="2106497"/>
                <a:ext cx="3080793" cy="26379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spAutoFit/>
              </a:bodyPr>
              <a:lstStyle>
                <a:lvl1pPr algn="ctr">
                  <a:spcBef>
                    <a:spcPct val="0"/>
                  </a:spcBef>
                  <a:buNone/>
                  <a:defRPr lang="ko-KR" altLang="en-US" sz="4400" b="1" baseline="0" dirty="0">
                    <a:solidFill>
                      <a:schemeClr val="bg1"/>
                    </a:solidFill>
                    <a:effectLst>
                      <a:outerShdw blurRad="12700" dist="25400" dir="5400000" algn="t" rotWithShape="0">
                        <a:prstClr val="black">
                          <a:alpha val="50000"/>
                        </a:prst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 algn="l"/>
                <a:r>
                  <a:rPr lang="en-US" altLang="zh-CN" sz="1100" b="0" dirty="0">
                    <a:solidFill>
                      <a:prstClr val="white">
                        <a:lumMod val="85000"/>
                      </a:prstClr>
                    </a:solidFill>
                    <a:effectLst/>
                    <a:latin typeface="Ink Free" panose="03080402000500000000" pitchFamily="66" charset="0"/>
                    <a:ea typeface="Open Sans" panose="020B0606030504020204" pitchFamily="34" charset="0"/>
                    <a:cs typeface="Times New Roman" panose="02020603050405020304" pitchFamily="18" charset="0"/>
                  </a:rPr>
                  <a:t>Problems and Suggestions of Feedback</a:t>
                </a:r>
                <a:endParaRPr lang="en-US" altLang="ko-KR" sz="1100" b="0" dirty="0">
                  <a:solidFill>
                    <a:prstClr val="white">
                      <a:lumMod val="85000"/>
                    </a:prstClr>
                  </a:solidFill>
                  <a:effectLst/>
                  <a:latin typeface="Ink Free" panose="03080402000500000000" pitchFamily="66" charset="0"/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1069576" y="2162344"/>
            <a:ext cx="10546080" cy="2183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altLang="zh-CN" sz="2400" dirty="0">
                <a:solidFill>
                  <a:srgbClr val="F26D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1.用户只能在自己负责/选择的课程讨论区中发言。</a:t>
            </a:r>
            <a:endParaRPr lang="en-US" altLang="zh-CN" sz="2400" dirty="0">
              <a:solidFill>
                <a:srgbClr val="F26D2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2400" dirty="0">
                <a:solidFill>
                  <a:srgbClr val="F26D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2.用户可以删除讨论区的</a:t>
            </a:r>
            <a:r>
              <a:rPr lang="zh-CN" altLang="en-US" sz="2400" dirty="0">
                <a:solidFill>
                  <a:srgbClr val="F26D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自己创建的</a:t>
            </a:r>
            <a:r>
              <a:rPr lang="en-US" altLang="zh-CN" sz="2400" dirty="0">
                <a:solidFill>
                  <a:srgbClr val="F26D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主题和帖子</a:t>
            </a:r>
            <a:r>
              <a:rPr lang="zh-CN" altLang="en-US" sz="2400" dirty="0">
                <a:solidFill>
                  <a:srgbClr val="F26D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400" dirty="0">
              <a:solidFill>
                <a:srgbClr val="F26D2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2400" dirty="0">
                <a:solidFill>
                  <a:srgbClr val="F26D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F26D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.系统发邮件提醒用户讨论区收到回复时，会给出跳转到相应讨论区的链接。</a:t>
            </a:r>
            <a:endParaRPr lang="zh-CN" altLang="en-US" sz="2800" dirty="0">
              <a:solidFill>
                <a:srgbClr val="F26D2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pPr algn="just"/>
            <a:endParaRPr lang="zh-CN" altLang="en-US" sz="2800" dirty="0">
              <a:solidFill>
                <a:srgbClr val="F26D2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grpSp>
        <p:nvGrpSpPr>
          <p:cNvPr id="35" name="组合 34"/>
          <p:cNvGrpSpPr/>
          <p:nvPr/>
        </p:nvGrpSpPr>
        <p:grpSpPr>
          <a:xfrm>
            <a:off x="569576" y="518027"/>
            <a:ext cx="4634019" cy="894762"/>
            <a:chOff x="2916850" y="2582499"/>
            <a:chExt cx="4634019" cy="894762"/>
          </a:xfrm>
        </p:grpSpPr>
        <p:sp>
          <p:nvSpPr>
            <p:cNvPr id="38" name="任意多边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  <p:cNvSpPr/>
            <p:nvPr/>
          </p:nvSpPr>
          <p:spPr>
            <a:xfrm rot="5400000" flipV="1">
              <a:off x="3197660" y="3007329"/>
              <a:ext cx="770951" cy="168912"/>
            </a:xfrm>
            <a:custGeom>
              <a:avLst/>
              <a:gdLst>
                <a:gd name="connsiteX0" fmla="*/ 0 w 3125338"/>
                <a:gd name="connsiteY0" fmla="*/ 0 h 0"/>
                <a:gd name="connsiteX1" fmla="*/ 3125338 w 31253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25338">
                  <a:moveTo>
                    <a:pt x="0" y="0"/>
                  </a:moveTo>
                  <a:lnTo>
                    <a:pt x="3125338" y="0"/>
                  </a:lnTo>
                </a:path>
              </a:pathLst>
            </a:custGeom>
            <a:noFill/>
            <a:ln>
              <a:gradFill>
                <a:gsLst>
                  <a:gs pos="0">
                    <a:srgbClr val="C99115"/>
                  </a:gs>
                  <a:gs pos="100000">
                    <a:srgbClr val="C99115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矩形 3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  <p:cNvSpPr/>
            <p:nvPr/>
          </p:nvSpPr>
          <p:spPr>
            <a:xfrm>
              <a:off x="2916850" y="2706309"/>
              <a:ext cx="63690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spc="-150" dirty="0">
                  <a:solidFill>
                    <a:srgbClr val="DFA117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1.4</a:t>
              </a:r>
              <a:endParaRPr lang="zh-CN" altLang="en-US" sz="3200" dirty="0">
                <a:solidFill>
                  <a:prstClr val="black"/>
                </a:solidFill>
                <a:latin typeface="+mj-lt"/>
                <a:cs typeface="Open Sans" panose="020B0606030504020204" pitchFamily="34" charset="0"/>
              </a:endParaRPr>
            </a:p>
          </p:txBody>
        </p:sp>
        <p:grpSp>
          <p:nvGrpSpPr>
            <p:cNvPr id="40" name="组合 3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  <p:cNvGrpSpPr/>
            <p:nvPr/>
          </p:nvGrpSpPr>
          <p:grpSpPr>
            <a:xfrm>
              <a:off x="3667590" y="2582499"/>
              <a:ext cx="3883279" cy="755509"/>
              <a:chOff x="6929721" y="1614779"/>
              <a:chExt cx="3730199" cy="75550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938527" y="1614779"/>
                <a:ext cx="3721393" cy="640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000" dirty="0">
                    <a:solidFill>
                      <a:srgbClr val="DFA117"/>
                    </a:solidFill>
                    <a:latin typeface="方正小标宋简体" panose="03000509000000000000" pitchFamily="65" charset="-122"/>
                    <a:ea typeface="方正小标宋简体" panose="03000509000000000000" pitchFamily="65" charset="-122"/>
                    <a:cs typeface="Open Sans" panose="020B0606030504020204" pitchFamily="34" charset="0"/>
                  </a:rPr>
                  <a:t>功能展示</a:t>
                </a:r>
                <a:r>
                  <a:rPr lang="en-US" altLang="zh-CN" sz="2000" dirty="0">
                    <a:solidFill>
                      <a:srgbClr val="DFA117"/>
                    </a:solidFill>
                    <a:latin typeface="方正小标宋简体" panose="03000509000000000000" pitchFamily="65" charset="-122"/>
                    <a:ea typeface="方正小标宋简体" panose="03000509000000000000" pitchFamily="65" charset="-122"/>
                    <a:cs typeface="Open Sans" panose="020B0606030504020204" pitchFamily="34" charset="0"/>
                  </a:rPr>
                  <a:t>——</a:t>
                </a:r>
                <a:r>
                  <a:rPr lang="zh-CN" altLang="en-US" sz="2000" dirty="0">
                    <a:solidFill>
                      <a:srgbClr val="DFA117"/>
                    </a:solidFill>
                    <a:latin typeface="方正小标宋简体" panose="03000509000000000000" pitchFamily="65" charset="-122"/>
                    <a:ea typeface="方正小标宋简体" panose="03000509000000000000" pitchFamily="65" charset="-122"/>
                    <a:cs typeface="Open Sans" panose="020B0606030504020204" pitchFamily="34" charset="0"/>
                  </a:rPr>
                  <a:t>作业相关</a:t>
                </a:r>
                <a:endParaRPr lang="zh-CN" altLang="en-US" sz="2000" dirty="0">
                  <a:solidFill>
                    <a:srgbClr val="DFA117"/>
                  </a:solidFill>
                  <a:latin typeface="方正小标宋简体" panose="03000509000000000000" pitchFamily="65" charset="-122"/>
                  <a:ea typeface="方正小标宋简体" panose="03000509000000000000" pitchFamily="65" charset="-122"/>
                  <a:cs typeface="Open Sans" panose="020B0606030504020204" pitchFamily="34" charset="0"/>
                </a:endParaRPr>
              </a:p>
            </p:txBody>
          </p:sp>
          <p:sp>
            <p:nvSpPr>
              <p:cNvPr id="42" name="Rectangle 3"/>
              <p:cNvSpPr txBox="1">
                <a:spLocks noChangeArrowheads="1"/>
              </p:cNvSpPr>
              <p:nvPr/>
            </p:nvSpPr>
            <p:spPr bwMode="auto">
              <a:xfrm>
                <a:off x="6929721" y="2106497"/>
                <a:ext cx="3080793" cy="26379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spAutoFit/>
              </a:bodyPr>
              <a:lstStyle>
                <a:lvl1pPr algn="ctr">
                  <a:spcBef>
                    <a:spcPct val="0"/>
                  </a:spcBef>
                  <a:buNone/>
                  <a:defRPr lang="ko-KR" altLang="en-US" sz="4400" b="1" baseline="0" dirty="0">
                    <a:solidFill>
                      <a:schemeClr val="bg1"/>
                    </a:solidFill>
                    <a:effectLst>
                      <a:outerShdw blurRad="12700" dist="25400" dir="5400000" algn="t" rotWithShape="0">
                        <a:prstClr val="black">
                          <a:alpha val="50000"/>
                        </a:prst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 algn="l"/>
                <a:r>
                  <a:rPr lang="en-US" altLang="zh-CN" sz="1100" b="0" dirty="0">
                    <a:solidFill>
                      <a:prstClr val="white">
                        <a:lumMod val="85000"/>
                      </a:prstClr>
                    </a:solidFill>
                    <a:effectLst/>
                    <a:latin typeface="Ink Free" panose="03080402000500000000" pitchFamily="66" charset="0"/>
                    <a:ea typeface="Open Sans" panose="020B0606030504020204" pitchFamily="34" charset="0"/>
                    <a:cs typeface="Times New Roman" panose="02020603050405020304" pitchFamily="18" charset="0"/>
                  </a:rPr>
                  <a:t>Problems and Suggestions of Feedback</a:t>
                </a:r>
                <a:endParaRPr lang="en-US" altLang="ko-KR" sz="1100" b="0" dirty="0">
                  <a:solidFill>
                    <a:prstClr val="white">
                      <a:lumMod val="85000"/>
                    </a:prstClr>
                  </a:solidFill>
                  <a:effectLst/>
                  <a:latin typeface="Ink Free" panose="03080402000500000000" pitchFamily="66" charset="0"/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1151255" y="1856740"/>
            <a:ext cx="90252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F26D2A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1.作业deadline后</a:t>
            </a:r>
            <a:r>
              <a:rPr lang="zh-CN" altLang="en-US">
                <a:solidFill>
                  <a:srgbClr val="F26D2A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学生</a:t>
            </a:r>
            <a:r>
              <a:rPr lang="en-US" altLang="zh-CN">
                <a:solidFill>
                  <a:srgbClr val="F26D2A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不能再提交</a:t>
            </a:r>
            <a:r>
              <a:rPr lang="zh-CN" altLang="en-US">
                <a:solidFill>
                  <a:srgbClr val="F26D2A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作业</a:t>
            </a:r>
            <a:r>
              <a:rPr lang="en-US" altLang="zh-CN">
                <a:solidFill>
                  <a:srgbClr val="F26D2A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>
              <a:solidFill>
                <a:srgbClr val="F26D2A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F26D2A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2.老师发布作业时deadline不能设置成过去的时间。</a:t>
            </a:r>
            <a:endParaRPr lang="en-US" altLang="zh-CN">
              <a:solidFill>
                <a:srgbClr val="F26D2A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F26D2A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3.学生对同一个作业多次提交只会显示最新的一次作业。</a:t>
            </a:r>
            <a:endParaRPr lang="en-US" altLang="zh-CN">
              <a:solidFill>
                <a:srgbClr val="F26D2A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F26D2A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>
                <a:solidFill>
                  <a:srgbClr val="F26D2A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用户可以</a:t>
            </a:r>
            <a:r>
              <a:rPr lang="en-US" altLang="zh-CN">
                <a:solidFill>
                  <a:srgbClr val="F26D2A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下载已提交的作业</a:t>
            </a:r>
            <a:r>
              <a:rPr lang="zh-CN" altLang="en-US">
                <a:solidFill>
                  <a:srgbClr val="F26D2A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到本地</a:t>
            </a:r>
            <a:r>
              <a:rPr lang="zh-CN" altLang="en-US">
                <a:solidFill>
                  <a:srgbClr val="F26D2A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>
              <a:solidFill>
                <a:srgbClr val="F26D2A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F26D2A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6.教师可以删除作业</a:t>
            </a:r>
            <a:r>
              <a:rPr lang="zh-CN" altLang="en-US">
                <a:solidFill>
                  <a:srgbClr val="F26D2A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>
              <a:solidFill>
                <a:srgbClr val="F26D2A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F26D2A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7.</a:t>
            </a:r>
            <a:r>
              <a:rPr lang="zh-CN" altLang="en-US">
                <a:solidFill>
                  <a:srgbClr val="F26D2A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教师和拥有权限的助教对</a:t>
            </a:r>
            <a:r>
              <a:rPr lang="en-US" altLang="zh-CN">
                <a:solidFill>
                  <a:srgbClr val="F26D2A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作业打分</a:t>
            </a:r>
            <a:r>
              <a:rPr lang="zh-CN" altLang="en-US">
                <a:solidFill>
                  <a:srgbClr val="F26D2A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>
              <a:solidFill>
                <a:srgbClr val="F26D2A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F26D2A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8.系统发邮件提醒用户按时提交作业提醒时，会给出</a:t>
            </a:r>
            <a:r>
              <a:rPr lang="zh-CN" altLang="en-US">
                <a:solidFill>
                  <a:srgbClr val="F26D2A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跳转到</a:t>
            </a:r>
            <a:r>
              <a:rPr lang="en-US" altLang="zh-CN">
                <a:solidFill>
                  <a:srgbClr val="F26D2A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相应</a:t>
            </a:r>
            <a:r>
              <a:rPr lang="zh-CN" altLang="en-US">
                <a:solidFill>
                  <a:srgbClr val="F26D2A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作业页面</a:t>
            </a:r>
            <a:r>
              <a:rPr lang="en-US" altLang="zh-CN">
                <a:solidFill>
                  <a:srgbClr val="F26D2A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的链接</a:t>
            </a:r>
            <a:r>
              <a:rPr lang="zh-CN" altLang="en-US">
                <a:solidFill>
                  <a:srgbClr val="F26D2A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>
              <a:solidFill>
                <a:srgbClr val="F26D2A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F26D2A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9.将未提交作业发邮件提醒改为了ddl前一天还未提交作业提醒</a:t>
            </a:r>
            <a:r>
              <a:rPr lang="zh-CN" altLang="en-US">
                <a:solidFill>
                  <a:srgbClr val="F26D2A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>
              <a:solidFill>
                <a:srgbClr val="F26D2A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grpSp>
        <p:nvGrpSpPr>
          <p:cNvPr id="5" name="组合 4"/>
          <p:cNvGrpSpPr/>
          <p:nvPr/>
        </p:nvGrpSpPr>
        <p:grpSpPr>
          <a:xfrm>
            <a:off x="569576" y="518027"/>
            <a:ext cx="4634019" cy="894762"/>
            <a:chOff x="2916850" y="2582499"/>
            <a:chExt cx="4634019" cy="894762"/>
          </a:xfrm>
        </p:grpSpPr>
        <p:sp>
          <p:nvSpPr>
            <p:cNvPr id="6" name="任意多边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  <p:cNvSpPr/>
            <p:nvPr/>
          </p:nvSpPr>
          <p:spPr>
            <a:xfrm rot="5400000" flipV="1">
              <a:off x="3197660" y="3007329"/>
              <a:ext cx="770951" cy="168912"/>
            </a:xfrm>
            <a:custGeom>
              <a:avLst/>
              <a:gdLst>
                <a:gd name="connsiteX0" fmla="*/ 0 w 3125338"/>
                <a:gd name="connsiteY0" fmla="*/ 0 h 0"/>
                <a:gd name="connsiteX1" fmla="*/ 3125338 w 31253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25338">
                  <a:moveTo>
                    <a:pt x="0" y="0"/>
                  </a:moveTo>
                  <a:lnTo>
                    <a:pt x="3125338" y="0"/>
                  </a:lnTo>
                </a:path>
              </a:pathLst>
            </a:custGeom>
            <a:noFill/>
            <a:ln>
              <a:gradFill>
                <a:gsLst>
                  <a:gs pos="0">
                    <a:srgbClr val="C99115"/>
                  </a:gs>
                  <a:gs pos="100000">
                    <a:srgbClr val="C99115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矩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  <p:cNvSpPr/>
            <p:nvPr/>
          </p:nvSpPr>
          <p:spPr>
            <a:xfrm>
              <a:off x="2916850" y="2706309"/>
              <a:ext cx="38862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rgbClr val="FFC000"/>
                  </a:solidFill>
                  <a:latin typeface="+mj-lt"/>
                  <a:cs typeface="Open Sans" panose="020B0606030504020204" pitchFamily="34" charset="0"/>
                </a:rPr>
                <a:t>2</a:t>
              </a:r>
              <a:endParaRPr lang="en-US" altLang="zh-CN" sz="3200" dirty="0">
                <a:solidFill>
                  <a:srgbClr val="FFC000"/>
                </a:solidFill>
                <a:latin typeface="+mj-lt"/>
                <a:cs typeface="Open Sans" panose="020B0606030504020204" pitchFamily="34" charset="0"/>
              </a:endParaRPr>
            </a:p>
          </p:txBody>
        </p:sp>
        <p:grpSp>
          <p:nvGrpSpPr>
            <p:cNvPr id="8" name="组合 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  <p:cNvGrpSpPr/>
            <p:nvPr/>
          </p:nvGrpSpPr>
          <p:grpSpPr>
            <a:xfrm>
              <a:off x="3667590" y="2582499"/>
              <a:ext cx="3883279" cy="755509"/>
              <a:chOff x="6929721" y="1614779"/>
              <a:chExt cx="3730199" cy="755509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938527" y="1614779"/>
                <a:ext cx="3721393" cy="640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000" dirty="0">
                    <a:solidFill>
                      <a:srgbClr val="DFA117"/>
                    </a:solidFill>
                    <a:latin typeface="方正小标宋简体" panose="03000509000000000000" pitchFamily="65" charset="-122"/>
                    <a:ea typeface="方正小标宋简体" panose="03000509000000000000" pitchFamily="65" charset="-122"/>
                    <a:cs typeface="Open Sans" panose="020B0606030504020204" pitchFamily="34" charset="0"/>
                  </a:rPr>
                  <a:t>AI</a:t>
                </a:r>
                <a:r>
                  <a:rPr lang="zh-CN" altLang="en-US" sz="2000" dirty="0">
                    <a:solidFill>
                      <a:srgbClr val="DFA117"/>
                    </a:solidFill>
                    <a:latin typeface="方正小标宋简体" panose="03000509000000000000" pitchFamily="65" charset="-122"/>
                    <a:ea typeface="方正小标宋简体" panose="03000509000000000000" pitchFamily="65" charset="-122"/>
                    <a:cs typeface="Open Sans" panose="020B0606030504020204" pitchFamily="34" charset="0"/>
                  </a:rPr>
                  <a:t>算法</a:t>
                </a:r>
                <a:r>
                  <a:rPr lang="en-US" altLang="zh-CN" sz="2000" dirty="0">
                    <a:solidFill>
                      <a:srgbClr val="DFA117"/>
                    </a:solidFill>
                    <a:latin typeface="方正小标宋简体" panose="03000509000000000000" pitchFamily="65" charset="-122"/>
                    <a:ea typeface="方正小标宋简体" panose="03000509000000000000" pitchFamily="65" charset="-122"/>
                    <a:cs typeface="Open Sans" panose="020B0606030504020204" pitchFamily="34" charset="0"/>
                  </a:rPr>
                  <a:t>——</a:t>
                </a:r>
                <a:r>
                  <a:rPr lang="en-US" altLang="zh-CN" sz="2000" b="1" dirty="0">
                    <a:solidFill>
                      <a:srgbClr val="FFC000"/>
                    </a:solidFill>
                    <a:latin typeface="微软雅黑" panose="020B0503020204020204" charset="-122"/>
                    <a:ea typeface="微软雅黑" panose="020B0503020204020204" charset="-122"/>
                    <a:cs typeface="+mj-cs"/>
                    <a:sym typeface="+mn-ea"/>
                  </a:rPr>
                  <a:t>Word2Vec</a:t>
                </a:r>
                <a:endParaRPr lang="en-US" altLang="zh-CN" sz="2000" b="1" dirty="0">
                  <a:solidFill>
                    <a:srgbClr val="FFC000"/>
                  </a:solidFill>
                  <a:latin typeface="微软雅黑" panose="020B0503020204020204" charset="-122"/>
                  <a:ea typeface="微软雅黑" panose="020B0503020204020204" charset="-122"/>
                  <a:cs typeface="+mj-cs"/>
                  <a:sym typeface="+mn-ea"/>
                </a:endParaRPr>
              </a:p>
            </p:txBody>
          </p:sp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6929721" y="2106497"/>
                <a:ext cx="3080793" cy="26379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spAutoFit/>
              </a:bodyPr>
              <a:lstStyle>
                <a:lvl1pPr algn="ctr">
                  <a:spcBef>
                    <a:spcPct val="0"/>
                  </a:spcBef>
                  <a:buNone/>
                  <a:defRPr lang="ko-KR" altLang="en-US" sz="4400" b="1" baseline="0" dirty="0">
                    <a:solidFill>
                      <a:schemeClr val="bg1"/>
                    </a:solidFill>
                    <a:effectLst>
                      <a:outerShdw blurRad="12700" dist="25400" dir="5400000" algn="t" rotWithShape="0">
                        <a:prstClr val="black">
                          <a:alpha val="50000"/>
                        </a:prst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 algn="l"/>
                <a:r>
                  <a:rPr lang="en-US" altLang="zh-CN" sz="1100" b="0" dirty="0">
                    <a:solidFill>
                      <a:prstClr val="white">
                        <a:lumMod val="85000"/>
                      </a:prstClr>
                    </a:solidFill>
                    <a:effectLst/>
                    <a:latin typeface="Ink Free" panose="03080402000500000000" pitchFamily="66" charset="0"/>
                    <a:ea typeface="Open Sans" panose="020B0606030504020204" pitchFamily="34" charset="0"/>
                    <a:cs typeface="Times New Roman" panose="02020603050405020304" pitchFamily="18" charset="0"/>
                  </a:rPr>
                  <a:t>Problems and Suggestions of Feedback</a:t>
                </a:r>
                <a:endParaRPr lang="en-US" altLang="ko-KR" sz="1100" b="0" dirty="0">
                  <a:solidFill>
                    <a:prstClr val="white">
                      <a:lumMod val="85000"/>
                    </a:prstClr>
                  </a:solidFill>
                  <a:effectLst/>
                  <a:latin typeface="Ink Free" panose="03080402000500000000" pitchFamily="66" charset="0"/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" name="文本框 13"/>
          <p:cNvSpPr txBox="1"/>
          <p:nvPr/>
        </p:nvSpPr>
        <p:spPr>
          <a:xfrm>
            <a:off x="457200" y="2273935"/>
            <a:ext cx="491617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rgbClr val="F26D2A"/>
                </a:solidFill>
                <a:sym typeface="+mn-ea"/>
              </a:rPr>
              <a:t>很多词语的意思是多个方向发散开的，所以给每个词语赋予多个数值，即每个词语对应一个多维向量</a:t>
            </a:r>
            <a:endParaRPr lang="en-US" altLang="zh-CN" dirty="0">
              <a:solidFill>
                <a:srgbClr val="F26D2A"/>
              </a:solidFill>
            </a:endParaRPr>
          </a:p>
          <a:p>
            <a:endParaRPr lang="zh-CN" altLang="en-US" dirty="0">
              <a:solidFill>
                <a:srgbClr val="F26D2A"/>
              </a:solidFill>
              <a:sym typeface="+mn-ea"/>
            </a:endParaRPr>
          </a:p>
          <a:p>
            <a:r>
              <a:rPr lang="zh-CN" altLang="en-US" dirty="0">
                <a:solidFill>
                  <a:srgbClr val="F26D2A"/>
                </a:solidFill>
                <a:sym typeface="+mn-ea"/>
              </a:rPr>
              <a:t>解决词语语义多方向发散的问题。</a:t>
            </a:r>
            <a:endParaRPr lang="zh-CN" altLang="en-US" dirty="0">
              <a:solidFill>
                <a:srgbClr val="F26D2A"/>
              </a:solidFill>
              <a:sym typeface="+mn-ea"/>
            </a:endParaRPr>
          </a:p>
          <a:p>
            <a:endParaRPr lang="zh-CN" altLang="en-US" dirty="0">
              <a:solidFill>
                <a:srgbClr val="F26D2A"/>
              </a:solidFill>
              <a:sym typeface="+mn-ea"/>
            </a:endParaRPr>
          </a:p>
          <a:p>
            <a:r>
              <a:rPr lang="zh-CN" altLang="en-US" dirty="0">
                <a:solidFill>
                  <a:srgbClr val="F26D2A"/>
                </a:solidFill>
                <a:sym typeface="+mn-ea"/>
              </a:rPr>
              <a:t>可以用变化较小的数字来改变表示语义相近的词语。</a:t>
            </a:r>
            <a:endParaRPr lang="zh-CN" altLang="en-US" dirty="0">
              <a:solidFill>
                <a:srgbClr val="F26D2A"/>
              </a:solidFill>
            </a:endParaRPr>
          </a:p>
          <a:p>
            <a:endParaRPr lang="en-US" altLang="zh-CN" dirty="0">
              <a:solidFill>
                <a:srgbClr val="F26D2A"/>
              </a:solidFill>
            </a:endParaRPr>
          </a:p>
          <a:p>
            <a:r>
              <a:rPr lang="en-US" altLang="zh-CN" dirty="0">
                <a:solidFill>
                  <a:srgbClr val="F26D2A"/>
                </a:solidFill>
                <a:sym typeface="+mn-ea"/>
              </a:rPr>
              <a:t>Python </a:t>
            </a:r>
            <a:r>
              <a:rPr lang="en-US" altLang="zh-CN" dirty="0" err="1">
                <a:solidFill>
                  <a:srgbClr val="F26D2A"/>
                </a:solidFill>
                <a:sym typeface="+mn-ea"/>
              </a:rPr>
              <a:t>Gensim</a:t>
            </a:r>
            <a:r>
              <a:rPr lang="zh-CN" altLang="en-US" dirty="0">
                <a:solidFill>
                  <a:srgbClr val="F26D2A"/>
                </a:solidFill>
                <a:sym typeface="+mn-ea"/>
              </a:rPr>
              <a:t>库 </a:t>
            </a:r>
            <a:r>
              <a:rPr lang="en-US" altLang="zh-CN" dirty="0">
                <a:solidFill>
                  <a:srgbClr val="F26D2A"/>
                </a:solidFill>
                <a:sym typeface="+mn-ea"/>
              </a:rPr>
              <a:t>Word2Vec</a:t>
            </a:r>
            <a:r>
              <a:rPr lang="zh-CN" altLang="en-US" dirty="0">
                <a:solidFill>
                  <a:srgbClr val="F26D2A"/>
                </a:solidFill>
                <a:sym typeface="+mn-ea"/>
              </a:rPr>
              <a:t>子库。</a:t>
            </a:r>
            <a:endParaRPr lang="zh-CN" altLang="en-US" dirty="0">
              <a:solidFill>
                <a:srgbClr val="F26D2A"/>
              </a:solidFill>
            </a:endParaRPr>
          </a:p>
          <a:p>
            <a:endParaRPr lang="zh-CN" altLang="en-US" dirty="0">
              <a:solidFill>
                <a:srgbClr val="F26D2A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9255" y="922917"/>
            <a:ext cx="6148155" cy="41958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grpSp>
        <p:nvGrpSpPr>
          <p:cNvPr id="35" name="组合 34"/>
          <p:cNvGrpSpPr/>
          <p:nvPr/>
        </p:nvGrpSpPr>
        <p:grpSpPr>
          <a:xfrm>
            <a:off x="569576" y="518027"/>
            <a:ext cx="5227908" cy="894762"/>
            <a:chOff x="2916850" y="2582499"/>
            <a:chExt cx="5227908" cy="894762"/>
          </a:xfrm>
        </p:grpSpPr>
        <p:sp>
          <p:nvSpPr>
            <p:cNvPr id="38" name="任意多边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  <p:cNvSpPr/>
            <p:nvPr/>
          </p:nvSpPr>
          <p:spPr>
            <a:xfrm rot="5400000" flipV="1">
              <a:off x="3197660" y="3007329"/>
              <a:ext cx="770951" cy="168912"/>
            </a:xfrm>
            <a:custGeom>
              <a:avLst/>
              <a:gdLst>
                <a:gd name="connsiteX0" fmla="*/ 0 w 3125338"/>
                <a:gd name="connsiteY0" fmla="*/ 0 h 0"/>
                <a:gd name="connsiteX1" fmla="*/ 3125338 w 31253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25338">
                  <a:moveTo>
                    <a:pt x="0" y="0"/>
                  </a:moveTo>
                  <a:lnTo>
                    <a:pt x="3125338" y="0"/>
                  </a:lnTo>
                </a:path>
              </a:pathLst>
            </a:custGeom>
            <a:noFill/>
            <a:ln>
              <a:gradFill>
                <a:gsLst>
                  <a:gs pos="0">
                    <a:srgbClr val="C99115"/>
                  </a:gs>
                  <a:gs pos="100000">
                    <a:srgbClr val="C99115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矩形 3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  <p:cNvSpPr/>
            <p:nvPr/>
          </p:nvSpPr>
          <p:spPr>
            <a:xfrm>
              <a:off x="2916850" y="2706309"/>
              <a:ext cx="38862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rgbClr val="FFC000"/>
                  </a:solidFill>
                  <a:latin typeface="+mj-lt"/>
                  <a:cs typeface="Open Sans" panose="020B0606030504020204" pitchFamily="34" charset="0"/>
                </a:rPr>
                <a:t>2</a:t>
              </a:r>
              <a:endParaRPr lang="en-US" altLang="zh-CN" sz="3200" dirty="0">
                <a:solidFill>
                  <a:srgbClr val="FFC000"/>
                </a:solidFill>
                <a:latin typeface="+mj-lt"/>
                <a:cs typeface="Open Sans" panose="020B0606030504020204" pitchFamily="34" charset="0"/>
              </a:endParaRPr>
            </a:p>
          </p:txBody>
        </p:sp>
        <p:grpSp>
          <p:nvGrpSpPr>
            <p:cNvPr id="40" name="组合 3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  <p:cNvGrpSpPr/>
            <p:nvPr/>
          </p:nvGrpSpPr>
          <p:grpSpPr>
            <a:xfrm>
              <a:off x="3667589" y="2582499"/>
              <a:ext cx="4477169" cy="755509"/>
              <a:chOff x="6929721" y="1614779"/>
              <a:chExt cx="4300678" cy="75550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938526" y="1614779"/>
                <a:ext cx="4291873" cy="640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000" dirty="0">
                    <a:solidFill>
                      <a:srgbClr val="DFA117"/>
                    </a:solidFill>
                    <a:latin typeface="方正小标宋简体" panose="03000509000000000000" pitchFamily="65" charset="-122"/>
                    <a:ea typeface="方正小标宋简体" panose="03000509000000000000" pitchFamily="65" charset="-122"/>
                    <a:cs typeface="Open Sans" panose="020B0606030504020204" pitchFamily="34" charset="0"/>
                  </a:rPr>
                  <a:t>AI</a:t>
                </a:r>
                <a:r>
                  <a:rPr lang="zh-CN" altLang="en-US" sz="2000" dirty="0">
                    <a:solidFill>
                      <a:srgbClr val="DFA117"/>
                    </a:solidFill>
                    <a:latin typeface="方正小标宋简体" panose="03000509000000000000" pitchFamily="65" charset="-122"/>
                    <a:ea typeface="方正小标宋简体" panose="03000509000000000000" pitchFamily="65" charset="-122"/>
                    <a:cs typeface="Open Sans" panose="020B0606030504020204" pitchFamily="34" charset="0"/>
                  </a:rPr>
                  <a:t>算法</a:t>
                </a:r>
                <a:r>
                  <a:rPr lang="en-US" altLang="zh-CN" sz="2000" dirty="0">
                    <a:solidFill>
                      <a:srgbClr val="DFA117"/>
                    </a:solidFill>
                    <a:latin typeface="方正小标宋简体" panose="03000509000000000000" pitchFamily="65" charset="-122"/>
                    <a:ea typeface="方正小标宋简体" panose="03000509000000000000" pitchFamily="65" charset="-122"/>
                    <a:cs typeface="Open Sans" panose="020B0606030504020204" pitchFamily="34" charset="0"/>
                  </a:rPr>
                  <a:t>——</a:t>
                </a:r>
                <a:r>
                  <a:rPr lang="zh-CN" altLang="en-US" sz="2000" dirty="0">
                    <a:solidFill>
                      <a:srgbClr val="DFA117"/>
                    </a:solidFill>
                    <a:latin typeface="方正小标宋简体" panose="03000509000000000000" pitchFamily="65" charset="-122"/>
                    <a:ea typeface="方正小标宋简体" panose="03000509000000000000" pitchFamily="65" charset="-122"/>
                    <a:cs typeface="Open Sans" panose="020B0606030504020204" pitchFamily="34" charset="0"/>
                  </a:rPr>
                  <a:t>句</a:t>
                </a:r>
                <a:r>
                  <a:rPr lang="zh-CN" altLang="en-US" sz="2000" dirty="0">
                    <a:solidFill>
                      <a:srgbClr val="DFA117"/>
                    </a:solidFill>
                    <a:latin typeface="方正小标宋简体" panose="03000509000000000000" pitchFamily="65" charset="-122"/>
                    <a:ea typeface="方正小标宋简体" panose="03000509000000000000" pitchFamily="65" charset="-122"/>
                    <a:cs typeface="Open Sans" panose="020B0606030504020204" pitchFamily="34" charset="0"/>
                  </a:rPr>
                  <a:t>向量</a:t>
                </a:r>
                <a:endParaRPr lang="zh-CN" altLang="en-US" sz="2000" dirty="0">
                  <a:solidFill>
                    <a:srgbClr val="DFA117"/>
                  </a:solidFill>
                  <a:latin typeface="方正小标宋简体" panose="03000509000000000000" pitchFamily="65" charset="-122"/>
                  <a:ea typeface="方正小标宋简体" panose="03000509000000000000" pitchFamily="65" charset="-122"/>
                  <a:cs typeface="Open Sans" panose="020B0606030504020204" pitchFamily="34" charset="0"/>
                </a:endParaRPr>
              </a:p>
            </p:txBody>
          </p:sp>
          <p:sp>
            <p:nvSpPr>
              <p:cNvPr id="42" name="Rectangle 3"/>
              <p:cNvSpPr txBox="1">
                <a:spLocks noChangeArrowheads="1"/>
              </p:cNvSpPr>
              <p:nvPr/>
            </p:nvSpPr>
            <p:spPr bwMode="auto">
              <a:xfrm>
                <a:off x="6929721" y="2106497"/>
                <a:ext cx="3080793" cy="26379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spAutoFit/>
              </a:bodyPr>
              <a:lstStyle>
                <a:lvl1pPr algn="ctr">
                  <a:spcBef>
                    <a:spcPct val="0"/>
                  </a:spcBef>
                  <a:buNone/>
                  <a:defRPr lang="ko-KR" altLang="en-US" sz="4400" b="1" baseline="0" dirty="0">
                    <a:solidFill>
                      <a:schemeClr val="bg1"/>
                    </a:solidFill>
                    <a:effectLst>
                      <a:outerShdw blurRad="12700" dist="25400" dir="5400000" algn="t" rotWithShape="0">
                        <a:prstClr val="black">
                          <a:alpha val="50000"/>
                        </a:prst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 algn="l"/>
                <a:r>
                  <a:rPr lang="en-US" altLang="zh-CN" sz="1100" b="0" dirty="0">
                    <a:solidFill>
                      <a:prstClr val="white">
                        <a:lumMod val="85000"/>
                      </a:prstClr>
                    </a:solidFill>
                    <a:effectLst/>
                    <a:latin typeface="Ink Free" panose="03080402000500000000" pitchFamily="66" charset="0"/>
                    <a:ea typeface="Open Sans" panose="020B0606030504020204" pitchFamily="34" charset="0"/>
                    <a:cs typeface="Times New Roman" panose="02020603050405020304" pitchFamily="18" charset="0"/>
                  </a:rPr>
                  <a:t>Problems and Suggestions of Feedback</a:t>
                </a:r>
                <a:endParaRPr lang="en-US" altLang="ko-KR" sz="1100" b="0" dirty="0">
                  <a:solidFill>
                    <a:prstClr val="white">
                      <a:lumMod val="85000"/>
                    </a:prstClr>
                  </a:solidFill>
                  <a:effectLst/>
                  <a:latin typeface="Ink Free" panose="03080402000500000000" pitchFamily="66" charset="0"/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121" y="1640548"/>
            <a:ext cx="9780451" cy="371070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20165" y="5719445"/>
            <a:ext cx="9810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dirty="0">
                <a:solidFill>
                  <a:srgbClr val="F26D2A"/>
                </a:solidFill>
                <a:sym typeface="+mn-ea"/>
              </a:rPr>
              <a:t>	       </a:t>
            </a:r>
            <a:r>
              <a:rPr lang="zh-CN" altLang="en-US" sz="1600" dirty="0">
                <a:solidFill>
                  <a:srgbClr val="F26D2A"/>
                </a:solidFill>
                <a:sym typeface="+mn-ea"/>
              </a:rPr>
              <a:t>词向量的集合，即矩阵</a:t>
            </a:r>
            <a:r>
              <a:rPr lang="zh-CN" altLang="en-US" dirty="0">
                <a:solidFill>
                  <a:srgbClr val="F26D2A"/>
                </a:solidFill>
                <a:sym typeface="+mn-ea"/>
              </a:rPr>
              <a:t>                     </a:t>
            </a:r>
            <a:r>
              <a:rPr lang="zh-CN" altLang="en-US" sz="1600" dirty="0">
                <a:solidFill>
                  <a:srgbClr val="F26D2A"/>
                </a:solidFill>
                <a:sym typeface="+mn-ea"/>
              </a:rPr>
              <a:t>使用</a:t>
            </a:r>
            <a:r>
              <a:rPr lang="en-US" altLang="zh-CN" sz="1600" dirty="0">
                <a:solidFill>
                  <a:srgbClr val="F26D2A"/>
                </a:solidFill>
                <a:sym typeface="+mn-ea"/>
              </a:rPr>
              <a:t>RNN</a:t>
            </a:r>
            <a:r>
              <a:rPr lang="zh-CN" altLang="en-US" sz="1600" dirty="0">
                <a:solidFill>
                  <a:srgbClr val="F26D2A"/>
                </a:solidFill>
                <a:sym typeface="+mn-ea"/>
              </a:rPr>
              <a:t>，将矩阵形式的输入编码为较低难度的一维输入</a:t>
            </a:r>
            <a:endParaRPr lang="zh-CN" altLang="en-US" sz="1600" dirty="0">
              <a:solidFill>
                <a:srgbClr val="7030A0"/>
              </a:solidFill>
              <a:sym typeface="+mn-ea"/>
            </a:endParaRPr>
          </a:p>
          <a:p>
            <a:r>
              <a:rPr lang="zh-CN" altLang="en-US" dirty="0">
                <a:solidFill>
                  <a:srgbClr val="7030A0"/>
                </a:solidFill>
                <a:sym typeface="+mn-ea"/>
              </a:rPr>
              <a:t>   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grpSp>
        <p:nvGrpSpPr>
          <p:cNvPr id="35" name="组合 34"/>
          <p:cNvGrpSpPr/>
          <p:nvPr/>
        </p:nvGrpSpPr>
        <p:grpSpPr>
          <a:xfrm>
            <a:off x="569576" y="518027"/>
            <a:ext cx="4275800" cy="894762"/>
            <a:chOff x="2916850" y="2582499"/>
            <a:chExt cx="4275800" cy="894762"/>
          </a:xfrm>
        </p:grpSpPr>
        <p:sp>
          <p:nvSpPr>
            <p:cNvPr id="38" name="任意多边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  <p:cNvSpPr/>
            <p:nvPr/>
          </p:nvSpPr>
          <p:spPr>
            <a:xfrm rot="5400000" flipV="1">
              <a:off x="3197660" y="3007329"/>
              <a:ext cx="770951" cy="168912"/>
            </a:xfrm>
            <a:custGeom>
              <a:avLst/>
              <a:gdLst>
                <a:gd name="connsiteX0" fmla="*/ 0 w 3125338"/>
                <a:gd name="connsiteY0" fmla="*/ 0 h 0"/>
                <a:gd name="connsiteX1" fmla="*/ 3125338 w 31253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25338">
                  <a:moveTo>
                    <a:pt x="0" y="0"/>
                  </a:moveTo>
                  <a:lnTo>
                    <a:pt x="3125338" y="0"/>
                  </a:lnTo>
                </a:path>
              </a:pathLst>
            </a:custGeom>
            <a:noFill/>
            <a:ln>
              <a:gradFill>
                <a:gsLst>
                  <a:gs pos="0">
                    <a:srgbClr val="C99115"/>
                  </a:gs>
                  <a:gs pos="100000">
                    <a:srgbClr val="C99115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矩形 3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  <p:cNvSpPr/>
            <p:nvPr/>
          </p:nvSpPr>
          <p:spPr>
            <a:xfrm>
              <a:off x="2916850" y="2706309"/>
              <a:ext cx="36957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spc="-150" dirty="0">
                  <a:solidFill>
                    <a:srgbClr val="DFA117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endParaRPr lang="zh-CN" altLang="en-US" sz="3200" dirty="0">
                <a:solidFill>
                  <a:prstClr val="black"/>
                </a:solidFill>
                <a:latin typeface="+mj-lt"/>
                <a:cs typeface="Open Sans" panose="020B0606030504020204" pitchFamily="34" charset="0"/>
              </a:endParaRPr>
            </a:p>
          </p:txBody>
        </p:sp>
        <p:grpSp>
          <p:nvGrpSpPr>
            <p:cNvPr id="40" name="组合 3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  <p:cNvGrpSpPr/>
            <p:nvPr/>
          </p:nvGrpSpPr>
          <p:grpSpPr>
            <a:xfrm>
              <a:off x="3667587" y="2582499"/>
              <a:ext cx="3525063" cy="755509"/>
              <a:chOff x="6929721" y="1614779"/>
              <a:chExt cx="3386105" cy="75550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938526" y="1614779"/>
                <a:ext cx="3377300" cy="640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000" dirty="0">
                    <a:solidFill>
                      <a:srgbClr val="DFA117"/>
                    </a:solidFill>
                    <a:latin typeface="方正小标宋简体" panose="03000509000000000000" pitchFamily="65" charset="-122"/>
                    <a:ea typeface="方正小标宋简体" panose="03000509000000000000" pitchFamily="65" charset="-122"/>
                    <a:cs typeface="Open Sans" panose="020B0606030504020204" pitchFamily="34" charset="0"/>
                  </a:rPr>
                  <a:t>AI</a:t>
                </a:r>
                <a:r>
                  <a:rPr lang="zh-CN" altLang="en-US" sz="2000" dirty="0">
                    <a:solidFill>
                      <a:srgbClr val="DFA117"/>
                    </a:solidFill>
                    <a:latin typeface="方正小标宋简体" panose="03000509000000000000" pitchFamily="65" charset="-122"/>
                    <a:ea typeface="方正小标宋简体" panose="03000509000000000000" pitchFamily="65" charset="-122"/>
                    <a:cs typeface="Open Sans" panose="020B0606030504020204" pitchFamily="34" charset="0"/>
                  </a:rPr>
                  <a:t>算法</a:t>
                </a:r>
                <a:r>
                  <a:rPr lang="en-US" altLang="zh-CN" sz="2000" dirty="0">
                    <a:solidFill>
                      <a:srgbClr val="DFA117"/>
                    </a:solidFill>
                    <a:latin typeface="方正小标宋简体" panose="03000509000000000000" pitchFamily="65" charset="-122"/>
                    <a:ea typeface="方正小标宋简体" panose="03000509000000000000" pitchFamily="65" charset="-122"/>
                    <a:cs typeface="Open Sans" panose="020B0606030504020204" pitchFamily="34" charset="0"/>
                  </a:rPr>
                  <a:t>——</a:t>
                </a:r>
                <a:r>
                  <a:rPr lang="zh-CN" altLang="en-US" sz="2000" dirty="0">
                    <a:solidFill>
                      <a:srgbClr val="DFA117"/>
                    </a:solidFill>
                    <a:latin typeface="方正小标宋简体" panose="03000509000000000000" pitchFamily="65" charset="-122"/>
                    <a:ea typeface="方正小标宋简体" panose="03000509000000000000" pitchFamily="65" charset="-122"/>
                    <a:cs typeface="Open Sans" panose="020B0606030504020204" pitchFamily="34" charset="0"/>
                  </a:rPr>
                  <a:t>结果</a:t>
                </a:r>
                <a:endParaRPr lang="zh-CN" altLang="en-US" sz="2000" dirty="0">
                  <a:solidFill>
                    <a:srgbClr val="DFA117"/>
                  </a:solidFill>
                  <a:latin typeface="方正小标宋简体" panose="03000509000000000000" pitchFamily="65" charset="-122"/>
                  <a:ea typeface="方正小标宋简体" panose="03000509000000000000" pitchFamily="65" charset="-122"/>
                  <a:cs typeface="Open Sans" panose="020B0606030504020204" pitchFamily="34" charset="0"/>
                </a:endParaRPr>
              </a:p>
            </p:txBody>
          </p:sp>
          <p:sp>
            <p:nvSpPr>
              <p:cNvPr id="42" name="Rectangle 3"/>
              <p:cNvSpPr txBox="1">
                <a:spLocks noChangeArrowheads="1"/>
              </p:cNvSpPr>
              <p:nvPr/>
            </p:nvSpPr>
            <p:spPr bwMode="auto">
              <a:xfrm>
                <a:off x="6929721" y="2106497"/>
                <a:ext cx="3080793" cy="26379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spAutoFit/>
              </a:bodyPr>
              <a:lstStyle>
                <a:lvl1pPr algn="ctr">
                  <a:spcBef>
                    <a:spcPct val="0"/>
                  </a:spcBef>
                  <a:buNone/>
                  <a:defRPr lang="ko-KR" altLang="en-US" sz="4400" b="1" baseline="0" dirty="0">
                    <a:solidFill>
                      <a:schemeClr val="bg1"/>
                    </a:solidFill>
                    <a:effectLst>
                      <a:outerShdw blurRad="12700" dist="25400" dir="5400000" algn="t" rotWithShape="0">
                        <a:prstClr val="black">
                          <a:alpha val="50000"/>
                        </a:prst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 algn="l"/>
                <a:r>
                  <a:rPr lang="en-US" altLang="zh-CN" sz="1100" b="0" dirty="0">
                    <a:solidFill>
                      <a:prstClr val="white">
                        <a:lumMod val="85000"/>
                      </a:prstClr>
                    </a:solidFill>
                    <a:effectLst/>
                    <a:latin typeface="Ink Free" panose="03080402000500000000" pitchFamily="66" charset="0"/>
                    <a:ea typeface="Open Sans" panose="020B0606030504020204" pitchFamily="34" charset="0"/>
                    <a:cs typeface="Times New Roman" panose="02020603050405020304" pitchFamily="18" charset="0"/>
                  </a:rPr>
                  <a:t>Problems and Suggestions of Feedback</a:t>
                </a:r>
                <a:endParaRPr lang="en-US" altLang="ko-KR" sz="1100" b="0" dirty="0">
                  <a:solidFill>
                    <a:prstClr val="white">
                      <a:lumMod val="85000"/>
                    </a:prstClr>
                  </a:solidFill>
                  <a:effectLst/>
                  <a:latin typeface="Ink Free" panose="03080402000500000000" pitchFamily="66" charset="0"/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1105" y="1676400"/>
            <a:ext cx="9639935" cy="4462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6269</Words>
  <Application>WPS 演示</Application>
  <PresentationFormat>宽屏</PresentationFormat>
  <Paragraphs>202</Paragraphs>
  <Slides>15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宋体</vt:lpstr>
      <vt:lpstr>Wingdings</vt:lpstr>
      <vt:lpstr>方正小标宋简体</vt:lpstr>
      <vt:lpstr>微软雅黑</vt:lpstr>
      <vt:lpstr>Open Sans</vt:lpstr>
      <vt:lpstr>Segoe Print</vt:lpstr>
      <vt:lpstr>Tahoma</vt:lpstr>
      <vt:lpstr>Ink Free</vt:lpstr>
      <vt:lpstr>Times New Roman</vt:lpstr>
      <vt:lpstr>新宋体</vt:lpstr>
      <vt:lpstr>Calibri</vt:lpstr>
      <vt:lpstr>Arial Unicode MS</vt:lpstr>
      <vt:lpstr>Calibri Light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</dc:title>
  <dc:creator>第一PPT</dc:creator>
  <cp:keywords>www.1ppt.com</cp:keywords>
  <dc:description>www.1ppt.com</dc:description>
  <cp:lastModifiedBy>然。</cp:lastModifiedBy>
  <cp:revision>424</cp:revision>
  <dcterms:created xsi:type="dcterms:W3CDTF">2016-10-27T16:23:00Z</dcterms:created>
  <dcterms:modified xsi:type="dcterms:W3CDTF">2019-06-03T16:56:47Z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