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3"/>
    <p:sldId id="258" r:id="rId4"/>
    <p:sldId id="259" r:id="rId5"/>
    <p:sldId id="261" r:id="rId6"/>
    <p:sldId id="262" r:id="rId7"/>
    <p:sldId id="263" r:id="rId8"/>
    <p:sldId id="264" r:id="rId9"/>
    <p:sldId id="266" r:id="rId10"/>
    <p:sldId id="268" r:id="rId11"/>
    <p:sldId id="270" r:id="rId12"/>
    <p:sldId id="282" r:id="rId13"/>
    <p:sldId id="271" r:id="rId14"/>
    <p:sldId id="272" r:id="rId15"/>
    <p:sldId id="273" r:id="rId16"/>
    <p:sldId id="27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60"/>
  </p:normalViewPr>
  <p:slideViewPr>
    <p:cSldViewPr snapToGrid="0">
      <p:cViewPr varScale="1">
        <p:scale>
          <a:sx n="90" d="100"/>
          <a:sy n="90" d="100"/>
        </p:scale>
        <p:origin x="-354" y="-96"/>
      </p:cViewPr>
      <p:guideLst>
        <p:guide orient="horz" pos="2211"/>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jpe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1185"/>
          </a:xfrm>
          <a:prstGeom prst="rect">
            <a:avLst/>
          </a:prstGeom>
          <a:noFill/>
        </p:spPr>
        <p:txBody>
          <a:bodyPr wrap="square" rtlCol="0">
            <a:spAutoFit/>
          </a:bodyPr>
          <a:lstStyle/>
          <a:p>
            <a:r>
              <a:rPr lang="en-US" altLang="zh-CN" sz="11500" b="1" dirty="0" smtClean="0">
                <a:solidFill>
                  <a:schemeClr val="bg1"/>
                </a:solidFill>
              </a:rPr>
              <a:t>2019</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939925" y="3695065"/>
            <a:ext cx="3366770" cy="4508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冯如杯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学生学术科技作品</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5945415" y="2502322"/>
            <a:ext cx="3230880" cy="1568450"/>
          </a:xfrm>
          <a:prstGeom prst="rect">
            <a:avLst/>
          </a:prstGeom>
        </p:spPr>
        <p:txBody>
          <a:bodyPr wrap="none">
            <a:spAutoFit/>
          </a:bodyPr>
          <a:lstStyle/>
          <a:p>
            <a:r>
              <a:rPr kumimoji="1" lang="zh-CN" altLang="en-US" sz="4800" b="1" dirty="0">
                <a:solidFill>
                  <a:schemeClr val="bg1"/>
                </a:solidFill>
                <a:ea typeface="微软雅黑" panose="020B0503020204020204" pitchFamily="34" charset="-122"/>
              </a:rPr>
              <a:t>语言分布预</a:t>
            </a:r>
            <a:endParaRPr kumimoji="1" lang="zh-CN" altLang="en-US" sz="4800" b="1" dirty="0">
              <a:solidFill>
                <a:schemeClr val="bg1"/>
              </a:solidFill>
              <a:ea typeface="微软雅黑" panose="020B0503020204020204" pitchFamily="34" charset="-122"/>
            </a:endParaRPr>
          </a:p>
          <a:p>
            <a:r>
              <a:rPr kumimoji="1" lang="zh-CN" altLang="en-US" sz="4800" b="1" dirty="0">
                <a:solidFill>
                  <a:schemeClr val="bg1"/>
                </a:solidFill>
                <a:ea typeface="微软雅黑" panose="020B0503020204020204" pitchFamily="34" charset="-122"/>
              </a:rPr>
              <a:t>测模型研究</a:t>
            </a:r>
            <a:endParaRPr kumimoji="1" lang="zh-CN" altLang="en-US" sz="4800" b="1"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4855" y="1122680"/>
            <a:ext cx="4239260" cy="438785"/>
          </a:xfrm>
        </p:spPr>
        <p:txBody>
          <a:bodyPr>
            <a:normAutofit fontScale="90000"/>
          </a:bodyPr>
          <a:lstStyle/>
          <a:p>
            <a:r>
              <a:rPr lang="zh-CN" altLang="en-US" sz="3200">
                <a:latin typeface="微软雅黑" panose="020B0503020204020204" pitchFamily="34" charset="-122"/>
                <a:ea typeface="微软雅黑" panose="020B0503020204020204" pitchFamily="34" charset="-122"/>
              </a:rPr>
              <a:t>神经网络模型</a:t>
            </a:r>
            <a:endParaRPr lang="zh-CN" altLang="en-US" sz="3200">
              <a:latin typeface="微软雅黑" panose="020B0503020204020204" pitchFamily="34" charset="-122"/>
              <a:ea typeface="微软雅黑" panose="020B0503020204020204" pitchFamily="34" charset="-122"/>
            </a:endParaRPr>
          </a:p>
        </p:txBody>
      </p:sp>
      <p:pic>
        <p:nvPicPr>
          <p:cNvPr id="5" name="图片 5" descr="C:\Users\asus\Documents\Tencent Files\276106087\Image\Group\Image4\%IX4KJ07FP4%M0Y8NRFW7BO.png"/>
          <p:cNvPicPr>
            <a:picLocks noChangeAspect="1" noChangeArrowheads="1"/>
          </p:cNvPicPr>
          <p:nvPr/>
        </p:nvPicPr>
        <p:blipFill>
          <a:blip r:embed="rId1">
            <a:extLst>
              <a:ext uri="{28A0092B-C50C-407E-A947-70E740481C1C}">
                <a14:useLocalDpi xmlns:a14="http://schemas.microsoft.com/office/drawing/2010/main" val="0"/>
              </a:ext>
            </a:extLst>
          </a:blip>
          <a:srcRect l="3022" t="-1" r="2417" b="5263"/>
          <a:stretch>
            <a:fillRect/>
          </a:stretch>
        </p:blipFill>
        <p:spPr>
          <a:xfrm>
            <a:off x="5509895" y="821055"/>
            <a:ext cx="4770120" cy="1371600"/>
          </a:xfrm>
          <a:prstGeom prst="rect">
            <a:avLst/>
          </a:prstGeom>
          <a:noFill/>
          <a:ln>
            <a:noFill/>
          </a:ln>
        </p:spPr>
      </p:pic>
      <p:pic>
        <p:nvPicPr>
          <p:cNvPr id="12"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924560" y="2338705"/>
            <a:ext cx="4585335" cy="3392170"/>
          </a:xfrm>
          <a:prstGeom prst="rect">
            <a:avLst/>
          </a:prstGeom>
          <a:noFill/>
        </p:spPr>
      </p:pic>
      <p:grpSp>
        <p:nvGrpSpPr>
          <p:cNvPr id="20" name="组合 20"/>
          <p:cNvGrpSpPr/>
          <p:nvPr/>
        </p:nvGrpSpPr>
        <p:grpSpPr>
          <a:xfrm>
            <a:off x="5509895" y="2548255"/>
            <a:ext cx="4933315" cy="3435985"/>
            <a:chOff x="0" y="6350"/>
            <a:chExt cx="4933563" cy="3131820"/>
          </a:xfrm>
        </p:grpSpPr>
        <p:pic>
          <p:nvPicPr>
            <p:cNvPr id="9"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6350"/>
              <a:ext cx="3089910" cy="3131820"/>
            </a:xfrm>
            <a:prstGeom prst="rect">
              <a:avLst/>
            </a:prstGeom>
            <a:noFill/>
            <a:ln>
              <a:noFill/>
            </a:ln>
          </p:spPr>
        </p:pic>
        <p:pic>
          <p:nvPicPr>
            <p:cNvPr id="14"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097143" y="6350"/>
              <a:ext cx="1836420" cy="311912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880110" y="1053465"/>
            <a:ext cx="5080000" cy="645160"/>
          </a:xfrm>
          <a:prstGeom prst="rect">
            <a:avLst/>
          </a:prstGeom>
          <a:noFill/>
          <a:ln w="9525">
            <a:noFill/>
          </a:ln>
        </p:spPr>
        <p:txBody>
          <a:bodyPr>
            <a:spAutoFit/>
          </a:bodyPr>
          <a:p>
            <a:pPr indent="127000"/>
            <a:r>
              <a:rPr lang="zh-CN" sz="3600">
                <a:solidFill>
                  <a:schemeClr val="bg1"/>
                </a:solidFill>
                <a:latin typeface="微软雅黑" panose="020B0503020204020204" pitchFamily="34" charset="-122"/>
                <a:ea typeface="微软雅黑" panose="020B0503020204020204" pitchFamily="34" charset="-122"/>
              </a:rPr>
              <a:t>马尔科夫链模型</a:t>
            </a:r>
            <a:endParaRPr lang="zh-CN" altLang="en-US" sz="360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734060" y="1840865"/>
          <a:ext cx="5073650" cy="4325620"/>
        </p:xfrm>
        <a:graphic>
          <a:graphicData uri="http://schemas.openxmlformats.org/drawingml/2006/table">
            <a:tbl>
              <a:tblPr firstRow="1" bandRow="1">
                <a:tableStyleId>{5940675A-B579-460E-94D1-54222C63F5DA}</a:tableStyleId>
              </a:tblPr>
              <a:tblGrid>
                <a:gridCol w="633730"/>
                <a:gridCol w="588645"/>
                <a:gridCol w="758825"/>
                <a:gridCol w="704850"/>
                <a:gridCol w="819150"/>
                <a:gridCol w="622300"/>
                <a:gridCol w="946150"/>
              </a:tblGrid>
              <a:tr h="166370">
                <a:tc>
                  <a:txBody>
                    <a:bodyPr/>
                    <a:p>
                      <a:pPr indent="0">
                        <a:buNone/>
                      </a:pPr>
                      <a:r>
                        <a:rPr lang="en-US" sz="1000" b="1">
                          <a:solidFill>
                            <a:srgbClr val="FFC000"/>
                          </a:solidFill>
                          <a:latin typeface="Times New Roman" panose="02020603050405020304" charset="0"/>
                          <a:cs typeface="Times New Roman" panose="02020603050405020304" charset="0"/>
                        </a:rPr>
                        <a:t>017</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C</a:t>
                      </a:r>
                      <a:r>
                        <a:rPr lang="en-US" sz="1000" b="1">
                          <a:solidFill>
                            <a:srgbClr val="FFC000"/>
                          </a:solidFill>
                          <a:latin typeface="Times New Roman" panose="02020603050405020304" charset="0"/>
                          <a:cs typeface="Times New Roman" panose="02020603050405020304" charset="0"/>
                        </a:rPr>
                        <a:t>hinese</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A</a:t>
                      </a:r>
                      <a:r>
                        <a:rPr lang="en-US" sz="1000" b="1">
                          <a:solidFill>
                            <a:srgbClr val="FFC000"/>
                          </a:solidFill>
                          <a:latin typeface="Times New Roman" panose="02020603050405020304" charset="0"/>
                          <a:cs typeface="Times New Roman" panose="02020603050405020304" charset="0"/>
                        </a:rPr>
                        <a:t>rabic</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S</a:t>
                      </a:r>
                      <a:r>
                        <a:rPr lang="en-US" sz="1000" b="1">
                          <a:solidFill>
                            <a:srgbClr val="FFC000"/>
                          </a:solidFill>
                          <a:latin typeface="Times New Roman" panose="02020603050405020304" charset="0"/>
                          <a:cs typeface="Times New Roman" panose="02020603050405020304" charset="0"/>
                        </a:rPr>
                        <a:t>panish</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K</a:t>
                      </a:r>
                      <a:r>
                        <a:rPr lang="en-US" sz="1000" b="1">
                          <a:solidFill>
                            <a:srgbClr val="FFC000"/>
                          </a:solidFill>
                          <a:latin typeface="Times New Roman" panose="02020603050405020304" charset="0"/>
                          <a:cs typeface="Times New Roman" panose="02020603050405020304" charset="0"/>
                        </a:rPr>
                        <a:t>orean</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V</a:t>
                      </a:r>
                      <a:r>
                        <a:rPr lang="en-US" sz="1000" b="1">
                          <a:solidFill>
                            <a:srgbClr val="FFC000"/>
                          </a:solidFill>
                          <a:latin typeface="Times New Roman" panose="02020603050405020304" charset="0"/>
                          <a:cs typeface="Times New Roman" panose="02020603050405020304" charset="0"/>
                        </a:rPr>
                        <a:t>ietnam</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E</a:t>
                      </a:r>
                      <a:r>
                        <a:rPr lang="en-US" sz="1000" b="1">
                          <a:solidFill>
                            <a:srgbClr val="FFC000"/>
                          </a:solidFill>
                          <a:latin typeface="Times New Roman" panose="02020603050405020304" charset="0"/>
                          <a:cs typeface="Times New Roman" panose="02020603050405020304" charset="0"/>
                        </a:rPr>
                        <a:t>nglish</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U</a:t>
                      </a:r>
                      <a:r>
                        <a:rPr lang="en-US" sz="1000" b="0">
                          <a:solidFill>
                            <a:srgbClr val="FFC000"/>
                          </a:solidFill>
                          <a:latin typeface="Times New Roman" panose="02020603050405020304" charset="0"/>
                          <a:cs typeface="Times New Roman" panose="02020603050405020304" charset="0"/>
                        </a:rPr>
                        <a:t>S</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3</a:t>
                      </a:r>
                      <a:r>
                        <a:rPr lang="en-US" sz="1000" b="0">
                          <a:solidFill>
                            <a:srgbClr val="FFC000"/>
                          </a:solidFill>
                          <a:latin typeface="Times New Roman" panose="02020603050405020304" charset="0"/>
                          <a:cs typeface="Times New Roman" panose="02020603050405020304" charset="0"/>
                        </a:rPr>
                        <a:t>40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170</a:t>
                      </a:r>
                      <a:endParaRPr lang="en-US" altLang="en-US" sz="1000" b="0">
                        <a:solidFill>
                          <a:srgbClr val="FFC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4</a:t>
                      </a:r>
                      <a:r>
                        <a:rPr lang="en-US" sz="1000" b="0">
                          <a:solidFill>
                            <a:srgbClr val="FFC000"/>
                          </a:solidFill>
                          <a:latin typeface="Times New Roman" panose="02020603050405020304" charset="0"/>
                          <a:cs typeface="Times New Roman" panose="02020603050405020304" charset="0"/>
                        </a:rPr>
                        <a:t>050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00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50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3</a:t>
                      </a:r>
                      <a:r>
                        <a:rPr lang="en-US" sz="1000" b="0">
                          <a:solidFill>
                            <a:srgbClr val="FFC000"/>
                          </a:solidFill>
                          <a:latin typeface="Times New Roman" panose="02020603050405020304" charset="0"/>
                          <a:cs typeface="Times New Roman" panose="02020603050405020304" charset="0"/>
                        </a:rPr>
                        <a:t>2400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C</a:t>
                      </a:r>
                      <a:r>
                        <a:rPr lang="en-US" sz="1000" b="0">
                          <a:solidFill>
                            <a:srgbClr val="FFC000"/>
                          </a:solidFill>
                          <a:latin typeface="Times New Roman" panose="02020603050405020304" charset="0"/>
                          <a:cs typeface="Times New Roman" panose="02020603050405020304" charset="0"/>
                        </a:rPr>
                        <a:t>hina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39000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4</a:t>
                      </a:r>
                      <a:r>
                        <a:rPr lang="en-US" sz="1000" b="0">
                          <a:solidFill>
                            <a:srgbClr val="FFC000"/>
                          </a:solidFill>
                          <a:latin typeface="Times New Roman" panose="02020603050405020304" charset="0"/>
                          <a:cs typeface="Times New Roman" panose="02020603050405020304" charset="0"/>
                        </a:rPr>
                        <a:t>5000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I</a:t>
                      </a:r>
                      <a:r>
                        <a:rPr lang="en-US" sz="1000" b="0">
                          <a:solidFill>
                            <a:srgbClr val="FFC000"/>
                          </a:solidFill>
                          <a:latin typeface="Times New Roman" panose="02020603050405020304" charset="0"/>
                          <a:cs typeface="Times New Roman" panose="02020603050405020304" charset="0"/>
                        </a:rPr>
                        <a:t>ndia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2534</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U</a:t>
                      </a:r>
                      <a:r>
                        <a:rPr lang="en-US" sz="1000" b="0">
                          <a:solidFill>
                            <a:srgbClr val="FFC000"/>
                          </a:solidFill>
                          <a:latin typeface="Times New Roman" panose="02020603050405020304" charset="0"/>
                          <a:cs typeface="Times New Roman" panose="02020603050405020304" charset="0"/>
                        </a:rPr>
                        <a:t>K</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6</a:t>
                      </a:r>
                      <a:r>
                        <a:rPr lang="en-US" sz="1000" b="0">
                          <a:solidFill>
                            <a:srgbClr val="FFC000"/>
                          </a:solidFill>
                          <a:latin typeface="Times New Roman" panose="02020603050405020304" charset="0"/>
                          <a:cs typeface="Times New Roman" panose="02020603050405020304" charset="0"/>
                        </a:rPr>
                        <a:t>563.7</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K</a:t>
                      </a:r>
                      <a:r>
                        <a:rPr lang="en-US" sz="1000" b="0">
                          <a:solidFill>
                            <a:srgbClr val="FFC000"/>
                          </a:solidFill>
                          <a:latin typeface="Times New Roman" panose="02020603050405020304" charset="0"/>
                          <a:cs typeface="Times New Roman" panose="02020603050405020304" charset="0"/>
                        </a:rPr>
                        <a:t>orea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4.1</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5</a:t>
                      </a:r>
                      <a:r>
                        <a:rPr lang="en-US" sz="1000" b="0">
                          <a:solidFill>
                            <a:srgbClr val="FFC000"/>
                          </a:solidFill>
                          <a:latin typeface="Times New Roman" panose="02020603050405020304" charset="0"/>
                          <a:cs typeface="Times New Roman" panose="02020603050405020304" charset="0"/>
                        </a:rPr>
                        <a:t>125</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8.8</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P</a:t>
                      </a:r>
                      <a:r>
                        <a:rPr lang="en-US" sz="1000" b="0">
                          <a:solidFill>
                            <a:srgbClr val="FFC000"/>
                          </a:solidFill>
                          <a:latin typeface="Times New Roman" panose="02020603050405020304" charset="0"/>
                          <a:cs typeface="Times New Roman" panose="02020603050405020304" charset="0"/>
                        </a:rPr>
                        <a:t>akistan</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0803</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G</a:t>
                      </a:r>
                      <a:r>
                        <a:rPr lang="en-US" sz="1000" b="0">
                          <a:solidFill>
                            <a:srgbClr val="FFC000"/>
                          </a:solidFill>
                          <a:latin typeface="Times New Roman" panose="02020603050405020304" charset="0"/>
                          <a:cs typeface="Times New Roman" panose="02020603050405020304" charset="0"/>
                        </a:rPr>
                        <a:t>ermany</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4</a:t>
                      </a:r>
                      <a:r>
                        <a:rPr lang="en-US" sz="1000" b="0">
                          <a:solidFill>
                            <a:srgbClr val="FFC000"/>
                          </a:solidFill>
                          <a:latin typeface="Times New Roman" panose="02020603050405020304" charset="0"/>
                          <a:cs typeface="Times New Roman" panose="02020603050405020304" charset="0"/>
                        </a:rPr>
                        <a:t>627.25</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F</a:t>
                      </a:r>
                      <a:r>
                        <a:rPr lang="en-US" sz="1000" b="0">
                          <a:solidFill>
                            <a:srgbClr val="FFC000"/>
                          </a:solidFill>
                          <a:latin typeface="Times New Roman" panose="02020603050405020304" charset="0"/>
                          <a:cs typeface="Times New Roman" panose="02020603050405020304" charset="0"/>
                        </a:rPr>
                        <a:t>rance</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2</a:t>
                      </a:r>
                      <a:r>
                        <a:rPr lang="en-US" sz="1000" b="0">
                          <a:solidFill>
                            <a:srgbClr val="FFC000"/>
                          </a:solidFill>
                          <a:latin typeface="Times New Roman" panose="02020603050405020304" charset="0"/>
                          <a:cs typeface="Times New Roman" panose="02020603050405020304" charset="0"/>
                        </a:rPr>
                        <a:t>300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R</a:t>
                      </a:r>
                      <a:r>
                        <a:rPr lang="en-US" sz="1000" b="0">
                          <a:solidFill>
                            <a:srgbClr val="FFC000"/>
                          </a:solidFill>
                          <a:latin typeface="Times New Roman" panose="02020603050405020304" charset="0"/>
                          <a:cs typeface="Times New Roman" panose="02020603050405020304" charset="0"/>
                        </a:rPr>
                        <a:t>ussia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7</a:t>
                      </a:r>
                      <a:r>
                        <a:rPr lang="en-US" sz="1000" b="0">
                          <a:solidFill>
                            <a:srgbClr val="FFC000"/>
                          </a:solidFill>
                          <a:latin typeface="Times New Roman" panose="02020603050405020304" charset="0"/>
                          <a:cs typeface="Times New Roman" panose="02020603050405020304" charset="0"/>
                        </a:rPr>
                        <a:t>574.303</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P</a:t>
                      </a:r>
                      <a:r>
                        <a:rPr lang="en-US" sz="1000" b="0">
                          <a:solidFill>
                            <a:srgbClr val="FFC000"/>
                          </a:solidFill>
                          <a:latin typeface="Times New Roman" panose="02020603050405020304" charset="0"/>
                          <a:cs typeface="Times New Roman" panose="02020603050405020304" charset="0"/>
                        </a:rPr>
                        <a:t>ortugal</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2</a:t>
                      </a:r>
                      <a:r>
                        <a:rPr lang="en-US" sz="1000" b="0">
                          <a:solidFill>
                            <a:srgbClr val="FFC000"/>
                          </a:solidFill>
                          <a:latin typeface="Times New Roman" panose="02020603050405020304" charset="0"/>
                          <a:cs typeface="Times New Roman" panose="02020603050405020304" charset="0"/>
                        </a:rPr>
                        <a:t>90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M</a:t>
                      </a:r>
                      <a:r>
                        <a:rPr lang="en-US" sz="1000" b="0">
                          <a:solidFill>
                            <a:srgbClr val="FFC000"/>
                          </a:solidFill>
                          <a:latin typeface="Times New Roman" panose="02020603050405020304" charset="0"/>
                          <a:cs typeface="Times New Roman" panose="02020603050405020304" charset="0"/>
                        </a:rPr>
                        <a:t>exio</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2028.66</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S</a:t>
                      </a:r>
                      <a:r>
                        <a:rPr lang="en-US" sz="1000" b="0">
                          <a:solidFill>
                            <a:srgbClr val="FFC000"/>
                          </a:solidFill>
                          <a:latin typeface="Times New Roman" panose="02020603050405020304" charset="0"/>
                          <a:cs typeface="Times New Roman" panose="02020603050405020304" charset="0"/>
                        </a:rPr>
                        <a:t>pain</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4</a:t>
                      </a:r>
                      <a:r>
                        <a:rPr lang="en-US" sz="1000" b="0">
                          <a:solidFill>
                            <a:srgbClr val="FFC000"/>
                          </a:solidFill>
                          <a:latin typeface="Times New Roman" panose="02020603050405020304" charset="0"/>
                          <a:cs typeface="Times New Roman" panose="02020603050405020304" charset="0"/>
                        </a:rPr>
                        <a:t>773.7941</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2</a:t>
                      </a:r>
                      <a:r>
                        <a:rPr lang="en-US" sz="1000" b="1">
                          <a:solidFill>
                            <a:srgbClr val="FFC000"/>
                          </a:solidFill>
                          <a:latin typeface="Times New Roman" panose="02020603050405020304" charset="0"/>
                          <a:cs typeface="Times New Roman" panose="02020603050405020304" charset="0"/>
                        </a:rPr>
                        <a:t>017</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H</a:t>
                      </a:r>
                      <a:r>
                        <a:rPr lang="en-US" sz="1000" b="1">
                          <a:solidFill>
                            <a:srgbClr val="FFC000"/>
                          </a:solidFill>
                          <a:latin typeface="Times New Roman" panose="02020603050405020304" charset="0"/>
                          <a:cs typeface="Times New Roman" panose="02020603050405020304" charset="0"/>
                        </a:rPr>
                        <a:t>indi</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J</a:t>
                      </a:r>
                      <a:r>
                        <a:rPr lang="en-US" sz="1000" b="1">
                          <a:solidFill>
                            <a:srgbClr val="FFC000"/>
                          </a:solidFill>
                          <a:latin typeface="Times New Roman" panose="02020603050405020304" charset="0"/>
                          <a:cs typeface="Times New Roman" panose="02020603050405020304" charset="0"/>
                        </a:rPr>
                        <a:t>apanese</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G</a:t>
                      </a:r>
                      <a:r>
                        <a:rPr lang="en-US" sz="1000" b="1">
                          <a:solidFill>
                            <a:srgbClr val="FFC000"/>
                          </a:solidFill>
                          <a:latin typeface="Times New Roman" panose="02020603050405020304" charset="0"/>
                          <a:cs typeface="Times New Roman" panose="02020603050405020304" charset="0"/>
                        </a:rPr>
                        <a:t>erman</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F</a:t>
                      </a:r>
                      <a:r>
                        <a:rPr lang="en-US" sz="1000" b="1">
                          <a:solidFill>
                            <a:srgbClr val="FFC000"/>
                          </a:solidFill>
                          <a:latin typeface="Times New Roman" panose="02020603050405020304" charset="0"/>
                          <a:cs typeface="Times New Roman" panose="02020603050405020304" charset="0"/>
                        </a:rPr>
                        <a:t>rench</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R</a:t>
                      </a:r>
                      <a:r>
                        <a:rPr lang="en-US" sz="1000" b="1">
                          <a:solidFill>
                            <a:srgbClr val="FFC000"/>
                          </a:solidFill>
                          <a:latin typeface="Times New Roman" panose="02020603050405020304" charset="0"/>
                          <a:cs typeface="Times New Roman" panose="02020603050405020304" charset="0"/>
                        </a:rPr>
                        <a:t>ussian</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solidFill>
                            <a:srgbClr val="FFC000"/>
                          </a:solidFill>
                          <a:latin typeface="宋体" panose="02010600030101010101" pitchFamily="2" charset="-122"/>
                          <a:ea typeface="宋体" panose="02010600030101010101" pitchFamily="2" charset="-122"/>
                          <a:cs typeface="宋体" panose="02010600030101010101" pitchFamily="2" charset="-122"/>
                        </a:rPr>
                        <a:t>P</a:t>
                      </a:r>
                      <a:r>
                        <a:rPr lang="en-US" sz="1000" b="1">
                          <a:solidFill>
                            <a:srgbClr val="FFC000"/>
                          </a:solidFill>
                          <a:latin typeface="Times New Roman" panose="02020603050405020304" charset="0"/>
                          <a:cs typeface="Times New Roman" panose="02020603050405020304" charset="0"/>
                        </a:rPr>
                        <a:t>ortuguese</a:t>
                      </a:r>
                      <a:endParaRPr lang="en-US" altLang="en-US" sz="1000" b="1">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U</a:t>
                      </a:r>
                      <a:r>
                        <a:rPr lang="en-US" sz="1000" b="0">
                          <a:solidFill>
                            <a:srgbClr val="FFC000"/>
                          </a:solidFill>
                          <a:latin typeface="Times New Roman" panose="02020603050405020304" charset="0"/>
                          <a:cs typeface="Times New Roman" panose="02020603050405020304" charset="0"/>
                        </a:rPr>
                        <a:t>S</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C</a:t>
                      </a:r>
                      <a:r>
                        <a:rPr lang="en-US" sz="1000" b="0">
                          <a:solidFill>
                            <a:srgbClr val="FFC000"/>
                          </a:solidFill>
                          <a:latin typeface="Times New Roman" panose="02020603050405020304" charset="0"/>
                          <a:cs typeface="Times New Roman" panose="02020603050405020304" charset="0"/>
                        </a:rPr>
                        <a:t>hina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4.56</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I</a:t>
                      </a:r>
                      <a:r>
                        <a:rPr lang="en-US" sz="1000" b="0">
                          <a:solidFill>
                            <a:srgbClr val="FFC000"/>
                          </a:solidFill>
                          <a:latin typeface="Times New Roman" panose="02020603050405020304" charset="0"/>
                          <a:cs typeface="Times New Roman" panose="02020603050405020304" charset="0"/>
                        </a:rPr>
                        <a:t>ndia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4</a:t>
                      </a:r>
                      <a:r>
                        <a:rPr lang="en-US" sz="1000" b="0">
                          <a:solidFill>
                            <a:srgbClr val="FFC000"/>
                          </a:solidFill>
                          <a:latin typeface="Times New Roman" panose="02020603050405020304" charset="0"/>
                          <a:cs typeface="Times New Roman" panose="02020603050405020304" charset="0"/>
                        </a:rPr>
                        <a:t>9720</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U</a:t>
                      </a:r>
                      <a:r>
                        <a:rPr lang="en-US" sz="1000" b="0">
                          <a:solidFill>
                            <a:srgbClr val="FFC000"/>
                          </a:solidFill>
                          <a:latin typeface="Times New Roman" panose="02020603050405020304" charset="0"/>
                          <a:cs typeface="Times New Roman" panose="02020603050405020304" charset="0"/>
                        </a:rPr>
                        <a:t>K</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K</a:t>
                      </a:r>
                      <a:r>
                        <a:rPr lang="en-US" sz="1000" b="0">
                          <a:solidFill>
                            <a:srgbClr val="FFC000"/>
                          </a:solidFill>
                          <a:latin typeface="Times New Roman" panose="02020603050405020304" charset="0"/>
                          <a:cs typeface="Times New Roman" panose="02020603050405020304" charset="0"/>
                        </a:rPr>
                        <a:t>orea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3</a:t>
                      </a:r>
                      <a:r>
                        <a:rPr lang="en-US" sz="1000" b="0">
                          <a:solidFill>
                            <a:srgbClr val="FFC000"/>
                          </a:solidFill>
                          <a:latin typeface="Times New Roman" panose="02020603050405020304" charset="0"/>
                          <a:cs typeface="Times New Roman" panose="02020603050405020304" charset="0"/>
                        </a:rPr>
                        <a:t>.3</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P</a:t>
                      </a:r>
                      <a:r>
                        <a:rPr lang="en-US" sz="1000" b="0">
                          <a:solidFill>
                            <a:srgbClr val="FFC000"/>
                          </a:solidFill>
                          <a:latin typeface="Times New Roman" panose="02020603050405020304" charset="0"/>
                          <a:cs typeface="Times New Roman" panose="02020603050405020304" charset="0"/>
                        </a:rPr>
                        <a:t>akistan</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G</a:t>
                      </a:r>
                      <a:r>
                        <a:rPr lang="en-US" sz="1000" b="0">
                          <a:solidFill>
                            <a:srgbClr val="FFC000"/>
                          </a:solidFill>
                          <a:latin typeface="Times New Roman" panose="02020603050405020304" charset="0"/>
                          <a:cs typeface="Times New Roman" panose="02020603050405020304" charset="0"/>
                        </a:rPr>
                        <a:t>ermany</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8</a:t>
                      </a:r>
                      <a:r>
                        <a:rPr lang="en-US" sz="1000" b="0">
                          <a:solidFill>
                            <a:srgbClr val="FFC000"/>
                          </a:solidFill>
                          <a:latin typeface="Times New Roman" panose="02020603050405020304" charset="0"/>
                          <a:cs typeface="Times New Roman" panose="02020603050405020304" charset="0"/>
                        </a:rPr>
                        <a:t>267</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F</a:t>
                      </a:r>
                      <a:r>
                        <a:rPr lang="en-US" sz="1000" b="0">
                          <a:solidFill>
                            <a:srgbClr val="FFC000"/>
                          </a:solidFill>
                          <a:latin typeface="Times New Roman" panose="02020603050405020304" charset="0"/>
                          <a:cs typeface="Times New Roman" panose="02020603050405020304" charset="0"/>
                        </a:rPr>
                        <a:t>rance</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6</a:t>
                      </a:r>
                      <a:r>
                        <a:rPr lang="en-US" sz="1000" b="0">
                          <a:solidFill>
                            <a:srgbClr val="FFC000"/>
                          </a:solidFill>
                          <a:latin typeface="Times New Roman" panose="02020603050405020304" charset="0"/>
                          <a:cs typeface="Times New Roman" panose="02020603050405020304" charset="0"/>
                        </a:rPr>
                        <a:t>498</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R</a:t>
                      </a:r>
                      <a:r>
                        <a:rPr lang="en-US" sz="1000" b="0">
                          <a:solidFill>
                            <a:srgbClr val="FFC000"/>
                          </a:solidFill>
                          <a:latin typeface="Times New Roman" panose="02020603050405020304" charset="0"/>
                          <a:cs typeface="Times New Roman" panose="02020603050405020304" charset="0"/>
                        </a:rPr>
                        <a:t>ussia</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4428</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P</a:t>
                      </a:r>
                      <a:r>
                        <a:rPr lang="en-US" sz="1000" b="0">
                          <a:solidFill>
                            <a:srgbClr val="FFC000"/>
                          </a:solidFill>
                          <a:latin typeface="Times New Roman" panose="02020603050405020304" charset="0"/>
                          <a:cs typeface="Times New Roman" panose="02020603050405020304" charset="0"/>
                        </a:rPr>
                        <a:t>ortugal</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1</a:t>
                      </a:r>
                      <a:r>
                        <a:rPr lang="en-US" sz="1000" b="0">
                          <a:solidFill>
                            <a:srgbClr val="FFC000"/>
                          </a:solidFill>
                          <a:latin typeface="Times New Roman" panose="02020603050405020304" charset="0"/>
                          <a:cs typeface="Times New Roman" panose="02020603050405020304" charset="0"/>
                        </a:rPr>
                        <a:t>032.5</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M</a:t>
                      </a:r>
                      <a:r>
                        <a:rPr lang="en-US" sz="1000" b="0">
                          <a:solidFill>
                            <a:srgbClr val="FFC000"/>
                          </a:solidFill>
                          <a:latin typeface="Times New Roman" panose="02020603050405020304" charset="0"/>
                          <a:cs typeface="Times New Roman" panose="02020603050405020304" charset="0"/>
                        </a:rPr>
                        <a:t>exio</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6370">
                <a:tc>
                  <a:txBody>
                    <a:bodyPr/>
                    <a:p>
                      <a:pPr indent="0">
                        <a:buNone/>
                      </a:pPr>
                      <a:r>
                        <a:rPr lang="en-US" sz="1000" b="0">
                          <a:solidFill>
                            <a:srgbClr val="FFC000"/>
                          </a:solidFill>
                          <a:latin typeface="宋体" panose="02010600030101010101" pitchFamily="2" charset="-122"/>
                          <a:ea typeface="宋体" panose="02010600030101010101" pitchFamily="2" charset="-122"/>
                          <a:cs typeface="宋体" panose="02010600030101010101" pitchFamily="2" charset="-122"/>
                        </a:rPr>
                        <a:t>S</a:t>
                      </a:r>
                      <a:r>
                        <a:rPr lang="en-US" sz="1000" b="0">
                          <a:solidFill>
                            <a:srgbClr val="FFC000"/>
                          </a:solidFill>
                          <a:latin typeface="Times New Roman" panose="02020603050405020304" charset="0"/>
                          <a:cs typeface="Times New Roman" panose="02020603050405020304" charset="0"/>
                        </a:rPr>
                        <a:t>pain</a:t>
                      </a:r>
                      <a:endParaRPr lang="en-US" altLang="en-US" sz="1000" b="0">
                        <a:solidFill>
                          <a:srgbClr val="FFC000"/>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FFC000"/>
                          </a:solidFill>
                          <a:latin typeface="Times New Roman" panose="02020603050405020304" charset="0"/>
                          <a:cs typeface="Times New Roman" panose="02020603050405020304" charset="0"/>
                        </a:rPr>
                        <a:t> </a:t>
                      </a: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FFC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p:cNvPicPr>
            <a:picLocks noChangeAspect="1"/>
          </p:cNvPicPr>
          <p:nvPr/>
        </p:nvPicPr>
        <p:blipFill>
          <a:blip r:embed="rId1"/>
          <a:stretch>
            <a:fillRect/>
          </a:stretch>
        </p:blipFill>
        <p:spPr>
          <a:xfrm>
            <a:off x="6054090" y="1405890"/>
            <a:ext cx="5113020" cy="2275205"/>
          </a:xfrm>
          <a:prstGeom prst="rect">
            <a:avLst/>
          </a:prstGeom>
        </p:spPr>
      </p:pic>
      <p:pic>
        <p:nvPicPr>
          <p:cNvPr id="4" name="图片 3"/>
          <p:cNvPicPr>
            <a:picLocks noChangeAspect="1"/>
          </p:cNvPicPr>
          <p:nvPr/>
        </p:nvPicPr>
        <p:blipFill>
          <a:blip r:embed="rId2"/>
          <a:stretch>
            <a:fillRect/>
          </a:stretch>
        </p:blipFill>
        <p:spPr>
          <a:xfrm>
            <a:off x="6054090" y="4050030"/>
            <a:ext cx="5196840" cy="2240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790700" y="1790700"/>
            <a:ext cx="3467100" cy="346710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609850" y="1619250"/>
            <a:ext cx="3810000" cy="3810000"/>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5867400" y="2114550"/>
            <a:ext cx="2781300" cy="278130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076950" y="1419225"/>
            <a:ext cx="4171950" cy="417195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990850" y="2092766"/>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smtClean="0">
                <a:solidFill>
                  <a:schemeClr val="bg1"/>
                </a:solidFill>
              </a:rPr>
              <a:t>3</a:t>
            </a:r>
            <a:endParaRPr lang="zh-CN" altLang="en-US" sz="9600" dirty="0">
              <a:solidFill>
                <a:schemeClr val="bg1"/>
              </a:solidFill>
            </a:endParaRPr>
          </a:p>
        </p:txBody>
      </p:sp>
      <p:sp>
        <p:nvSpPr>
          <p:cNvPr id="7" name="文本框 6"/>
          <p:cNvSpPr txBox="1"/>
          <p:nvPr/>
        </p:nvSpPr>
        <p:spPr>
          <a:xfrm>
            <a:off x="6496050" y="2114550"/>
            <a:ext cx="3438525"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应用</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596063" y="326656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596063" y="3480829"/>
            <a:ext cx="3494314" cy="2008505"/>
          </a:xfrm>
          <a:prstGeom prst="rect">
            <a:avLst/>
          </a:prstGeom>
          <a:noFill/>
        </p:spPr>
        <p:txBody>
          <a:bodyPr wrap="square" lIns="91424" tIns="45712" rIns="91424" bIns="45712" rtlCol="0">
            <a:spAutoFit/>
          </a:bodyPr>
          <a:lstStyle/>
          <a:p>
            <a:pPr>
              <a:lnSpc>
                <a:spcPct val="130000"/>
              </a:lnSpc>
            </a:pPr>
            <a:r>
              <a:rPr sz="1200" dirty="0" smtClean="0">
                <a:solidFill>
                  <a:schemeClr val="bg1"/>
                </a:solidFill>
                <a:latin typeface="微软雅黑" panose="020B0503020204020204" pitchFamily="34" charset="-122"/>
                <a:ea typeface="微软雅黑" panose="020B0503020204020204" pitchFamily="34" charset="-122"/>
              </a:rPr>
              <a:t>基于对使用某种语言的人口数量以及分布的预测有很多的实际意义，我们假设一个场景，一家在纽约和上海都有分公司的公司要在世界范围内寻找几个地点作为办事处。影响跨国公司选址的因素有很多，要尽量选择发达或者发展前景好的地区，因为办公地址有限，所以尽可能的让所有的办公处覆盖大的面积，还要考虑到当地人口的用语，作为该办公处的办公语言。</a:t>
            </a:r>
            <a:endParaRPr sz="12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手动输入 3"/>
          <p:cNvSpPr/>
          <p:nvPr/>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手动输入 1"/>
          <p:cNvSpPr/>
          <p:nvPr/>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手动输入 2"/>
          <p:cNvSpPr/>
          <p:nvPr/>
        </p:nvSpPr>
        <p:spPr>
          <a:xfrm rot="5400000" flipH="1">
            <a:off x="-1333500" y="1077595"/>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62622" y="644175"/>
            <a:ext cx="3438525" cy="583565"/>
          </a:xfrm>
          <a:prstGeom prst="rect">
            <a:avLst/>
          </a:prstGeom>
          <a:noFill/>
        </p:spPr>
        <p:txBody>
          <a:bodyPr wrap="square" rtlCol="0">
            <a:spAutoFit/>
          </a:bodyPr>
          <a:lstStyle/>
          <a:p>
            <a:r>
              <a:rPr lang="zh-CN" altLang="en-US" sz="3200" b="1" dirty="0">
                <a:solidFill>
                  <a:schemeClr val="tx1"/>
                </a:solidFill>
                <a:latin typeface="微软雅黑" panose="020B0503020204020204" pitchFamily="34" charset="-122"/>
                <a:ea typeface="微软雅黑" panose="020B0503020204020204" pitchFamily="34" charset="-122"/>
              </a:rPr>
              <a:t>最大覆盖模型</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43535" y="2197100"/>
            <a:ext cx="3696970" cy="3549650"/>
          </a:xfrm>
          <a:prstGeom prst="rect">
            <a:avLst/>
          </a:prstGeom>
          <a:noFill/>
          <a:ln>
            <a:noFill/>
          </a:ln>
        </p:spPr>
      </p:pic>
      <p:pic>
        <p:nvPicPr>
          <p:cNvPr id="67"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797550" y="846138"/>
            <a:ext cx="3789680" cy="2842895"/>
          </a:xfrm>
          <a:prstGeom prst="rect">
            <a:avLst/>
          </a:prstGeom>
          <a:noFill/>
        </p:spPr>
      </p:pic>
      <p:grpSp>
        <p:nvGrpSpPr>
          <p:cNvPr id="68" name="组合 7"/>
          <p:cNvGrpSpPr/>
          <p:nvPr/>
        </p:nvGrpSpPr>
        <p:grpSpPr>
          <a:xfrm>
            <a:off x="5600383" y="4171315"/>
            <a:ext cx="4381500" cy="2178685"/>
            <a:chOff x="706755" y="36195"/>
            <a:chExt cx="4381500" cy="2178685"/>
          </a:xfrm>
        </p:grpSpPr>
        <p:pic>
          <p:nvPicPr>
            <p:cNvPr id="69" name="图片 16" descr="E:\美赛报名\picture\TIM图片20180212181553.pngTIM图片20180212181553"/>
            <p:cNvPicPr>
              <a:picLocks noChangeAspect="1"/>
            </p:cNvPicPr>
            <p:nvPr/>
          </p:nvPicPr>
          <p:blipFill>
            <a:blip r:embed="rId3"/>
            <a:srcRect/>
            <a:stretch>
              <a:fillRect/>
            </a:stretch>
          </p:blipFill>
          <p:spPr>
            <a:xfrm>
              <a:off x="706755" y="36195"/>
              <a:ext cx="1941195" cy="2176780"/>
            </a:xfrm>
            <a:prstGeom prst="rect">
              <a:avLst/>
            </a:prstGeom>
            <a:noFill/>
            <a:ln>
              <a:noFill/>
            </a:ln>
          </p:spPr>
        </p:pic>
        <p:pic>
          <p:nvPicPr>
            <p:cNvPr id="70" name="图片 17" descr="E:\美赛报名\picture\TIM图片20180212181557.pngTIM图片20180212181557"/>
            <p:cNvPicPr>
              <a:picLocks noChangeAspect="1"/>
            </p:cNvPicPr>
            <p:nvPr/>
          </p:nvPicPr>
          <p:blipFill>
            <a:blip r:embed="rId4"/>
            <a:srcRect/>
            <a:stretch>
              <a:fillRect/>
            </a:stretch>
          </p:blipFill>
          <p:spPr>
            <a:xfrm>
              <a:off x="2933700" y="36195"/>
              <a:ext cx="2154555" cy="2178685"/>
            </a:xfrm>
            <a:prstGeom prst="rect">
              <a:avLst/>
            </a:prstGeom>
            <a:noFill/>
            <a:ln>
              <a:noFill/>
            </a:ln>
          </p:spPr>
        </p:pic>
      </p:grpSp>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680"/>
            <a:ext cx="9144000" cy="920750"/>
          </a:xfrm>
        </p:spPr>
        <p:txBody>
          <a:bodyPr>
            <a:normAutofit fontScale="90000"/>
          </a:bodyPr>
          <a:lstStyle/>
          <a:p>
            <a:r>
              <a:rPr lang="zh-CN" altLang="en-US"/>
              <a:t>结论</a:t>
            </a:r>
            <a:endParaRPr lang="zh-CN" altLang="en-US"/>
          </a:p>
        </p:txBody>
      </p:sp>
      <p:sp>
        <p:nvSpPr>
          <p:cNvPr id="3" name="副标题 2"/>
          <p:cNvSpPr>
            <a:spLocks noGrp="1"/>
          </p:cNvSpPr>
          <p:nvPr>
            <p:ph type="subTitle" idx="1"/>
          </p:nvPr>
        </p:nvSpPr>
        <p:spPr>
          <a:xfrm>
            <a:off x="1524000" y="2402205"/>
            <a:ext cx="9144000" cy="2855595"/>
          </a:xfrm>
        </p:spPr>
        <p:txBody>
          <a:bodyPr>
            <a:normAutofit/>
          </a:bodyPr>
          <a:lstStyle/>
          <a:p>
            <a:pPr fontAlgn="auto">
              <a:lnSpc>
                <a:spcPct val="150000"/>
              </a:lnSpc>
            </a:pPr>
            <a:r>
              <a:rPr lang="en-US" altLang="zh-CN"/>
              <a:t>        </a:t>
            </a:r>
            <a:r>
              <a:rPr lang="zh-CN" altLang="en-US" sz="1600"/>
              <a:t>为了预测未来50年某种语言的使用人口数量变化和地理分布变化，我们利用了灰色模型，将影响问题的因素作为微分方程的常数。这样可以避免量化这些因素和影响，在一定程度上减少误差。考虑到未来某种语言的使用人口的数量与时间的非线性关系，我们利用BP网络模型对50年的人口进行预测，这样更适合于复杂的非线性关系。考虑到未来每个国家自然增长率和国家之间人口迁徙的变化，我们利用马尔可夫链，能够预测随时间的变化全球人口的分布。当然，本文依然有一些局限性，由于方法和设备的缺陷，本文搜寻的数据不够充分，通过过去10年的数据预测未来50年的数据结果误差可能会很大。并且我们没有充分考虑一种语言作为母语和第二语言之间的差异。</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1185"/>
          </a:xfrm>
          <a:prstGeom prst="rect">
            <a:avLst/>
          </a:prstGeom>
          <a:noFill/>
        </p:spPr>
        <p:txBody>
          <a:bodyPr wrap="square" rtlCol="0">
            <a:spAutoFit/>
          </a:bodyPr>
          <a:lstStyle/>
          <a:p>
            <a:r>
              <a:rPr lang="en-US" altLang="zh-CN" sz="11500" b="1" dirty="0" smtClean="0">
                <a:solidFill>
                  <a:schemeClr val="bg1"/>
                </a:solidFill>
              </a:rPr>
              <a:t>2019</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smtClean="0">
                <a:solidFill>
                  <a:schemeClr val="bg1"/>
                </a:solidFill>
                <a:latin typeface="微软雅黑" panose="020B0503020204020204" pitchFamily="34" charset="-122"/>
                <a:ea typeface="微软雅黑" panose="020B0503020204020204" pitchFamily="34" charset="-122"/>
              </a:rPr>
              <a:t>THANK</a:t>
            </a:r>
            <a:endParaRPr kumimoji="1" lang="en-US" altLang="zh-CN" sz="4800" dirty="0" smtClean="0">
              <a:solidFill>
                <a:schemeClr val="bg1"/>
              </a:solidFill>
              <a:latin typeface="微软雅黑" panose="020B0503020204020204" pitchFamily="34" charset="-122"/>
              <a:ea typeface="微软雅黑" panose="020B0503020204020204" pitchFamily="34" charset="-122"/>
            </a:endParaRPr>
          </a:p>
          <a:p>
            <a:r>
              <a:rPr kumimoji="1" lang="en-US" altLang="zh-CN" sz="4800" dirty="0" smtClean="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02972" y="2733675"/>
            <a:ext cx="3438525" cy="1106805"/>
          </a:xfrm>
          <a:prstGeom prst="rect">
            <a:avLst/>
          </a:prstGeom>
          <a:noFill/>
        </p:spPr>
        <p:txBody>
          <a:bodyPr wrap="square" rtlCol="0">
            <a:spAutoFit/>
          </a:bodyPr>
          <a:lstStyle/>
          <a:p>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en-US" sz="6600" b="1" dirty="0">
                <a:solidFill>
                  <a:schemeClr val="bg1"/>
                </a:solidFill>
                <a:latin typeface="微软雅黑" panose="020B0503020204020204" pitchFamily="34" charset="-122"/>
                <a:ea typeface="微软雅黑" panose="020B0503020204020204" pitchFamily="34" charset="-122"/>
              </a:rPr>
              <a:t>介绍</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071870" y="448576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6415"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11" name="文本框 10"/>
          <p:cNvSpPr txBox="1"/>
          <p:nvPr/>
        </p:nvSpPr>
        <p:spPr>
          <a:xfrm>
            <a:off x="3771178" y="403851"/>
            <a:ext cx="3736435" cy="58356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背景</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4052841" y="2081299"/>
            <a:ext cx="0" cy="98122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547235" y="2117090"/>
            <a:ext cx="7051675" cy="706755"/>
          </a:xfrm>
          <a:prstGeom prst="rect">
            <a:avLst/>
          </a:prstGeom>
        </p:spPr>
        <p:txBody>
          <a:bodyPr wrap="square" lIns="68570" tIns="34289" rIns="68570" bIns="34289">
            <a:spAutoFit/>
          </a:bodyPr>
          <a:lstStyle/>
          <a:p>
            <a:pPr defTabSz="685800">
              <a:lnSpc>
                <a:spcPct val="130000"/>
              </a:lnSpc>
            </a:pPr>
            <a:r>
              <a:rPr sz="1600" dirty="0">
                <a:latin typeface="微软雅黑" panose="020B0503020204020204" pitchFamily="34" charset="-122"/>
                <a:ea typeface="微软雅黑" panose="020B0503020204020204" pitchFamily="34" charset="-122"/>
              </a:rPr>
              <a:t>目前地球上约有 6,900 种语言。越来越多人不仅使用他们的第一语言，而且还开始学习第二语言甚至第三语言。</a:t>
            </a:r>
            <a:endParaRPr sz="1600" dirty="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1693804" y="3519944"/>
            <a:ext cx="0" cy="98122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98554" y="3519944"/>
            <a:ext cx="0" cy="98122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546600" y="3315335"/>
            <a:ext cx="7051675" cy="1346835"/>
          </a:xfrm>
          <a:prstGeom prst="rect">
            <a:avLst/>
          </a:prstGeom>
        </p:spPr>
        <p:txBody>
          <a:bodyPr wrap="square" lIns="68570" tIns="34289" rIns="68570" bIns="34289">
            <a:spAutoFit/>
          </a:bodyPr>
          <a:lstStyle/>
          <a:p>
            <a:pPr defTabSz="685800">
              <a:lnSpc>
                <a:spcPct val="130000"/>
              </a:lnSpc>
            </a:pPr>
            <a:r>
              <a:rPr sz="1600" dirty="0">
                <a:latin typeface="微软雅黑" panose="020B0503020204020204" pitchFamily="34" charset="-122"/>
                <a:ea typeface="微软雅黑" panose="020B0503020204020204" pitchFamily="34" charset="-122"/>
              </a:rPr>
              <a:t>当考虑到这种情况，受到大量因素的影响，随着时间的推移，某种语言的使用人数可能增加或减少，这些因素包括一个国家的政府官方使用或者推广的语言、学校教学的语言、社会压力、文化群体的移民和同化、以及使用其他语言的国家的移民。</a:t>
            </a:r>
            <a:endParaRPr sz="16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4052841" y="4909496"/>
            <a:ext cx="95250" cy="981226"/>
            <a:chOff x="7157991" y="4881556"/>
            <a:chExt cx="95250" cy="981226"/>
          </a:xfrm>
        </p:grpSpPr>
        <p:cxnSp>
          <p:nvCxnSpPr>
            <p:cNvPr id="23" name="直接连接符 22"/>
            <p:cNvCxnSpPr/>
            <p:nvPr/>
          </p:nvCxnSpPr>
          <p:spPr>
            <a:xfrm>
              <a:off x="7253241" y="4881556"/>
              <a:ext cx="0" cy="981226"/>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157991" y="4881556"/>
              <a:ext cx="0" cy="981226"/>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4547235" y="4909185"/>
            <a:ext cx="7051675" cy="1026795"/>
          </a:xfrm>
          <a:prstGeom prst="rect">
            <a:avLst/>
          </a:prstGeom>
        </p:spPr>
        <p:txBody>
          <a:bodyPr wrap="square" lIns="68570" tIns="34289" rIns="68570" bIns="34289">
            <a:spAutoFit/>
          </a:bodyPr>
          <a:lstStyle/>
          <a:p>
            <a:pPr defTabSz="685800">
              <a:lnSpc>
                <a:spcPct val="130000"/>
              </a:lnSpc>
            </a:pPr>
            <a:r>
              <a:rPr sz="1600" dirty="0">
                <a:latin typeface="微软雅黑" panose="020B0503020204020204" pitchFamily="34" charset="-122"/>
                <a:ea typeface="微软雅黑" panose="020B0503020204020204" pitchFamily="34" charset="-122"/>
              </a:rPr>
              <a:t>在这个全球化，相互联系的世界上，有更多的因素影响着使用某种语言的人口数量，包括国际商业关系、日益增长的全球旅游需求、电子沟通和社交媒体、以及语言翻译的技术的应用。</a:t>
            </a:r>
            <a:endParaRPr sz="1600" dirty="0">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6415" y="-7620"/>
            <a:ext cx="9124950" cy="6873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本文需要预测未来每种语言使用人口的分布趋势，我们应用了几种预测模型，如灰</a:t>
            </a:r>
            <a:endParaRPr lang="zh-CN" altLang="en-US"/>
          </a:p>
          <a:p>
            <a:pPr algn="ctr"/>
            <a:r>
              <a:rPr lang="zh-CN" altLang="en-US"/>
              <a:t>度模型，马尔可夫链等，以研究时间与每种语言使用人口的分布趋势的潜在联系。</a:t>
            </a:r>
            <a:endParaRPr lang="zh-CN" altLang="en-US"/>
          </a:p>
          <a:p>
            <a:pPr algn="ctr"/>
            <a:r>
              <a:rPr lang="zh-CN" altLang="en-US"/>
              <a:t>最后，本文对使用到的模进行评估，了解可以改进的方面以及做得很好的方面就分都</a:t>
            </a:r>
            <a:endParaRPr lang="zh-CN" altLang="en-US"/>
          </a:p>
        </p:txBody>
      </p:sp>
      <p:grpSp>
        <p:nvGrpSpPr>
          <p:cNvPr id="4" name="组合 3"/>
          <p:cNvGrpSpPr/>
          <p:nvPr/>
        </p:nvGrpSpPr>
        <p:grpSpPr>
          <a:xfrm>
            <a:off x="2543174" y="564615"/>
            <a:ext cx="1279618" cy="1481182"/>
            <a:chOff x="2543174" y="564615"/>
            <a:chExt cx="1279618" cy="1481182"/>
          </a:xfrm>
        </p:grpSpPr>
        <p:sp>
          <p:nvSpPr>
            <p:cNvPr id="5" name="矩形 4"/>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2706455" y="683756"/>
            <a:ext cx="684446" cy="1198880"/>
          </a:xfrm>
          <a:prstGeom prst="rect">
            <a:avLst/>
          </a:prstGeom>
          <a:noFill/>
        </p:spPr>
        <p:txBody>
          <a:bodyPr wrap="square" rtlCol="0">
            <a:spAutoFit/>
          </a:bodyPr>
          <a:lstStyle/>
          <a:p>
            <a:r>
              <a:rPr lang="en-US" altLang="zh-CN" sz="7200" b="1" dirty="0"/>
              <a:t>2</a:t>
            </a:r>
            <a:endParaRPr lang="en-US" altLang="zh-CN" sz="7200" b="1" dirty="0"/>
          </a:p>
        </p:txBody>
      </p:sp>
      <p:grpSp>
        <p:nvGrpSpPr>
          <p:cNvPr id="2" name="组合 1"/>
          <p:cNvGrpSpPr/>
          <p:nvPr/>
        </p:nvGrpSpPr>
        <p:grpSpPr>
          <a:xfrm>
            <a:off x="1357570" y="2550141"/>
            <a:ext cx="1761380" cy="1572585"/>
            <a:chOff x="1357570" y="2550141"/>
            <a:chExt cx="1761380" cy="1572585"/>
          </a:xfrm>
        </p:grpSpPr>
        <p:sp>
          <p:nvSpPr>
            <p:cNvPr id="9" name="矩形 8"/>
            <p:cNvSpPr/>
            <p:nvPr/>
          </p:nvSpPr>
          <p:spPr>
            <a:xfrm rot="2705224">
              <a:off x="1546366" y="2550142"/>
              <a:ext cx="1572584" cy="157258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5224">
              <a:off x="1357570" y="2550141"/>
              <a:ext cx="1572584" cy="157258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05224">
              <a:off x="1451968" y="2550142"/>
              <a:ext cx="1572584" cy="1572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54583" y="2880030"/>
              <a:ext cx="1511909"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概述</a:t>
              </a:r>
              <a:endParaRPr lang="zh-CN" altLang="en-US" sz="2400" dirty="0">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4277360" y="2304415"/>
            <a:ext cx="6655435" cy="2306955"/>
          </a:xfrm>
          <a:prstGeom prst="rect">
            <a:avLst/>
          </a:prstGeom>
          <a:noFill/>
        </p:spPr>
        <p:txBody>
          <a:bodyPr wrap="square" rtlCol="0">
            <a:spAutoFit/>
          </a:bodyPr>
          <a:p>
            <a:r>
              <a:rPr lang="en-US" altLang="zh-CN" sz="2400"/>
              <a:t>        </a:t>
            </a:r>
            <a:r>
              <a:rPr lang="zh-CN" altLang="en-US" sz="2400"/>
              <a:t>本文需要预测未来每种语言使用人口的分布趋势，我们应用了几种预测模型，如灰度模型，马尔可夫链等，以研究时间与每种语言使用人口的分布趋势的潜在联系。最后，本文对使用到的模型进行评估，了解可以改进的方面以及做得很好的方面。</a:t>
            </a:r>
            <a:endParaRPr lang="zh-CN" altLang="en-US" sz="2400"/>
          </a:p>
        </p:txBody>
      </p: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506856"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矩形 7"/>
          <p:cNvSpPr/>
          <p:nvPr/>
        </p:nvSpPr>
        <p:spPr>
          <a:xfrm>
            <a:off x="1191260" y="1714500"/>
            <a:ext cx="5895340" cy="4376420"/>
          </a:xfrm>
          <a:prstGeom prst="rect">
            <a:avLst/>
          </a:prstGeom>
          <a:blipFill rotWithShape="1">
            <a:blip r:embed="rId1"/>
            <a:srcRect/>
            <a:stretch>
              <a:fillRect t="-12181" b="-16879"/>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7086600" y="1714500"/>
            <a:ext cx="3943350" cy="43764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212155" y="2057400"/>
            <a:ext cx="3438525"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假设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281688" y="2862074"/>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81688" y="2960764"/>
            <a:ext cx="3494314" cy="3165475"/>
          </a:xfrm>
          <a:prstGeom prst="rect">
            <a:avLst/>
          </a:prstGeom>
          <a:noFill/>
        </p:spPr>
        <p:txBody>
          <a:bodyPr wrap="square" lIns="91424" tIns="45712" rIns="91424" bIns="45712" rtlCol="0">
            <a:spAutoFit/>
          </a:bodyPr>
          <a:lstStyle/>
          <a:p>
            <a:pPr>
              <a:lnSpc>
                <a:spcPct val="130000"/>
              </a:lnSpc>
            </a:pPr>
            <a:r>
              <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rPr>
              <a:t>在我们的分析中，忽略不可预测或影响大并且概率低的事件，例如小行星碰撞，这些事件会导致随着时间推移演变趋势的灾难性跳跃，并可能使所有语言灭绝。</a:t>
            </a:r>
            <a:endPar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endParaRPr>
          </a:p>
          <a:p>
            <a:pPr>
              <a:lnSpc>
                <a:spcPct val="130000"/>
              </a:lnSpc>
            </a:pPr>
            <a:endPar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endParaRPr>
          </a:p>
          <a:p>
            <a:pPr>
              <a:lnSpc>
                <a:spcPct val="130000"/>
              </a:lnSpc>
            </a:pPr>
            <a:r>
              <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rPr>
              <a:t>当我们预测距离现在不太远的情况时，我们会忽略地球的人口容量限制以找到变化的规律。</a:t>
            </a:r>
            <a:endPar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endParaRPr>
          </a:p>
          <a:p>
            <a:pPr>
              <a:lnSpc>
                <a:spcPct val="130000"/>
              </a:lnSpc>
            </a:pPr>
            <a:endPar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endParaRPr>
          </a:p>
          <a:p>
            <a:pPr>
              <a:lnSpc>
                <a:spcPct val="130000"/>
              </a:lnSpc>
            </a:pPr>
            <a:r>
              <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rPr>
              <a:t>第一语言使用者的能力与第二语言使用者的能力没有太大差别。 </a:t>
            </a:r>
            <a:endParaRPr kumimoji="1" lang="en-US" altLang="zh-CN" sz="1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a:off x="1809750" y="1695450"/>
            <a:ext cx="3810000" cy="3409950"/>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800350" y="1409700"/>
            <a:ext cx="3810000" cy="3409950"/>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4438650" y="499872"/>
            <a:ext cx="5734050" cy="513197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4591050" y="548767"/>
            <a:ext cx="5734050" cy="513197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800350" y="2237101"/>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smtClean="0">
                <a:solidFill>
                  <a:schemeClr val="bg1"/>
                </a:solidFill>
              </a:rPr>
              <a:t>2</a:t>
            </a:r>
            <a:endParaRPr lang="zh-CN" altLang="en-US" sz="9600" dirty="0">
              <a:solidFill>
                <a:schemeClr val="bg1"/>
              </a:solidFill>
            </a:endParaRPr>
          </a:p>
        </p:txBody>
      </p:sp>
      <p:sp>
        <p:nvSpPr>
          <p:cNvPr id="7" name="文本框 6"/>
          <p:cNvSpPr txBox="1"/>
          <p:nvPr/>
        </p:nvSpPr>
        <p:spPr>
          <a:xfrm>
            <a:off x="5915025" y="3250448"/>
            <a:ext cx="3438525" cy="645160"/>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语言分布趋势</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807393" y="4819662"/>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1 </a:t>
            </a:r>
            <a:r>
              <a:rPr lang="zh-CN" altLang="en-US" sz="2400" b="1" dirty="0"/>
              <a:t>灰色模型</a:t>
            </a:r>
            <a:endParaRPr lang="zh-CN" altLang="en-US" sz="2400" b="1" dirty="0"/>
          </a:p>
        </p:txBody>
      </p:sp>
      <p:graphicFrame>
        <p:nvGraphicFramePr>
          <p:cNvPr id="42" name="表格 41"/>
          <p:cNvGraphicFramePr/>
          <p:nvPr/>
        </p:nvGraphicFramePr>
        <p:xfrm>
          <a:off x="533400" y="1438910"/>
          <a:ext cx="5903595" cy="1625600"/>
        </p:xfrm>
        <a:graphic>
          <a:graphicData uri="http://schemas.openxmlformats.org/drawingml/2006/table">
            <a:tbl>
              <a:tblPr firstRow="1" bandRow="1">
                <a:tableStyleId>{5940675A-B579-460E-94D1-54222C63F5DA}</a:tableStyleId>
              </a:tblPr>
              <a:tblGrid>
                <a:gridCol w="793115"/>
                <a:gridCol w="973455"/>
                <a:gridCol w="1196975"/>
                <a:gridCol w="762000"/>
                <a:gridCol w="982980"/>
                <a:gridCol w="1195070"/>
              </a:tblGrid>
              <a:tr h="23368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L</a:t>
                      </a:r>
                      <a:r>
                        <a:rPr lang="en-US" sz="1000" b="1">
                          <a:latin typeface="Times New Roman" panose="02020603050405020304" charset="0"/>
                          <a:cs typeface="Times New Roman" panose="02020603050405020304" charset="0"/>
                        </a:rPr>
                        <a:t>anguage</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r>
                        <a:rPr lang="en-US" sz="1000" b="1">
                          <a:latin typeface="Times New Roman" panose="02020603050405020304" charset="0"/>
                          <a:cs typeface="Times New Roman" panose="02020603050405020304" charset="0"/>
                        </a:rPr>
                        <a:t>ountry</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Times New Roman" panose="02020603050405020304" charset="0"/>
                          <a:cs typeface="Times New Roman" panose="02020603050405020304" charset="0"/>
                        </a:rPr>
                        <a:t>Number(million)</a:t>
                      </a:r>
                      <a:endParaRPr lang="en-US" altLang="en-US" sz="1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Times New Roman" panose="02020603050405020304" charset="0"/>
                          <a:cs typeface="Times New Roman" panose="02020603050405020304" charset="0"/>
                        </a:rPr>
                        <a:t>Language</a:t>
                      </a:r>
                      <a:endParaRPr lang="en-US" altLang="en-US" sz="1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C</a:t>
                      </a:r>
                      <a:r>
                        <a:rPr lang="en-US" sz="1000" b="1">
                          <a:latin typeface="Times New Roman" panose="02020603050405020304" charset="0"/>
                          <a:cs typeface="Times New Roman" panose="02020603050405020304" charset="0"/>
                        </a:rPr>
                        <a:t>ountry</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1">
                          <a:latin typeface="Times New Roman" panose="02020603050405020304" charset="0"/>
                          <a:cs typeface="Times New Roman" panose="02020603050405020304" charset="0"/>
                        </a:rPr>
                        <a:t>Number(million)</a:t>
                      </a:r>
                      <a:endParaRPr lang="en-US" altLang="en-US" sz="1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860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hinese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China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225.3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r>
                        <a:rPr lang="en-US" sz="1000" b="0">
                          <a:latin typeface="Times New Roman" panose="02020603050405020304" charset="0"/>
                          <a:cs typeface="Times New Roman" panose="02020603050405020304" charset="0"/>
                        </a:rPr>
                        <a:t>rabic</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E</a:t>
                      </a:r>
                      <a:r>
                        <a:rPr lang="en-US" sz="1000" b="0">
                          <a:latin typeface="Times New Roman" panose="02020603050405020304" charset="0"/>
                          <a:cs typeface="Times New Roman" panose="02020603050405020304" charset="0"/>
                        </a:rPr>
                        <a:t>gypt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42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860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outheast Asia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5</a:t>
                      </a:r>
                      <a:r>
                        <a:rPr lang="en-US" sz="1000" b="0">
                          <a:latin typeface="Times New Roman" panose="02020603050405020304" charset="0"/>
                          <a:cs typeface="Times New Roman" panose="02020603050405020304" charset="0"/>
                        </a:rPr>
                        <a:t>.6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audi Arabia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4.2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E</a:t>
                      </a:r>
                      <a:r>
                        <a:rPr lang="en-US" sz="1000" b="0">
                          <a:latin typeface="Times New Roman" panose="02020603050405020304" charset="0"/>
                          <a:cs typeface="Times New Roman" panose="02020603050405020304" charset="0"/>
                        </a:rPr>
                        <a:t>nglish</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a:t>
                      </a:r>
                      <a:r>
                        <a:rPr lang="en-US" sz="1000" b="0">
                          <a:latin typeface="Times New Roman" panose="02020603050405020304" charset="0"/>
                          <a:cs typeface="Times New Roman" panose="02020603050405020304" charset="0"/>
                        </a:rPr>
                        <a:t>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25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Y</a:t>
                      </a:r>
                      <a:r>
                        <a:rPr lang="en-US" sz="1000" b="0">
                          <a:latin typeface="Times New Roman" panose="02020603050405020304" charset="0"/>
                          <a:cs typeface="Times New Roman" panose="02020603050405020304" charset="0"/>
                        </a:rPr>
                        <a:t>emen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4.4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860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a:t>
                      </a:r>
                      <a:r>
                        <a:rPr lang="en-US" sz="1000" b="0">
                          <a:latin typeface="Times New Roman" panose="02020603050405020304" charset="0"/>
                          <a:cs typeface="Times New Roman" panose="02020603050405020304" charset="0"/>
                        </a:rPr>
                        <a:t>K</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5</a:t>
                      </a:r>
                      <a:r>
                        <a:rPr lang="en-US" sz="1000" b="0">
                          <a:latin typeface="Times New Roman" panose="02020603050405020304" charset="0"/>
                          <a:cs typeface="Times New Roman" panose="02020603050405020304" charset="0"/>
                        </a:rPr>
                        <a:t>5.6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udan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7965">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r>
                        <a:rPr lang="en-US" sz="1000" b="0">
                          <a:latin typeface="Times New Roman" panose="02020603050405020304" charset="0"/>
                          <a:cs typeface="Times New Roman" panose="02020603050405020304" charset="0"/>
                        </a:rPr>
                        <a:t>ustralia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a:t>
                      </a:r>
                      <a:r>
                        <a:rPr lang="en-US" sz="1000" b="0">
                          <a:latin typeface="Times New Roman" panose="02020603050405020304" charset="0"/>
                          <a:cs typeface="Times New Roman" panose="02020603050405020304" charset="0"/>
                        </a:rPr>
                        <a:t>raq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7.9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860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anada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9.4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R</a:t>
                      </a:r>
                      <a:r>
                        <a:rPr lang="en-US" sz="1000" b="0">
                          <a:latin typeface="Times New Roman" panose="02020603050405020304" charset="0"/>
                          <a:cs typeface="Times New Roman" panose="02020603050405020304" charset="0"/>
                        </a:rPr>
                        <a:t>ussian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R</a:t>
                      </a:r>
                      <a:r>
                        <a:rPr lang="en-US" sz="1000" b="0">
                          <a:latin typeface="Times New Roman" panose="02020603050405020304" charset="0"/>
                          <a:cs typeface="Times New Roman" panose="02020603050405020304" charset="0"/>
                        </a:rPr>
                        <a:t>ussia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4" name="表格 43"/>
          <p:cNvGraphicFramePr/>
          <p:nvPr/>
        </p:nvGraphicFramePr>
        <p:xfrm>
          <a:off x="533400" y="3063875"/>
          <a:ext cx="5903595" cy="3546475"/>
        </p:xfrm>
        <a:graphic>
          <a:graphicData uri="http://schemas.openxmlformats.org/drawingml/2006/table">
            <a:tbl>
              <a:tblPr firstRow="1" bandRow="1">
                <a:tableStyleId>{5940675A-B579-460E-94D1-54222C63F5DA}</a:tableStyleId>
              </a:tblPr>
              <a:tblGrid>
                <a:gridCol w="793750"/>
                <a:gridCol w="972820"/>
                <a:gridCol w="1197610"/>
                <a:gridCol w="760730"/>
                <a:gridCol w="983615"/>
                <a:gridCol w="1195070"/>
              </a:tblGrid>
              <a:tr h="236220">
                <a:tc>
                  <a:txBody>
                    <a:bodyPr/>
                    <a:p>
                      <a:pPr indent="0">
                        <a:buNone/>
                      </a:pP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a:t>
                      </a:r>
                      <a:r>
                        <a:rPr lang="en-US" sz="1000" b="0">
                          <a:latin typeface="Times New Roman" panose="02020603050405020304" charset="0"/>
                          <a:cs typeface="Times New Roman" panose="02020603050405020304" charset="0"/>
                        </a:rPr>
                        <a:t>reland</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4</a:t>
                      </a:r>
                      <a:r>
                        <a:rPr lang="en-US" sz="1000" b="0">
                          <a:latin typeface="Times New Roman" panose="02020603050405020304" charset="0"/>
                          <a:cs typeface="Times New Roman" panose="02020603050405020304" charset="0"/>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a:t>
                      </a:r>
                      <a:r>
                        <a:rPr lang="en-US" sz="1000" b="0">
                          <a:latin typeface="Times New Roman" panose="02020603050405020304" charset="0"/>
                          <a:cs typeface="Times New Roman" panose="02020603050405020304" charset="0"/>
                        </a:rPr>
                        <a:t>kraine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8</a:t>
                      </a:r>
                      <a:r>
                        <a:rPr lang="en-US" sz="1000" b="0">
                          <a:latin typeface="Times New Roman" panose="02020603050405020304" charset="0"/>
                          <a:cs typeface="Times New Roman" panose="02020603050405020304" charset="0"/>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outh Africa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4</a:t>
                      </a:r>
                      <a:r>
                        <a:rPr lang="en-US" sz="1000" b="0">
                          <a:latin typeface="Times New Roman" panose="02020603050405020304" charset="0"/>
                          <a:cs typeface="Times New Roman" panose="02020603050405020304" charset="0"/>
                        </a:rPr>
                        <a:t>.9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B</a:t>
                      </a:r>
                      <a:r>
                        <a:rPr lang="en-US" sz="1000" b="0">
                          <a:latin typeface="Times New Roman" panose="02020603050405020304" charset="0"/>
                          <a:cs typeface="Times New Roman" panose="02020603050405020304" charset="0"/>
                        </a:rPr>
                        <a:t>elarus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a:t>
                      </a:r>
                      <a:r>
                        <a:rPr lang="en-US" sz="1000" b="0">
                          <a:latin typeface="Times New Roman" panose="02020603050405020304" charset="0"/>
                          <a:cs typeface="Times New Roman" panose="02020603050405020304" charset="0"/>
                        </a:rPr>
                        <a:t>.7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H</a:t>
                      </a:r>
                      <a:r>
                        <a:rPr lang="en-US" sz="1000" b="0">
                          <a:latin typeface="Times New Roman" panose="02020603050405020304" charset="0"/>
                          <a:cs typeface="Times New Roman" panose="02020603050405020304" charset="0"/>
                        </a:rPr>
                        <a:t>indi</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a:t>
                      </a:r>
                      <a:r>
                        <a:rPr lang="en-US" sz="1000" b="0">
                          <a:latin typeface="Times New Roman" panose="02020603050405020304" charset="0"/>
                          <a:cs typeface="Times New Roman" panose="02020603050405020304" charset="0"/>
                        </a:rPr>
                        <a:t>ndia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a:t>
                      </a:r>
                      <a:r>
                        <a:rPr lang="en-US" sz="1000" b="0">
                          <a:latin typeface="Times New Roman" panose="02020603050405020304" charset="0"/>
                          <a:cs typeface="Times New Roman" panose="02020603050405020304" charset="0"/>
                        </a:rPr>
                        <a:t>zbekistan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P</a:t>
                      </a:r>
                      <a:r>
                        <a:rPr lang="en-US" sz="1000" b="0">
                          <a:latin typeface="Times New Roman" panose="02020603050405020304" charset="0"/>
                          <a:cs typeface="Times New Roman" panose="02020603050405020304" charset="0"/>
                        </a:rPr>
                        <a:t>ortuguese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B</a:t>
                      </a:r>
                      <a:r>
                        <a:rPr lang="en-US" sz="1000" b="0">
                          <a:latin typeface="Times New Roman" panose="02020603050405020304" charset="0"/>
                          <a:cs typeface="Times New Roman" panose="02020603050405020304" charset="0"/>
                        </a:rPr>
                        <a:t>razil</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87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Times New Roman" panose="02020603050405020304" charset="0"/>
                          <a:cs typeface="Times New Roman" panose="02020603050405020304" charset="0"/>
                        </a:rPr>
                        <a:t>apanese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Times New Roman" panose="02020603050405020304" charset="0"/>
                          <a:cs typeface="Times New Roman" panose="02020603050405020304" charset="0"/>
                        </a:rPr>
                        <a:t>apan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28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P</a:t>
                      </a:r>
                      <a:r>
                        <a:rPr lang="en-US" sz="1000" b="0">
                          <a:latin typeface="Times New Roman" panose="02020603050405020304" charset="0"/>
                          <a:cs typeface="Times New Roman" panose="02020603050405020304" charset="0"/>
                        </a:rPr>
                        <a:t>ortugal</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a:t>
                      </a:r>
                      <a:r>
                        <a:rPr lang="en-US" sz="1000" b="0">
                          <a:latin typeface="Times New Roman" panose="02020603050405020304" charset="0"/>
                          <a:cs typeface="Times New Roman" panose="02020603050405020304" charset="0"/>
                        </a:rPr>
                        <a:t>erman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a:t>
                      </a:r>
                      <a:r>
                        <a:rPr lang="en-US" sz="1000" b="0">
                          <a:latin typeface="Times New Roman" panose="02020603050405020304" charset="0"/>
                          <a:cs typeface="Times New Roman" panose="02020603050405020304" charset="0"/>
                        </a:rPr>
                        <a:t>ermany</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a:t>
                      </a:r>
                      <a:r>
                        <a:rPr lang="en-US" sz="1000" b="0">
                          <a:latin typeface="Times New Roman" panose="02020603050405020304" charset="0"/>
                          <a:cs typeface="Times New Roman" panose="02020603050405020304" charset="0"/>
                        </a:rPr>
                        <a:t>9.8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F</a:t>
                      </a:r>
                      <a:r>
                        <a:rPr lang="en-US" sz="1000" b="0">
                          <a:latin typeface="Times New Roman" panose="02020603050405020304" charset="0"/>
                          <a:cs typeface="Times New Roman" panose="02020603050405020304" charset="0"/>
                        </a:rPr>
                        <a:t>rance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0</a:t>
                      </a:r>
                      <a:r>
                        <a:rPr lang="en-US" sz="1000" b="0">
                          <a:latin typeface="Times New Roman" panose="02020603050405020304" charset="0"/>
                          <a:cs typeface="Times New Roman" panose="02020603050405020304" charset="0"/>
                        </a:rPr>
                        <a:t>.8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Times New Roman" panose="02020603050405020304" charset="0"/>
                          <a:cs typeface="Times New Roman" panose="02020603050405020304" charset="0"/>
                        </a:rPr>
                        <a:t>avanese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a:t>
                      </a:r>
                      <a:r>
                        <a:rPr lang="en-US" sz="1000" b="0">
                          <a:latin typeface="Times New Roman" panose="02020603050405020304" charset="0"/>
                          <a:cs typeface="Times New Roman" panose="02020603050405020304" charset="0"/>
                        </a:rPr>
                        <a:t>ndonesia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8</a:t>
                      </a:r>
                      <a:r>
                        <a:rPr lang="en-US" sz="1000" b="0">
                          <a:latin typeface="Times New Roman" panose="02020603050405020304" charset="0"/>
                          <a:cs typeface="Times New Roman" panose="02020603050405020304" charset="0"/>
                        </a:rPr>
                        <a:t>4.3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panish</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M</a:t>
                      </a:r>
                      <a:r>
                        <a:rPr lang="en-US" sz="1000" b="0">
                          <a:latin typeface="Times New Roman" panose="02020603050405020304" charset="0"/>
                          <a:cs typeface="Times New Roman" panose="02020603050405020304" charset="0"/>
                        </a:rPr>
                        <a:t>exico</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K</a:t>
                      </a:r>
                      <a:r>
                        <a:rPr lang="en-US" sz="1000" b="0">
                          <a:latin typeface="Times New Roman" panose="02020603050405020304" charset="0"/>
                          <a:cs typeface="Times New Roman" panose="02020603050405020304" charset="0"/>
                        </a:rPr>
                        <a:t>orean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outh Korea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4</a:t>
                      </a:r>
                      <a:r>
                        <a:rPr lang="en-US" sz="1000" b="0">
                          <a:latin typeface="Times New Roman" panose="02020603050405020304" charset="0"/>
                          <a:cs typeface="Times New Roman" panose="02020603050405020304" charset="0"/>
                        </a:rPr>
                        <a:t>9.3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a:t>
                      </a:r>
                      <a:r>
                        <a:rPr lang="en-US" sz="1000" b="0">
                          <a:latin typeface="Times New Roman" panose="02020603050405020304" charset="0"/>
                          <a:cs typeface="Times New Roman" panose="02020603050405020304" charset="0"/>
                        </a:rPr>
                        <a:t>pain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8.4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N</a:t>
                      </a:r>
                      <a:r>
                        <a:rPr lang="en-US" sz="1000" b="0">
                          <a:latin typeface="Times New Roman" panose="02020603050405020304" charset="0"/>
                          <a:cs typeface="Times New Roman" panose="02020603050405020304" charset="0"/>
                        </a:rPr>
                        <a:t>orth Korea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4.2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a:t>
                      </a:r>
                      <a:r>
                        <a:rPr lang="en-US" sz="1000" b="0">
                          <a:latin typeface="Times New Roman" panose="02020603050405020304" charset="0"/>
                          <a:cs typeface="Times New Roman" panose="02020603050405020304" charset="0"/>
                        </a:rPr>
                        <a:t>nited States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4.2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China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olombia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4</a:t>
                      </a:r>
                      <a:r>
                        <a:rPr lang="en-US" sz="1000" b="0">
                          <a:latin typeface="Times New Roman" panose="02020603050405020304" charset="0"/>
                          <a:cs typeface="Times New Roman" panose="02020603050405020304" charset="0"/>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Tamil</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India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a:t>
                      </a:r>
                      <a:r>
                        <a:rPr lang="en-US" sz="1000" b="0">
                          <a:latin typeface="Times New Roman" panose="02020603050405020304" charset="0"/>
                          <a:cs typeface="Times New Roman" panose="02020603050405020304" charset="0"/>
                        </a:rPr>
                        <a:t>0.7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r>
                        <a:rPr lang="en-US" sz="1000" b="0">
                          <a:latin typeface="Times New Roman" panose="02020603050405020304" charset="0"/>
                          <a:cs typeface="Times New Roman" panose="02020603050405020304" charset="0"/>
                        </a:rPr>
                        <a:t>rgentina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8.8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Telegu</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India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7</a:t>
                      </a:r>
                      <a:r>
                        <a:rPr lang="en-US" sz="1000" b="0">
                          <a:latin typeface="Times New Roman" panose="02020603050405020304" charset="0"/>
                          <a:cs typeface="Times New Roman" panose="02020603050405020304" charset="0"/>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F</a:t>
                      </a:r>
                      <a:r>
                        <a:rPr lang="en-US" sz="1000" b="0">
                          <a:latin typeface="Times New Roman" panose="02020603050405020304" charset="0"/>
                          <a:cs typeface="Times New Roman" panose="02020603050405020304" charset="0"/>
                        </a:rPr>
                        <a:t>rench</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F</a:t>
                      </a:r>
                      <a:r>
                        <a:rPr lang="en-US" sz="1000" b="0">
                          <a:latin typeface="Times New Roman" panose="02020603050405020304" charset="0"/>
                          <a:cs typeface="Times New Roman" panose="02020603050405020304" charset="0"/>
                        </a:rPr>
                        <a:t>rance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a:t>
                      </a:r>
                      <a:r>
                        <a:rPr lang="en-US" sz="1000" b="0">
                          <a:latin typeface="Times New Roman" panose="02020603050405020304" charset="0"/>
                          <a:cs typeface="Times New Roman" panose="02020603050405020304" charset="0"/>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Italian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Italy</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5</a:t>
                      </a:r>
                      <a:r>
                        <a:rPr lang="en-US" sz="1000" b="0">
                          <a:latin typeface="Times New Roman" panose="02020603050405020304" charset="0"/>
                          <a:cs typeface="Times New Roman" panose="02020603050405020304" charset="0"/>
                        </a:rPr>
                        <a:t>8.7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anada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7</a:t>
                      </a:r>
                      <a:r>
                        <a:rPr lang="en-US" sz="1000" b="0">
                          <a:latin typeface="Times New Roman" panose="02020603050405020304" charset="0"/>
                          <a:cs typeface="Times New Roman" panose="02020603050405020304" charset="0"/>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France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3075">
                <a:tc>
                  <a:txBody>
                    <a:bodyPr/>
                    <a:p>
                      <a:pPr indent="0">
                        <a:buNone/>
                      </a:pP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a:t>
                      </a:r>
                      <a:r>
                        <a:rPr lang="en-US" sz="1000" b="0">
                          <a:latin typeface="Times New Roman" panose="02020603050405020304" charset="0"/>
                          <a:cs typeface="Times New Roman" panose="02020603050405020304" charset="0"/>
                        </a:rPr>
                        <a:t>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Malay</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South</a:t>
                      </a:r>
                      <a:r>
                        <a:rPr lang="en-US" sz="1000" b="0">
                          <a:latin typeface="Times New Roman" panose="02020603050405020304" charset="0"/>
                          <a:cs typeface="Times New Roman" panose="02020603050405020304" charset="0"/>
                        </a:rPr>
                        <a:t>east Asia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a:t>
                      </a:r>
                      <a:r>
                        <a:rPr lang="en-US" sz="1000" b="0">
                          <a:latin typeface="Times New Roman" panose="02020603050405020304" charset="0"/>
                          <a:cs typeface="Times New Roman" panose="02020603050405020304" charset="0"/>
                        </a:rPr>
                        <a:t>0.5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2" name="图片 3" descr="C:\Users\asus\Documents\Tencent Files\276106087\Image\Group\Image4\T$S~L%}3B{0{@RIYJG`ZEUJ.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7801610" y="722630"/>
            <a:ext cx="3737610" cy="4593590"/>
          </a:xfrm>
          <a:prstGeom prst="rect">
            <a:avLst/>
          </a:prstGeom>
          <a:noFill/>
          <a:ln>
            <a:noFill/>
          </a:ln>
        </p:spPr>
      </p:pic>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7" name="等腰三角形 6"/>
          <p:cNvSpPr/>
          <p:nvPr/>
        </p:nvSpPr>
        <p:spPr>
          <a:xfrm rot="10800000">
            <a:off x="1087124" y="161017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1087124" y="3028333"/>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1087124" y="4446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56834" y="4829629"/>
            <a:ext cx="6085387" cy="7916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pic>
        <p:nvPicPr>
          <p:cNvPr id="16" name="图片 15"/>
          <p:cNvPicPr>
            <a:picLocks noChangeAspect="1"/>
          </p:cNvPicPr>
          <p:nvPr/>
        </p:nvPicPr>
        <p:blipFill>
          <a:blip r:embed="rId2"/>
          <a:stretch>
            <a:fillRect/>
          </a:stretch>
        </p:blipFill>
        <p:spPr>
          <a:xfrm>
            <a:off x="1684020" y="1826260"/>
            <a:ext cx="2579370" cy="502285"/>
          </a:xfrm>
          <a:prstGeom prst="rect">
            <a:avLst/>
          </a:prstGeom>
        </p:spPr>
      </p:pic>
      <p:pic>
        <p:nvPicPr>
          <p:cNvPr id="17" name="图片 16"/>
          <p:cNvPicPr>
            <a:picLocks noChangeAspect="1"/>
          </p:cNvPicPr>
          <p:nvPr/>
        </p:nvPicPr>
        <p:blipFill>
          <a:blip r:embed="rId3"/>
          <a:stretch>
            <a:fillRect/>
          </a:stretch>
        </p:blipFill>
        <p:spPr>
          <a:xfrm>
            <a:off x="1990725" y="2910205"/>
            <a:ext cx="1737360" cy="576580"/>
          </a:xfrm>
          <a:prstGeom prst="rect">
            <a:avLst/>
          </a:prstGeom>
        </p:spPr>
      </p:pic>
      <p:pic>
        <p:nvPicPr>
          <p:cNvPr id="18" name="图片 17"/>
          <p:cNvPicPr>
            <a:picLocks noChangeAspect="1"/>
          </p:cNvPicPr>
          <p:nvPr/>
        </p:nvPicPr>
        <p:blipFill>
          <a:blip r:embed="rId4"/>
          <a:stretch>
            <a:fillRect/>
          </a:stretch>
        </p:blipFill>
        <p:spPr>
          <a:xfrm>
            <a:off x="1877060" y="4349750"/>
            <a:ext cx="2251710" cy="660400"/>
          </a:xfrm>
          <a:prstGeom prst="rect">
            <a:avLst/>
          </a:prstGeom>
        </p:spPr>
      </p:pic>
      <p:pic>
        <p:nvPicPr>
          <p:cNvPr id="19" name="图片 18"/>
          <p:cNvPicPr>
            <a:picLocks noChangeAspect="1"/>
          </p:cNvPicPr>
          <p:nvPr/>
        </p:nvPicPr>
        <p:blipFill>
          <a:blip r:embed="rId5"/>
          <a:stretch>
            <a:fillRect/>
          </a:stretch>
        </p:blipFill>
        <p:spPr>
          <a:xfrm>
            <a:off x="6010275" y="832485"/>
            <a:ext cx="2554605" cy="528955"/>
          </a:xfrm>
          <a:prstGeom prst="rect">
            <a:avLst/>
          </a:prstGeom>
        </p:spPr>
      </p:pic>
      <p:pic>
        <p:nvPicPr>
          <p:cNvPr id="20" name="图片 19"/>
          <p:cNvPicPr>
            <a:picLocks noChangeAspect="1"/>
          </p:cNvPicPr>
          <p:nvPr/>
        </p:nvPicPr>
        <p:blipFill>
          <a:blip r:embed="rId6"/>
          <a:stretch>
            <a:fillRect/>
          </a:stretch>
        </p:blipFill>
        <p:spPr>
          <a:xfrm>
            <a:off x="5156835" y="1610360"/>
            <a:ext cx="4157345" cy="718185"/>
          </a:xfrm>
          <a:prstGeom prst="rect">
            <a:avLst/>
          </a:prstGeom>
        </p:spPr>
      </p:pic>
      <p:pic>
        <p:nvPicPr>
          <p:cNvPr id="21" name="图片 20"/>
          <p:cNvPicPr>
            <a:picLocks noChangeAspect="1"/>
          </p:cNvPicPr>
          <p:nvPr/>
        </p:nvPicPr>
        <p:blipFill>
          <a:blip r:embed="rId7"/>
          <a:stretch>
            <a:fillRect/>
          </a:stretch>
        </p:blipFill>
        <p:spPr>
          <a:xfrm>
            <a:off x="5915660" y="2444115"/>
            <a:ext cx="2769235" cy="1302385"/>
          </a:xfrm>
          <a:prstGeom prst="rect">
            <a:avLst/>
          </a:prstGeom>
        </p:spPr>
      </p:pic>
      <p:pic>
        <p:nvPicPr>
          <p:cNvPr id="22" name="图片 21"/>
          <p:cNvPicPr>
            <a:picLocks noChangeAspect="1"/>
          </p:cNvPicPr>
          <p:nvPr/>
        </p:nvPicPr>
        <p:blipFill>
          <a:blip r:embed="rId8"/>
          <a:stretch>
            <a:fillRect/>
          </a:stretch>
        </p:blipFill>
        <p:spPr>
          <a:xfrm>
            <a:off x="5652770" y="3954145"/>
            <a:ext cx="3661410" cy="755650"/>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21875" r="21875"/>
          <a:stretch>
            <a:fillRect/>
          </a:stretch>
        </p:blipFill>
        <p:spPr>
          <a:xfrm rot="10800000">
            <a:off x="-3431709" y="-5417"/>
            <a:ext cx="6863417" cy="6863417"/>
          </a:xfrm>
          <a:prstGeom prst="pie">
            <a:avLst>
              <a:gd name="adj1" fmla="val 5347296"/>
              <a:gd name="adj2" fmla="val 16200000"/>
            </a:avLst>
          </a:prstGeom>
        </p:spPr>
      </p:pic>
      <p:grpSp>
        <p:nvGrpSpPr>
          <p:cNvPr id="2" name="组合 1"/>
          <p:cNvGrpSpPr/>
          <p:nvPr/>
        </p:nvGrpSpPr>
        <p:grpSpPr>
          <a:xfrm>
            <a:off x="2228850" y="838200"/>
            <a:ext cx="781050" cy="781050"/>
            <a:chOff x="2228850" y="838200"/>
            <a:chExt cx="781050" cy="781050"/>
          </a:xfrm>
        </p:grpSpPr>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 20"/>
            <p:cNvGrpSpPr/>
            <p:nvPr/>
          </p:nvGrpSpPr>
          <p:grpSpPr>
            <a:xfrm>
              <a:off x="2311400" y="1025525"/>
              <a:ext cx="615950" cy="406400"/>
              <a:chOff x="3786188" y="1143000"/>
              <a:chExt cx="615950" cy="406400"/>
            </a:xfrm>
          </p:grpSpPr>
          <p:sp>
            <p:nvSpPr>
              <p:cNvPr id="10"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11"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3009900" y="2307808"/>
            <a:ext cx="781050" cy="781050"/>
            <a:chOff x="3009900" y="2307808"/>
            <a:chExt cx="781050" cy="781050"/>
          </a:xfrm>
        </p:grpSpPr>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 19"/>
            <p:cNvGrpSpPr/>
            <p:nvPr/>
          </p:nvGrpSpPr>
          <p:grpSpPr>
            <a:xfrm>
              <a:off x="3205606" y="2464970"/>
              <a:ext cx="394843" cy="527654"/>
              <a:chOff x="3910013" y="1676400"/>
              <a:chExt cx="349250" cy="466725"/>
            </a:xfrm>
          </p:grpSpPr>
          <p:sp>
            <p:nvSpPr>
              <p:cNvPr id="13" name="Freeform 139"/>
              <p:cNvSpPr>
                <a:spLocks noEditPoints="1"/>
              </p:cNvSpPr>
              <p:nvPr/>
            </p:nvSpPr>
            <p:spPr bwMode="auto">
              <a:xfrm>
                <a:off x="3910013" y="1676400"/>
                <a:ext cx="349250" cy="466725"/>
              </a:xfrm>
              <a:custGeom>
                <a:avLst/>
                <a:gdLst/>
                <a:ahLst/>
                <a:cxnLst>
                  <a:cxn ang="0">
                    <a:pos x="110" y="294"/>
                  </a:cxn>
                  <a:cxn ang="0">
                    <a:pos x="96" y="288"/>
                  </a:cxn>
                  <a:cxn ang="0">
                    <a:pos x="76" y="266"/>
                  </a:cxn>
                  <a:cxn ang="0">
                    <a:pos x="44" y="226"/>
                  </a:cxn>
                  <a:cxn ang="0">
                    <a:pos x="14" y="172"/>
                  </a:cxn>
                  <a:cxn ang="0">
                    <a:pos x="4" y="142"/>
                  </a:cxn>
                  <a:cxn ang="0">
                    <a:pos x="0" y="114"/>
                  </a:cxn>
                  <a:cxn ang="0">
                    <a:pos x="0" y="100"/>
                  </a:cxn>
                  <a:cxn ang="0">
                    <a:pos x="6" y="74"/>
                  </a:cxn>
                  <a:cxn ang="0">
                    <a:pos x="14" y="52"/>
                  </a:cxn>
                  <a:cxn ang="0">
                    <a:pos x="28" y="32"/>
                  </a:cxn>
                  <a:cxn ang="0">
                    <a:pos x="36" y="24"/>
                  </a:cxn>
                  <a:cxn ang="0">
                    <a:pos x="70" y="6"/>
                  </a:cxn>
                  <a:cxn ang="0">
                    <a:pos x="110" y="0"/>
                  </a:cxn>
                  <a:cxn ang="0">
                    <a:pos x="132" y="0"/>
                  </a:cxn>
                  <a:cxn ang="0">
                    <a:pos x="168" y="14"/>
                  </a:cxn>
                  <a:cxn ang="0">
                    <a:pos x="184" y="24"/>
                  </a:cxn>
                  <a:cxn ang="0">
                    <a:pos x="200" y="42"/>
                  </a:cxn>
                  <a:cxn ang="0">
                    <a:pos x="212" y="62"/>
                  </a:cxn>
                  <a:cxn ang="0">
                    <a:pos x="218" y="86"/>
                  </a:cxn>
                  <a:cxn ang="0">
                    <a:pos x="220" y="114"/>
                  </a:cxn>
                  <a:cxn ang="0">
                    <a:pos x="220" y="128"/>
                  </a:cxn>
                  <a:cxn ang="0">
                    <a:pos x="212" y="158"/>
                  </a:cxn>
                  <a:cxn ang="0">
                    <a:pos x="192" y="200"/>
                  </a:cxn>
                  <a:cxn ang="0">
                    <a:pos x="160" y="248"/>
                  </a:cxn>
                  <a:cxn ang="0">
                    <a:pos x="126" y="288"/>
                  </a:cxn>
                  <a:cxn ang="0">
                    <a:pos x="118" y="292"/>
                  </a:cxn>
                  <a:cxn ang="0">
                    <a:pos x="110" y="294"/>
                  </a:cxn>
                  <a:cxn ang="0">
                    <a:pos x="110" y="16"/>
                  </a:cxn>
                  <a:cxn ang="0">
                    <a:pos x="86" y="18"/>
                  </a:cxn>
                  <a:cxn ang="0">
                    <a:pos x="66" y="24"/>
                  </a:cxn>
                  <a:cxn ang="0">
                    <a:pos x="38" y="48"/>
                  </a:cxn>
                  <a:cxn ang="0">
                    <a:pos x="22" y="80"/>
                  </a:cxn>
                  <a:cxn ang="0">
                    <a:pos x="16" y="114"/>
                  </a:cxn>
                  <a:cxn ang="0">
                    <a:pos x="18" y="126"/>
                  </a:cxn>
                  <a:cxn ang="0">
                    <a:pos x="24" y="154"/>
                  </a:cxn>
                  <a:cxn ang="0">
                    <a:pos x="42" y="194"/>
                  </a:cxn>
                  <a:cxn ang="0">
                    <a:pos x="74" y="238"/>
                  </a:cxn>
                  <a:cxn ang="0">
                    <a:pos x="106" y="276"/>
                  </a:cxn>
                  <a:cxn ang="0">
                    <a:pos x="110" y="278"/>
                  </a:cxn>
                  <a:cxn ang="0">
                    <a:pos x="114" y="276"/>
                  </a:cxn>
                  <a:cxn ang="0">
                    <a:pos x="146" y="238"/>
                  </a:cxn>
                  <a:cxn ang="0">
                    <a:pos x="178" y="194"/>
                  </a:cxn>
                  <a:cxn ang="0">
                    <a:pos x="196" y="154"/>
                  </a:cxn>
                  <a:cxn ang="0">
                    <a:pos x="204" y="126"/>
                  </a:cxn>
                  <a:cxn ang="0">
                    <a:pos x="204" y="114"/>
                  </a:cxn>
                  <a:cxn ang="0">
                    <a:pos x="200" y="80"/>
                  </a:cxn>
                  <a:cxn ang="0">
                    <a:pos x="184" y="48"/>
                  </a:cxn>
                  <a:cxn ang="0">
                    <a:pos x="154" y="24"/>
                  </a:cxn>
                  <a:cxn ang="0">
                    <a:pos x="134" y="18"/>
                  </a:cxn>
                  <a:cxn ang="0">
                    <a:pos x="110" y="16"/>
                  </a:cxn>
                </a:cxnLst>
                <a:rect l="0" t="0" r="r" b="b"/>
                <a:pathLst>
                  <a:path w="220" h="294">
                    <a:moveTo>
                      <a:pt x="110" y="294"/>
                    </a:moveTo>
                    <a:lnTo>
                      <a:pt x="110" y="294"/>
                    </a:lnTo>
                    <a:lnTo>
                      <a:pt x="102" y="292"/>
                    </a:lnTo>
                    <a:lnTo>
                      <a:pt x="96" y="288"/>
                    </a:lnTo>
                    <a:lnTo>
                      <a:pt x="96" y="288"/>
                    </a:lnTo>
                    <a:lnTo>
                      <a:pt x="76" y="266"/>
                    </a:lnTo>
                    <a:lnTo>
                      <a:pt x="60" y="248"/>
                    </a:lnTo>
                    <a:lnTo>
                      <a:pt x="44" y="226"/>
                    </a:lnTo>
                    <a:lnTo>
                      <a:pt x="28" y="200"/>
                    </a:lnTo>
                    <a:lnTo>
                      <a:pt x="14" y="172"/>
                    </a:lnTo>
                    <a:lnTo>
                      <a:pt x="8" y="158"/>
                    </a:lnTo>
                    <a:lnTo>
                      <a:pt x="4" y="142"/>
                    </a:lnTo>
                    <a:lnTo>
                      <a:pt x="2" y="128"/>
                    </a:lnTo>
                    <a:lnTo>
                      <a:pt x="0" y="114"/>
                    </a:lnTo>
                    <a:lnTo>
                      <a:pt x="0" y="114"/>
                    </a:lnTo>
                    <a:lnTo>
                      <a:pt x="0" y="100"/>
                    </a:lnTo>
                    <a:lnTo>
                      <a:pt x="2" y="86"/>
                    </a:lnTo>
                    <a:lnTo>
                      <a:pt x="6" y="74"/>
                    </a:lnTo>
                    <a:lnTo>
                      <a:pt x="10" y="62"/>
                    </a:lnTo>
                    <a:lnTo>
                      <a:pt x="14" y="52"/>
                    </a:lnTo>
                    <a:lnTo>
                      <a:pt x="20" y="42"/>
                    </a:lnTo>
                    <a:lnTo>
                      <a:pt x="28" y="32"/>
                    </a:lnTo>
                    <a:lnTo>
                      <a:pt x="36" y="24"/>
                    </a:lnTo>
                    <a:lnTo>
                      <a:pt x="36" y="24"/>
                    </a:lnTo>
                    <a:lnTo>
                      <a:pt x="52" y="14"/>
                    </a:lnTo>
                    <a:lnTo>
                      <a:pt x="70" y="6"/>
                    </a:lnTo>
                    <a:lnTo>
                      <a:pt x="90" y="0"/>
                    </a:lnTo>
                    <a:lnTo>
                      <a:pt x="110" y="0"/>
                    </a:lnTo>
                    <a:lnTo>
                      <a:pt x="110" y="0"/>
                    </a:lnTo>
                    <a:lnTo>
                      <a:pt x="132" y="0"/>
                    </a:lnTo>
                    <a:lnTo>
                      <a:pt x="150" y="6"/>
                    </a:lnTo>
                    <a:lnTo>
                      <a:pt x="168" y="14"/>
                    </a:lnTo>
                    <a:lnTo>
                      <a:pt x="184" y="24"/>
                    </a:lnTo>
                    <a:lnTo>
                      <a:pt x="184" y="24"/>
                    </a:lnTo>
                    <a:lnTo>
                      <a:pt x="192" y="32"/>
                    </a:lnTo>
                    <a:lnTo>
                      <a:pt x="200" y="42"/>
                    </a:lnTo>
                    <a:lnTo>
                      <a:pt x="206" y="52"/>
                    </a:lnTo>
                    <a:lnTo>
                      <a:pt x="212" y="62"/>
                    </a:lnTo>
                    <a:lnTo>
                      <a:pt x="216" y="74"/>
                    </a:lnTo>
                    <a:lnTo>
                      <a:pt x="218" y="86"/>
                    </a:lnTo>
                    <a:lnTo>
                      <a:pt x="220" y="100"/>
                    </a:lnTo>
                    <a:lnTo>
                      <a:pt x="220" y="114"/>
                    </a:lnTo>
                    <a:lnTo>
                      <a:pt x="220" y="114"/>
                    </a:lnTo>
                    <a:lnTo>
                      <a:pt x="220" y="128"/>
                    </a:lnTo>
                    <a:lnTo>
                      <a:pt x="216" y="142"/>
                    </a:lnTo>
                    <a:lnTo>
                      <a:pt x="212" y="158"/>
                    </a:lnTo>
                    <a:lnTo>
                      <a:pt x="206" y="172"/>
                    </a:lnTo>
                    <a:lnTo>
                      <a:pt x="192" y="200"/>
                    </a:lnTo>
                    <a:lnTo>
                      <a:pt x="176" y="226"/>
                    </a:lnTo>
                    <a:lnTo>
                      <a:pt x="160" y="248"/>
                    </a:lnTo>
                    <a:lnTo>
                      <a:pt x="144" y="266"/>
                    </a:lnTo>
                    <a:lnTo>
                      <a:pt x="126" y="288"/>
                    </a:lnTo>
                    <a:lnTo>
                      <a:pt x="126" y="288"/>
                    </a:lnTo>
                    <a:lnTo>
                      <a:pt x="118" y="292"/>
                    </a:lnTo>
                    <a:lnTo>
                      <a:pt x="110" y="294"/>
                    </a:lnTo>
                    <a:lnTo>
                      <a:pt x="110" y="294"/>
                    </a:lnTo>
                    <a:close/>
                    <a:moveTo>
                      <a:pt x="110" y="16"/>
                    </a:moveTo>
                    <a:lnTo>
                      <a:pt x="110" y="16"/>
                    </a:lnTo>
                    <a:lnTo>
                      <a:pt x="98" y="16"/>
                    </a:lnTo>
                    <a:lnTo>
                      <a:pt x="86" y="18"/>
                    </a:lnTo>
                    <a:lnTo>
                      <a:pt x="76" y="20"/>
                    </a:lnTo>
                    <a:lnTo>
                      <a:pt x="66" y="24"/>
                    </a:lnTo>
                    <a:lnTo>
                      <a:pt x="50" y="34"/>
                    </a:lnTo>
                    <a:lnTo>
                      <a:pt x="38" y="48"/>
                    </a:lnTo>
                    <a:lnTo>
                      <a:pt x="28" y="62"/>
                    </a:lnTo>
                    <a:lnTo>
                      <a:pt x="22" y="80"/>
                    </a:lnTo>
                    <a:lnTo>
                      <a:pt x="18" y="96"/>
                    </a:lnTo>
                    <a:lnTo>
                      <a:pt x="16" y="114"/>
                    </a:lnTo>
                    <a:lnTo>
                      <a:pt x="16" y="114"/>
                    </a:lnTo>
                    <a:lnTo>
                      <a:pt x="18" y="126"/>
                    </a:lnTo>
                    <a:lnTo>
                      <a:pt x="20" y="140"/>
                    </a:lnTo>
                    <a:lnTo>
                      <a:pt x="24" y="154"/>
                    </a:lnTo>
                    <a:lnTo>
                      <a:pt x="30" y="168"/>
                    </a:lnTo>
                    <a:lnTo>
                      <a:pt x="42" y="194"/>
                    </a:lnTo>
                    <a:lnTo>
                      <a:pt x="58" y="218"/>
                    </a:lnTo>
                    <a:lnTo>
                      <a:pt x="74" y="238"/>
                    </a:lnTo>
                    <a:lnTo>
                      <a:pt x="88" y="256"/>
                    </a:lnTo>
                    <a:lnTo>
                      <a:pt x="106" y="276"/>
                    </a:lnTo>
                    <a:lnTo>
                      <a:pt x="106" y="276"/>
                    </a:lnTo>
                    <a:lnTo>
                      <a:pt x="110" y="278"/>
                    </a:lnTo>
                    <a:lnTo>
                      <a:pt x="114" y="276"/>
                    </a:lnTo>
                    <a:lnTo>
                      <a:pt x="114" y="276"/>
                    </a:lnTo>
                    <a:lnTo>
                      <a:pt x="132" y="256"/>
                    </a:lnTo>
                    <a:lnTo>
                      <a:pt x="146" y="238"/>
                    </a:lnTo>
                    <a:lnTo>
                      <a:pt x="162" y="218"/>
                    </a:lnTo>
                    <a:lnTo>
                      <a:pt x="178" y="194"/>
                    </a:lnTo>
                    <a:lnTo>
                      <a:pt x="192" y="168"/>
                    </a:lnTo>
                    <a:lnTo>
                      <a:pt x="196" y="154"/>
                    </a:lnTo>
                    <a:lnTo>
                      <a:pt x="200" y="140"/>
                    </a:lnTo>
                    <a:lnTo>
                      <a:pt x="204" y="126"/>
                    </a:lnTo>
                    <a:lnTo>
                      <a:pt x="204" y="114"/>
                    </a:lnTo>
                    <a:lnTo>
                      <a:pt x="204" y="114"/>
                    </a:lnTo>
                    <a:lnTo>
                      <a:pt x="204" y="96"/>
                    </a:lnTo>
                    <a:lnTo>
                      <a:pt x="200" y="80"/>
                    </a:lnTo>
                    <a:lnTo>
                      <a:pt x="192" y="62"/>
                    </a:lnTo>
                    <a:lnTo>
                      <a:pt x="184" y="48"/>
                    </a:lnTo>
                    <a:lnTo>
                      <a:pt x="170" y="34"/>
                    </a:lnTo>
                    <a:lnTo>
                      <a:pt x="154" y="24"/>
                    </a:lnTo>
                    <a:lnTo>
                      <a:pt x="144" y="20"/>
                    </a:lnTo>
                    <a:lnTo>
                      <a:pt x="134" y="18"/>
                    </a:lnTo>
                    <a:lnTo>
                      <a:pt x="122" y="16"/>
                    </a:lnTo>
                    <a:lnTo>
                      <a:pt x="110" y="16"/>
                    </a:lnTo>
                    <a:lnTo>
                      <a:pt x="110" y="16"/>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14" name="Freeform 140"/>
              <p:cNvSpPr>
                <a:spLocks noEditPoints="1"/>
              </p:cNvSpPr>
              <p:nvPr/>
            </p:nvSpPr>
            <p:spPr bwMode="auto">
              <a:xfrm>
                <a:off x="3992563" y="1739900"/>
                <a:ext cx="184150" cy="180975"/>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grpSp>
      </p:grpSp>
      <p:grpSp>
        <p:nvGrpSpPr>
          <p:cNvPr id="24" name="组合 23"/>
          <p:cNvGrpSpPr/>
          <p:nvPr/>
        </p:nvGrpSpPr>
        <p:grpSpPr>
          <a:xfrm>
            <a:off x="2228850" y="5400172"/>
            <a:ext cx="781050" cy="781050"/>
            <a:chOff x="2228850" y="5400172"/>
            <a:chExt cx="781050" cy="781050"/>
          </a:xfrm>
        </p:grpSpPr>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48"/>
            <p:cNvSpPr>
              <a:spLocks noEditPoints="1"/>
            </p:cNvSpPr>
            <p:nvPr/>
          </p:nvSpPr>
          <p:spPr bwMode="auto">
            <a:xfrm>
              <a:off x="2376487" y="5535109"/>
              <a:ext cx="485775" cy="511175"/>
            </a:xfrm>
            <a:custGeom>
              <a:avLst/>
              <a:gdLst/>
              <a:ahLst/>
              <a:cxnLst>
                <a:cxn ang="0">
                  <a:pos x="238" y="8"/>
                </a:cxn>
                <a:cxn ang="0">
                  <a:pos x="234" y="2"/>
                </a:cxn>
                <a:cxn ang="0">
                  <a:pos x="78" y="0"/>
                </a:cxn>
                <a:cxn ang="0">
                  <a:pos x="72" y="2"/>
                </a:cxn>
                <a:cxn ang="0">
                  <a:pos x="68" y="48"/>
                </a:cxn>
                <a:cxn ang="0">
                  <a:pos x="16" y="50"/>
                </a:cxn>
                <a:cxn ang="0">
                  <a:pos x="0" y="74"/>
                </a:cxn>
                <a:cxn ang="0">
                  <a:pos x="2" y="88"/>
                </a:cxn>
                <a:cxn ang="0">
                  <a:pos x="44" y="162"/>
                </a:cxn>
                <a:cxn ang="0">
                  <a:pos x="44" y="162"/>
                </a:cxn>
                <a:cxn ang="0">
                  <a:pos x="62" y="178"/>
                </a:cxn>
                <a:cxn ang="0">
                  <a:pos x="72" y="194"/>
                </a:cxn>
                <a:cxn ang="0">
                  <a:pos x="96" y="228"/>
                </a:cxn>
                <a:cxn ang="0">
                  <a:pos x="132" y="248"/>
                </a:cxn>
                <a:cxn ang="0">
                  <a:pos x="126" y="272"/>
                </a:cxn>
                <a:cxn ang="0">
                  <a:pos x="106" y="280"/>
                </a:cxn>
                <a:cxn ang="0">
                  <a:pos x="98" y="308"/>
                </a:cxn>
                <a:cxn ang="0">
                  <a:pos x="72" y="310"/>
                </a:cxn>
                <a:cxn ang="0">
                  <a:pos x="72" y="320"/>
                </a:cxn>
                <a:cxn ang="0">
                  <a:pos x="114" y="322"/>
                </a:cxn>
                <a:cxn ang="0">
                  <a:pos x="228" y="322"/>
                </a:cxn>
                <a:cxn ang="0">
                  <a:pos x="236" y="314"/>
                </a:cxn>
                <a:cxn ang="0">
                  <a:pos x="228" y="308"/>
                </a:cxn>
                <a:cxn ang="0">
                  <a:pos x="208" y="300"/>
                </a:cxn>
                <a:cxn ang="0">
                  <a:pos x="190" y="274"/>
                </a:cxn>
                <a:cxn ang="0">
                  <a:pos x="160" y="250"/>
                </a:cxn>
                <a:cxn ang="0">
                  <a:pos x="188" y="244"/>
                </a:cxn>
                <a:cxn ang="0">
                  <a:pos x="220" y="218"/>
                </a:cxn>
                <a:cxn ang="0">
                  <a:pos x="236" y="180"/>
                </a:cxn>
                <a:cxn ang="0">
                  <a:pos x="252" y="174"/>
                </a:cxn>
                <a:cxn ang="0">
                  <a:pos x="262" y="162"/>
                </a:cxn>
                <a:cxn ang="0">
                  <a:pos x="302" y="88"/>
                </a:cxn>
                <a:cxn ang="0">
                  <a:pos x="306" y="82"/>
                </a:cxn>
                <a:cxn ang="0">
                  <a:pos x="304" y="64"/>
                </a:cxn>
                <a:cxn ang="0">
                  <a:pos x="280" y="48"/>
                </a:cxn>
                <a:cxn ang="0">
                  <a:pos x="68" y="164"/>
                </a:cxn>
                <a:cxn ang="0">
                  <a:pos x="56" y="154"/>
                </a:cxn>
                <a:cxn ang="0">
                  <a:pos x="16" y="82"/>
                </a:cxn>
                <a:cxn ang="0">
                  <a:pos x="14" y="74"/>
                </a:cxn>
                <a:cxn ang="0">
                  <a:pos x="18" y="66"/>
                </a:cxn>
                <a:cxn ang="0">
                  <a:pos x="68" y="64"/>
                </a:cxn>
                <a:cxn ang="0">
                  <a:pos x="180" y="286"/>
                </a:cxn>
                <a:cxn ang="0">
                  <a:pos x="192" y="296"/>
                </a:cxn>
                <a:cxn ang="0">
                  <a:pos x="112" y="308"/>
                </a:cxn>
                <a:cxn ang="0">
                  <a:pos x="114" y="296"/>
                </a:cxn>
                <a:cxn ang="0">
                  <a:pos x="126" y="286"/>
                </a:cxn>
                <a:cxn ang="0">
                  <a:pos x="222" y="56"/>
                </a:cxn>
                <a:cxn ang="0">
                  <a:pos x="222" y="172"/>
                </a:cxn>
                <a:cxn ang="0">
                  <a:pos x="222" y="174"/>
                </a:cxn>
                <a:cxn ang="0">
                  <a:pos x="208" y="208"/>
                </a:cxn>
                <a:cxn ang="0">
                  <a:pos x="178" y="232"/>
                </a:cxn>
                <a:cxn ang="0">
                  <a:pos x="152" y="236"/>
                </a:cxn>
                <a:cxn ang="0">
                  <a:pos x="116" y="226"/>
                </a:cxn>
                <a:cxn ang="0">
                  <a:pos x="90" y="198"/>
                </a:cxn>
                <a:cxn ang="0">
                  <a:pos x="84" y="172"/>
                </a:cxn>
                <a:cxn ang="0">
                  <a:pos x="82" y="56"/>
                </a:cxn>
                <a:cxn ang="0">
                  <a:pos x="222" y="56"/>
                </a:cxn>
                <a:cxn ang="0">
                  <a:pos x="290" y="82"/>
                </a:cxn>
                <a:cxn ang="0">
                  <a:pos x="250" y="154"/>
                </a:cxn>
                <a:cxn ang="0">
                  <a:pos x="238" y="164"/>
                </a:cxn>
                <a:cxn ang="0">
                  <a:pos x="280" y="64"/>
                </a:cxn>
                <a:cxn ang="0">
                  <a:pos x="290" y="70"/>
                </a:cxn>
                <a:cxn ang="0">
                  <a:pos x="290" y="80"/>
                </a:cxn>
              </a:cxnLst>
              <a:rect l="0" t="0" r="r" b="b"/>
              <a:pathLst>
                <a:path w="306" h="322">
                  <a:moveTo>
                    <a:pt x="280" y="48"/>
                  </a:moveTo>
                  <a:lnTo>
                    <a:pt x="238" y="48"/>
                  </a:lnTo>
                  <a:lnTo>
                    <a:pt x="238" y="8"/>
                  </a:lnTo>
                  <a:lnTo>
                    <a:pt x="238" y="8"/>
                  </a:lnTo>
                  <a:lnTo>
                    <a:pt x="236" y="4"/>
                  </a:lnTo>
                  <a:lnTo>
                    <a:pt x="234" y="2"/>
                  </a:lnTo>
                  <a:lnTo>
                    <a:pt x="232" y="0"/>
                  </a:lnTo>
                  <a:lnTo>
                    <a:pt x="228" y="0"/>
                  </a:lnTo>
                  <a:lnTo>
                    <a:pt x="78" y="0"/>
                  </a:lnTo>
                  <a:lnTo>
                    <a:pt x="78" y="0"/>
                  </a:lnTo>
                  <a:lnTo>
                    <a:pt x="74" y="0"/>
                  </a:lnTo>
                  <a:lnTo>
                    <a:pt x="72" y="2"/>
                  </a:lnTo>
                  <a:lnTo>
                    <a:pt x="70" y="4"/>
                  </a:lnTo>
                  <a:lnTo>
                    <a:pt x="68" y="8"/>
                  </a:lnTo>
                  <a:lnTo>
                    <a:pt x="68" y="48"/>
                  </a:lnTo>
                  <a:lnTo>
                    <a:pt x="26" y="48"/>
                  </a:lnTo>
                  <a:lnTo>
                    <a:pt x="26" y="48"/>
                  </a:lnTo>
                  <a:lnTo>
                    <a:pt x="16" y="50"/>
                  </a:lnTo>
                  <a:lnTo>
                    <a:pt x="8" y="56"/>
                  </a:lnTo>
                  <a:lnTo>
                    <a:pt x="2" y="64"/>
                  </a:lnTo>
                  <a:lnTo>
                    <a:pt x="0" y="74"/>
                  </a:lnTo>
                  <a:lnTo>
                    <a:pt x="0" y="74"/>
                  </a:lnTo>
                  <a:lnTo>
                    <a:pt x="0" y="82"/>
                  </a:lnTo>
                  <a:lnTo>
                    <a:pt x="2" y="88"/>
                  </a:lnTo>
                  <a:lnTo>
                    <a:pt x="2" y="88"/>
                  </a:lnTo>
                  <a:lnTo>
                    <a:pt x="4" y="88"/>
                  </a:lnTo>
                  <a:lnTo>
                    <a:pt x="44" y="162"/>
                  </a:lnTo>
                  <a:lnTo>
                    <a:pt x="44" y="162"/>
                  </a:lnTo>
                  <a:lnTo>
                    <a:pt x="44" y="162"/>
                  </a:lnTo>
                  <a:lnTo>
                    <a:pt x="44" y="162"/>
                  </a:lnTo>
                  <a:lnTo>
                    <a:pt x="48" y="168"/>
                  </a:lnTo>
                  <a:lnTo>
                    <a:pt x="54" y="174"/>
                  </a:lnTo>
                  <a:lnTo>
                    <a:pt x="62" y="178"/>
                  </a:lnTo>
                  <a:lnTo>
                    <a:pt x="70" y="180"/>
                  </a:lnTo>
                  <a:lnTo>
                    <a:pt x="70" y="180"/>
                  </a:lnTo>
                  <a:lnTo>
                    <a:pt x="72" y="194"/>
                  </a:lnTo>
                  <a:lnTo>
                    <a:pt x="78" y="208"/>
                  </a:lnTo>
                  <a:lnTo>
                    <a:pt x="86" y="218"/>
                  </a:lnTo>
                  <a:lnTo>
                    <a:pt x="96" y="228"/>
                  </a:lnTo>
                  <a:lnTo>
                    <a:pt x="106" y="236"/>
                  </a:lnTo>
                  <a:lnTo>
                    <a:pt x="118" y="244"/>
                  </a:lnTo>
                  <a:lnTo>
                    <a:pt x="132" y="248"/>
                  </a:lnTo>
                  <a:lnTo>
                    <a:pt x="146" y="250"/>
                  </a:lnTo>
                  <a:lnTo>
                    <a:pt x="146" y="272"/>
                  </a:lnTo>
                  <a:lnTo>
                    <a:pt x="126" y="272"/>
                  </a:lnTo>
                  <a:lnTo>
                    <a:pt x="126" y="272"/>
                  </a:lnTo>
                  <a:lnTo>
                    <a:pt x="114" y="274"/>
                  </a:lnTo>
                  <a:lnTo>
                    <a:pt x="106" y="280"/>
                  </a:lnTo>
                  <a:lnTo>
                    <a:pt x="100" y="290"/>
                  </a:lnTo>
                  <a:lnTo>
                    <a:pt x="98" y="300"/>
                  </a:lnTo>
                  <a:lnTo>
                    <a:pt x="98" y="308"/>
                  </a:lnTo>
                  <a:lnTo>
                    <a:pt x="78" y="308"/>
                  </a:lnTo>
                  <a:lnTo>
                    <a:pt x="78" y="308"/>
                  </a:lnTo>
                  <a:lnTo>
                    <a:pt x="72" y="310"/>
                  </a:lnTo>
                  <a:lnTo>
                    <a:pt x="70" y="314"/>
                  </a:lnTo>
                  <a:lnTo>
                    <a:pt x="70" y="314"/>
                  </a:lnTo>
                  <a:lnTo>
                    <a:pt x="72" y="320"/>
                  </a:lnTo>
                  <a:lnTo>
                    <a:pt x="78" y="322"/>
                  </a:lnTo>
                  <a:lnTo>
                    <a:pt x="98" y="322"/>
                  </a:lnTo>
                  <a:lnTo>
                    <a:pt x="114" y="322"/>
                  </a:lnTo>
                  <a:lnTo>
                    <a:pt x="192" y="322"/>
                  </a:lnTo>
                  <a:lnTo>
                    <a:pt x="208" y="322"/>
                  </a:lnTo>
                  <a:lnTo>
                    <a:pt x="228" y="322"/>
                  </a:lnTo>
                  <a:lnTo>
                    <a:pt x="228" y="322"/>
                  </a:lnTo>
                  <a:lnTo>
                    <a:pt x="234" y="320"/>
                  </a:lnTo>
                  <a:lnTo>
                    <a:pt x="236" y="314"/>
                  </a:lnTo>
                  <a:lnTo>
                    <a:pt x="236" y="314"/>
                  </a:lnTo>
                  <a:lnTo>
                    <a:pt x="234" y="310"/>
                  </a:lnTo>
                  <a:lnTo>
                    <a:pt x="228" y="308"/>
                  </a:lnTo>
                  <a:lnTo>
                    <a:pt x="208" y="308"/>
                  </a:lnTo>
                  <a:lnTo>
                    <a:pt x="208" y="300"/>
                  </a:lnTo>
                  <a:lnTo>
                    <a:pt x="208" y="300"/>
                  </a:lnTo>
                  <a:lnTo>
                    <a:pt x="206" y="290"/>
                  </a:lnTo>
                  <a:lnTo>
                    <a:pt x="200" y="280"/>
                  </a:lnTo>
                  <a:lnTo>
                    <a:pt x="190" y="274"/>
                  </a:lnTo>
                  <a:lnTo>
                    <a:pt x="180" y="272"/>
                  </a:lnTo>
                  <a:lnTo>
                    <a:pt x="160" y="272"/>
                  </a:lnTo>
                  <a:lnTo>
                    <a:pt x="160" y="250"/>
                  </a:lnTo>
                  <a:lnTo>
                    <a:pt x="160" y="250"/>
                  </a:lnTo>
                  <a:lnTo>
                    <a:pt x="174" y="248"/>
                  </a:lnTo>
                  <a:lnTo>
                    <a:pt x="188" y="244"/>
                  </a:lnTo>
                  <a:lnTo>
                    <a:pt x="200" y="236"/>
                  </a:lnTo>
                  <a:lnTo>
                    <a:pt x="210" y="228"/>
                  </a:lnTo>
                  <a:lnTo>
                    <a:pt x="220" y="218"/>
                  </a:lnTo>
                  <a:lnTo>
                    <a:pt x="228" y="208"/>
                  </a:lnTo>
                  <a:lnTo>
                    <a:pt x="232" y="194"/>
                  </a:lnTo>
                  <a:lnTo>
                    <a:pt x="236" y="180"/>
                  </a:lnTo>
                  <a:lnTo>
                    <a:pt x="236" y="180"/>
                  </a:lnTo>
                  <a:lnTo>
                    <a:pt x="244" y="178"/>
                  </a:lnTo>
                  <a:lnTo>
                    <a:pt x="252" y="174"/>
                  </a:lnTo>
                  <a:lnTo>
                    <a:pt x="258" y="168"/>
                  </a:lnTo>
                  <a:lnTo>
                    <a:pt x="262" y="162"/>
                  </a:lnTo>
                  <a:lnTo>
                    <a:pt x="262" y="162"/>
                  </a:lnTo>
                  <a:lnTo>
                    <a:pt x="262" y="162"/>
                  </a:lnTo>
                  <a:lnTo>
                    <a:pt x="302" y="88"/>
                  </a:lnTo>
                  <a:lnTo>
                    <a:pt x="302" y="88"/>
                  </a:lnTo>
                  <a:lnTo>
                    <a:pt x="302" y="88"/>
                  </a:lnTo>
                  <a:lnTo>
                    <a:pt x="302" y="88"/>
                  </a:lnTo>
                  <a:lnTo>
                    <a:pt x="306" y="82"/>
                  </a:lnTo>
                  <a:lnTo>
                    <a:pt x="306" y="74"/>
                  </a:lnTo>
                  <a:lnTo>
                    <a:pt x="306" y="74"/>
                  </a:lnTo>
                  <a:lnTo>
                    <a:pt x="304" y="64"/>
                  </a:lnTo>
                  <a:lnTo>
                    <a:pt x="298" y="56"/>
                  </a:lnTo>
                  <a:lnTo>
                    <a:pt x="290" y="50"/>
                  </a:lnTo>
                  <a:lnTo>
                    <a:pt x="280" y="48"/>
                  </a:lnTo>
                  <a:lnTo>
                    <a:pt x="280" y="48"/>
                  </a:lnTo>
                  <a:close/>
                  <a:moveTo>
                    <a:pt x="68" y="164"/>
                  </a:moveTo>
                  <a:lnTo>
                    <a:pt x="68" y="164"/>
                  </a:lnTo>
                  <a:lnTo>
                    <a:pt x="62" y="160"/>
                  </a:lnTo>
                  <a:lnTo>
                    <a:pt x="56" y="154"/>
                  </a:lnTo>
                  <a:lnTo>
                    <a:pt x="56" y="154"/>
                  </a:lnTo>
                  <a:lnTo>
                    <a:pt x="56" y="154"/>
                  </a:lnTo>
                  <a:lnTo>
                    <a:pt x="16" y="82"/>
                  </a:lnTo>
                  <a:lnTo>
                    <a:pt x="16" y="82"/>
                  </a:lnTo>
                  <a:lnTo>
                    <a:pt x="16" y="80"/>
                  </a:lnTo>
                  <a:lnTo>
                    <a:pt x="16" y="80"/>
                  </a:lnTo>
                  <a:lnTo>
                    <a:pt x="14" y="74"/>
                  </a:lnTo>
                  <a:lnTo>
                    <a:pt x="14" y="74"/>
                  </a:lnTo>
                  <a:lnTo>
                    <a:pt x="16" y="70"/>
                  </a:lnTo>
                  <a:lnTo>
                    <a:pt x="18" y="66"/>
                  </a:lnTo>
                  <a:lnTo>
                    <a:pt x="22" y="64"/>
                  </a:lnTo>
                  <a:lnTo>
                    <a:pt x="26" y="64"/>
                  </a:lnTo>
                  <a:lnTo>
                    <a:pt x="68" y="64"/>
                  </a:lnTo>
                  <a:lnTo>
                    <a:pt x="68" y="164"/>
                  </a:lnTo>
                  <a:close/>
                  <a:moveTo>
                    <a:pt x="180" y="286"/>
                  </a:moveTo>
                  <a:lnTo>
                    <a:pt x="180" y="286"/>
                  </a:lnTo>
                  <a:lnTo>
                    <a:pt x="186" y="288"/>
                  </a:lnTo>
                  <a:lnTo>
                    <a:pt x="190" y="290"/>
                  </a:lnTo>
                  <a:lnTo>
                    <a:pt x="192" y="296"/>
                  </a:lnTo>
                  <a:lnTo>
                    <a:pt x="194" y="300"/>
                  </a:lnTo>
                  <a:lnTo>
                    <a:pt x="194" y="308"/>
                  </a:lnTo>
                  <a:lnTo>
                    <a:pt x="112" y="308"/>
                  </a:lnTo>
                  <a:lnTo>
                    <a:pt x="112" y="300"/>
                  </a:lnTo>
                  <a:lnTo>
                    <a:pt x="112" y="300"/>
                  </a:lnTo>
                  <a:lnTo>
                    <a:pt x="114" y="296"/>
                  </a:lnTo>
                  <a:lnTo>
                    <a:pt x="116" y="290"/>
                  </a:lnTo>
                  <a:lnTo>
                    <a:pt x="120" y="288"/>
                  </a:lnTo>
                  <a:lnTo>
                    <a:pt x="126" y="286"/>
                  </a:lnTo>
                  <a:lnTo>
                    <a:pt x="152" y="286"/>
                  </a:lnTo>
                  <a:lnTo>
                    <a:pt x="180" y="286"/>
                  </a:lnTo>
                  <a:close/>
                  <a:moveTo>
                    <a:pt x="222" y="56"/>
                  </a:moveTo>
                  <a:lnTo>
                    <a:pt x="222" y="170"/>
                  </a:lnTo>
                  <a:lnTo>
                    <a:pt x="222" y="170"/>
                  </a:lnTo>
                  <a:lnTo>
                    <a:pt x="222" y="172"/>
                  </a:lnTo>
                  <a:lnTo>
                    <a:pt x="222" y="172"/>
                  </a:lnTo>
                  <a:lnTo>
                    <a:pt x="222" y="174"/>
                  </a:lnTo>
                  <a:lnTo>
                    <a:pt x="222" y="174"/>
                  </a:lnTo>
                  <a:lnTo>
                    <a:pt x="220" y="186"/>
                  </a:lnTo>
                  <a:lnTo>
                    <a:pt x="216" y="198"/>
                  </a:lnTo>
                  <a:lnTo>
                    <a:pt x="208" y="208"/>
                  </a:lnTo>
                  <a:lnTo>
                    <a:pt x="200" y="218"/>
                  </a:lnTo>
                  <a:lnTo>
                    <a:pt x="190" y="226"/>
                  </a:lnTo>
                  <a:lnTo>
                    <a:pt x="178" y="232"/>
                  </a:lnTo>
                  <a:lnTo>
                    <a:pt x="166" y="234"/>
                  </a:lnTo>
                  <a:lnTo>
                    <a:pt x="152" y="236"/>
                  </a:lnTo>
                  <a:lnTo>
                    <a:pt x="152" y="236"/>
                  </a:lnTo>
                  <a:lnTo>
                    <a:pt x="140" y="234"/>
                  </a:lnTo>
                  <a:lnTo>
                    <a:pt x="128" y="232"/>
                  </a:lnTo>
                  <a:lnTo>
                    <a:pt x="116" y="226"/>
                  </a:lnTo>
                  <a:lnTo>
                    <a:pt x="106" y="218"/>
                  </a:lnTo>
                  <a:lnTo>
                    <a:pt x="98" y="208"/>
                  </a:lnTo>
                  <a:lnTo>
                    <a:pt x="90" y="198"/>
                  </a:lnTo>
                  <a:lnTo>
                    <a:pt x="86" y="186"/>
                  </a:lnTo>
                  <a:lnTo>
                    <a:pt x="84" y="174"/>
                  </a:lnTo>
                  <a:lnTo>
                    <a:pt x="84" y="172"/>
                  </a:lnTo>
                  <a:lnTo>
                    <a:pt x="84" y="172"/>
                  </a:lnTo>
                  <a:lnTo>
                    <a:pt x="82" y="170"/>
                  </a:lnTo>
                  <a:lnTo>
                    <a:pt x="82" y="56"/>
                  </a:lnTo>
                  <a:lnTo>
                    <a:pt x="82" y="14"/>
                  </a:lnTo>
                  <a:lnTo>
                    <a:pt x="222" y="14"/>
                  </a:lnTo>
                  <a:lnTo>
                    <a:pt x="222" y="56"/>
                  </a:lnTo>
                  <a:close/>
                  <a:moveTo>
                    <a:pt x="290" y="80"/>
                  </a:moveTo>
                  <a:lnTo>
                    <a:pt x="290" y="80"/>
                  </a:lnTo>
                  <a:lnTo>
                    <a:pt x="290" y="82"/>
                  </a:lnTo>
                  <a:lnTo>
                    <a:pt x="250" y="154"/>
                  </a:lnTo>
                  <a:lnTo>
                    <a:pt x="250" y="154"/>
                  </a:lnTo>
                  <a:lnTo>
                    <a:pt x="250" y="154"/>
                  </a:lnTo>
                  <a:lnTo>
                    <a:pt x="250" y="154"/>
                  </a:lnTo>
                  <a:lnTo>
                    <a:pt x="244" y="160"/>
                  </a:lnTo>
                  <a:lnTo>
                    <a:pt x="238" y="164"/>
                  </a:lnTo>
                  <a:lnTo>
                    <a:pt x="238" y="64"/>
                  </a:lnTo>
                  <a:lnTo>
                    <a:pt x="280" y="64"/>
                  </a:lnTo>
                  <a:lnTo>
                    <a:pt x="280" y="64"/>
                  </a:lnTo>
                  <a:lnTo>
                    <a:pt x="284" y="64"/>
                  </a:lnTo>
                  <a:lnTo>
                    <a:pt x="288" y="66"/>
                  </a:lnTo>
                  <a:lnTo>
                    <a:pt x="290" y="70"/>
                  </a:lnTo>
                  <a:lnTo>
                    <a:pt x="292" y="74"/>
                  </a:lnTo>
                  <a:lnTo>
                    <a:pt x="292" y="74"/>
                  </a:lnTo>
                  <a:lnTo>
                    <a:pt x="290" y="80"/>
                  </a:lnTo>
                  <a:lnTo>
                    <a:pt x="290" y="80"/>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gr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7107" y="2253489"/>
            <a:ext cx="701675" cy="206121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灰色模型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839805" y="3861633"/>
            <a:ext cx="781050" cy="781050"/>
            <a:chOff x="2839805" y="3861633"/>
            <a:chExt cx="781050" cy="781050"/>
          </a:xfrm>
        </p:grpSpPr>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45"/>
            <p:cNvSpPr>
              <a:spLocks noEditPoints="1"/>
            </p:cNvSpPr>
            <p:nvPr/>
          </p:nvSpPr>
          <p:spPr bwMode="auto">
            <a:xfrm>
              <a:off x="3011823" y="4028320"/>
              <a:ext cx="495300" cy="447675"/>
            </a:xfrm>
            <a:custGeom>
              <a:avLst/>
              <a:gdLst/>
              <a:ahLst/>
              <a:cxnLst>
                <a:cxn ang="0">
                  <a:pos x="182" y="282"/>
                </a:cxn>
                <a:cxn ang="0">
                  <a:pos x="130" y="180"/>
                </a:cxn>
                <a:cxn ang="0">
                  <a:pos x="58" y="282"/>
                </a:cxn>
                <a:cxn ang="0">
                  <a:pos x="50" y="282"/>
                </a:cxn>
                <a:cxn ang="0">
                  <a:pos x="42" y="278"/>
                </a:cxn>
                <a:cxn ang="0">
                  <a:pos x="36" y="268"/>
                </a:cxn>
                <a:cxn ang="0">
                  <a:pos x="36" y="166"/>
                </a:cxn>
                <a:cxn ang="0">
                  <a:pos x="16" y="166"/>
                </a:cxn>
                <a:cxn ang="0">
                  <a:pos x="4" y="164"/>
                </a:cxn>
                <a:cxn ang="0">
                  <a:pos x="0" y="158"/>
                </a:cxn>
                <a:cxn ang="0">
                  <a:pos x="0" y="156"/>
                </a:cxn>
                <a:cxn ang="0">
                  <a:pos x="0" y="146"/>
                </a:cxn>
                <a:cxn ang="0">
                  <a:pos x="138" y="8"/>
                </a:cxn>
                <a:cxn ang="0">
                  <a:pos x="146" y="2"/>
                </a:cxn>
                <a:cxn ang="0">
                  <a:pos x="156" y="0"/>
                </a:cxn>
                <a:cxn ang="0">
                  <a:pos x="174" y="8"/>
                </a:cxn>
                <a:cxn ang="0">
                  <a:pos x="306" y="142"/>
                </a:cxn>
                <a:cxn ang="0">
                  <a:pos x="312" y="152"/>
                </a:cxn>
                <a:cxn ang="0">
                  <a:pos x="312" y="158"/>
                </a:cxn>
                <a:cxn ang="0">
                  <a:pos x="310" y="160"/>
                </a:cxn>
                <a:cxn ang="0">
                  <a:pos x="302" y="166"/>
                </a:cxn>
                <a:cxn ang="0">
                  <a:pos x="276" y="166"/>
                </a:cxn>
                <a:cxn ang="0">
                  <a:pos x="276" y="262"/>
                </a:cxn>
                <a:cxn ang="0">
                  <a:pos x="274" y="274"/>
                </a:cxn>
                <a:cxn ang="0">
                  <a:pos x="268" y="280"/>
                </a:cxn>
                <a:cxn ang="0">
                  <a:pos x="258" y="282"/>
                </a:cxn>
                <a:cxn ang="0">
                  <a:pos x="196" y="268"/>
                </a:cxn>
                <a:cxn ang="0">
                  <a:pos x="258" y="268"/>
                </a:cxn>
                <a:cxn ang="0">
                  <a:pos x="260" y="268"/>
                </a:cxn>
                <a:cxn ang="0">
                  <a:pos x="260" y="152"/>
                </a:cxn>
                <a:cxn ang="0">
                  <a:pos x="296" y="152"/>
                </a:cxn>
                <a:cxn ang="0">
                  <a:pos x="296" y="152"/>
                </a:cxn>
                <a:cxn ang="0">
                  <a:pos x="164" y="18"/>
                </a:cxn>
                <a:cxn ang="0">
                  <a:pos x="160" y="16"/>
                </a:cxn>
                <a:cxn ang="0">
                  <a:pos x="152" y="16"/>
                </a:cxn>
                <a:cxn ang="0">
                  <a:pos x="16" y="152"/>
                </a:cxn>
                <a:cxn ang="0">
                  <a:pos x="14" y="152"/>
                </a:cxn>
                <a:cxn ang="0">
                  <a:pos x="16" y="152"/>
                </a:cxn>
                <a:cxn ang="0">
                  <a:pos x="50" y="262"/>
                </a:cxn>
                <a:cxn ang="0">
                  <a:pos x="52" y="266"/>
                </a:cxn>
                <a:cxn ang="0">
                  <a:pos x="52" y="266"/>
                </a:cxn>
                <a:cxn ang="0">
                  <a:pos x="114" y="268"/>
                </a:cxn>
                <a:cxn ang="0">
                  <a:pos x="196" y="164"/>
                </a:cxn>
              </a:cxnLst>
              <a:rect l="0" t="0" r="r" b="b"/>
              <a:pathLst>
                <a:path w="312" h="282">
                  <a:moveTo>
                    <a:pt x="258" y="282"/>
                  </a:moveTo>
                  <a:lnTo>
                    <a:pt x="182" y="282"/>
                  </a:lnTo>
                  <a:lnTo>
                    <a:pt x="182" y="180"/>
                  </a:lnTo>
                  <a:lnTo>
                    <a:pt x="130" y="180"/>
                  </a:lnTo>
                  <a:lnTo>
                    <a:pt x="130" y="282"/>
                  </a:lnTo>
                  <a:lnTo>
                    <a:pt x="58" y="282"/>
                  </a:lnTo>
                  <a:lnTo>
                    <a:pt x="58" y="282"/>
                  </a:lnTo>
                  <a:lnTo>
                    <a:pt x="50" y="282"/>
                  </a:lnTo>
                  <a:lnTo>
                    <a:pt x="46" y="280"/>
                  </a:lnTo>
                  <a:lnTo>
                    <a:pt x="42" y="278"/>
                  </a:lnTo>
                  <a:lnTo>
                    <a:pt x="38" y="274"/>
                  </a:lnTo>
                  <a:lnTo>
                    <a:pt x="36" y="268"/>
                  </a:lnTo>
                  <a:lnTo>
                    <a:pt x="36" y="262"/>
                  </a:lnTo>
                  <a:lnTo>
                    <a:pt x="36" y="166"/>
                  </a:lnTo>
                  <a:lnTo>
                    <a:pt x="16" y="166"/>
                  </a:lnTo>
                  <a:lnTo>
                    <a:pt x="16" y="166"/>
                  </a:lnTo>
                  <a:lnTo>
                    <a:pt x="8" y="166"/>
                  </a:lnTo>
                  <a:lnTo>
                    <a:pt x="4" y="164"/>
                  </a:lnTo>
                  <a:lnTo>
                    <a:pt x="2" y="160"/>
                  </a:lnTo>
                  <a:lnTo>
                    <a:pt x="0" y="158"/>
                  </a:lnTo>
                  <a:lnTo>
                    <a:pt x="0" y="158"/>
                  </a:lnTo>
                  <a:lnTo>
                    <a:pt x="0" y="156"/>
                  </a:lnTo>
                  <a:lnTo>
                    <a:pt x="0" y="152"/>
                  </a:lnTo>
                  <a:lnTo>
                    <a:pt x="0" y="146"/>
                  </a:lnTo>
                  <a:lnTo>
                    <a:pt x="4" y="142"/>
                  </a:lnTo>
                  <a:lnTo>
                    <a:pt x="138" y="8"/>
                  </a:lnTo>
                  <a:lnTo>
                    <a:pt x="138" y="8"/>
                  </a:lnTo>
                  <a:lnTo>
                    <a:pt x="146" y="2"/>
                  </a:lnTo>
                  <a:lnTo>
                    <a:pt x="156" y="0"/>
                  </a:lnTo>
                  <a:lnTo>
                    <a:pt x="156" y="0"/>
                  </a:lnTo>
                  <a:lnTo>
                    <a:pt x="166" y="2"/>
                  </a:lnTo>
                  <a:lnTo>
                    <a:pt x="174" y="8"/>
                  </a:lnTo>
                  <a:lnTo>
                    <a:pt x="306" y="142"/>
                  </a:lnTo>
                  <a:lnTo>
                    <a:pt x="306" y="142"/>
                  </a:lnTo>
                  <a:lnTo>
                    <a:pt x="310" y="146"/>
                  </a:lnTo>
                  <a:lnTo>
                    <a:pt x="312" y="152"/>
                  </a:lnTo>
                  <a:lnTo>
                    <a:pt x="312" y="156"/>
                  </a:lnTo>
                  <a:lnTo>
                    <a:pt x="312" y="158"/>
                  </a:lnTo>
                  <a:lnTo>
                    <a:pt x="312" y="158"/>
                  </a:lnTo>
                  <a:lnTo>
                    <a:pt x="310" y="160"/>
                  </a:lnTo>
                  <a:lnTo>
                    <a:pt x="308" y="164"/>
                  </a:lnTo>
                  <a:lnTo>
                    <a:pt x="302" y="166"/>
                  </a:lnTo>
                  <a:lnTo>
                    <a:pt x="296" y="166"/>
                  </a:lnTo>
                  <a:lnTo>
                    <a:pt x="276" y="166"/>
                  </a:lnTo>
                  <a:lnTo>
                    <a:pt x="276" y="262"/>
                  </a:lnTo>
                  <a:lnTo>
                    <a:pt x="276" y="262"/>
                  </a:lnTo>
                  <a:lnTo>
                    <a:pt x="276" y="268"/>
                  </a:lnTo>
                  <a:lnTo>
                    <a:pt x="274" y="274"/>
                  </a:lnTo>
                  <a:lnTo>
                    <a:pt x="272" y="278"/>
                  </a:lnTo>
                  <a:lnTo>
                    <a:pt x="268" y="280"/>
                  </a:lnTo>
                  <a:lnTo>
                    <a:pt x="264" y="282"/>
                  </a:lnTo>
                  <a:lnTo>
                    <a:pt x="258" y="282"/>
                  </a:lnTo>
                  <a:lnTo>
                    <a:pt x="258" y="282"/>
                  </a:lnTo>
                  <a:close/>
                  <a:moveTo>
                    <a:pt x="196" y="268"/>
                  </a:moveTo>
                  <a:lnTo>
                    <a:pt x="258" y="268"/>
                  </a:lnTo>
                  <a:lnTo>
                    <a:pt x="258" y="268"/>
                  </a:lnTo>
                  <a:lnTo>
                    <a:pt x="260" y="268"/>
                  </a:lnTo>
                  <a:lnTo>
                    <a:pt x="260" y="268"/>
                  </a:lnTo>
                  <a:lnTo>
                    <a:pt x="260" y="262"/>
                  </a:lnTo>
                  <a:lnTo>
                    <a:pt x="260" y="152"/>
                  </a:lnTo>
                  <a:lnTo>
                    <a:pt x="296" y="152"/>
                  </a:lnTo>
                  <a:lnTo>
                    <a:pt x="296" y="152"/>
                  </a:lnTo>
                  <a:lnTo>
                    <a:pt x="296" y="152"/>
                  </a:lnTo>
                  <a:lnTo>
                    <a:pt x="296" y="152"/>
                  </a:lnTo>
                  <a:lnTo>
                    <a:pt x="296" y="152"/>
                  </a:lnTo>
                  <a:lnTo>
                    <a:pt x="164" y="18"/>
                  </a:lnTo>
                  <a:lnTo>
                    <a:pt x="164" y="18"/>
                  </a:lnTo>
                  <a:lnTo>
                    <a:pt x="160" y="16"/>
                  </a:lnTo>
                  <a:lnTo>
                    <a:pt x="156" y="14"/>
                  </a:lnTo>
                  <a:lnTo>
                    <a:pt x="152" y="16"/>
                  </a:lnTo>
                  <a:lnTo>
                    <a:pt x="148" y="18"/>
                  </a:lnTo>
                  <a:lnTo>
                    <a:pt x="16" y="152"/>
                  </a:lnTo>
                  <a:lnTo>
                    <a:pt x="16" y="152"/>
                  </a:lnTo>
                  <a:lnTo>
                    <a:pt x="14" y="152"/>
                  </a:lnTo>
                  <a:lnTo>
                    <a:pt x="14" y="152"/>
                  </a:lnTo>
                  <a:lnTo>
                    <a:pt x="16" y="152"/>
                  </a:lnTo>
                  <a:lnTo>
                    <a:pt x="50" y="152"/>
                  </a:lnTo>
                  <a:lnTo>
                    <a:pt x="50" y="262"/>
                  </a:lnTo>
                  <a:lnTo>
                    <a:pt x="50" y="262"/>
                  </a:lnTo>
                  <a:lnTo>
                    <a:pt x="52" y="266"/>
                  </a:lnTo>
                  <a:lnTo>
                    <a:pt x="52" y="266"/>
                  </a:lnTo>
                  <a:lnTo>
                    <a:pt x="52" y="266"/>
                  </a:lnTo>
                  <a:lnTo>
                    <a:pt x="58" y="268"/>
                  </a:lnTo>
                  <a:lnTo>
                    <a:pt x="114" y="268"/>
                  </a:lnTo>
                  <a:lnTo>
                    <a:pt x="114" y="164"/>
                  </a:lnTo>
                  <a:lnTo>
                    <a:pt x="196" y="164"/>
                  </a:lnTo>
                  <a:lnTo>
                    <a:pt x="196" y="268"/>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grpSp>
      <p:pic>
        <p:nvPicPr>
          <p:cNvPr id="25" name="图片 24"/>
          <p:cNvPicPr>
            <a:picLocks noChangeAspect="1"/>
          </p:cNvPicPr>
          <p:nvPr/>
        </p:nvPicPr>
        <p:blipFill>
          <a:blip r:embed="rId2"/>
          <a:stretch>
            <a:fillRect/>
          </a:stretch>
        </p:blipFill>
        <p:spPr>
          <a:xfrm>
            <a:off x="3790950" y="812165"/>
            <a:ext cx="3665220" cy="595630"/>
          </a:xfrm>
          <a:prstGeom prst="rect">
            <a:avLst/>
          </a:prstGeom>
        </p:spPr>
      </p:pic>
      <p:pic>
        <p:nvPicPr>
          <p:cNvPr id="26" name="图片 25"/>
          <p:cNvPicPr>
            <a:picLocks noChangeAspect="1"/>
          </p:cNvPicPr>
          <p:nvPr/>
        </p:nvPicPr>
        <p:blipFill>
          <a:blip r:embed="rId3"/>
          <a:stretch>
            <a:fillRect/>
          </a:stretch>
        </p:blipFill>
        <p:spPr>
          <a:xfrm>
            <a:off x="3600450" y="1750060"/>
            <a:ext cx="4339590" cy="3068320"/>
          </a:xfrm>
          <a:prstGeom prst="rect">
            <a:avLst/>
          </a:prstGeom>
        </p:spPr>
      </p:pic>
      <p:pic>
        <p:nvPicPr>
          <p:cNvPr id="27" name="图片 2" descr="C:\Users\asus\Documents\Tencent Files\276106087\Image\Group\Image4\%F)VBOD744[H66(%GI6NP3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8174990" y="812165"/>
            <a:ext cx="3500120" cy="51435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DOC_GUID" val="{3d27cab5-e260-46e0-8c96-9895ee44e91b}"/>
</p:tagLst>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2249</Words>
  <Application>WPS 演示</Application>
  <PresentationFormat>自定义</PresentationFormat>
  <Paragraphs>687</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微软雅黑</vt:lpstr>
      <vt:lpstr>Arial</vt:lpstr>
      <vt:lpstr>Century Gothic</vt:lpstr>
      <vt:lpstr>Calibri</vt:lpstr>
      <vt:lpstr>Arial Unicode MS</vt:lpstr>
      <vt:lpstr>Calibri Light</vt:lpstr>
      <vt:lpstr>Times New Roman</vt:lpstr>
      <vt:lpstr>华文中宋</vt:lpstr>
      <vt:lpstr>华文行楷</vt:lpstr>
      <vt:lpstr>楷体</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然。</cp:lastModifiedBy>
  <cp:revision>46</cp:revision>
  <dcterms:created xsi:type="dcterms:W3CDTF">2015-07-30T03:49:00Z</dcterms:created>
  <dcterms:modified xsi:type="dcterms:W3CDTF">2019-04-11T16:09:37Z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