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4" r:id="rId9"/>
    <p:sldId id="266" r:id="rId10"/>
    <p:sldId id="267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A53FB-0114-459B-B792-39D3836956BA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A71C0724-6FFE-43F7-80C3-81F43AE9BF8C}">
      <dgm:prSet phldrT="[Text]"/>
      <dgm:spPr/>
      <dgm:t>
        <a:bodyPr/>
        <a:lstStyle/>
        <a:p>
          <a:r>
            <a:rPr lang="en-US" dirty="0" smtClean="0"/>
            <a:t>Test fails</a:t>
          </a:r>
          <a:endParaRPr lang="en-US" dirty="0"/>
        </a:p>
      </dgm:t>
    </dgm:pt>
    <dgm:pt modelId="{65B2F3FE-7D8E-4C1A-B1D5-4396C9D352D3}" type="parTrans" cxnId="{B003D4B1-9A81-476F-97F6-85C1883E5892}">
      <dgm:prSet/>
      <dgm:spPr/>
      <dgm:t>
        <a:bodyPr/>
        <a:lstStyle/>
        <a:p>
          <a:endParaRPr lang="en-US"/>
        </a:p>
      </dgm:t>
    </dgm:pt>
    <dgm:pt modelId="{5EC3DF63-C2D3-4D2A-A465-E8FB749C9F8E}" type="sibTrans" cxnId="{B003D4B1-9A81-476F-97F6-85C1883E5892}">
      <dgm:prSet/>
      <dgm:spPr/>
      <dgm:t>
        <a:bodyPr/>
        <a:lstStyle/>
        <a:p>
          <a:endParaRPr lang="en-US"/>
        </a:p>
      </dgm:t>
    </dgm:pt>
    <dgm:pt modelId="{2259E1D0-5A37-4B12-BEF5-634804BAAEAC}">
      <dgm:prSet phldrT="[Text]"/>
      <dgm:spPr/>
      <dgm:t>
        <a:bodyPr/>
        <a:lstStyle/>
        <a:p>
          <a:r>
            <a:rPr lang="en-US" dirty="0" smtClean="0"/>
            <a:t>Test pass</a:t>
          </a:r>
          <a:endParaRPr lang="en-US" dirty="0"/>
        </a:p>
      </dgm:t>
    </dgm:pt>
    <dgm:pt modelId="{58B6EB27-91F5-4F65-A090-023FDA2B11E9}" type="parTrans" cxnId="{BC27D08C-648A-4454-996D-A555C2B4D61E}">
      <dgm:prSet/>
      <dgm:spPr/>
      <dgm:t>
        <a:bodyPr/>
        <a:lstStyle/>
        <a:p>
          <a:endParaRPr lang="en-US"/>
        </a:p>
      </dgm:t>
    </dgm:pt>
    <dgm:pt modelId="{9D78C808-A498-46B2-A34F-3F3FA725FD11}" type="sibTrans" cxnId="{BC27D08C-648A-4454-996D-A555C2B4D61E}">
      <dgm:prSet/>
      <dgm:spPr/>
      <dgm:t>
        <a:bodyPr/>
        <a:lstStyle/>
        <a:p>
          <a:endParaRPr lang="en-US"/>
        </a:p>
      </dgm:t>
    </dgm:pt>
    <dgm:pt modelId="{BCEC4B10-4BFB-4A34-9550-B5EAEFD571C6}">
      <dgm:prSet phldrT="[Text]"/>
      <dgm:spPr/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FE4E3178-A828-4B8E-9DC4-4EB171DC511D}" type="parTrans" cxnId="{FDAA25DD-6CC3-49E2-ADD6-6466BBB8FEE9}">
      <dgm:prSet/>
      <dgm:spPr/>
      <dgm:t>
        <a:bodyPr/>
        <a:lstStyle/>
        <a:p>
          <a:endParaRPr lang="en-US"/>
        </a:p>
      </dgm:t>
    </dgm:pt>
    <dgm:pt modelId="{6093CAC0-8F30-4B82-81A2-2B4CC13667D8}" type="sibTrans" cxnId="{FDAA25DD-6CC3-49E2-ADD6-6466BBB8FEE9}">
      <dgm:prSet/>
      <dgm:spPr/>
      <dgm:t>
        <a:bodyPr/>
        <a:lstStyle/>
        <a:p>
          <a:endParaRPr lang="en-US"/>
        </a:p>
      </dgm:t>
    </dgm:pt>
    <dgm:pt modelId="{4EA2B361-6414-4CC1-A307-C69B0114A7AD}" type="pres">
      <dgm:prSet presAssocID="{2AFA53FB-0114-459B-B792-39D3836956BA}" presName="compositeShape" presStyleCnt="0">
        <dgm:presLayoutVars>
          <dgm:chMax val="7"/>
          <dgm:dir/>
          <dgm:resizeHandles val="exact"/>
        </dgm:presLayoutVars>
      </dgm:prSet>
      <dgm:spPr/>
    </dgm:pt>
    <dgm:pt modelId="{676862D0-EBEC-4FC4-9C8A-CEF48DBE5F03}" type="pres">
      <dgm:prSet presAssocID="{2AFA53FB-0114-459B-B792-39D3836956BA}" presName="wedge1" presStyleLbl="node1" presStyleIdx="0" presStyleCnt="3"/>
      <dgm:spPr/>
      <dgm:t>
        <a:bodyPr/>
        <a:lstStyle/>
        <a:p>
          <a:endParaRPr lang="en-US"/>
        </a:p>
      </dgm:t>
    </dgm:pt>
    <dgm:pt modelId="{4ECE4D35-EB4C-49C3-A87E-3F2CBA2A1D33}" type="pres">
      <dgm:prSet presAssocID="{2AFA53FB-0114-459B-B792-39D3836956BA}" presName="dummy1a" presStyleCnt="0"/>
      <dgm:spPr/>
    </dgm:pt>
    <dgm:pt modelId="{04287C3D-9D89-4583-B520-577739B26370}" type="pres">
      <dgm:prSet presAssocID="{2AFA53FB-0114-459B-B792-39D3836956BA}" presName="dummy1b" presStyleCnt="0"/>
      <dgm:spPr/>
    </dgm:pt>
    <dgm:pt modelId="{E5E5540F-DF09-439A-A293-8BB84A30BD51}" type="pres">
      <dgm:prSet presAssocID="{2AFA53FB-0114-459B-B792-39D3836956B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22506-8E7D-4BD6-BAD8-692043626662}" type="pres">
      <dgm:prSet presAssocID="{2AFA53FB-0114-459B-B792-39D3836956BA}" presName="wedge2" presStyleLbl="node1" presStyleIdx="1" presStyleCnt="3"/>
      <dgm:spPr/>
      <dgm:t>
        <a:bodyPr/>
        <a:lstStyle/>
        <a:p>
          <a:endParaRPr lang="en-US"/>
        </a:p>
      </dgm:t>
    </dgm:pt>
    <dgm:pt modelId="{D30029F7-AAF5-42BD-8C08-FA0714DE3636}" type="pres">
      <dgm:prSet presAssocID="{2AFA53FB-0114-459B-B792-39D3836956BA}" presName="dummy2a" presStyleCnt="0"/>
      <dgm:spPr/>
    </dgm:pt>
    <dgm:pt modelId="{14730734-474B-4F5C-A051-6134200955AE}" type="pres">
      <dgm:prSet presAssocID="{2AFA53FB-0114-459B-B792-39D3836956BA}" presName="dummy2b" presStyleCnt="0"/>
      <dgm:spPr/>
    </dgm:pt>
    <dgm:pt modelId="{52DD05EB-5BF8-4B42-A3E2-662D6E6B532A}" type="pres">
      <dgm:prSet presAssocID="{2AFA53FB-0114-459B-B792-39D3836956B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73D76-0D03-4311-AD22-2A7E8C1EECAC}" type="pres">
      <dgm:prSet presAssocID="{2AFA53FB-0114-459B-B792-39D3836956BA}" presName="wedge3" presStyleLbl="node1" presStyleIdx="2" presStyleCnt="3"/>
      <dgm:spPr/>
      <dgm:t>
        <a:bodyPr/>
        <a:lstStyle/>
        <a:p>
          <a:endParaRPr lang="en-US"/>
        </a:p>
      </dgm:t>
    </dgm:pt>
    <dgm:pt modelId="{A4DA0001-ACEA-4118-8F42-5BA8E689AF43}" type="pres">
      <dgm:prSet presAssocID="{2AFA53FB-0114-459B-B792-39D3836956BA}" presName="dummy3a" presStyleCnt="0"/>
      <dgm:spPr/>
    </dgm:pt>
    <dgm:pt modelId="{DC39F1FF-54AF-4814-8AA2-C7820EBFE443}" type="pres">
      <dgm:prSet presAssocID="{2AFA53FB-0114-459B-B792-39D3836956BA}" presName="dummy3b" presStyleCnt="0"/>
      <dgm:spPr/>
    </dgm:pt>
    <dgm:pt modelId="{9A72FB9E-12FB-4300-9853-CA8A6F278D75}" type="pres">
      <dgm:prSet presAssocID="{2AFA53FB-0114-459B-B792-39D3836956B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AD7B6-C56B-48BE-8CA8-89DA08596786}" type="pres">
      <dgm:prSet presAssocID="{5EC3DF63-C2D3-4D2A-A465-E8FB749C9F8E}" presName="arrowWedge1" presStyleLbl="fgSibTrans2D1" presStyleIdx="0" presStyleCnt="3"/>
      <dgm:spPr/>
    </dgm:pt>
    <dgm:pt modelId="{C12CB9BD-0CA2-4E59-8BBE-AA629003E438}" type="pres">
      <dgm:prSet presAssocID="{9D78C808-A498-46B2-A34F-3F3FA725FD11}" presName="arrowWedge2" presStyleLbl="fgSibTrans2D1" presStyleIdx="1" presStyleCnt="3"/>
      <dgm:spPr/>
    </dgm:pt>
    <dgm:pt modelId="{AC52E5E9-F7AD-4F47-BCBC-6E8F4A207509}" type="pres">
      <dgm:prSet presAssocID="{6093CAC0-8F30-4B82-81A2-2B4CC13667D8}" presName="arrowWedge3" presStyleLbl="fgSibTrans2D1" presStyleIdx="2" presStyleCnt="3"/>
      <dgm:spPr/>
    </dgm:pt>
  </dgm:ptLst>
  <dgm:cxnLst>
    <dgm:cxn modelId="{FA62F1F5-9FD3-4DCB-95BC-E990234AE65C}" type="presOf" srcId="{2259E1D0-5A37-4B12-BEF5-634804BAAEAC}" destId="{25B22506-8E7D-4BD6-BAD8-692043626662}" srcOrd="0" destOrd="0" presId="urn:microsoft.com/office/officeart/2005/8/layout/cycle8"/>
    <dgm:cxn modelId="{5F2D4070-CC19-4DC0-9BC2-C66864127698}" type="presOf" srcId="{A71C0724-6FFE-43F7-80C3-81F43AE9BF8C}" destId="{676862D0-EBEC-4FC4-9C8A-CEF48DBE5F03}" srcOrd="0" destOrd="0" presId="urn:microsoft.com/office/officeart/2005/8/layout/cycle8"/>
    <dgm:cxn modelId="{AEACE70B-E9C3-4A14-AE20-7C6AEA038C9B}" type="presOf" srcId="{BCEC4B10-4BFB-4A34-9550-B5EAEFD571C6}" destId="{C2D73D76-0D03-4311-AD22-2A7E8C1EECAC}" srcOrd="0" destOrd="0" presId="urn:microsoft.com/office/officeart/2005/8/layout/cycle8"/>
    <dgm:cxn modelId="{2B75FF5B-5449-42B4-B336-2DE72EB7A8FA}" type="presOf" srcId="{A71C0724-6FFE-43F7-80C3-81F43AE9BF8C}" destId="{E5E5540F-DF09-439A-A293-8BB84A30BD51}" srcOrd="1" destOrd="0" presId="urn:microsoft.com/office/officeart/2005/8/layout/cycle8"/>
    <dgm:cxn modelId="{FDAA25DD-6CC3-49E2-ADD6-6466BBB8FEE9}" srcId="{2AFA53FB-0114-459B-B792-39D3836956BA}" destId="{BCEC4B10-4BFB-4A34-9550-B5EAEFD571C6}" srcOrd="2" destOrd="0" parTransId="{FE4E3178-A828-4B8E-9DC4-4EB171DC511D}" sibTransId="{6093CAC0-8F30-4B82-81A2-2B4CC13667D8}"/>
    <dgm:cxn modelId="{455C4D85-3413-4543-B189-6B681C8F8470}" type="presOf" srcId="{2AFA53FB-0114-459B-B792-39D3836956BA}" destId="{4EA2B361-6414-4CC1-A307-C69B0114A7AD}" srcOrd="0" destOrd="0" presId="urn:microsoft.com/office/officeart/2005/8/layout/cycle8"/>
    <dgm:cxn modelId="{BC27D08C-648A-4454-996D-A555C2B4D61E}" srcId="{2AFA53FB-0114-459B-B792-39D3836956BA}" destId="{2259E1D0-5A37-4B12-BEF5-634804BAAEAC}" srcOrd="1" destOrd="0" parTransId="{58B6EB27-91F5-4F65-A090-023FDA2B11E9}" sibTransId="{9D78C808-A498-46B2-A34F-3F3FA725FD11}"/>
    <dgm:cxn modelId="{250AB928-63E3-42B9-A0DE-C44A71EC99F3}" type="presOf" srcId="{BCEC4B10-4BFB-4A34-9550-B5EAEFD571C6}" destId="{9A72FB9E-12FB-4300-9853-CA8A6F278D75}" srcOrd="1" destOrd="0" presId="urn:microsoft.com/office/officeart/2005/8/layout/cycle8"/>
    <dgm:cxn modelId="{B003D4B1-9A81-476F-97F6-85C1883E5892}" srcId="{2AFA53FB-0114-459B-B792-39D3836956BA}" destId="{A71C0724-6FFE-43F7-80C3-81F43AE9BF8C}" srcOrd="0" destOrd="0" parTransId="{65B2F3FE-7D8E-4C1A-B1D5-4396C9D352D3}" sibTransId="{5EC3DF63-C2D3-4D2A-A465-E8FB749C9F8E}"/>
    <dgm:cxn modelId="{01372AFF-82F5-42D0-A224-BB4C028F5499}" type="presOf" srcId="{2259E1D0-5A37-4B12-BEF5-634804BAAEAC}" destId="{52DD05EB-5BF8-4B42-A3E2-662D6E6B532A}" srcOrd="1" destOrd="0" presId="urn:microsoft.com/office/officeart/2005/8/layout/cycle8"/>
    <dgm:cxn modelId="{5DF2F1FD-A203-4E5E-B970-FC3BBEA1BB86}" type="presParOf" srcId="{4EA2B361-6414-4CC1-A307-C69B0114A7AD}" destId="{676862D0-EBEC-4FC4-9C8A-CEF48DBE5F03}" srcOrd="0" destOrd="0" presId="urn:microsoft.com/office/officeart/2005/8/layout/cycle8"/>
    <dgm:cxn modelId="{F6676A13-3832-49DD-817B-FE65BA3710FA}" type="presParOf" srcId="{4EA2B361-6414-4CC1-A307-C69B0114A7AD}" destId="{4ECE4D35-EB4C-49C3-A87E-3F2CBA2A1D33}" srcOrd="1" destOrd="0" presId="urn:microsoft.com/office/officeart/2005/8/layout/cycle8"/>
    <dgm:cxn modelId="{34ADA83E-9231-4210-A5D1-BE3089469DA0}" type="presParOf" srcId="{4EA2B361-6414-4CC1-A307-C69B0114A7AD}" destId="{04287C3D-9D89-4583-B520-577739B26370}" srcOrd="2" destOrd="0" presId="urn:microsoft.com/office/officeart/2005/8/layout/cycle8"/>
    <dgm:cxn modelId="{DE4B05E4-64AB-4026-BF0C-8B7D196E47C4}" type="presParOf" srcId="{4EA2B361-6414-4CC1-A307-C69B0114A7AD}" destId="{E5E5540F-DF09-439A-A293-8BB84A30BD51}" srcOrd="3" destOrd="0" presId="urn:microsoft.com/office/officeart/2005/8/layout/cycle8"/>
    <dgm:cxn modelId="{CF6AEF66-52ED-42F9-ACE5-B2A1FF85F640}" type="presParOf" srcId="{4EA2B361-6414-4CC1-A307-C69B0114A7AD}" destId="{25B22506-8E7D-4BD6-BAD8-692043626662}" srcOrd="4" destOrd="0" presId="urn:microsoft.com/office/officeart/2005/8/layout/cycle8"/>
    <dgm:cxn modelId="{BEFA2E52-3218-4C10-9E8E-300510F55108}" type="presParOf" srcId="{4EA2B361-6414-4CC1-A307-C69B0114A7AD}" destId="{D30029F7-AAF5-42BD-8C08-FA0714DE3636}" srcOrd="5" destOrd="0" presId="urn:microsoft.com/office/officeart/2005/8/layout/cycle8"/>
    <dgm:cxn modelId="{A28D3944-8D67-4660-8EEB-E8674E40E98A}" type="presParOf" srcId="{4EA2B361-6414-4CC1-A307-C69B0114A7AD}" destId="{14730734-474B-4F5C-A051-6134200955AE}" srcOrd="6" destOrd="0" presId="urn:microsoft.com/office/officeart/2005/8/layout/cycle8"/>
    <dgm:cxn modelId="{8980FDBF-1109-416A-B371-D5B8E11BC228}" type="presParOf" srcId="{4EA2B361-6414-4CC1-A307-C69B0114A7AD}" destId="{52DD05EB-5BF8-4B42-A3E2-662D6E6B532A}" srcOrd="7" destOrd="0" presId="urn:microsoft.com/office/officeart/2005/8/layout/cycle8"/>
    <dgm:cxn modelId="{A164993F-E220-4AFE-8423-FD581686F42B}" type="presParOf" srcId="{4EA2B361-6414-4CC1-A307-C69B0114A7AD}" destId="{C2D73D76-0D03-4311-AD22-2A7E8C1EECAC}" srcOrd="8" destOrd="0" presId="urn:microsoft.com/office/officeart/2005/8/layout/cycle8"/>
    <dgm:cxn modelId="{A3F066B6-B6CD-4EA0-AD31-F254FAF3A5EB}" type="presParOf" srcId="{4EA2B361-6414-4CC1-A307-C69B0114A7AD}" destId="{A4DA0001-ACEA-4118-8F42-5BA8E689AF43}" srcOrd="9" destOrd="0" presId="urn:microsoft.com/office/officeart/2005/8/layout/cycle8"/>
    <dgm:cxn modelId="{50E50180-4894-4700-8E91-CBCC63DE47C0}" type="presParOf" srcId="{4EA2B361-6414-4CC1-A307-C69B0114A7AD}" destId="{DC39F1FF-54AF-4814-8AA2-C7820EBFE443}" srcOrd="10" destOrd="0" presId="urn:microsoft.com/office/officeart/2005/8/layout/cycle8"/>
    <dgm:cxn modelId="{89F90149-D2AD-46E4-8C71-61D9991C68E9}" type="presParOf" srcId="{4EA2B361-6414-4CC1-A307-C69B0114A7AD}" destId="{9A72FB9E-12FB-4300-9853-CA8A6F278D75}" srcOrd="11" destOrd="0" presId="urn:microsoft.com/office/officeart/2005/8/layout/cycle8"/>
    <dgm:cxn modelId="{A16375B8-589E-4C8C-82E2-D03B4392E56C}" type="presParOf" srcId="{4EA2B361-6414-4CC1-A307-C69B0114A7AD}" destId="{F8CAD7B6-C56B-48BE-8CA8-89DA08596786}" srcOrd="12" destOrd="0" presId="urn:microsoft.com/office/officeart/2005/8/layout/cycle8"/>
    <dgm:cxn modelId="{3DBBE70B-C435-497B-9119-98260BC9635B}" type="presParOf" srcId="{4EA2B361-6414-4CC1-A307-C69B0114A7AD}" destId="{C12CB9BD-0CA2-4E59-8BBE-AA629003E438}" srcOrd="13" destOrd="0" presId="urn:microsoft.com/office/officeart/2005/8/layout/cycle8"/>
    <dgm:cxn modelId="{D4FA67BD-A569-4538-A6B1-9354666A98FF}" type="presParOf" srcId="{4EA2B361-6414-4CC1-A307-C69B0114A7AD}" destId="{AC52E5E9-F7AD-4F47-BCBC-6E8F4A20750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862D0-EBEC-4FC4-9C8A-CEF48DBE5F03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fails</a:t>
          </a:r>
          <a:endParaRPr lang="en-US" sz="2600" kern="1200" dirty="0"/>
        </a:p>
      </dsp:txBody>
      <dsp:txXfrm>
        <a:off x="3210560" y="987551"/>
        <a:ext cx="1219200" cy="1016000"/>
      </dsp:txXfrm>
    </dsp:sp>
    <dsp:sp modelId="{25B22506-8E7D-4BD6-BAD8-692043626662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pass</a:t>
          </a:r>
          <a:endParaRPr lang="en-US" sz="2600" kern="1200" dirty="0"/>
        </a:p>
      </dsp:txBody>
      <dsp:txXfrm>
        <a:off x="2153920" y="2600960"/>
        <a:ext cx="1828800" cy="894080"/>
      </dsp:txXfrm>
    </dsp:sp>
    <dsp:sp modelId="{C2D73D76-0D03-4311-AD22-2A7E8C1EECAC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Refactor</a:t>
          </a:r>
          <a:endParaRPr lang="en-US" sz="2600" kern="1200" dirty="0"/>
        </a:p>
      </dsp:txBody>
      <dsp:txXfrm>
        <a:off x="1666240" y="987551"/>
        <a:ext cx="1219200" cy="1016000"/>
      </dsp:txXfrm>
    </dsp:sp>
    <dsp:sp modelId="{F8CAD7B6-C56B-48BE-8CA8-89DA08596786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CB9BD-0CA2-4E59-8BBE-AA629003E438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2E5E9-F7AD-4F47-BCBC-6E8F4A20750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programmers.stackexchange.com/questions/212128/what-is-a-feature-envy-code-and-why-is-it-considered-a-code-smell" TargetMode="External"/><Relationship Id="rId3" Type="http://schemas.openxmlformats.org/officeDocument/2006/relationships/hyperlink" Target="http://dddcommunity.org/learning-ddd/what_is_ddd/" TargetMode="External"/><Relationship Id="rId7" Type="http://schemas.openxmlformats.org/officeDocument/2006/relationships/hyperlink" Target="http://www.design-by-contract.com/" TargetMode="External"/><Relationship Id="rId2" Type="http://schemas.openxmlformats.org/officeDocument/2006/relationships/hyperlink" Target="http://c2.com/cgi/wiki?XpSimplicityRul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rtinfowler.com/bliki/TellDontAsk.html" TargetMode="External"/><Relationship Id="rId5" Type="http://schemas.openxmlformats.org/officeDocument/2006/relationships/hyperlink" Target="http://en.wikipedia.org/wiki/Law_of_Demeter" TargetMode="External"/><Relationship Id="rId10" Type="http://schemas.openxmlformats.org/officeDocument/2006/relationships/hyperlink" Target="http://codurance.com/2015/01/27/balanced-abstraction-principle/" TargetMode="External"/><Relationship Id="rId4" Type="http://schemas.openxmlformats.org/officeDocument/2006/relationships/hyperlink" Target="http://www.butunclebob.com/ArticleS.UncleBob.PrinciplesOfOod" TargetMode="External"/><Relationship Id="rId9" Type="http://schemas.openxmlformats.org/officeDocument/2006/relationships/hyperlink" Target="https://msdn.microsoft.com/en-us/magazine/cc947917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9751628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8thlight.com/uncle-bob/2013/05/27/TheTransformationPriorityPremise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durance.com/2015/05/12/does-tdd-lead-to-good-desig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Hands-On &lt;1&gt;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Xiao</a:t>
            </a:r>
          </a:p>
          <a:p>
            <a:r>
              <a:rPr lang="en-US" dirty="0" smtClean="0"/>
              <a:t>June 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142999"/>
            <a:ext cx="425469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Good Design Guidelines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4 </a:t>
            </a:r>
            <a:r>
              <a:rPr lang="en-US" dirty="0">
                <a:hlinkClick r:id="rId2"/>
              </a:rPr>
              <a:t>Rules of Simple </a:t>
            </a:r>
            <a:r>
              <a:rPr lang="en-US" dirty="0" smtClean="0">
                <a:hlinkClick r:id="rId2"/>
              </a:rPr>
              <a:t>Design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Domain </a:t>
            </a:r>
            <a:r>
              <a:rPr lang="en-US" dirty="0">
                <a:hlinkClick r:id="rId3"/>
              </a:rPr>
              <a:t>Driven </a:t>
            </a:r>
            <a:r>
              <a:rPr lang="en-US" dirty="0" smtClean="0">
                <a:hlinkClick r:id="rId3"/>
              </a:rPr>
              <a:t>Design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SOLID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Law </a:t>
            </a:r>
            <a:r>
              <a:rPr lang="en-US" dirty="0">
                <a:hlinkClick r:id="rId5"/>
              </a:rPr>
              <a:t>of </a:t>
            </a:r>
            <a:r>
              <a:rPr lang="en-US" dirty="0" smtClean="0">
                <a:hlinkClick r:id="rId5"/>
              </a:rPr>
              <a:t>Demeter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Tell </a:t>
            </a:r>
            <a:r>
              <a:rPr lang="en-US" dirty="0">
                <a:hlinkClick r:id="rId6"/>
              </a:rPr>
              <a:t>Don’t </a:t>
            </a:r>
            <a:r>
              <a:rPr lang="en-US" dirty="0" smtClean="0">
                <a:hlinkClick r:id="rId6"/>
              </a:rPr>
              <a:t>Ask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Design </a:t>
            </a:r>
            <a:r>
              <a:rPr lang="en-US" dirty="0">
                <a:hlinkClick r:id="rId7"/>
              </a:rPr>
              <a:t>by </a:t>
            </a:r>
            <a:r>
              <a:rPr lang="en-US" dirty="0" smtClean="0">
                <a:hlinkClick r:id="rId7"/>
              </a:rPr>
              <a:t>Contract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8"/>
              </a:rPr>
              <a:t>Feature Envy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9"/>
              </a:rPr>
              <a:t>Cohesion and Coupling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10"/>
              </a:rPr>
              <a:t>Balanced </a:t>
            </a:r>
            <a:r>
              <a:rPr lang="en-US" dirty="0">
                <a:hlinkClick r:id="rId10"/>
              </a:rPr>
              <a:t>Abstraction </a:t>
            </a:r>
            <a:r>
              <a:rPr lang="en-US" dirty="0" smtClean="0">
                <a:hlinkClick r:id="rId10"/>
              </a:rPr>
              <a:t>Principle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73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09800"/>
            <a:ext cx="518148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TDD</a:t>
            </a:r>
            <a:r>
              <a:rPr lang="en-US" sz="2800" dirty="0" smtClean="0"/>
              <a:t> </a:t>
            </a:r>
            <a:r>
              <a:rPr lang="en-US" sz="4000" dirty="0"/>
              <a:t>is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Starts with </a:t>
            </a:r>
            <a:r>
              <a:rPr lang="en-US" sz="2800" dirty="0" smtClean="0">
                <a:solidFill>
                  <a:srgbClr val="00B0F0"/>
                </a:solidFill>
              </a:rPr>
              <a:t>confidence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Deals with </a:t>
            </a:r>
            <a:r>
              <a:rPr lang="en-US" sz="2800" dirty="0" smtClean="0">
                <a:solidFill>
                  <a:srgbClr val="FF0000"/>
                </a:solidFill>
              </a:rPr>
              <a:t>specific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cases then</a:t>
            </a:r>
            <a:endParaRPr lang="en-US" sz="28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Wingdings" panose="05000000000000000000" pitchFamily="2" charset="2"/>
              </a:rPr>
              <a:t>Concludes </a:t>
            </a:r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generic</a:t>
            </a:r>
            <a:r>
              <a:rPr lang="en-US" sz="2800" dirty="0" smtClean="0">
                <a:sym typeface="Wingdings" panose="05000000000000000000" pitchFamily="2" charset="2"/>
              </a:rPr>
              <a:t>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Wingdings" panose="05000000000000000000" pitchFamily="2" charset="2"/>
              </a:rPr>
              <a:t>Prompts for code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improvement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143000"/>
            <a:ext cx="202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Homework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133600"/>
            <a:ext cx="5661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Give number between 0 to 99, return its </a:t>
            </a:r>
            <a:r>
              <a:rPr lang="en-US" altLang="zh-CN" dirty="0"/>
              <a:t>E</a:t>
            </a:r>
            <a:r>
              <a:rPr lang="en-US" altLang="zh-CN" dirty="0" smtClean="0"/>
              <a:t>nglish word, E.g.</a:t>
            </a:r>
          </a:p>
          <a:p>
            <a:r>
              <a:rPr lang="zh-CN" altLang="en-US" dirty="0" smtClean="0"/>
              <a:t>给出任意个</a:t>
            </a:r>
            <a:r>
              <a:rPr lang="en-US" altLang="zh-CN" dirty="0" smtClean="0"/>
              <a:t>0-99</a:t>
            </a:r>
            <a:r>
              <a:rPr lang="zh-CN" altLang="en-US" dirty="0" smtClean="0"/>
              <a:t>的数字，返回数字的英文。比如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Zero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10  </a:t>
            </a:r>
            <a:r>
              <a:rPr lang="en-US" altLang="zh-CN" dirty="0" smtClean="0">
                <a:sym typeface="Wingdings" panose="05000000000000000000" pitchFamily="2" charset="2"/>
              </a:rPr>
              <a:t>Ten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21  </a:t>
            </a:r>
            <a:r>
              <a:rPr lang="en-US" altLang="zh-CN" dirty="0" smtClean="0">
                <a:sym typeface="Wingdings" panose="05000000000000000000" pitchFamily="2" charset="2"/>
              </a:rPr>
              <a:t>Twenty One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99  </a:t>
            </a:r>
            <a:r>
              <a:rPr lang="en-US" altLang="zh-CN" dirty="0" smtClean="0">
                <a:sym typeface="Wingdings" panose="05000000000000000000" pitchFamily="2" charset="2"/>
              </a:rPr>
              <a:t>Ninety Nine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206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TDD Cycle</a:t>
            </a:r>
            <a:endParaRPr lang="en-US"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31896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1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16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88068"/>
            <a:ext cx="7307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Factorize a positive integer number into its prime factors</a:t>
            </a:r>
            <a:r>
              <a:rPr lang="en-US" sz="2400" dirty="0" smtClean="0"/>
              <a:t>.</a:t>
            </a:r>
          </a:p>
          <a:p>
            <a:r>
              <a:rPr lang="zh-CN" altLang="en-US" sz="2400" dirty="0"/>
              <a:t>找</a:t>
            </a:r>
            <a:r>
              <a:rPr lang="zh-CN" altLang="en-US" sz="2400" dirty="0" smtClean="0"/>
              <a:t>出一个正整数的所有质因数</a:t>
            </a:r>
            <a:endParaRPr lang="en-US" sz="2400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39243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581937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505200"/>
            <a:ext cx="297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vimeo.com/97516288</a:t>
            </a:r>
            <a:endParaRPr lang="en-US" u="sng" dirty="0" smtClean="0"/>
          </a:p>
          <a:p>
            <a:pPr algn="ctr"/>
            <a:r>
              <a:rPr lang="en-US" u="sng" dirty="0" smtClean="0"/>
              <a:t>Start from 32’50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61722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/>
              <a:t>Transformation Priority Premise (TPP)</a:t>
            </a:r>
          </a:p>
          <a:p>
            <a:r>
              <a:rPr lang="en-US" altLang="en-US" sz="900" dirty="0">
                <a:hlinkClick r:id="rId2"/>
              </a:rPr>
              <a:t>http://blog.8thlight.com/uncle-bob/2013/05/27/TheTransformationPriorityPremise.html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92638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• ({}–&gt;nil) no code at all-&gt;code that employs nil </a:t>
            </a:r>
          </a:p>
          <a:p>
            <a:r>
              <a:rPr lang="en-US" altLang="zh-CN"/>
              <a:t>• (nil-&gt;constant) </a:t>
            </a:r>
          </a:p>
          <a:p>
            <a:r>
              <a:rPr lang="en-US" altLang="zh-CN"/>
              <a:t>• (constant-&gt;constant+) a simple constant to a more complex constant </a:t>
            </a:r>
          </a:p>
          <a:p>
            <a:r>
              <a:rPr lang="en-US" altLang="zh-CN"/>
              <a:t>• (constant-&gt;scalar) replacing a constant with a variable or an argument </a:t>
            </a:r>
          </a:p>
          <a:p>
            <a:r>
              <a:rPr lang="en-US" altLang="zh-CN"/>
              <a:t>• (statement-&gt;statements) adding more unconditional statements. </a:t>
            </a:r>
          </a:p>
          <a:p>
            <a:r>
              <a:rPr lang="en-US" altLang="zh-CN"/>
              <a:t>• (unconditional-&gt;if) splitting the execution path </a:t>
            </a:r>
          </a:p>
          <a:p>
            <a:r>
              <a:rPr lang="en-US" altLang="zh-CN"/>
              <a:t>• (scalar-&gt;array) </a:t>
            </a:r>
          </a:p>
          <a:p>
            <a:r>
              <a:rPr lang="en-US" altLang="zh-CN"/>
              <a:t>• (array-&gt;container) </a:t>
            </a:r>
          </a:p>
          <a:p>
            <a:r>
              <a:rPr lang="en-US" altLang="zh-CN"/>
              <a:t>• (statement-&gt;recursion) </a:t>
            </a:r>
          </a:p>
          <a:p>
            <a:r>
              <a:rPr lang="en-US" altLang="zh-CN"/>
              <a:t>• (if-&gt;while) </a:t>
            </a:r>
          </a:p>
          <a:p>
            <a:r>
              <a:rPr lang="en-US" altLang="zh-CN"/>
              <a:t>• (expression-&gt;function) replacing an expression with a function or algorithm </a:t>
            </a:r>
          </a:p>
          <a:p>
            <a:r>
              <a:rPr lang="en-US" altLang="zh-CN"/>
              <a:t>• (variable-&gt;assignment) replacing the value of a variable. </a:t>
            </a:r>
          </a:p>
        </p:txBody>
      </p:sp>
    </p:spTree>
    <p:extLst>
      <p:ext uri="{BB962C8B-B14F-4D97-AF65-F5344CB8AC3E}">
        <p14:creationId xmlns:p14="http://schemas.microsoft.com/office/powerpoint/2010/main" val="92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737" y="2819399"/>
            <a:ext cx="690458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/>
              <a:t>TDD is </a:t>
            </a:r>
            <a:r>
              <a:rPr lang="en-US" sz="3600" dirty="0" smtClean="0">
                <a:solidFill>
                  <a:srgbClr val="FF0000"/>
                </a:solidFill>
              </a:rPr>
              <a:t>design</a:t>
            </a:r>
            <a:r>
              <a:rPr lang="en-US" sz="3600" dirty="0" smtClean="0"/>
              <a:t> tool or </a:t>
            </a:r>
            <a:r>
              <a:rPr lang="en-US" sz="3600" dirty="0" smtClean="0">
                <a:solidFill>
                  <a:srgbClr val="00B0F0"/>
                </a:solidFill>
              </a:rPr>
              <a:t>testing</a:t>
            </a:r>
            <a:r>
              <a:rPr lang="en-US" sz="3600" dirty="0" smtClean="0"/>
              <a:t> tool 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4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685800" y="5715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http://codurance.com/2015/05/12/does-tdd-lead-to-good-design/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85800"/>
            <a:ext cx="8305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Classicist TDD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Design </a:t>
            </a:r>
            <a:r>
              <a:rPr lang="en-US" dirty="0"/>
              <a:t>happens during the refactoring phase.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During </a:t>
            </a:r>
            <a:r>
              <a:rPr lang="en-US" dirty="0"/>
              <a:t>the refactoring phase, the unit under test may grow to multiple classes.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Mocks are rarely used, unless when isolating external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up-front design considerations are made. Design completely emerges from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It’s a great way to avoid over-engineering.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Often </a:t>
            </a:r>
            <a:r>
              <a:rPr lang="en-US" dirty="0"/>
              <a:t>used in conjunction with the 4 Rules of Simple Design.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Good for exploration, when we know what the input and desired output are but we don’t really know how the implementation looks like.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Great for cases where we can’t rely on a domain expert or domain language (data transformation, algorithms,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7924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Outside-In TDD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Prescribes </a:t>
            </a:r>
            <a:r>
              <a:rPr lang="en-US" dirty="0"/>
              <a:t>a direction in which we start test-driving our code: from </a:t>
            </a:r>
            <a:r>
              <a:rPr lang="en-US" dirty="0" smtClean="0"/>
              <a:t>outside </a:t>
            </a:r>
            <a:r>
              <a:rPr lang="en-US" dirty="0"/>
              <a:t>to the </a:t>
            </a:r>
            <a:r>
              <a:rPr lang="en-US" dirty="0" smtClean="0"/>
              <a:t>inside.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starts in the </a:t>
            </a:r>
            <a:r>
              <a:rPr lang="en-US" i="1" dirty="0"/>
              <a:t>red</a:t>
            </a:r>
            <a:r>
              <a:rPr lang="en-US" dirty="0"/>
              <a:t> phase, while writing the tests.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is refined during the </a:t>
            </a:r>
            <a:r>
              <a:rPr lang="en-US" i="1" dirty="0"/>
              <a:t>refactoring</a:t>
            </a:r>
            <a:r>
              <a:rPr lang="en-US" dirty="0"/>
              <a:t> phase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normally start with an acceptance test which verifies if the feature as a whole works. </a:t>
            </a:r>
            <a:r>
              <a:rPr lang="en-US" dirty="0" smtClean="0"/>
              <a:t>With </a:t>
            </a:r>
            <a:r>
              <a:rPr lang="en-US" dirty="0"/>
              <a:t>a failing acceptance test informing why the feature is not yet </a:t>
            </a:r>
            <a:r>
              <a:rPr lang="en-US" dirty="0" smtClean="0"/>
              <a:t>complete. we </a:t>
            </a:r>
            <a:r>
              <a:rPr lang="en-US" dirty="0"/>
              <a:t>start writing unit tests.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Starts </a:t>
            </a:r>
            <a:r>
              <a:rPr lang="en-US" dirty="0"/>
              <a:t>from classes that are closer to the input of the system (outside) and move towards the inside of our application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Refactoring </a:t>
            </a:r>
            <a:r>
              <a:rPr lang="en-US" dirty="0"/>
              <a:t>phases are much smaller, when compared to the classicist approach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999" y="2035452"/>
            <a:ext cx="5034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Which One Is Better?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TDD becomes much easier when we understand what </a:t>
            </a:r>
            <a:r>
              <a:rPr lang="en-US" sz="2400" dirty="0">
                <a:solidFill>
                  <a:srgbClr val="FF0000"/>
                </a:solidFill>
              </a:rPr>
              <a:t>good design</a:t>
            </a:r>
            <a:r>
              <a:rPr lang="en-US" sz="2400" dirty="0"/>
              <a:t> looks </a:t>
            </a:r>
            <a:r>
              <a:rPr lang="en-US" sz="2400" dirty="0" smtClean="0"/>
              <a:t>like.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9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532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TDD Hands-On &lt;1&gt;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Hands-On &lt;1&gt;</dc:title>
  <dc:creator>Xiao, Wei</dc:creator>
  <cp:lastModifiedBy>Xiao, Wei</cp:lastModifiedBy>
  <cp:revision>18</cp:revision>
  <dcterms:created xsi:type="dcterms:W3CDTF">2015-06-05T01:42:14Z</dcterms:created>
  <dcterms:modified xsi:type="dcterms:W3CDTF">2015-06-11T09:01:01Z</dcterms:modified>
</cp:coreProperties>
</file>