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3" r:id="rId7"/>
    <p:sldId id="259" r:id="rId8"/>
    <p:sldId id="260" r:id="rId9"/>
    <p:sldId id="264" r:id="rId10"/>
    <p:sldId id="266" r:id="rId11"/>
    <p:sldId id="267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F8D27-CA81-4F22-ABD6-A9CF5D4C571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CC56C-7A21-4DFF-A435-7E6942E02246}">
      <dgm:prSet phldrT="[Text]"/>
      <dgm:spPr/>
      <dgm:t>
        <a:bodyPr/>
        <a:lstStyle/>
        <a:p>
          <a:r>
            <a:rPr lang="en-US" dirty="0" smtClean="0"/>
            <a:t>Test Fails</a:t>
          </a:r>
          <a:endParaRPr lang="en-US" dirty="0"/>
        </a:p>
      </dgm:t>
    </dgm:pt>
    <dgm:pt modelId="{47463D4A-E774-4862-993E-A4686BA0B580}" type="parTrans" cxnId="{8638B2D5-D376-44FD-92A0-A81B245512AF}">
      <dgm:prSet/>
      <dgm:spPr/>
      <dgm:t>
        <a:bodyPr/>
        <a:lstStyle/>
        <a:p>
          <a:endParaRPr lang="en-US"/>
        </a:p>
      </dgm:t>
    </dgm:pt>
    <dgm:pt modelId="{C363D082-95BC-467F-B4C6-0FC0A13102E7}" type="sibTrans" cxnId="{8638B2D5-D376-44FD-92A0-A81B245512AF}">
      <dgm:prSet/>
      <dgm:spPr/>
      <dgm:t>
        <a:bodyPr/>
        <a:lstStyle/>
        <a:p>
          <a:endParaRPr lang="en-US"/>
        </a:p>
      </dgm:t>
    </dgm:pt>
    <dgm:pt modelId="{6AB3C784-DC46-43E5-80BA-45657763A245}">
      <dgm:prSet phldrT="[Text]"/>
      <dgm:spPr/>
      <dgm:t>
        <a:bodyPr/>
        <a:lstStyle/>
        <a:p>
          <a:r>
            <a:rPr lang="en-US" dirty="0" smtClean="0"/>
            <a:t>Test Pass</a:t>
          </a:r>
          <a:endParaRPr lang="en-US" dirty="0"/>
        </a:p>
      </dgm:t>
    </dgm:pt>
    <dgm:pt modelId="{624B7121-724D-4EAF-A936-9DEB9AA9881A}" type="parTrans" cxnId="{57C0C91A-F539-4D47-925C-CA21550EB780}">
      <dgm:prSet/>
      <dgm:spPr/>
      <dgm:t>
        <a:bodyPr/>
        <a:lstStyle/>
        <a:p>
          <a:endParaRPr lang="en-US"/>
        </a:p>
      </dgm:t>
    </dgm:pt>
    <dgm:pt modelId="{EC1F87A5-7F78-49D9-89E5-34154D87BE51}" type="sibTrans" cxnId="{57C0C91A-F539-4D47-925C-CA21550EB780}">
      <dgm:prSet/>
      <dgm:spPr/>
      <dgm:t>
        <a:bodyPr/>
        <a:lstStyle/>
        <a:p>
          <a:endParaRPr lang="en-US"/>
        </a:p>
      </dgm:t>
    </dgm:pt>
    <dgm:pt modelId="{8ACC854E-63BA-437C-B0E3-2565E0163AB1}">
      <dgm:prSet phldrT="[Text]"/>
      <dgm:spPr/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9035DD44-758F-4E11-945E-2D4778AA4B95}" type="parTrans" cxnId="{C70BD8F1-D5DA-4E5F-9E24-EA7C14FB2B94}">
      <dgm:prSet/>
      <dgm:spPr/>
      <dgm:t>
        <a:bodyPr/>
        <a:lstStyle/>
        <a:p>
          <a:endParaRPr lang="en-US"/>
        </a:p>
      </dgm:t>
    </dgm:pt>
    <dgm:pt modelId="{FC2FAA9F-5A53-4040-9466-ECD83D31014C}" type="sibTrans" cxnId="{C70BD8F1-D5DA-4E5F-9E24-EA7C14FB2B94}">
      <dgm:prSet/>
      <dgm:spPr/>
      <dgm:t>
        <a:bodyPr/>
        <a:lstStyle/>
        <a:p>
          <a:endParaRPr lang="en-US"/>
        </a:p>
      </dgm:t>
    </dgm:pt>
    <dgm:pt modelId="{16A903C0-EA40-4669-B855-5639904017EB}" type="pres">
      <dgm:prSet presAssocID="{088F8D27-CA81-4F22-ABD6-A9CF5D4C571F}" presName="cycle" presStyleCnt="0">
        <dgm:presLayoutVars>
          <dgm:dir/>
          <dgm:resizeHandles val="exact"/>
        </dgm:presLayoutVars>
      </dgm:prSet>
      <dgm:spPr/>
    </dgm:pt>
    <dgm:pt modelId="{0A17427C-4781-46C8-B07A-CD494530B945}" type="pres">
      <dgm:prSet presAssocID="{108CC56C-7A21-4DFF-A435-7E6942E02246}" presName="node" presStyleLbl="node1" presStyleIdx="0" presStyleCnt="3">
        <dgm:presLayoutVars>
          <dgm:bulletEnabled val="1"/>
        </dgm:presLayoutVars>
      </dgm:prSet>
      <dgm:spPr/>
    </dgm:pt>
    <dgm:pt modelId="{8C839A50-C260-43B7-A8F8-EF25EE470A14}" type="pres">
      <dgm:prSet presAssocID="{C363D082-95BC-467F-B4C6-0FC0A13102E7}" presName="sibTrans" presStyleLbl="sibTrans2D1" presStyleIdx="0" presStyleCnt="3"/>
      <dgm:spPr/>
    </dgm:pt>
    <dgm:pt modelId="{2AA0C42B-1BD0-473C-9ADA-DB16E6CC2156}" type="pres">
      <dgm:prSet presAssocID="{C363D082-95BC-467F-B4C6-0FC0A13102E7}" presName="connectorText" presStyleLbl="sibTrans2D1" presStyleIdx="0" presStyleCnt="3"/>
      <dgm:spPr/>
    </dgm:pt>
    <dgm:pt modelId="{A9A5CDA1-8A36-4A69-82E9-A067F2907557}" type="pres">
      <dgm:prSet presAssocID="{6AB3C784-DC46-43E5-80BA-45657763A245}" presName="node" presStyleLbl="node1" presStyleIdx="1" presStyleCnt="3">
        <dgm:presLayoutVars>
          <dgm:bulletEnabled val="1"/>
        </dgm:presLayoutVars>
      </dgm:prSet>
      <dgm:spPr/>
    </dgm:pt>
    <dgm:pt modelId="{5313E64F-AF46-4515-81C1-0C1DF6B794A8}" type="pres">
      <dgm:prSet presAssocID="{EC1F87A5-7F78-49D9-89E5-34154D87BE51}" presName="sibTrans" presStyleLbl="sibTrans2D1" presStyleIdx="1" presStyleCnt="3"/>
      <dgm:spPr/>
    </dgm:pt>
    <dgm:pt modelId="{E1F1EBCB-D6CE-40C1-BD00-A726F9F029C5}" type="pres">
      <dgm:prSet presAssocID="{EC1F87A5-7F78-49D9-89E5-34154D87BE51}" presName="connectorText" presStyleLbl="sibTrans2D1" presStyleIdx="1" presStyleCnt="3"/>
      <dgm:spPr/>
    </dgm:pt>
    <dgm:pt modelId="{274B6E7F-3C32-4F88-B766-0AFACB4B06E6}" type="pres">
      <dgm:prSet presAssocID="{8ACC854E-63BA-437C-B0E3-2565E0163AB1}" presName="node" presStyleLbl="node1" presStyleIdx="2" presStyleCnt="3">
        <dgm:presLayoutVars>
          <dgm:bulletEnabled val="1"/>
        </dgm:presLayoutVars>
      </dgm:prSet>
      <dgm:spPr/>
    </dgm:pt>
    <dgm:pt modelId="{AEE51F35-DEBD-4721-98F4-A03A6F536AEA}" type="pres">
      <dgm:prSet presAssocID="{FC2FAA9F-5A53-4040-9466-ECD83D31014C}" presName="sibTrans" presStyleLbl="sibTrans2D1" presStyleIdx="2" presStyleCnt="3"/>
      <dgm:spPr/>
    </dgm:pt>
    <dgm:pt modelId="{C29A07AE-89F8-4AAF-A0A5-879FE4297CA8}" type="pres">
      <dgm:prSet presAssocID="{FC2FAA9F-5A53-4040-9466-ECD83D31014C}" presName="connectorText" presStyleLbl="sibTrans2D1" presStyleIdx="2" presStyleCnt="3"/>
      <dgm:spPr/>
    </dgm:pt>
  </dgm:ptLst>
  <dgm:cxnLst>
    <dgm:cxn modelId="{995F3FC7-9BB1-48D2-9A0C-C1DCF2999DBE}" type="presOf" srcId="{088F8D27-CA81-4F22-ABD6-A9CF5D4C571F}" destId="{16A903C0-EA40-4669-B855-5639904017EB}" srcOrd="0" destOrd="0" presId="urn:microsoft.com/office/officeart/2005/8/layout/cycle2"/>
    <dgm:cxn modelId="{F67A3B64-57D4-4343-8A22-F704E05CB4DF}" type="presOf" srcId="{FC2FAA9F-5A53-4040-9466-ECD83D31014C}" destId="{C29A07AE-89F8-4AAF-A0A5-879FE4297CA8}" srcOrd="1" destOrd="0" presId="urn:microsoft.com/office/officeart/2005/8/layout/cycle2"/>
    <dgm:cxn modelId="{39E090FA-FD5C-4A61-9282-FC5ECB8D602D}" type="presOf" srcId="{6AB3C784-DC46-43E5-80BA-45657763A245}" destId="{A9A5CDA1-8A36-4A69-82E9-A067F2907557}" srcOrd="0" destOrd="0" presId="urn:microsoft.com/office/officeart/2005/8/layout/cycle2"/>
    <dgm:cxn modelId="{0B5830C2-CD37-4233-8939-2848F827AF5C}" type="presOf" srcId="{8ACC854E-63BA-437C-B0E3-2565E0163AB1}" destId="{274B6E7F-3C32-4F88-B766-0AFACB4B06E6}" srcOrd="0" destOrd="0" presId="urn:microsoft.com/office/officeart/2005/8/layout/cycle2"/>
    <dgm:cxn modelId="{DC957AB4-2CDB-40A3-BD8C-8ECD5CC3E946}" type="presOf" srcId="{EC1F87A5-7F78-49D9-89E5-34154D87BE51}" destId="{E1F1EBCB-D6CE-40C1-BD00-A726F9F029C5}" srcOrd="1" destOrd="0" presId="urn:microsoft.com/office/officeart/2005/8/layout/cycle2"/>
    <dgm:cxn modelId="{525D04E3-F7EB-4EEE-B4E1-1FDF98B8FE4B}" type="presOf" srcId="{C363D082-95BC-467F-B4C6-0FC0A13102E7}" destId="{2AA0C42B-1BD0-473C-9ADA-DB16E6CC2156}" srcOrd="1" destOrd="0" presId="urn:microsoft.com/office/officeart/2005/8/layout/cycle2"/>
    <dgm:cxn modelId="{C70BD8F1-D5DA-4E5F-9E24-EA7C14FB2B94}" srcId="{088F8D27-CA81-4F22-ABD6-A9CF5D4C571F}" destId="{8ACC854E-63BA-437C-B0E3-2565E0163AB1}" srcOrd="2" destOrd="0" parTransId="{9035DD44-758F-4E11-945E-2D4778AA4B95}" sibTransId="{FC2FAA9F-5A53-4040-9466-ECD83D31014C}"/>
    <dgm:cxn modelId="{81507927-BF86-4AA7-8BC6-F32C8E1520E6}" type="presOf" srcId="{EC1F87A5-7F78-49D9-89E5-34154D87BE51}" destId="{5313E64F-AF46-4515-81C1-0C1DF6B794A8}" srcOrd="0" destOrd="0" presId="urn:microsoft.com/office/officeart/2005/8/layout/cycle2"/>
    <dgm:cxn modelId="{9EA3A9FB-E6F2-46C8-AB97-0EFB255E73F4}" type="presOf" srcId="{108CC56C-7A21-4DFF-A435-7E6942E02246}" destId="{0A17427C-4781-46C8-B07A-CD494530B945}" srcOrd="0" destOrd="0" presId="urn:microsoft.com/office/officeart/2005/8/layout/cycle2"/>
    <dgm:cxn modelId="{7D38712D-321D-4E50-8331-23842EC46480}" type="presOf" srcId="{C363D082-95BC-467F-B4C6-0FC0A13102E7}" destId="{8C839A50-C260-43B7-A8F8-EF25EE470A14}" srcOrd="0" destOrd="0" presId="urn:microsoft.com/office/officeart/2005/8/layout/cycle2"/>
    <dgm:cxn modelId="{3AB8DEFC-8F37-4D6A-8692-DBF85A072C51}" type="presOf" srcId="{FC2FAA9F-5A53-4040-9466-ECD83D31014C}" destId="{AEE51F35-DEBD-4721-98F4-A03A6F536AEA}" srcOrd="0" destOrd="0" presId="urn:microsoft.com/office/officeart/2005/8/layout/cycle2"/>
    <dgm:cxn modelId="{57C0C91A-F539-4D47-925C-CA21550EB780}" srcId="{088F8D27-CA81-4F22-ABD6-A9CF5D4C571F}" destId="{6AB3C784-DC46-43E5-80BA-45657763A245}" srcOrd="1" destOrd="0" parTransId="{624B7121-724D-4EAF-A936-9DEB9AA9881A}" sibTransId="{EC1F87A5-7F78-49D9-89E5-34154D87BE51}"/>
    <dgm:cxn modelId="{8638B2D5-D376-44FD-92A0-A81B245512AF}" srcId="{088F8D27-CA81-4F22-ABD6-A9CF5D4C571F}" destId="{108CC56C-7A21-4DFF-A435-7E6942E02246}" srcOrd="0" destOrd="0" parTransId="{47463D4A-E774-4862-993E-A4686BA0B580}" sibTransId="{C363D082-95BC-467F-B4C6-0FC0A13102E7}"/>
    <dgm:cxn modelId="{0120DCAF-F67E-4096-AAF4-008649817E3E}" type="presParOf" srcId="{16A903C0-EA40-4669-B855-5639904017EB}" destId="{0A17427C-4781-46C8-B07A-CD494530B945}" srcOrd="0" destOrd="0" presId="urn:microsoft.com/office/officeart/2005/8/layout/cycle2"/>
    <dgm:cxn modelId="{ECD720CE-4795-4E28-942B-EAC463ED585E}" type="presParOf" srcId="{16A903C0-EA40-4669-B855-5639904017EB}" destId="{8C839A50-C260-43B7-A8F8-EF25EE470A14}" srcOrd="1" destOrd="0" presId="urn:microsoft.com/office/officeart/2005/8/layout/cycle2"/>
    <dgm:cxn modelId="{5051135B-C181-419D-B371-E5A587866FA4}" type="presParOf" srcId="{8C839A50-C260-43B7-A8F8-EF25EE470A14}" destId="{2AA0C42B-1BD0-473C-9ADA-DB16E6CC2156}" srcOrd="0" destOrd="0" presId="urn:microsoft.com/office/officeart/2005/8/layout/cycle2"/>
    <dgm:cxn modelId="{DD5049BC-A44B-4135-A763-9EBD94DDAFCF}" type="presParOf" srcId="{16A903C0-EA40-4669-B855-5639904017EB}" destId="{A9A5CDA1-8A36-4A69-82E9-A067F2907557}" srcOrd="2" destOrd="0" presId="urn:microsoft.com/office/officeart/2005/8/layout/cycle2"/>
    <dgm:cxn modelId="{958C8EBE-2E59-4647-816C-ED2EC30E06D5}" type="presParOf" srcId="{16A903C0-EA40-4669-B855-5639904017EB}" destId="{5313E64F-AF46-4515-81C1-0C1DF6B794A8}" srcOrd="3" destOrd="0" presId="urn:microsoft.com/office/officeart/2005/8/layout/cycle2"/>
    <dgm:cxn modelId="{86E812BD-A442-4C4A-AB39-174792BEDD01}" type="presParOf" srcId="{5313E64F-AF46-4515-81C1-0C1DF6B794A8}" destId="{E1F1EBCB-D6CE-40C1-BD00-A726F9F029C5}" srcOrd="0" destOrd="0" presId="urn:microsoft.com/office/officeart/2005/8/layout/cycle2"/>
    <dgm:cxn modelId="{70DB9C19-E7EC-4F7A-A2D0-5ABE5621C227}" type="presParOf" srcId="{16A903C0-EA40-4669-B855-5639904017EB}" destId="{274B6E7F-3C32-4F88-B766-0AFACB4B06E6}" srcOrd="4" destOrd="0" presId="urn:microsoft.com/office/officeart/2005/8/layout/cycle2"/>
    <dgm:cxn modelId="{C2B58D5E-0B77-47C5-91E1-C8DE88C937D1}" type="presParOf" srcId="{16A903C0-EA40-4669-B855-5639904017EB}" destId="{AEE51F35-DEBD-4721-98F4-A03A6F536AEA}" srcOrd="5" destOrd="0" presId="urn:microsoft.com/office/officeart/2005/8/layout/cycle2"/>
    <dgm:cxn modelId="{5CB01099-6088-4ADD-B270-765C8CE072D3}" type="presParOf" srcId="{AEE51F35-DEBD-4721-98F4-A03A6F536AEA}" destId="{C29A07AE-89F8-4AAF-A0A5-879FE4297CA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427C-4781-46C8-B07A-CD494530B945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 Fails</a:t>
          </a:r>
          <a:endParaRPr lang="en-US" sz="2700" kern="1200" dirty="0"/>
        </a:p>
      </dsp:txBody>
      <dsp:txXfrm>
        <a:off x="2423942" y="259099"/>
        <a:ext cx="1248115" cy="1248115"/>
      </dsp:txXfrm>
    </dsp:sp>
    <dsp:sp modelId="{8C839A50-C260-43B7-A8F8-EF25EE470A14}">
      <dsp:nvSpPr>
        <dsp:cNvPr id="0" name=""/>
        <dsp:cNvSpPr/>
      </dsp:nvSpPr>
      <dsp:spPr>
        <a:xfrm rot="3600000">
          <a:off x="3469294" y="1722603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504594" y="1780606"/>
        <a:ext cx="329462" cy="357433"/>
      </dsp:txXfrm>
    </dsp:sp>
    <dsp:sp modelId="{A9A5CDA1-8A36-4A69-82E9-A067F2907557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 Pass</a:t>
          </a:r>
          <a:endParaRPr lang="en-US" sz="2700" kern="1200" dirty="0"/>
        </a:p>
      </dsp:txBody>
      <dsp:txXfrm>
        <a:off x="3750511" y="2556785"/>
        <a:ext cx="1248115" cy="1248115"/>
      </dsp:txXfrm>
    </dsp:sp>
    <dsp:sp modelId="{5313E64F-AF46-4515-81C1-0C1DF6B794A8}">
      <dsp:nvSpPr>
        <dsp:cNvPr id="0" name=""/>
        <dsp:cNvSpPr/>
      </dsp:nvSpPr>
      <dsp:spPr>
        <a:xfrm rot="10800000">
          <a:off x="2825990" y="2882982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2967188" y="3002126"/>
        <a:ext cx="329462" cy="357433"/>
      </dsp:txXfrm>
    </dsp:sp>
    <dsp:sp modelId="{274B6E7F-3C32-4F88-B766-0AFACB4B06E6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Refactor</a:t>
          </a:r>
          <a:endParaRPr lang="en-US" sz="2700" kern="1200" dirty="0"/>
        </a:p>
      </dsp:txBody>
      <dsp:txXfrm>
        <a:off x="1097372" y="2556785"/>
        <a:ext cx="1248115" cy="1248115"/>
      </dsp:txXfrm>
    </dsp:sp>
    <dsp:sp modelId="{AEE51F35-DEBD-4721-98F4-A03A6F536AEA}">
      <dsp:nvSpPr>
        <dsp:cNvPr id="0" name=""/>
        <dsp:cNvSpPr/>
      </dsp:nvSpPr>
      <dsp:spPr>
        <a:xfrm rot="18000000">
          <a:off x="2142724" y="1745675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178024" y="1925960"/>
        <a:ext cx="329462" cy="35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FEB5-2A31-4E33-8453-8B990C35E1E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programmers.stackexchange.com/questions/212128/what-is-a-feature-envy-code-and-why-is-it-considered-a-code-smell" TargetMode="External"/><Relationship Id="rId3" Type="http://schemas.openxmlformats.org/officeDocument/2006/relationships/hyperlink" Target="http://dddcommunity.org/learning-ddd/what_is_ddd/" TargetMode="External"/><Relationship Id="rId7" Type="http://schemas.openxmlformats.org/officeDocument/2006/relationships/hyperlink" Target="http://www.design-by-contract.com/" TargetMode="External"/><Relationship Id="rId2" Type="http://schemas.openxmlformats.org/officeDocument/2006/relationships/hyperlink" Target="http://c2.com/cgi/wiki?XpSimplicityRul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rtinfowler.com/bliki/TellDontAsk.html" TargetMode="External"/><Relationship Id="rId5" Type="http://schemas.openxmlformats.org/officeDocument/2006/relationships/hyperlink" Target="http://en.wikipedia.org/wiki/Law_of_Demeter" TargetMode="External"/><Relationship Id="rId10" Type="http://schemas.openxmlformats.org/officeDocument/2006/relationships/hyperlink" Target="http://codurance.com/2015/01/27/balanced-abstraction-principle/" TargetMode="External"/><Relationship Id="rId4" Type="http://schemas.openxmlformats.org/officeDocument/2006/relationships/hyperlink" Target="http://www.butunclebob.com/ArticleS.UncleBob.PrinciplesOfOod" TargetMode="External"/><Relationship Id="rId9" Type="http://schemas.openxmlformats.org/officeDocument/2006/relationships/hyperlink" Target="https://msdn.microsoft.com/en-us/magazine/cc947917.asp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97516288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8thlight.com/uncle-bob/2013/05/27/TheTransformationPriorityPremise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durance.com/2015/05/12/does-tdd-lead-to-good-design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Hands-On &lt;1&gt;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Xiao</a:t>
            </a:r>
          </a:p>
          <a:p>
            <a:r>
              <a:rPr lang="en-US" dirty="0" smtClean="0"/>
              <a:t>June 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999" y="2035452"/>
            <a:ext cx="5034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Which One Is Better?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TDD becomes much easier when we understand what </a:t>
            </a:r>
            <a:r>
              <a:rPr lang="en-US" sz="2400" dirty="0">
                <a:solidFill>
                  <a:srgbClr val="FF0000"/>
                </a:solidFill>
              </a:rPr>
              <a:t>good design</a:t>
            </a:r>
            <a:r>
              <a:rPr lang="en-US" sz="2400" dirty="0"/>
              <a:t> looks </a:t>
            </a:r>
            <a:r>
              <a:rPr lang="en-US" sz="2400" dirty="0" smtClean="0"/>
              <a:t>like.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9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142999"/>
            <a:ext cx="425469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Good Design Guidelines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4 </a:t>
            </a:r>
            <a:r>
              <a:rPr lang="en-US" dirty="0">
                <a:hlinkClick r:id="rId2"/>
              </a:rPr>
              <a:t>Rules of Simple </a:t>
            </a:r>
            <a:r>
              <a:rPr lang="en-US" dirty="0" smtClean="0">
                <a:hlinkClick r:id="rId2"/>
              </a:rPr>
              <a:t>Design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Domain </a:t>
            </a:r>
            <a:r>
              <a:rPr lang="en-US" dirty="0">
                <a:hlinkClick r:id="rId3"/>
              </a:rPr>
              <a:t>Driven </a:t>
            </a:r>
            <a:r>
              <a:rPr lang="en-US" dirty="0" smtClean="0">
                <a:hlinkClick r:id="rId3"/>
              </a:rPr>
              <a:t>Design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SOLID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Law </a:t>
            </a:r>
            <a:r>
              <a:rPr lang="en-US" dirty="0">
                <a:hlinkClick r:id="rId5"/>
              </a:rPr>
              <a:t>of </a:t>
            </a:r>
            <a:r>
              <a:rPr lang="en-US" dirty="0" smtClean="0">
                <a:hlinkClick r:id="rId5"/>
              </a:rPr>
              <a:t>Demeter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Tell </a:t>
            </a:r>
            <a:r>
              <a:rPr lang="en-US" dirty="0">
                <a:hlinkClick r:id="rId6"/>
              </a:rPr>
              <a:t>Don’t </a:t>
            </a:r>
            <a:r>
              <a:rPr lang="en-US" dirty="0" smtClean="0">
                <a:hlinkClick r:id="rId6"/>
              </a:rPr>
              <a:t>Ask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Design </a:t>
            </a:r>
            <a:r>
              <a:rPr lang="en-US" dirty="0">
                <a:hlinkClick r:id="rId7"/>
              </a:rPr>
              <a:t>by </a:t>
            </a:r>
            <a:r>
              <a:rPr lang="en-US" dirty="0" smtClean="0">
                <a:hlinkClick r:id="rId7"/>
              </a:rPr>
              <a:t>Contract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8"/>
              </a:rPr>
              <a:t>Feature Envy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9"/>
              </a:rPr>
              <a:t>Cohesion and Coupling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10"/>
              </a:rPr>
              <a:t>Balanced </a:t>
            </a:r>
            <a:r>
              <a:rPr lang="en-US" dirty="0">
                <a:hlinkClick r:id="rId10"/>
              </a:rPr>
              <a:t>Abstraction </a:t>
            </a:r>
            <a:r>
              <a:rPr lang="en-US" dirty="0" smtClean="0">
                <a:hlinkClick r:id="rId10"/>
              </a:rPr>
              <a:t>Principle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73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09800"/>
            <a:ext cx="518148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TDD</a:t>
            </a:r>
            <a:r>
              <a:rPr lang="en-US" sz="2800" dirty="0" smtClean="0"/>
              <a:t> </a:t>
            </a:r>
            <a:r>
              <a:rPr lang="en-US" sz="4000" dirty="0"/>
              <a:t>is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Starts with </a:t>
            </a:r>
            <a:r>
              <a:rPr lang="en-US" sz="2800" dirty="0" smtClean="0">
                <a:solidFill>
                  <a:srgbClr val="00B0F0"/>
                </a:solidFill>
              </a:rPr>
              <a:t>confidence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Deals with </a:t>
            </a:r>
            <a:r>
              <a:rPr lang="en-US" sz="2800" dirty="0" smtClean="0">
                <a:solidFill>
                  <a:srgbClr val="FF0000"/>
                </a:solidFill>
              </a:rPr>
              <a:t>specific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cases then</a:t>
            </a:r>
            <a:endParaRPr lang="en-US" sz="28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Wingdings" panose="05000000000000000000" pitchFamily="2" charset="2"/>
              </a:rPr>
              <a:t>Concludes </a:t>
            </a:r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generic</a:t>
            </a:r>
            <a:r>
              <a:rPr lang="en-US" sz="2800" dirty="0" smtClean="0">
                <a:sym typeface="Wingdings" panose="05000000000000000000" pitchFamily="2" charset="2"/>
              </a:rPr>
              <a:t>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Wingdings" panose="05000000000000000000" pitchFamily="2" charset="2"/>
              </a:rPr>
              <a:t>Prompts for code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improvement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143000"/>
            <a:ext cx="202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Homework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133600"/>
            <a:ext cx="5661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Give number between 0 to 99, return its </a:t>
            </a:r>
            <a:r>
              <a:rPr lang="en-US" altLang="zh-CN" dirty="0"/>
              <a:t>E</a:t>
            </a:r>
            <a:r>
              <a:rPr lang="en-US" altLang="zh-CN" dirty="0" smtClean="0"/>
              <a:t>nglish word, E.g.</a:t>
            </a:r>
          </a:p>
          <a:p>
            <a:r>
              <a:rPr lang="zh-CN" altLang="en-US" dirty="0" smtClean="0"/>
              <a:t>给出任意个</a:t>
            </a:r>
            <a:r>
              <a:rPr lang="en-US" altLang="zh-CN" dirty="0" smtClean="0"/>
              <a:t>0-99</a:t>
            </a:r>
            <a:r>
              <a:rPr lang="zh-CN" altLang="en-US" dirty="0" smtClean="0"/>
              <a:t>的数字，返回数字的英文。比如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Zero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10  </a:t>
            </a:r>
            <a:r>
              <a:rPr lang="en-US" altLang="zh-CN" dirty="0" smtClean="0">
                <a:sym typeface="Wingdings" panose="05000000000000000000" pitchFamily="2" charset="2"/>
              </a:rPr>
              <a:t>Ten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21  </a:t>
            </a:r>
            <a:r>
              <a:rPr lang="en-US" altLang="zh-CN" dirty="0" smtClean="0">
                <a:sym typeface="Wingdings" panose="05000000000000000000" pitchFamily="2" charset="2"/>
              </a:rPr>
              <a:t>Twenty One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99  </a:t>
            </a:r>
            <a:r>
              <a:rPr lang="en-US" altLang="zh-CN" dirty="0" smtClean="0">
                <a:sym typeface="Wingdings" panose="05000000000000000000" pitchFamily="2" charset="2"/>
              </a:rPr>
              <a:t>Ninety Nine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206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TDD Cycle</a:t>
            </a:r>
            <a:endParaRPr lang="en-US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22433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1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16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88068"/>
            <a:ext cx="7307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Factorize a positive integer number into its prime factors</a:t>
            </a:r>
            <a:r>
              <a:rPr lang="en-US" sz="2400" dirty="0" smtClean="0"/>
              <a:t>.</a:t>
            </a:r>
          </a:p>
          <a:p>
            <a:r>
              <a:rPr lang="zh-CN" altLang="en-US" sz="2400" dirty="0"/>
              <a:t>找</a:t>
            </a:r>
            <a:r>
              <a:rPr lang="zh-CN" altLang="en-US" sz="2400" dirty="0" smtClean="0"/>
              <a:t>出一个正整数的所有质因数</a:t>
            </a:r>
            <a:endParaRPr lang="en-US" sz="2400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39243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808" y="533400"/>
            <a:ext cx="42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Arrange – Act - Assert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62000" y="1179731"/>
            <a:ext cx="7182853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[Test] </a:t>
            </a:r>
            <a:endParaRPr lang="en-US" sz="1600" dirty="0" smtClean="0"/>
          </a:p>
          <a:p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should_be_able_to_add_two_numbers_together</a:t>
            </a:r>
            <a:r>
              <a:rPr lang="en-US" sz="1600" dirty="0"/>
              <a:t>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firstNumber</a:t>
            </a:r>
            <a:r>
              <a:rPr lang="en-US" sz="1600" dirty="0"/>
              <a:t> = 1;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Calculator </a:t>
            </a:r>
            <a:r>
              <a:rPr lang="en-US" sz="1600" dirty="0" err="1"/>
              <a:t>calculator</a:t>
            </a:r>
            <a:r>
              <a:rPr lang="en-US" sz="1600" dirty="0"/>
              <a:t> = new Calculator();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secondNumber</a:t>
            </a:r>
            <a:r>
              <a:rPr lang="en-US" sz="1600" dirty="0"/>
              <a:t> = 2;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result = </a:t>
            </a:r>
            <a:r>
              <a:rPr lang="en-US" sz="1600" dirty="0" err="1"/>
              <a:t>calculator.Add</a:t>
            </a:r>
            <a:r>
              <a:rPr lang="en-US" sz="1600" dirty="0"/>
              <a:t>(</a:t>
            </a:r>
            <a:r>
              <a:rPr lang="en-US" sz="1600" dirty="0" err="1"/>
              <a:t>firstNumber</a:t>
            </a:r>
            <a:r>
              <a:rPr lang="en-US" sz="1600" dirty="0"/>
              <a:t>, </a:t>
            </a:r>
            <a:r>
              <a:rPr lang="en-US" sz="1600" dirty="0" err="1"/>
              <a:t>secondNumber</a:t>
            </a:r>
            <a:r>
              <a:rPr lang="en-US" sz="1600" dirty="0"/>
              <a:t>); </a:t>
            </a:r>
            <a:r>
              <a:rPr lang="en-US" sz="1600" dirty="0" smtClean="0"/>
              <a:t>	</a:t>
            </a:r>
            <a:r>
              <a:rPr lang="en-US" sz="1600" dirty="0" err="1" smtClean="0"/>
              <a:t>result.ShouldEqual</a:t>
            </a:r>
            <a:r>
              <a:rPr lang="en-US" sz="1600" dirty="0" smtClean="0"/>
              <a:t>(3</a:t>
            </a:r>
            <a:r>
              <a:rPr lang="en-US" sz="1600" dirty="0"/>
              <a:t>); 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81251" y="3759826"/>
            <a:ext cx="716360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[Test] public void </a:t>
            </a:r>
            <a:r>
              <a:rPr lang="en-US" sz="1600" dirty="0" err="1"/>
              <a:t>should_be_able_to_add_two_numbers_together</a:t>
            </a:r>
            <a:r>
              <a:rPr lang="en-US" sz="1600" dirty="0"/>
              <a:t>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// </a:t>
            </a:r>
            <a:r>
              <a:rPr lang="en-US" sz="1600" dirty="0"/>
              <a:t>Arrange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firstNumber</a:t>
            </a:r>
            <a:r>
              <a:rPr lang="en-US" sz="1600" dirty="0"/>
              <a:t> = 1;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secondNumber</a:t>
            </a:r>
            <a:r>
              <a:rPr lang="en-US" sz="1600" dirty="0"/>
              <a:t> = 2;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Calculator </a:t>
            </a:r>
            <a:r>
              <a:rPr lang="en-US" sz="1600" dirty="0" err="1"/>
              <a:t>calculator</a:t>
            </a:r>
            <a:r>
              <a:rPr lang="en-US" sz="1600" dirty="0"/>
              <a:t> = new Calculator();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// </a:t>
            </a:r>
            <a:r>
              <a:rPr lang="en-US" sz="1600" dirty="0"/>
              <a:t>Act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result = </a:t>
            </a:r>
            <a:r>
              <a:rPr lang="en-US" sz="1600" dirty="0" err="1"/>
              <a:t>calculator.Add</a:t>
            </a:r>
            <a:r>
              <a:rPr lang="en-US" sz="1600" dirty="0"/>
              <a:t>(</a:t>
            </a:r>
            <a:r>
              <a:rPr lang="en-US" sz="1600" dirty="0" err="1"/>
              <a:t>firstNumber</a:t>
            </a:r>
            <a:r>
              <a:rPr lang="en-US" sz="1600" dirty="0"/>
              <a:t>, </a:t>
            </a:r>
            <a:r>
              <a:rPr lang="en-US" sz="1600" dirty="0" err="1"/>
              <a:t>secondNumber</a:t>
            </a:r>
            <a:r>
              <a:rPr lang="en-US" sz="1600"/>
              <a:t>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//</a:t>
            </a:r>
            <a:r>
              <a:rPr lang="en-US" sz="1600" dirty="0"/>
              <a:t>Assert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result.ShouldEqual</a:t>
            </a:r>
            <a:r>
              <a:rPr lang="en-US" sz="1600" dirty="0" smtClean="0"/>
              <a:t>(3</a:t>
            </a:r>
            <a:r>
              <a:rPr lang="en-US" sz="1600" dirty="0"/>
              <a:t>); 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52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581937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505200"/>
            <a:ext cx="297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vimeo.com/97516288</a:t>
            </a:r>
            <a:endParaRPr lang="en-US" u="sng" dirty="0" smtClean="0"/>
          </a:p>
          <a:p>
            <a:pPr algn="ctr"/>
            <a:r>
              <a:rPr lang="en-US" u="sng" dirty="0" smtClean="0"/>
              <a:t>Start from 32’50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61722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/>
              <a:t>Transformation Priority Premise (TPP)</a:t>
            </a:r>
          </a:p>
          <a:p>
            <a:r>
              <a:rPr lang="en-US" altLang="en-US" sz="900" dirty="0">
                <a:hlinkClick r:id="rId2"/>
              </a:rPr>
              <a:t>http://blog.8thlight.com/uncle-bob/2013/05/27/TheTransformationPriorityPremise.html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92638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• ({}–&gt;nil) no code at all-&gt;code that employs nil </a:t>
            </a:r>
          </a:p>
          <a:p>
            <a:r>
              <a:rPr lang="en-US" altLang="zh-CN"/>
              <a:t>• (nil-&gt;constant) </a:t>
            </a:r>
          </a:p>
          <a:p>
            <a:r>
              <a:rPr lang="en-US" altLang="zh-CN"/>
              <a:t>• (constant-&gt;constant+) a simple constant to a more complex constant </a:t>
            </a:r>
          </a:p>
          <a:p>
            <a:r>
              <a:rPr lang="en-US" altLang="zh-CN"/>
              <a:t>• (constant-&gt;scalar) replacing a constant with a variable or an argument </a:t>
            </a:r>
          </a:p>
          <a:p>
            <a:r>
              <a:rPr lang="en-US" altLang="zh-CN"/>
              <a:t>• (statement-&gt;statements) adding more unconditional statements. </a:t>
            </a:r>
          </a:p>
          <a:p>
            <a:r>
              <a:rPr lang="en-US" altLang="zh-CN"/>
              <a:t>• (unconditional-&gt;if) splitting the execution path </a:t>
            </a:r>
          </a:p>
          <a:p>
            <a:r>
              <a:rPr lang="en-US" altLang="zh-CN"/>
              <a:t>• (scalar-&gt;array) </a:t>
            </a:r>
          </a:p>
          <a:p>
            <a:r>
              <a:rPr lang="en-US" altLang="zh-CN"/>
              <a:t>• (array-&gt;container) </a:t>
            </a:r>
          </a:p>
          <a:p>
            <a:r>
              <a:rPr lang="en-US" altLang="zh-CN"/>
              <a:t>• (statement-&gt;recursion) </a:t>
            </a:r>
          </a:p>
          <a:p>
            <a:r>
              <a:rPr lang="en-US" altLang="zh-CN"/>
              <a:t>• (if-&gt;while) </a:t>
            </a:r>
          </a:p>
          <a:p>
            <a:r>
              <a:rPr lang="en-US" altLang="zh-CN"/>
              <a:t>• (expression-&gt;function) replacing an expression with a function or algorithm </a:t>
            </a:r>
          </a:p>
          <a:p>
            <a:r>
              <a:rPr lang="en-US" altLang="zh-CN"/>
              <a:t>• (variable-&gt;assignment) replacing the value of a variable. </a:t>
            </a:r>
          </a:p>
        </p:txBody>
      </p:sp>
    </p:spTree>
    <p:extLst>
      <p:ext uri="{BB962C8B-B14F-4D97-AF65-F5344CB8AC3E}">
        <p14:creationId xmlns:p14="http://schemas.microsoft.com/office/powerpoint/2010/main" val="92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737" y="2819399"/>
            <a:ext cx="690458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/>
              <a:t>TDD is </a:t>
            </a:r>
            <a:r>
              <a:rPr lang="en-US" sz="3600" dirty="0" smtClean="0">
                <a:solidFill>
                  <a:srgbClr val="FF0000"/>
                </a:solidFill>
              </a:rPr>
              <a:t>design</a:t>
            </a:r>
            <a:r>
              <a:rPr lang="en-US" sz="3600" dirty="0" smtClean="0"/>
              <a:t> tool or </a:t>
            </a:r>
            <a:r>
              <a:rPr lang="en-US" sz="3600" dirty="0" smtClean="0">
                <a:solidFill>
                  <a:srgbClr val="00B0F0"/>
                </a:solidFill>
              </a:rPr>
              <a:t>testing</a:t>
            </a:r>
            <a:r>
              <a:rPr lang="en-US" sz="3600" dirty="0" smtClean="0"/>
              <a:t> tool 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4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685800" y="5715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http://codurance.com/2015/05/12/does-tdd-lead-to-good-design/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85800"/>
            <a:ext cx="8305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Classicist TDD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Design </a:t>
            </a:r>
            <a:r>
              <a:rPr lang="en-US" dirty="0"/>
              <a:t>happens during the refactoring phase.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During </a:t>
            </a:r>
            <a:r>
              <a:rPr lang="en-US" dirty="0"/>
              <a:t>the refactoring phase, the unit under test may grow to multiple classes.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Mocks are rarely used, unless when isolating external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up-front design considerations are made. Design completely emerges from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It’s a great way to avoid over-engineering.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Often </a:t>
            </a:r>
            <a:r>
              <a:rPr lang="en-US" dirty="0"/>
              <a:t>used in conjunction with the 4 Rules of Simple Design.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Good for exploration, when we know what the input and desired output are but we don’t really know how the implementation looks like.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Great for cases where we can’t rely on a domain expert or domain language (data transformation, algorithms,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7924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Outside-In TDD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Prescribes </a:t>
            </a:r>
            <a:r>
              <a:rPr lang="en-US" dirty="0"/>
              <a:t>a direction in which we start test-driving our code: from </a:t>
            </a:r>
            <a:r>
              <a:rPr lang="en-US" dirty="0" smtClean="0"/>
              <a:t>outside </a:t>
            </a:r>
            <a:r>
              <a:rPr lang="en-US" dirty="0"/>
              <a:t>to the </a:t>
            </a:r>
            <a:r>
              <a:rPr lang="en-US" dirty="0" smtClean="0"/>
              <a:t>inside.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starts in the </a:t>
            </a:r>
            <a:r>
              <a:rPr lang="en-US" i="1" dirty="0"/>
              <a:t>red</a:t>
            </a:r>
            <a:r>
              <a:rPr lang="en-US" dirty="0"/>
              <a:t> phase, while writing the tests.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is refined during the </a:t>
            </a:r>
            <a:r>
              <a:rPr lang="en-US" i="1" dirty="0"/>
              <a:t>refactoring</a:t>
            </a:r>
            <a:r>
              <a:rPr lang="en-US" dirty="0"/>
              <a:t> phase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normally start with an acceptance test which verifies if the feature as a whole works. </a:t>
            </a:r>
            <a:r>
              <a:rPr lang="en-US" dirty="0" smtClean="0"/>
              <a:t>With </a:t>
            </a:r>
            <a:r>
              <a:rPr lang="en-US" dirty="0"/>
              <a:t>a failing acceptance test informing why the feature is not yet </a:t>
            </a:r>
            <a:r>
              <a:rPr lang="en-US" dirty="0" smtClean="0"/>
              <a:t>complete. we </a:t>
            </a:r>
            <a:r>
              <a:rPr lang="en-US" dirty="0"/>
              <a:t>start writing unit tests.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Starts </a:t>
            </a:r>
            <a:r>
              <a:rPr lang="en-US" dirty="0"/>
              <a:t>from classes that are closer to the input of the system (outside) and move towards the inside of our application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Refactoring </a:t>
            </a:r>
            <a:r>
              <a:rPr lang="en-US" dirty="0"/>
              <a:t>phases are much smaller, when compared to the classicist approach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553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TDD Hands-On &lt;1&gt;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Hands-On &lt;1&gt;</dc:title>
  <dc:creator>Xiao, Wei</dc:creator>
  <cp:lastModifiedBy>Xiao, Wei</cp:lastModifiedBy>
  <cp:revision>22</cp:revision>
  <dcterms:created xsi:type="dcterms:W3CDTF">2015-06-05T01:42:14Z</dcterms:created>
  <dcterms:modified xsi:type="dcterms:W3CDTF">2015-06-16T06:09:00Z</dcterms:modified>
</cp:coreProperties>
</file>