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3" r:id="rId2"/>
    <p:sldMasterId id="2147483711" r:id="rId3"/>
  </p:sldMasterIdLst>
  <p:notesMasterIdLst>
    <p:notesMasterId r:id="rId10"/>
  </p:notesMasterIdLst>
  <p:sldIdLst>
    <p:sldId id="270" r:id="rId4"/>
    <p:sldId id="275" r:id="rId5"/>
    <p:sldId id="272" r:id="rId6"/>
    <p:sldId id="271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 autoAdjust="0"/>
    <p:restoredTop sz="96373" autoAdjust="0"/>
  </p:normalViewPr>
  <p:slideViewPr>
    <p:cSldViewPr snapToGrid="0">
      <p:cViewPr varScale="1">
        <p:scale>
          <a:sx n="104" d="100"/>
          <a:sy n="104" d="100"/>
        </p:scale>
        <p:origin x="912" y="96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129015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March 6,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3">
            <a:extLst>
              <a:ext uri="{FF2B5EF4-FFF2-40B4-BE49-F238E27FC236}">
                <a16:creationId xmlns:a16="http://schemas.microsoft.com/office/drawing/2014/main" id="{352817DA-0A74-AE46-BBA5-4ADB5D4F8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974CED3-EFED-4069-95EA-4CD91F652799}" type="datetime4">
              <a:rPr lang="en-US" noProof="0" smtClean="0"/>
              <a:t>March 6, 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4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24C77D95-51C1-4D00-BFF0-7F99CC3627C5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8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A352D04-419C-4B25-A572-CBA5FE51B2EF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2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1A6A913-06DA-4771-B4FD-7A780A785411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2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CD596A2-C669-4CD0-A976-13ED2B2147EE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3688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A8B043BB-F1AC-41E3-A31B-3BED2C404C7F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7071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DA42B4DC-7C82-BE42-8B43-98733C90C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F0F412E-6302-43BD-86F3-68C92BCEFAA7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24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B8D648-917D-4B0C-9FBD-207A63C03E30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24728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69B8DE6-021B-7F4B-B1A0-828F13A9B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2BAD8AA-579C-4682-B026-173A722795AB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220778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67F34DA-B1E1-4786-BB5F-D171B8612B89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ACDFCFC-E949-42B0-9976-6FB2A855129B}" type="datetime4">
              <a:rPr lang="en-US" smtClean="0"/>
              <a:t>March 6,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2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CF4CAD5-4F8E-4ED3-BFA6-CA791BA9F821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9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2542C8C-558F-4137-8265-9B321A1AE65B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912580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E74290C-0FB7-4906-971D-5853136A201E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0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A9EFB5C-AFDB-4565-A383-24999B966811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6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March 6, 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March 6, 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March 6, 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March 6,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March 6, 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0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March 6,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March 6,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Zhuofan He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Institute for Information Processing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88" r:id="rId8"/>
    <p:sldLayoutId id="2147483691" r:id="rId9"/>
    <p:sldLayoutId id="2147483689" r:id="rId10"/>
    <p:sldLayoutId id="214748369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2C4C1C-1ED3-4954-B0E9-D63D775CC421}" type="datetime4">
              <a:rPr lang="en-US" smtClean="0"/>
              <a:t>March 6,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367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March 6,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背景图案&#10;&#10;描述已自动生成">
            <a:extLst>
              <a:ext uri="{FF2B5EF4-FFF2-40B4-BE49-F238E27FC236}">
                <a16:creationId xmlns:a16="http://schemas.microsoft.com/office/drawing/2014/main" id="{5923FE1D-E5D5-4928-826A-6A442DB556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" b="811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Masterarbeit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Phasenweiser Bericht innerhalb von 2.18 – 3.06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E58E81-D398-42FE-829E-5EBC81AB6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Module von Non-volatile-FF und Kontroller dafür erklären.</a:t>
            </a:r>
          </a:p>
          <a:p>
            <a:endParaRPr lang="de-DE" dirty="0"/>
          </a:p>
          <a:p>
            <a:r>
              <a:rPr lang="de-DE" dirty="0"/>
              <a:t>Erstellte BLIF Datei von Non-volatile-FF </a:t>
            </a:r>
          </a:p>
          <a:p>
            <a:endParaRPr lang="de-DE" dirty="0"/>
          </a:p>
          <a:p>
            <a:r>
              <a:rPr lang="de-DE" dirty="0"/>
              <a:t>Noch Fragen dafür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D5159A-4516-428F-A1B7-1EAF86BA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7E223-3BD0-4A32-84BC-99B4CA7D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BE28EA5-31B8-4679-AFF3-D6C61561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	</a:t>
            </a:r>
          </a:p>
        </p:txBody>
      </p:sp>
    </p:spTree>
    <p:extLst>
      <p:ext uri="{BB962C8B-B14F-4D97-AF65-F5344CB8AC3E}">
        <p14:creationId xmlns:p14="http://schemas.microsoft.com/office/powerpoint/2010/main" val="14494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316372-BF52-4CE7-B746-DD37B828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de-DE" dirty="0"/>
              <a:t>Das Modul generiert „</a:t>
            </a:r>
            <a:r>
              <a:rPr lang="de-DE" dirty="0" err="1"/>
              <a:t>write</a:t>
            </a:r>
            <a:r>
              <a:rPr lang="de-DE" dirty="0"/>
              <a:t>“ und „</a:t>
            </a:r>
            <a:r>
              <a:rPr lang="de-DE" dirty="0" err="1"/>
              <a:t>read</a:t>
            </a:r>
            <a:r>
              <a:rPr lang="de-DE" dirty="0"/>
              <a:t>“ Signale für Non-volatile-FF.</a:t>
            </a:r>
          </a:p>
          <a:p>
            <a:pPr>
              <a:spcBef>
                <a:spcPts val="1200"/>
              </a:spcBef>
            </a:pPr>
            <a:r>
              <a:rPr lang="de-DE" dirty="0"/>
              <a:t>Bei jeden 400 Taktzyklen wird einen „</a:t>
            </a:r>
            <a:r>
              <a:rPr lang="de-DE" dirty="0" err="1"/>
              <a:t>write</a:t>
            </a:r>
            <a:r>
              <a:rPr lang="de-DE" dirty="0"/>
              <a:t>“ Impuls generiert, um den Zustand vom Prozessor im MTJ Register zu speichern.</a:t>
            </a:r>
          </a:p>
          <a:p>
            <a:pPr>
              <a:spcBef>
                <a:spcPts val="1200"/>
              </a:spcBef>
            </a:pPr>
            <a:r>
              <a:rPr lang="de-DE" dirty="0"/>
              <a:t>Bei jeden 500 Taktzyklen wird einen „</a:t>
            </a:r>
            <a:r>
              <a:rPr lang="de-DE" dirty="0" err="1"/>
              <a:t>read</a:t>
            </a:r>
            <a:r>
              <a:rPr lang="de-DE" dirty="0"/>
              <a:t>“ Impuls generiert, um den gespeicherte Zustand im MTJ Register auszulesen.</a:t>
            </a:r>
          </a:p>
          <a:p>
            <a:pPr>
              <a:spcBef>
                <a:spcPts val="1200"/>
              </a:spcBef>
            </a:pPr>
            <a:endParaRPr lang="de-DE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58E92A-A79E-4952-8E9B-3B143B9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B1D779-1AE5-4ACE-B9BF-6780BE58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4ADCF91-1509-49ED-AE4B-37C0BC5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Wr_rd_Kontroller</a:t>
            </a:r>
            <a:endParaRPr lang="de-DE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7CABF2-F984-4598-BE3F-BA4A8855A481}"/>
              </a:ext>
            </a:extLst>
          </p:cNvPr>
          <p:cNvSpPr/>
          <p:nvPr/>
        </p:nvSpPr>
        <p:spPr>
          <a:xfrm>
            <a:off x="1228436" y="4230254"/>
            <a:ext cx="1468582" cy="1902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Kontroller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4D226B-6AB4-4419-AF1C-C3F161F6755F}"/>
              </a:ext>
            </a:extLst>
          </p:cNvPr>
          <p:cNvCxnSpPr/>
          <p:nvPr/>
        </p:nvCxnSpPr>
        <p:spPr>
          <a:xfrm>
            <a:off x="510720" y="4825999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3160B6-4486-420F-BC3D-7760EB50B685}"/>
              </a:ext>
            </a:extLst>
          </p:cNvPr>
          <p:cNvCxnSpPr/>
          <p:nvPr/>
        </p:nvCxnSpPr>
        <p:spPr>
          <a:xfrm>
            <a:off x="505578" y="5627254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B6FCFEE-4200-4527-B408-4D45B8B4A24F}"/>
              </a:ext>
            </a:extLst>
          </p:cNvPr>
          <p:cNvSpPr/>
          <p:nvPr/>
        </p:nvSpPr>
        <p:spPr>
          <a:xfrm>
            <a:off x="486063" y="4442334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8AAF30-439C-440E-8335-54F9F04C9112}"/>
              </a:ext>
            </a:extLst>
          </p:cNvPr>
          <p:cNvSpPr/>
          <p:nvPr/>
        </p:nvSpPr>
        <p:spPr>
          <a:xfrm>
            <a:off x="486063" y="5261571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rst</a:t>
            </a:r>
            <a:endParaRPr lang="de-DE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8A036C-E942-4142-84DE-201A60A24ACC}"/>
              </a:ext>
            </a:extLst>
          </p:cNvPr>
          <p:cNvSpPr/>
          <p:nvPr/>
        </p:nvSpPr>
        <p:spPr>
          <a:xfrm>
            <a:off x="2625024" y="4442333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write</a:t>
            </a:r>
            <a:endParaRPr lang="de-DE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F4FC09-8B96-4C60-8B04-626C33A7A17C}"/>
              </a:ext>
            </a:extLst>
          </p:cNvPr>
          <p:cNvSpPr/>
          <p:nvPr/>
        </p:nvSpPr>
        <p:spPr>
          <a:xfrm>
            <a:off x="2625024" y="5285189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read</a:t>
            </a:r>
            <a:endParaRPr lang="de-DE" sz="1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99205B3-9987-4468-A493-E8F9F8C062FB}"/>
              </a:ext>
            </a:extLst>
          </p:cNvPr>
          <p:cNvCxnSpPr/>
          <p:nvPr/>
        </p:nvCxnSpPr>
        <p:spPr>
          <a:xfrm>
            <a:off x="2697018" y="4825999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74FF380-F6B0-454F-A660-53EBE60EDC58}"/>
              </a:ext>
            </a:extLst>
          </p:cNvPr>
          <p:cNvCxnSpPr/>
          <p:nvPr/>
        </p:nvCxnSpPr>
        <p:spPr>
          <a:xfrm>
            <a:off x="2697018" y="5627254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8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4B25C5-B6A4-E94E-A101-8E8D322A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00" y="1259997"/>
            <a:ext cx="11125200" cy="448647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de-DE" sz="2400" dirty="0"/>
              <a:t>Basierend auf CMOS-FF habe ich zusätzliche Signale und Schaltungen hinzufügt.</a:t>
            </a:r>
          </a:p>
          <a:p>
            <a:pPr>
              <a:spcBef>
                <a:spcPts val="1800"/>
              </a:spcBef>
            </a:pPr>
            <a:r>
              <a:rPr lang="de-DE" sz="2400" dirty="0"/>
              <a:t>„</a:t>
            </a:r>
            <a:r>
              <a:rPr lang="de-DE" sz="2400" dirty="0" err="1"/>
              <a:t>write</a:t>
            </a:r>
            <a:r>
              <a:rPr lang="de-DE" sz="2400" dirty="0"/>
              <a:t>“ Signal kontrolliert den </a:t>
            </a:r>
            <a:r>
              <a:rPr lang="de-DE" sz="2400" dirty="0" err="1"/>
              <a:t>Speichernprocess</a:t>
            </a:r>
            <a:r>
              <a:rPr lang="de-DE" sz="2400" dirty="0"/>
              <a:t> im Non-volatile </a:t>
            </a:r>
            <a:r>
              <a:rPr lang="de-DE" sz="2400" dirty="0" err="1"/>
              <a:t>Komponent</a:t>
            </a:r>
            <a:endParaRPr lang="de-DE" sz="2400" dirty="0"/>
          </a:p>
          <a:p>
            <a:pPr>
              <a:spcBef>
                <a:spcPts val="1800"/>
              </a:spcBef>
            </a:pPr>
            <a:r>
              <a:rPr lang="de-DE" sz="2400" dirty="0"/>
              <a:t>„</a:t>
            </a:r>
            <a:r>
              <a:rPr lang="de-DE" sz="2400" dirty="0" err="1"/>
              <a:t>read</a:t>
            </a:r>
            <a:r>
              <a:rPr lang="de-DE" sz="2400" dirty="0"/>
              <a:t>“ Signal kontrolliert den </a:t>
            </a:r>
            <a:r>
              <a:rPr lang="de-DE" sz="2400" dirty="0" err="1"/>
              <a:t>Lesenprocess</a:t>
            </a:r>
            <a:r>
              <a:rPr lang="de-DE" sz="2400" dirty="0"/>
              <a:t> von Non-volatile </a:t>
            </a:r>
            <a:r>
              <a:rPr lang="de-DE" sz="2400" dirty="0" err="1"/>
              <a:t>Komponent</a:t>
            </a:r>
            <a:r>
              <a:rPr lang="de-DE" sz="2400" dirty="0"/>
              <a:t>. Es repräsentiert das „</a:t>
            </a:r>
            <a:r>
              <a:rPr lang="de-DE" sz="2400" dirty="0" err="1"/>
              <a:t>Enable</a:t>
            </a:r>
            <a:r>
              <a:rPr lang="de-DE" sz="2400" dirty="0"/>
              <a:t>“ Signal für den Back-up </a:t>
            </a:r>
            <a:r>
              <a:rPr lang="de-DE" sz="2400" dirty="0" err="1"/>
              <a:t>Process</a:t>
            </a:r>
            <a:r>
              <a:rPr lang="de-DE" sz="2400" dirty="0"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March 6, 2022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0" y="185975"/>
            <a:ext cx="9158904" cy="767748"/>
          </a:xfrm>
        </p:spPr>
        <p:txBody>
          <a:bodyPr/>
          <a:lstStyle/>
          <a:p>
            <a:r>
              <a:rPr lang="de-DE" dirty="0"/>
              <a:t>Non-volatile-FF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B011EC-1DA4-49C3-9042-105CC17B2A1E}"/>
              </a:ext>
            </a:extLst>
          </p:cNvPr>
          <p:cNvSpPr/>
          <p:nvPr/>
        </p:nvSpPr>
        <p:spPr>
          <a:xfrm>
            <a:off x="1228436" y="4230254"/>
            <a:ext cx="1468582" cy="1902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Non-volatile-FF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A9C0279-957F-49B2-B43F-EB4D792C8B8E}"/>
              </a:ext>
            </a:extLst>
          </p:cNvPr>
          <p:cNvCxnSpPr/>
          <p:nvPr/>
        </p:nvCxnSpPr>
        <p:spPr>
          <a:xfrm>
            <a:off x="510720" y="4535054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869044-EA89-4477-9C60-7CE53F1A314E}"/>
              </a:ext>
            </a:extLst>
          </p:cNvPr>
          <p:cNvCxnSpPr/>
          <p:nvPr/>
        </p:nvCxnSpPr>
        <p:spPr>
          <a:xfrm>
            <a:off x="510720" y="5036126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6B2802E-0FC9-4E7C-927A-6AB76DBCDE8F}"/>
              </a:ext>
            </a:extLst>
          </p:cNvPr>
          <p:cNvCxnSpPr/>
          <p:nvPr/>
        </p:nvCxnSpPr>
        <p:spPr>
          <a:xfrm>
            <a:off x="510720" y="5527963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0CDA552-C3C6-4FB2-A643-BF2997FA485A}"/>
              </a:ext>
            </a:extLst>
          </p:cNvPr>
          <p:cNvSpPr/>
          <p:nvPr/>
        </p:nvSpPr>
        <p:spPr>
          <a:xfrm>
            <a:off x="474723" y="4204117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418D89-4378-4547-B7C6-89EF91E8CCC6}"/>
              </a:ext>
            </a:extLst>
          </p:cNvPr>
          <p:cNvSpPr/>
          <p:nvPr/>
        </p:nvSpPr>
        <p:spPr>
          <a:xfrm>
            <a:off x="474723" y="4678217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rst</a:t>
            </a:r>
            <a:endParaRPr lang="de-DE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15CEAC-3F36-416D-B861-EAF4A5F6AABE}"/>
              </a:ext>
            </a:extLst>
          </p:cNvPr>
          <p:cNvSpPr/>
          <p:nvPr/>
        </p:nvSpPr>
        <p:spPr>
          <a:xfrm>
            <a:off x="474723" y="5136891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263F53E-BC70-4CA0-9132-4B5C790AE58B}"/>
              </a:ext>
            </a:extLst>
          </p:cNvPr>
          <p:cNvCxnSpPr>
            <a:cxnSpLocks/>
          </p:cNvCxnSpPr>
          <p:nvPr/>
        </p:nvCxnSpPr>
        <p:spPr>
          <a:xfrm>
            <a:off x="1599361" y="3916217"/>
            <a:ext cx="0" cy="31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AB5CE2-304F-4DC4-AD6A-BD0086D89860}"/>
              </a:ext>
            </a:extLst>
          </p:cNvPr>
          <p:cNvCxnSpPr>
            <a:cxnSpLocks/>
          </p:cNvCxnSpPr>
          <p:nvPr/>
        </p:nvCxnSpPr>
        <p:spPr>
          <a:xfrm>
            <a:off x="2200564" y="3916217"/>
            <a:ext cx="0" cy="31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1B94692-400D-46CE-9AE3-0320AD46CF71}"/>
              </a:ext>
            </a:extLst>
          </p:cNvPr>
          <p:cNvSpPr/>
          <p:nvPr/>
        </p:nvSpPr>
        <p:spPr>
          <a:xfrm>
            <a:off x="1204506" y="3642270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write</a:t>
            </a:r>
            <a:endParaRPr lang="de-DE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732238-3B84-4BD3-A76E-703A463875F0}"/>
              </a:ext>
            </a:extLst>
          </p:cNvPr>
          <p:cNvSpPr/>
          <p:nvPr/>
        </p:nvSpPr>
        <p:spPr>
          <a:xfrm>
            <a:off x="1805709" y="3652980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read</a:t>
            </a:r>
            <a:endParaRPr lang="de-DE" sz="1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75791F2-D5FD-4739-977B-E3C5155A6490}"/>
              </a:ext>
            </a:extLst>
          </p:cNvPr>
          <p:cNvCxnSpPr/>
          <p:nvPr/>
        </p:nvCxnSpPr>
        <p:spPr>
          <a:xfrm>
            <a:off x="2697018" y="5036126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513C92C-D135-4EB1-AFC7-372C7A6E4EFA}"/>
              </a:ext>
            </a:extLst>
          </p:cNvPr>
          <p:cNvSpPr/>
          <p:nvPr/>
        </p:nvSpPr>
        <p:spPr>
          <a:xfrm>
            <a:off x="2661021" y="4694381"/>
            <a:ext cx="789710" cy="26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679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7556D4-F9AD-4060-A74B-81096161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de-DE" dirty="0"/>
              <a:t>Das Simulationsergebnis von Kontroller mit Non-volatile-FF.</a:t>
            </a:r>
          </a:p>
          <a:p>
            <a:pPr>
              <a:spcBef>
                <a:spcPts val="1800"/>
              </a:spcBef>
            </a:pPr>
            <a:endParaRPr lang="de-DE" dirty="0"/>
          </a:p>
          <a:p>
            <a:pPr>
              <a:spcBef>
                <a:spcPts val="1800"/>
              </a:spcBef>
            </a:pPr>
            <a:endParaRPr lang="de-DE" dirty="0"/>
          </a:p>
          <a:p>
            <a:pPr>
              <a:spcBef>
                <a:spcPts val="1800"/>
              </a:spcBef>
            </a:pPr>
            <a:r>
              <a:rPr lang="de-DE" dirty="0"/>
              <a:t>Fragen: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Sollen wir bei jeder Taktzyklus den Zustand vom Prozessor speichern? Oder nur bei einem bestimmten Zeitpunkt den Zustand zu speichern?</a:t>
            </a:r>
          </a:p>
          <a:p>
            <a:pPr lvl="1">
              <a:spcBef>
                <a:spcPts val="1800"/>
              </a:spcBef>
            </a:pPr>
            <a:r>
              <a:rPr lang="de-DE" dirty="0"/>
              <a:t>Der Zustand wird nur bei getriggerte „</a:t>
            </a:r>
            <a:r>
              <a:rPr lang="de-DE" dirty="0" err="1"/>
              <a:t>read</a:t>
            </a:r>
            <a:r>
              <a:rPr lang="de-DE" dirty="0"/>
              <a:t>“ Signal ausgelesen. Sollen wir bei dem getriggerte „</a:t>
            </a:r>
            <a:r>
              <a:rPr lang="de-DE" dirty="0" err="1"/>
              <a:t>read</a:t>
            </a:r>
            <a:r>
              <a:rPr lang="de-DE" dirty="0"/>
              <a:t>“ Signal den Zustand langfristig erhalten?</a:t>
            </a:r>
          </a:p>
          <a:p>
            <a:pPr>
              <a:spcBef>
                <a:spcPts val="1800"/>
              </a:spcBef>
            </a:pPr>
            <a:endParaRPr lang="de-DE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ECD9CB-DFCE-45B4-A73B-C4A573E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7A4AE-3DCB-4C74-A80A-725C6A90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D4E0AA3-937A-49B3-9FC4-96F4DFFC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de-DE" altLang="zh-CN" dirty="0"/>
              <a:t>imulationsergebnis</a:t>
            </a:r>
            <a:endParaRPr lang="de-DE" dirty="0"/>
          </a:p>
        </p:txBody>
      </p:sp>
      <p:pic>
        <p:nvPicPr>
          <p:cNvPr id="7" name="图片 6" descr="电脑萤幕的截图&#10;&#10;描述已自动生成">
            <a:extLst>
              <a:ext uri="{FF2B5EF4-FFF2-40B4-BE49-F238E27FC236}">
                <a16:creationId xmlns:a16="http://schemas.microsoft.com/office/drawing/2014/main" id="{6CCC61D3-AFEF-4A15-8BB4-3EED8EC87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5" t="19827" r="7349" b="62118"/>
          <a:stretch/>
        </p:blipFill>
        <p:spPr>
          <a:xfrm>
            <a:off x="1237673" y="1945192"/>
            <a:ext cx="9458037" cy="12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7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C8455E1-382F-41F7-9174-F05FAB8C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de-DE" dirty="0"/>
              <a:t>Die </a:t>
            </a:r>
            <a:r>
              <a:rPr lang="de-DE" dirty="0" err="1"/>
              <a:t>Verilog</a:t>
            </a:r>
            <a:r>
              <a:rPr lang="de-DE" dirty="0"/>
              <a:t> Datei habe ich durch VTR Projekt in der BLIF Datei umgewandelt. </a:t>
            </a:r>
          </a:p>
          <a:p>
            <a:pPr>
              <a:spcBef>
                <a:spcPts val="1200"/>
              </a:spcBef>
            </a:pPr>
            <a:r>
              <a:rPr lang="de-DE" dirty="0"/>
              <a:t>Jetzt suche ich noch einen Methode, um diese Modul in andere BLIF Datei zu ersetzen.</a:t>
            </a:r>
          </a:p>
          <a:p>
            <a:pPr>
              <a:spcBef>
                <a:spcPts val="1200"/>
              </a:spcBef>
            </a:pPr>
            <a:r>
              <a:rPr lang="de-DE" dirty="0"/>
              <a:t>Fragen:</a:t>
            </a:r>
          </a:p>
          <a:p>
            <a:pPr lvl="1">
              <a:spcBef>
                <a:spcPts val="1200"/>
              </a:spcBef>
            </a:pPr>
            <a:r>
              <a:rPr lang="de-DE" dirty="0"/>
              <a:t>Gibt es schon einen Package um </a:t>
            </a:r>
          </a:p>
          <a:p>
            <a:pPr marL="355579" lvl="1" indent="0">
              <a:spcBef>
                <a:spcPts val="1200"/>
              </a:spcBef>
              <a:buNone/>
            </a:pPr>
            <a:r>
              <a:rPr lang="de-DE" dirty="0"/>
              <a:t>   BLIF Datei einfach zu bearbeiten </a:t>
            </a:r>
          </a:p>
          <a:p>
            <a:pPr marL="355579" lvl="1" indent="0">
              <a:spcBef>
                <a:spcPts val="1200"/>
              </a:spcBef>
              <a:buNone/>
            </a:pPr>
            <a:r>
              <a:rPr lang="de-DE" dirty="0"/>
              <a:t>   oder das müssen wir selbst </a:t>
            </a:r>
          </a:p>
          <a:p>
            <a:pPr marL="355579" lvl="1" indent="0">
              <a:spcBef>
                <a:spcPts val="1200"/>
              </a:spcBef>
              <a:buNone/>
            </a:pPr>
            <a:r>
              <a:rPr lang="de-DE" dirty="0"/>
              <a:t>   konfigurieren? 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E4973A-8291-4F92-9943-ED128A0C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March 6, 2022</a:t>
            </a:fld>
            <a:endParaRPr 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5265E0-90B4-499F-82C5-98C8CE05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12BCE69-89C4-4E04-8A76-B6D2674D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BLIF Datei</a:t>
            </a:r>
          </a:p>
        </p:txBody>
      </p:sp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CD6C84AC-13FD-442F-98E6-9BDB5BF12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07" y="3998204"/>
            <a:ext cx="6188093" cy="22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1906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Folienmaster_Fächer</vt:lpstr>
      <vt:lpstr>Folienmaster_Form</vt:lpstr>
      <vt:lpstr>Folienmaster_Punkte</vt:lpstr>
      <vt:lpstr>PowerPoint 演示文稿</vt:lpstr>
      <vt:lpstr>Einleitung </vt:lpstr>
      <vt:lpstr>Wr_rd_Kontroller</vt:lpstr>
      <vt:lpstr>Non-volatile-FF</vt:lpstr>
      <vt:lpstr>Simulationsergebnis</vt:lpstr>
      <vt:lpstr>BLIF Datei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Zhuofan He</cp:lastModifiedBy>
  <cp:revision>111</cp:revision>
  <dcterms:created xsi:type="dcterms:W3CDTF">2017-12-07T14:50:50Z</dcterms:created>
  <dcterms:modified xsi:type="dcterms:W3CDTF">2022-03-06T15:06:48Z</dcterms:modified>
</cp:coreProperties>
</file>