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048D1CB-479F-4019-B07A-57CD41B978F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4C347E4-6E8B-4B71-863D-64F7135A8464}" type="slidenum">
              <a:rPr lang="de-DE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048D1CB-479F-4019-B07A-57CD41B978F3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4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9516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5644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3352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29516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5644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528120" y="394920"/>
            <a:ext cx="9158400" cy="35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29516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56440" y="158364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53352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29516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56440" y="3926880"/>
            <a:ext cx="35820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528120" y="394920"/>
            <a:ext cx="9158400" cy="355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4485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4120" y="392688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335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4120" y="1583640"/>
            <a:ext cx="542880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33520" y="3926880"/>
            <a:ext cx="11124720" cy="2139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"/>
          <p:cNvSpPr/>
          <p:nvPr/>
        </p:nvSpPr>
        <p:spPr>
          <a:xfrm>
            <a:off x="143640" y="6319800"/>
            <a:ext cx="11904120" cy="0"/>
          </a:xfrm>
          <a:prstGeom prst="line">
            <a:avLst/>
          </a:prstGeom>
          <a:ln w="12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Grafik 13"/>
          <p:cNvPicPr/>
          <p:nvPr/>
        </p:nvPicPr>
        <p:blipFill>
          <a:blip r:embed="rId14"/>
          <a:stretch/>
        </p:blipFill>
        <p:spPr>
          <a:xfrm>
            <a:off x="10224000" y="441360"/>
            <a:ext cx="1439640" cy="666720"/>
          </a:xfrm>
          <a:prstGeom prst="rect">
            <a:avLst/>
          </a:prstGeom>
          <a:ln>
            <a:noFill/>
          </a:ln>
        </p:spPr>
      </p:pic>
      <p:sp>
        <p:nvSpPr>
          <p:cNvPr id="2" name="CustomShape 2" hidden="1"/>
          <p:cNvSpPr/>
          <p:nvPr/>
        </p:nvSpPr>
        <p:spPr>
          <a:xfrm>
            <a:off x="2267280" y="6329880"/>
            <a:ext cx="49078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Zhuofan He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" name="CustomShape 3" hidden="1"/>
          <p:cNvSpPr/>
          <p:nvPr/>
        </p:nvSpPr>
        <p:spPr>
          <a:xfrm>
            <a:off x="7340760" y="6329880"/>
            <a:ext cx="43264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Institute for Information Processing Technologies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6240" y="3618360"/>
            <a:ext cx="11904120" cy="27072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Please insert a picture in the slide master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87080" y="1927440"/>
            <a:ext cx="11365560" cy="3798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3400" b="1" strike="noStrike" spc="-1">
                <a:solidFill>
                  <a:srgbClr val="000000"/>
                </a:solidFill>
                <a:latin typeface="Arial"/>
              </a:rPr>
              <a:t>Click to add title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7600" y="2639160"/>
            <a:ext cx="11354040" cy="679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0000"/>
                </a:solidFill>
                <a:latin typeface="Arial"/>
              </a:rPr>
              <a:t>Click to add subline</a:t>
            </a:r>
            <a:br/>
            <a:r>
              <a:rPr lang="de-DE" sz="2400" b="1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Also possible in two columns</a:t>
            </a:r>
            <a:r>
              <a:rPr lang="de-DE" sz="2400" b="1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155520" y="6525720"/>
            <a:ext cx="4808520" cy="167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KIT – The Research University in the Helmholtz Association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8" name="CustomShape 8"/>
          <p:cNvSpPr/>
          <p:nvPr/>
        </p:nvSpPr>
        <p:spPr>
          <a:xfrm>
            <a:off x="9757800" y="6432840"/>
            <a:ext cx="2302560" cy="32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2140" b="1" strike="noStrike" spc="-1">
                <a:solidFill>
                  <a:srgbClr val="000000"/>
                </a:solidFill>
                <a:latin typeface="Arial"/>
              </a:rPr>
              <a:t>www.kit.edu</a:t>
            </a:r>
            <a:endParaRPr lang="en-US" sz="2140" b="0" strike="noStrike" spc="-1">
              <a:latin typeface="Arial"/>
            </a:endParaRPr>
          </a:p>
        </p:txBody>
      </p:sp>
      <p:pic>
        <p:nvPicPr>
          <p:cNvPr id="9" name="Grafik 11"/>
          <p:cNvPicPr/>
          <p:nvPr/>
        </p:nvPicPr>
        <p:blipFill>
          <a:blip r:embed="rId15"/>
          <a:stretch/>
        </p:blipFill>
        <p:spPr>
          <a:xfrm>
            <a:off x="528120" y="479880"/>
            <a:ext cx="2161800" cy="1001160"/>
          </a:xfrm>
          <a:prstGeom prst="rect">
            <a:avLst/>
          </a:prstGeom>
          <a:ln>
            <a:noFill/>
          </a:ln>
        </p:spPr>
      </p:pic>
      <p:sp>
        <p:nvSpPr>
          <p:cNvPr id="10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143640" y="6319800"/>
            <a:ext cx="11904120" cy="0"/>
          </a:xfrm>
          <a:prstGeom prst="line">
            <a:avLst/>
          </a:prstGeom>
          <a:ln w="126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Grafik 13"/>
          <p:cNvPicPr/>
          <p:nvPr/>
        </p:nvPicPr>
        <p:blipFill>
          <a:blip r:embed="rId14"/>
          <a:stretch/>
        </p:blipFill>
        <p:spPr>
          <a:xfrm>
            <a:off x="10224000" y="441360"/>
            <a:ext cx="1439640" cy="66672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2267280" y="6329880"/>
            <a:ext cx="49078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Zhuofan He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7340760" y="6329880"/>
            <a:ext cx="4326480" cy="52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Institute for Information Processing Technologies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33520" y="1583640"/>
            <a:ext cx="11124720" cy="4485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71440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Click to add text</a:t>
            </a:r>
          </a:p>
          <a:p>
            <a:pPr marL="627120" lvl="1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982440" lvl="2" indent="-2646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344600" lvl="3" indent="-27108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1700280" lvl="4" indent="-264600">
              <a:lnSpc>
                <a:spcPct val="90000"/>
              </a:lnSpc>
              <a:spcBef>
                <a:spcPts val="479"/>
              </a:spcBef>
              <a:buSzPct val="100000"/>
              <a:buBlip>
                <a:blip r:embed="rId15"/>
              </a:buBlip>
            </a:pPr>
            <a:r>
              <a:rPr lang="en-US" sz="21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836280" y="6329880"/>
            <a:ext cx="1370160" cy="52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DAD7818F-90CA-4E1C-9E38-62F551DABBD9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288000" y="6329880"/>
            <a:ext cx="434880" cy="52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F1AF1FEA-0835-461C-BA3E-072C3F35F085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528120" y="394920"/>
            <a:ext cx="9158400" cy="76752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Click to add title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56240" y="3618360"/>
            <a:ext cx="11904120" cy="2707200"/>
          </a:xfrm>
          <a:prstGeom prst="round2DiagRect">
            <a:avLst>
              <a:gd name="adj1" fmla="val 0"/>
              <a:gd name="adj2" fmla="val 8317"/>
            </a:avLst>
          </a:prstGeom>
          <a:blipFill rotWithShape="0">
            <a:blip r:embed="rId2"/>
            <a:stretch>
              <a:fillRect t="810" b="810"/>
            </a:stretch>
          </a:blipFill>
          <a:ln w="1260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2"/>
          <p:cNvSpPr txBox="1"/>
          <p:nvPr/>
        </p:nvSpPr>
        <p:spPr>
          <a:xfrm>
            <a:off x="487080" y="1927440"/>
            <a:ext cx="11365560" cy="379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3400" b="1" strike="noStrike" spc="-1" dirty="0">
                <a:solidFill>
                  <a:srgbClr val="000000"/>
                </a:solidFill>
                <a:latin typeface="Arial"/>
              </a:rPr>
              <a:t>Masterarbeit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07600" y="2639160"/>
            <a:ext cx="11354040" cy="679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 dirty="0">
                <a:solidFill>
                  <a:srgbClr val="000000"/>
                </a:solidFill>
                <a:latin typeface="Arial"/>
              </a:rPr>
              <a:t>Phasenweise Zusammenfassung innerhalb von 3.24 – 4.05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217151" y="1171451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20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Hybride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Flipflop in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XML FPGA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Struktur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aufzubauen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20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Simulaiton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Ergebnis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von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BLIFzuVerilog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200000"/>
              </a:lnSpc>
              <a:spcBef>
                <a:spcPts val="1800"/>
              </a:spcBef>
              <a:buSzPct val="100000"/>
              <a:buBlip>
                <a:blip r:embed="rId2"/>
              </a:buBlip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Weitere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Arbeit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64B17D92-BB3E-4E78-854E-BE7082B9B348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065ACE7-EE08-4D12-8D8F-FB935CEC7D3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223200" y="1861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</a:rPr>
              <a:t>Einleitung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33520" y="158364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spc="-1" dirty="0">
                <a:solidFill>
                  <a:srgbClr val="000000"/>
                </a:solidFill>
                <a:latin typeface="Arial"/>
              </a:rPr>
              <a:t>„Model“ von Hybride Flipflop in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xml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 Datei deklarieren, um das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Submodul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 zu initialisieren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spc="-1" dirty="0">
                <a:solidFill>
                  <a:srgbClr val="000000"/>
                </a:solidFill>
                <a:latin typeface="Arial"/>
              </a:rPr>
              <a:t>„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pb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_type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“ beschreiben, welche Attributen in diesem Modul verwendet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warden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“physical tile”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beschreiben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hybride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Flipflop auf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Grid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besteht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Layout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durch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VPR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erstellen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de-DE" altLang="zh-CN" sz="2200" b="0" strike="noStrike" spc="-1" dirty="0" err="1">
                <a:solidFill>
                  <a:srgbClr val="000000"/>
                </a:solidFill>
                <a:latin typeface="Arial"/>
              </a:rPr>
              <a:t>robleme</a:t>
            </a:r>
            <a:r>
              <a:rPr lang="de-DE" altLang="zh-CN" sz="2200" b="0" strike="noStrike" spc="-1" dirty="0">
                <a:solidFill>
                  <a:srgbClr val="000000"/>
                </a:solidFill>
                <a:latin typeface="Arial"/>
              </a:rPr>
              <a:t>: </a:t>
            </a:r>
          </a:p>
          <a:p>
            <a:pPr marL="728640" lvl="1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spc="-1" dirty="0">
                <a:solidFill>
                  <a:srgbClr val="000000"/>
                </a:solidFill>
                <a:latin typeface="Arial"/>
              </a:rPr>
              <a:t>Sollen wir den hybride Flipflop als einzelnen Modul definieren oder müssen wir die FFs in andere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Submodul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 ersetzen?</a:t>
            </a:r>
          </a:p>
          <a:p>
            <a:pPr marL="728640" lvl="1" indent="-271080">
              <a:lnSpc>
                <a:spcPct val="90000"/>
              </a:lnSpc>
              <a:spcBef>
                <a:spcPts val="1800"/>
              </a:spcBef>
              <a:buSzPct val="100000"/>
              <a:buBlip>
                <a:blip r:embed="rId3"/>
              </a:buBlip>
            </a:pP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„Area“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attribute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physical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200" b="0" strike="noStrike" spc="-1" dirty="0" err="1">
                <a:solidFill>
                  <a:srgbClr val="000000"/>
                </a:solidFill>
                <a:latin typeface="Arial"/>
              </a:rPr>
              <a:t>tiles</a:t>
            </a:r>
            <a:r>
              <a:rPr lang="de-DE" sz="2200" b="0" strike="noStrike" spc="-1" dirty="0">
                <a:solidFill>
                  <a:srgbClr val="000000"/>
                </a:solidFill>
                <a:latin typeface="Arial"/>
              </a:rPr>
              <a:t> nicht klar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4D971096-F994-47F5-82FB-34D578F710AB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97C37816-6415-4814-98A9-30F27BD45B19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</a:rPr>
              <a:t>XML FPGA Struktur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5440" y="129258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3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Das </a:t>
            </a:r>
            <a:r>
              <a:rPr lang="de-DE" sz="2200" spc="-1" dirty="0">
                <a:solidFill>
                  <a:srgbClr val="000000"/>
                </a:solidFill>
                <a:latin typeface="Arial"/>
              </a:rPr>
              <a:t>kleine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Modul -&gt; </a:t>
            </a:r>
            <a:r>
              <a:rPr lang="de-DE" sz="2200" spc="-1" dirty="0" err="1">
                <a:solidFill>
                  <a:srgbClr val="000000"/>
                </a:solidFill>
                <a:latin typeface="Arial"/>
              </a:rPr>
              <a:t>blink.v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verwendet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Interner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Zähler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kontrolliert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den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Verhalten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vom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Modul und seine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Werte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werden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Flipflop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gespeichert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</a:rPr>
              <a:t>Anwendungsbeispiel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557F192F-2984-4F47-8137-ACD0915AC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35" y="2773772"/>
            <a:ext cx="2220289" cy="350609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A2F456-299A-451F-BC9A-C013284056A2}"/>
              </a:ext>
            </a:extLst>
          </p:cNvPr>
          <p:cNvCxnSpPr>
            <a:cxnSpLocks/>
          </p:cNvCxnSpPr>
          <p:nvPr/>
        </p:nvCxnSpPr>
        <p:spPr>
          <a:xfrm>
            <a:off x="3712124" y="4496311"/>
            <a:ext cx="33415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E77A7E80-CBC2-48D2-9578-32667269D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649" y="2578225"/>
            <a:ext cx="2802013" cy="3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33520" y="1583640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Durch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Yosys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package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BLIF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Datei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direkt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in Verilog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umzuwandeln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Die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S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ubmodel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“.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subckt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” in BLIF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direkt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in Verilog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instantiiert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Logic Gates “.name”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wird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logische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Funktion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umgewandelt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Bei der Simulation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werden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die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folgende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Situationen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verglichen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Teilweise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Ersetzung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von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</a:rPr>
              <a:t>hybride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</a:rPr>
              <a:t> Flipflop</a:t>
            </a: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Vollständige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Ersetung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28120" y="394920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trike="noStrike" spc="-1" dirty="0">
                <a:solidFill>
                  <a:srgbClr val="000000"/>
                </a:solidFill>
                <a:latin typeface="Arial"/>
              </a:rPr>
              <a:t>Simulation in </a:t>
            </a:r>
            <a:r>
              <a:rPr lang="de-DE" sz="3200" b="1" strike="noStrike" spc="-1" dirty="0" err="1">
                <a:solidFill>
                  <a:srgbClr val="000000"/>
                </a:solidFill>
                <a:latin typeface="Arial"/>
              </a:rPr>
              <a:t>Verilog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05440" y="203093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</a:rPr>
              <a:t>Vollständige Ersetzung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C580F614-2D09-44FB-9A6E-941EB0DD2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613303"/>
            <a:ext cx="6962582" cy="2643629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75439AD1-B68F-4BA5-8AB2-C87B29D01E43}"/>
              </a:ext>
            </a:extLst>
          </p:cNvPr>
          <p:cNvSpPr txBox="1"/>
          <p:nvPr/>
        </p:nvSpPr>
        <p:spPr>
          <a:xfrm>
            <a:off x="291645" y="1117697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3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Ganzer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Prozess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C847BB5F-CB0A-4146-A322-A826AA876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659172"/>
            <a:ext cx="2985922" cy="144716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C845EC-5E9F-46CD-8BA0-A80A24FDEC3C}"/>
              </a:ext>
            </a:extLst>
          </p:cNvPr>
          <p:cNvCxnSpPr/>
          <p:nvPr/>
        </p:nvCxnSpPr>
        <p:spPr>
          <a:xfrm>
            <a:off x="3393649" y="2382754"/>
            <a:ext cx="2262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ED7C1CE-4BA8-4D24-AF90-D2A8232BE394}"/>
              </a:ext>
            </a:extLst>
          </p:cNvPr>
          <p:cNvSpPr/>
          <p:nvPr/>
        </p:nvSpPr>
        <p:spPr>
          <a:xfrm>
            <a:off x="3563332" y="2103149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Blif_parser</a:t>
            </a:r>
            <a:endParaRPr lang="de-DE" sz="1400" dirty="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63937EF8-EF86-4B80-B153-EA9A8C978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81" y="1659172"/>
            <a:ext cx="4982057" cy="1489127"/>
          </a:xfrm>
          <a:prstGeom prst="rect">
            <a:avLst/>
          </a:prstGeom>
        </p:spPr>
      </p:pic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B2AB3A2-BECB-4D73-B1D2-BD09EAB5D94A}"/>
              </a:ext>
            </a:extLst>
          </p:cNvPr>
          <p:cNvCxnSpPr>
            <a:stCxn id="12" idx="3"/>
          </p:cNvCxnSpPr>
          <p:nvPr/>
        </p:nvCxnSpPr>
        <p:spPr>
          <a:xfrm flipH="1">
            <a:off x="7362334" y="2403736"/>
            <a:ext cx="3244704" cy="2531381"/>
          </a:xfrm>
          <a:prstGeom prst="bentConnector3">
            <a:avLst>
              <a:gd name="adj1" fmla="val -70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11AEE9-4D21-40E5-8B68-B51E8D0C17D5}"/>
              </a:ext>
            </a:extLst>
          </p:cNvPr>
          <p:cNvSpPr/>
          <p:nvPr/>
        </p:nvSpPr>
        <p:spPr>
          <a:xfrm>
            <a:off x="8098566" y="4602823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Yosys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Verilog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8951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05440" y="203093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</a:rPr>
              <a:t>Teilweise Ersetzung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75439AD1-B68F-4BA5-8AB2-C87B29D01E43}"/>
              </a:ext>
            </a:extLst>
          </p:cNvPr>
          <p:cNvSpPr txBox="1"/>
          <p:nvPr/>
        </p:nvSpPr>
        <p:spPr>
          <a:xfrm>
            <a:off x="291645" y="1117697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Ganzer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Prozess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:</a:t>
            </a:r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C847BB5F-CB0A-4146-A322-A826AA876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659172"/>
            <a:ext cx="2985922" cy="144716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C845EC-5E9F-46CD-8BA0-A80A24FDEC3C}"/>
              </a:ext>
            </a:extLst>
          </p:cNvPr>
          <p:cNvCxnSpPr/>
          <p:nvPr/>
        </p:nvCxnSpPr>
        <p:spPr>
          <a:xfrm>
            <a:off x="3393649" y="2382754"/>
            <a:ext cx="22624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ED7C1CE-4BA8-4D24-AF90-D2A8232BE394}"/>
              </a:ext>
            </a:extLst>
          </p:cNvPr>
          <p:cNvSpPr/>
          <p:nvPr/>
        </p:nvSpPr>
        <p:spPr>
          <a:xfrm>
            <a:off x="3563332" y="2103149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Blif_parser</a:t>
            </a:r>
            <a:endParaRPr lang="de-DE" sz="140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AB2AB3A2-BECB-4D73-B1D2-BD09EAB5D94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362334" y="2332677"/>
            <a:ext cx="3244704" cy="2602440"/>
          </a:xfrm>
          <a:prstGeom prst="bentConnector3">
            <a:avLst>
              <a:gd name="adj1" fmla="val -70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11AEE9-4D21-40E5-8B68-B51E8D0C17D5}"/>
              </a:ext>
            </a:extLst>
          </p:cNvPr>
          <p:cNvSpPr/>
          <p:nvPr/>
        </p:nvSpPr>
        <p:spPr>
          <a:xfrm>
            <a:off x="8098566" y="4602823"/>
            <a:ext cx="1772239" cy="245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Yosys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Verilog</a:t>
            </a:r>
            <a:endParaRPr lang="de-DE" sz="1400" dirty="0"/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15378797-0CE7-4869-932E-3F734107A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82" y="1514606"/>
            <a:ext cx="4950956" cy="1636141"/>
          </a:xfrm>
          <a:prstGeom prst="rect">
            <a:avLst/>
          </a:prstGeom>
        </p:spPr>
      </p:pic>
      <p:pic>
        <p:nvPicPr>
          <p:cNvPr id="17" name="图片 16" descr="电脑萤幕画面&#10;&#10;中度可信度描述已自动生成">
            <a:extLst>
              <a:ext uri="{FF2B5EF4-FFF2-40B4-BE49-F238E27FC236}">
                <a16:creationId xmlns:a16="http://schemas.microsoft.com/office/drawing/2014/main" id="{FDA2B53D-026A-415E-9D6F-FC51A3E38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1" y="4156850"/>
            <a:ext cx="7137462" cy="16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2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2"/>
          <p:cNvSpPr txBox="1"/>
          <p:nvPr/>
        </p:nvSpPr>
        <p:spPr>
          <a:xfrm>
            <a:off x="836280" y="6329880"/>
            <a:ext cx="137016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1EBBCA0A-B98A-4A1E-ACD5-F40A4E1EAE71}" type="datetime">
              <a:rPr lang="en-US" sz="1200" b="0" strike="noStrike" spc="-1">
                <a:solidFill>
                  <a:srgbClr val="000000"/>
                </a:solidFill>
                <a:latin typeface="Arial"/>
              </a:rPr>
              <a:t>4/3/2022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88000" y="6329880"/>
            <a:ext cx="434880" cy="527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fld id="{E97E6E00-B625-4A30-BFF8-96DE90A18A9A}" type="slidenum">
              <a:rPr lang="en-US" sz="1200" b="1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505440" y="203093"/>
            <a:ext cx="9158400" cy="76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de-DE" sz="3200" b="1" spc="-1" dirty="0">
                <a:solidFill>
                  <a:srgbClr val="000000"/>
                </a:solidFill>
                <a:latin typeface="Arial"/>
              </a:rPr>
              <a:t>Zukünftige Arbeit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Shape 1">
            <a:extLst>
              <a:ext uri="{FF2B5EF4-FFF2-40B4-BE49-F238E27FC236}">
                <a16:creationId xmlns:a16="http://schemas.microsoft.com/office/drawing/2014/main" id="{75439AD1-B68F-4BA5-8AB2-C87B29D01E43}"/>
              </a:ext>
            </a:extLst>
          </p:cNvPr>
          <p:cNvSpPr txBox="1"/>
          <p:nvPr/>
        </p:nvSpPr>
        <p:spPr>
          <a:xfrm>
            <a:off x="291645" y="1117697"/>
            <a:ext cx="11124720" cy="448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Die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Probleme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auf der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Seite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von Verilog: .latch in BLIF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werden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ohne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Reset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Funktion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in Verilog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umgewandelt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Dies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werden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Synchronisierungsproblem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führen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 Bei der Simulation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habe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ich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manuell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modifiziert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271440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Für die Zukunft</a:t>
            </a: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Aktuelle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Modul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noch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schnell und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weiter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größere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Menge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Code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prüfen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>
                <a:solidFill>
                  <a:srgbClr val="000000"/>
                </a:solidFill>
                <a:latin typeface="Arial"/>
              </a:rPr>
              <a:t>Das Modul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mit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mehrere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Teilmodule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mit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dieser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Prozess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prüfen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Wenn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alles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passt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können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wir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das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Ersetzungsalgorithmus</a:t>
            </a:r>
            <a:r>
              <a:rPr lang="en-US" sz="2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</a:rPr>
              <a:t>anfangen</a:t>
            </a:r>
            <a:r>
              <a:rPr lang="en-US" sz="2200" spc="-1">
                <a:solidFill>
                  <a:srgbClr val="000000"/>
                </a:solidFill>
                <a:latin typeface="Arial"/>
              </a:rPr>
              <a:t>.</a:t>
            </a: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 marL="728640" lvl="1" indent="-271080">
              <a:lnSpc>
                <a:spcPct val="150000"/>
              </a:lnSpc>
              <a:spcBef>
                <a:spcPts val="1199"/>
              </a:spcBef>
              <a:buSzPct val="100000"/>
              <a:buBlip>
                <a:blip r:embed="rId2"/>
              </a:buBlip>
            </a:pPr>
            <a:endParaRPr lang="en-US" sz="2200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77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296</Words>
  <Application>Microsoft Office PowerPoint</Application>
  <PresentationFormat>宽屏</PresentationFormat>
  <Paragraphs>52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Franzi</dc:creator>
  <dc:description/>
  <cp:lastModifiedBy>Zhuofan He</cp:lastModifiedBy>
  <cp:revision>153</cp:revision>
  <dcterms:created xsi:type="dcterms:W3CDTF">2017-12-07T14:50:50Z</dcterms:created>
  <dcterms:modified xsi:type="dcterms:W3CDTF">2022-04-03T12:31:50Z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