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93" r:id="rId2"/>
    <p:sldMasterId id="2147483711" r:id="rId3"/>
  </p:sldMasterIdLst>
  <p:notesMasterIdLst>
    <p:notesMasterId r:id="rId11"/>
  </p:notesMasterIdLst>
  <p:sldIdLst>
    <p:sldId id="270" r:id="rId4"/>
    <p:sldId id="275" r:id="rId5"/>
    <p:sldId id="271" r:id="rId6"/>
    <p:sldId id="272" r:id="rId7"/>
    <p:sldId id="273" r:id="rId8"/>
    <p:sldId id="274" r:id="rId9"/>
    <p:sldId id="276" r:id="rId10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7" autoAdjust="0"/>
    <p:restoredTop sz="96373" autoAdjust="0"/>
  </p:normalViewPr>
  <p:slideViewPr>
    <p:cSldViewPr snapToGrid="0">
      <p:cViewPr varScale="1">
        <p:scale>
          <a:sx n="104" d="100"/>
          <a:sy n="104" d="100"/>
        </p:scale>
        <p:origin x="912" y="96"/>
      </p:cViewPr>
      <p:guideLst>
        <p:guide orient="horz" pos="2159"/>
        <p:guide pos="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A255E0C-BA46-414C-B93B-463A74B6056A}" type="datetime4">
              <a:rPr lang="en-US" smtClean="0"/>
              <a:t>March 8,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6">
            <a:extLst>
              <a:ext uri="{FF2B5EF4-FFF2-40B4-BE49-F238E27FC236}">
                <a16:creationId xmlns:a16="http://schemas.microsoft.com/office/drawing/2014/main" id="{34CE5320-35BE-2940-A98A-E8624493D0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456F2AD-B082-4C40-B548-5501F8DAA2FD}" type="datetime4">
              <a:rPr lang="en-US" smtClean="0"/>
              <a:t>March 8,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</p:spTree>
    <p:extLst>
      <p:ext uri="{BB962C8B-B14F-4D97-AF65-F5344CB8AC3E}">
        <p14:creationId xmlns:p14="http://schemas.microsoft.com/office/powerpoint/2010/main" val="129015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F4EBDE6-AB90-41AA-9FD9-5846A1BF5E6C}" type="datetime4">
              <a:rPr lang="en-US" smtClean="0"/>
              <a:t>March 8,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40A20F6-92DA-404A-A087-191B135303C4}" type="datetime4">
              <a:rPr lang="en-US" smtClean="0"/>
              <a:t>March 8, 2022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</a:t>
            </a:r>
          </a:p>
          <a:p>
            <a:pPr lvl="3"/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B89AAD7E-45FA-4315-A93D-FBFB11BECEC9}" type="datetime4">
              <a:rPr lang="en-US" smtClean="0"/>
              <a:t>March 8,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F31C92CB-E887-49A1-89D8-F84D7E851A6D}" type="datetime4">
              <a:rPr lang="en-US" smtClean="0"/>
              <a:t>March 8,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88EC468-4A16-43E1-AE8D-AFB1783B0BBF}" type="datetime4">
              <a:rPr lang="en-US" smtClean="0"/>
              <a:t>March 8,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79F28A5-A458-41A3-A1F3-3D6D30ECF45F}" type="datetime4">
              <a:rPr lang="en-US" smtClean="0"/>
              <a:t>March 8,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74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3">
            <a:extLst>
              <a:ext uri="{FF2B5EF4-FFF2-40B4-BE49-F238E27FC236}">
                <a16:creationId xmlns:a16="http://schemas.microsoft.com/office/drawing/2014/main" id="{352817DA-0A74-AE46-BBA5-4ADB5D4F88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9" b="31679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6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ildplatzhalter 3">
            <a:extLst>
              <a:ext uri="{FF2B5EF4-FFF2-40B4-BE49-F238E27FC236}">
                <a16:creationId xmlns:a16="http://schemas.microsoft.com/office/drawing/2014/main" id="{E8F0924D-5395-FD43-B8E8-D373CC7CD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b="18811"/>
          <a:stretch>
            <a:fillRect/>
          </a:stretch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68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C974CED3-EFED-4069-95EA-4CD91F652799}" type="datetime4">
              <a:rPr lang="en-US" noProof="0" smtClean="0"/>
              <a:t>March 8, 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48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24C77D95-51C1-4D00-BFF0-7F99CC3627C5}" type="datetime4">
              <a:rPr lang="en-US" smtClean="0"/>
              <a:t>March 8,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88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A352D04-419C-4B25-A572-CBA5FE51B2EF}" type="datetime4">
              <a:rPr lang="en-US" smtClean="0"/>
              <a:t>March 8,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82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1A6A913-06DA-4771-B4FD-7A780A785411}" type="datetime4">
              <a:rPr lang="en-US" smtClean="0"/>
              <a:t>March 8,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82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CD596A2-C669-4CD0-A976-13ED2B2147EE}" type="datetime4">
              <a:rPr lang="en-US" smtClean="0"/>
              <a:t>March 8,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93688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A8B043BB-F1AC-41E3-A31B-3BED2C404C7F}" type="datetime4">
              <a:rPr lang="en-US" smtClean="0"/>
              <a:t>March 8,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7071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DA42B4DC-7C82-BE42-8B43-98733C90CC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F0F412E-6302-43BD-86F3-68C92BCEFAA7}" type="datetime4">
              <a:rPr lang="en-US" smtClean="0"/>
              <a:t>March 8,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24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B8D648-917D-4B0C-9FBD-207A63C03E30}" type="datetime4">
              <a:rPr lang="en-US" smtClean="0"/>
              <a:t>March 8,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124728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E69B8DE6-021B-7F4B-B1A0-828F13A9BD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2BAD8AA-579C-4682-B026-173A722795AB}" type="datetime4">
              <a:rPr lang="en-US" smtClean="0"/>
              <a:t>March 8,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</p:spTree>
    <p:extLst>
      <p:ext uri="{BB962C8B-B14F-4D97-AF65-F5344CB8AC3E}">
        <p14:creationId xmlns:p14="http://schemas.microsoft.com/office/powerpoint/2010/main" val="2207789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67F34DA-B1E1-4786-BB5F-D171B8612B89}" type="datetime4">
              <a:rPr lang="en-US" smtClean="0"/>
              <a:t>March 8,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6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72A1FD8-603F-438E-AC40-DD7043440C8D}" type="datetime4">
              <a:rPr lang="en-US" noProof="0" smtClean="0"/>
              <a:t>March 8, 2022</a:t>
            </a:fld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ACDFCFC-E949-42B0-9976-6FB2A855129B}" type="datetime4">
              <a:rPr lang="en-US" smtClean="0"/>
              <a:t>March 8, 2022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927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CF4CAD5-4F8E-4ED3-BFA6-CA791BA9F821}" type="datetime4">
              <a:rPr lang="en-US" smtClean="0"/>
              <a:t>March 8,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93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C2542C8C-558F-4137-8265-9B321A1AE65B}" type="datetime4">
              <a:rPr lang="en-US" smtClean="0"/>
              <a:t>March 8,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912580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E74290C-0FB7-4906-971D-5853136A201E}" type="datetime4">
              <a:rPr lang="en-US" smtClean="0"/>
              <a:t>March 8,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30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A9EFB5C-AFDB-4565-A383-24999B966811}" type="datetime4">
              <a:rPr lang="en-US" smtClean="0"/>
              <a:t>March 8,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867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991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3">
            <a:extLst>
              <a:ext uri="{FF2B5EF4-FFF2-40B4-BE49-F238E27FC236}">
                <a16:creationId xmlns:a16="http://schemas.microsoft.com/office/drawing/2014/main" id="{EBDFCD1D-3B9E-AD48-9904-77642DDBE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6" b="31616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24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62C1F81-0292-4658-B990-314031B5EEE0}" type="datetime4">
              <a:rPr lang="en-US" noProof="0" smtClean="0"/>
              <a:t>March 8, 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26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558F984-26B4-4933-8516-FE1535DED93C}" type="datetime4">
              <a:rPr lang="en-US" smtClean="0"/>
              <a:t>March 8,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540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3E4C659-E679-417B-A9E8-A603DCE1B207}" type="datetime4">
              <a:rPr lang="en-US" smtClean="0"/>
              <a:t>March 8,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8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5654299-21F5-4380-A5B0-36A76B3ABC3F}" type="datetime4">
              <a:rPr lang="en-US" smtClean="0"/>
              <a:t>March 8,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4BD4C5A-35E9-47D6-BDD6-A15EE1F6811B}" type="datetime4">
              <a:rPr lang="en-US" smtClean="0"/>
              <a:t>March 8,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257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046FD4F-6F20-4022-8CF1-AABFBE35CA69}" type="datetime4">
              <a:rPr lang="en-US" smtClean="0"/>
              <a:t>March 8,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66610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63BD3E5-C6B0-41CB-8EEA-5A19D71A579A}" type="datetime4">
              <a:rPr lang="en-US" smtClean="0"/>
              <a:t>March 8,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780322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21E5EB97-EF72-C743-B225-36D9314C2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20197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DD5701E-F27F-4FC7-9A65-8970DD43482C}" type="datetime4">
              <a:rPr lang="en-US" smtClean="0"/>
              <a:t>March 8,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926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24FF91D-7296-4205-8BDB-A92220A41345}" type="datetime4">
              <a:rPr lang="en-US" smtClean="0"/>
              <a:t>March 8,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24689504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C4C0195D-65D3-B64E-9505-9813519B3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18261"/>
          <a:stretch/>
        </p:blipFill>
        <p:spPr>
          <a:xfrm>
            <a:off x="1" y="1771495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0A5B49F6-B86F-4AD3-8EB4-0DC3B07A0E87}" type="datetime4">
              <a:rPr lang="en-US" smtClean="0"/>
              <a:t>March 8,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9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3AD220D-9F11-4B7D-8A9D-9C2F5BED8E3F}" type="datetime4">
              <a:rPr lang="en-US" smtClean="0"/>
              <a:t>March 8,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740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4502107-A1C5-4378-9800-447D95495502}" type="datetime4">
              <a:rPr lang="en-US" smtClean="0"/>
              <a:t>March 8, 2022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715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FAC4E8C-1250-48A6-B04C-BC56622F1CB3}" type="datetime4">
              <a:rPr lang="en-US" smtClean="0"/>
              <a:t>March 8,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893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92D16ED-EDD1-4A5D-BA1C-CC77859519F8}" type="datetime4">
              <a:rPr lang="en-US" smtClean="0"/>
              <a:t>March 8,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85676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DB31224-A2BA-46E6-8C08-B9EBE4CA9847}" type="datetime4">
              <a:rPr lang="en-US" smtClean="0"/>
              <a:t>March 8,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75D5D3D-2EDA-453D-A98B-ACA198EE4F58}" type="datetime4">
              <a:rPr lang="en-US" smtClean="0"/>
              <a:t>March 8,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673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B47A60A-81C1-450A-8258-62C9DE38B110}" type="datetime4">
              <a:rPr lang="en-US" smtClean="0"/>
              <a:t>March 8,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335A851-D77C-41AE-86D7-230684EEBDD1}" type="datetime4">
              <a:rPr lang="en-US" smtClean="0"/>
              <a:t>March 8,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D4E77B-683C-46D8-9FBD-45D28C443896}" type="datetime4">
              <a:rPr lang="en-US" smtClean="0"/>
              <a:t>March 8,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48B8F8E-2E80-4FE8-B44D-BD31B836C218}" type="datetime4">
              <a:rPr lang="en-US" smtClean="0"/>
              <a:t>March 8,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AD469279-E5C8-404C-94A7-9CE4F8C2F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0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AE96706-7997-401A-B3C6-DD0629218309}" type="datetime4">
              <a:rPr lang="en-US" smtClean="0"/>
              <a:t>March 8,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4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94C81A-DFE5-4252-ACE3-7B558C600C33}" type="datetime4">
              <a:rPr lang="en-US" smtClean="0"/>
              <a:t>March 8, 2022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Zhuofan He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Institute for Information Processing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  <p:sldLayoutId id="2147483675" r:id="rId3"/>
    <p:sldLayoutId id="2147483677" r:id="rId4"/>
    <p:sldLayoutId id="2147483687" r:id="rId5"/>
    <p:sldLayoutId id="2147483678" r:id="rId6"/>
    <p:sldLayoutId id="2147483686" r:id="rId7"/>
    <p:sldLayoutId id="2147483688" r:id="rId8"/>
    <p:sldLayoutId id="2147483691" r:id="rId9"/>
    <p:sldLayoutId id="2147483689" r:id="rId10"/>
    <p:sldLayoutId id="2147483692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02C4C1C-1ED3-4954-B0E9-D63D775CC421}" type="datetime4">
              <a:rPr lang="en-US" smtClean="0"/>
              <a:t>March 8, 2022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Name of Division, Institute,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36758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6BE16BE-510F-4DC1-B9F9-23B25996BEBF}" type="datetime4">
              <a:rPr lang="en-US" smtClean="0"/>
              <a:t>March 8, 2022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/>
              <a:t>Name of Division, Institute, Business Unit</a:t>
            </a:r>
            <a:endParaRPr lang="en-US" altLang="de-DE" sz="1200" dirty="0"/>
          </a:p>
        </p:txBody>
      </p:sp>
    </p:spTree>
    <p:extLst>
      <p:ext uri="{BB962C8B-B14F-4D97-AF65-F5344CB8AC3E}">
        <p14:creationId xmlns:p14="http://schemas.microsoft.com/office/powerpoint/2010/main" val="424021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背景图案&#10;&#10;描述已自动生成">
            <a:extLst>
              <a:ext uri="{FF2B5EF4-FFF2-40B4-BE49-F238E27FC236}">
                <a16:creationId xmlns:a16="http://schemas.microsoft.com/office/drawing/2014/main" id="{5923FE1D-E5D5-4928-826A-6A442DB556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" b="811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de-DE" dirty="0"/>
              <a:t>Masterarbeit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Phasenweiser Bericht innerhalb von 2.18 – 3.06</a:t>
            </a:r>
          </a:p>
        </p:txBody>
      </p:sp>
    </p:spTree>
    <p:extLst>
      <p:ext uri="{BB962C8B-B14F-4D97-AF65-F5344CB8AC3E}">
        <p14:creationId xmlns:p14="http://schemas.microsoft.com/office/powerpoint/2010/main" val="283892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0E58E81-D398-42FE-829E-5EBC81AB6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Module von Non-volatile-FF und Kontroller dafür erklären.</a:t>
            </a:r>
          </a:p>
          <a:p>
            <a:endParaRPr lang="de-DE" dirty="0"/>
          </a:p>
          <a:p>
            <a:r>
              <a:rPr lang="de-DE" dirty="0"/>
              <a:t>Erstellte BLIF Datei von Non-volatile-FF </a:t>
            </a:r>
          </a:p>
          <a:p>
            <a:endParaRPr lang="de-DE" dirty="0"/>
          </a:p>
          <a:p>
            <a:r>
              <a:rPr lang="de-DE" dirty="0"/>
              <a:t>Noch Fragen dafür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D5159A-4516-428F-A1B7-1EAF86BA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8, 2022</a:t>
            </a:fld>
            <a:endParaRPr 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A7E223-3BD0-4A32-84BC-99B4CA7D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BE28EA5-31B8-4679-AFF3-D6C61561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	</a:t>
            </a:r>
          </a:p>
        </p:txBody>
      </p:sp>
    </p:spTree>
    <p:extLst>
      <p:ext uri="{BB962C8B-B14F-4D97-AF65-F5344CB8AC3E}">
        <p14:creationId xmlns:p14="http://schemas.microsoft.com/office/powerpoint/2010/main" val="144948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74B25C5-B6A4-E94E-A101-8E8D322AA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00" y="1259997"/>
            <a:ext cx="11125200" cy="448647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de-DE" sz="2400" dirty="0"/>
              <a:t>Basierend auf CMOS-FF habe ich zusätzliche Signale und Schaltungen hinzufügt.</a:t>
            </a:r>
          </a:p>
          <a:p>
            <a:pPr>
              <a:spcBef>
                <a:spcPts val="1800"/>
              </a:spcBef>
            </a:pPr>
            <a:r>
              <a:rPr lang="de-DE" sz="2400" dirty="0"/>
              <a:t>„</a:t>
            </a:r>
            <a:r>
              <a:rPr lang="de-DE" sz="2400" dirty="0" err="1"/>
              <a:t>write</a:t>
            </a:r>
            <a:r>
              <a:rPr lang="de-DE" sz="2400" dirty="0"/>
              <a:t>“ Signal kontrolliert den </a:t>
            </a:r>
            <a:r>
              <a:rPr lang="de-DE" sz="2400" dirty="0" err="1"/>
              <a:t>Speichernprocess</a:t>
            </a:r>
            <a:r>
              <a:rPr lang="de-DE" sz="2400" dirty="0"/>
              <a:t> im Non-volatile </a:t>
            </a:r>
            <a:r>
              <a:rPr lang="de-DE" sz="2400" dirty="0" err="1"/>
              <a:t>Komponent</a:t>
            </a:r>
            <a:endParaRPr lang="de-DE" sz="2400" dirty="0"/>
          </a:p>
          <a:p>
            <a:pPr>
              <a:spcBef>
                <a:spcPts val="1800"/>
              </a:spcBef>
            </a:pPr>
            <a:r>
              <a:rPr lang="de-DE" sz="2400" dirty="0"/>
              <a:t>„</a:t>
            </a:r>
            <a:r>
              <a:rPr lang="de-DE" sz="2400" dirty="0" err="1"/>
              <a:t>read</a:t>
            </a:r>
            <a:r>
              <a:rPr lang="de-DE" sz="2400" dirty="0"/>
              <a:t>“ Signal kontrolliert den </a:t>
            </a:r>
            <a:r>
              <a:rPr lang="de-DE" sz="2400" dirty="0" err="1"/>
              <a:t>Lesenprocess</a:t>
            </a:r>
            <a:r>
              <a:rPr lang="de-DE" sz="2400" dirty="0"/>
              <a:t> von Non-volatile </a:t>
            </a:r>
            <a:r>
              <a:rPr lang="de-DE" sz="2400" dirty="0" err="1"/>
              <a:t>Komponent</a:t>
            </a:r>
            <a:r>
              <a:rPr lang="de-DE" sz="2400" dirty="0"/>
              <a:t>. Es repräsentiert das „</a:t>
            </a:r>
            <a:r>
              <a:rPr lang="de-DE" sz="2400" dirty="0" err="1"/>
              <a:t>Enable</a:t>
            </a:r>
            <a:r>
              <a:rPr lang="de-DE" sz="2400" dirty="0"/>
              <a:t>“ Signal für den Back-up </a:t>
            </a:r>
            <a:r>
              <a:rPr lang="de-DE" sz="2400" dirty="0" err="1"/>
              <a:t>Process</a:t>
            </a:r>
            <a:r>
              <a:rPr lang="de-DE" sz="2400" dirty="0"/>
              <a:t>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March 8, 2022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00" y="185975"/>
            <a:ext cx="9158904" cy="767748"/>
          </a:xfrm>
        </p:spPr>
        <p:txBody>
          <a:bodyPr/>
          <a:lstStyle/>
          <a:p>
            <a:r>
              <a:rPr lang="de-DE" dirty="0"/>
              <a:t>Non-volatile-FF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B011EC-1DA4-49C3-9042-105CC17B2A1E}"/>
              </a:ext>
            </a:extLst>
          </p:cNvPr>
          <p:cNvSpPr/>
          <p:nvPr/>
        </p:nvSpPr>
        <p:spPr>
          <a:xfrm>
            <a:off x="1228436" y="4230254"/>
            <a:ext cx="1468582" cy="1902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Non-volatile-FF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A9C0279-957F-49B2-B43F-EB4D792C8B8E}"/>
              </a:ext>
            </a:extLst>
          </p:cNvPr>
          <p:cNvCxnSpPr/>
          <p:nvPr/>
        </p:nvCxnSpPr>
        <p:spPr>
          <a:xfrm>
            <a:off x="510720" y="4535054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7869044-EA89-4477-9C60-7CE53F1A314E}"/>
              </a:ext>
            </a:extLst>
          </p:cNvPr>
          <p:cNvCxnSpPr/>
          <p:nvPr/>
        </p:nvCxnSpPr>
        <p:spPr>
          <a:xfrm>
            <a:off x="510720" y="5036126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6B2802E-0FC9-4E7C-927A-6AB76DBCDE8F}"/>
              </a:ext>
            </a:extLst>
          </p:cNvPr>
          <p:cNvCxnSpPr/>
          <p:nvPr/>
        </p:nvCxnSpPr>
        <p:spPr>
          <a:xfrm>
            <a:off x="510720" y="5527963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0CDA552-C3C6-4FB2-A643-BF2997FA485A}"/>
              </a:ext>
            </a:extLst>
          </p:cNvPr>
          <p:cNvSpPr/>
          <p:nvPr/>
        </p:nvSpPr>
        <p:spPr>
          <a:xfrm>
            <a:off x="474723" y="4204117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418D89-4378-4547-B7C6-89EF91E8CCC6}"/>
              </a:ext>
            </a:extLst>
          </p:cNvPr>
          <p:cNvSpPr/>
          <p:nvPr/>
        </p:nvSpPr>
        <p:spPr>
          <a:xfrm>
            <a:off x="474723" y="4678217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rst</a:t>
            </a:r>
            <a:endParaRPr lang="de-DE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15CEAC-3F36-416D-B861-EAF4A5F6AABE}"/>
              </a:ext>
            </a:extLst>
          </p:cNvPr>
          <p:cNvSpPr/>
          <p:nvPr/>
        </p:nvSpPr>
        <p:spPr>
          <a:xfrm>
            <a:off x="474723" y="5136891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263F53E-BC70-4CA0-9132-4B5C790AE58B}"/>
              </a:ext>
            </a:extLst>
          </p:cNvPr>
          <p:cNvCxnSpPr>
            <a:cxnSpLocks/>
          </p:cNvCxnSpPr>
          <p:nvPr/>
        </p:nvCxnSpPr>
        <p:spPr>
          <a:xfrm>
            <a:off x="1599361" y="3916217"/>
            <a:ext cx="0" cy="314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0AB5CE2-304F-4DC4-AD6A-BD0086D89860}"/>
              </a:ext>
            </a:extLst>
          </p:cNvPr>
          <p:cNvCxnSpPr>
            <a:cxnSpLocks/>
          </p:cNvCxnSpPr>
          <p:nvPr/>
        </p:nvCxnSpPr>
        <p:spPr>
          <a:xfrm>
            <a:off x="2200564" y="3916217"/>
            <a:ext cx="0" cy="314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1B94692-400D-46CE-9AE3-0320AD46CF71}"/>
              </a:ext>
            </a:extLst>
          </p:cNvPr>
          <p:cNvSpPr/>
          <p:nvPr/>
        </p:nvSpPr>
        <p:spPr>
          <a:xfrm>
            <a:off x="1204506" y="3642270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write</a:t>
            </a:r>
            <a:endParaRPr lang="de-DE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B732238-3B84-4BD3-A76E-703A463875F0}"/>
              </a:ext>
            </a:extLst>
          </p:cNvPr>
          <p:cNvSpPr/>
          <p:nvPr/>
        </p:nvSpPr>
        <p:spPr>
          <a:xfrm>
            <a:off x="1805709" y="3652980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read</a:t>
            </a:r>
            <a:endParaRPr lang="de-DE" sz="1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75791F2-D5FD-4739-977B-E3C5155A6490}"/>
              </a:ext>
            </a:extLst>
          </p:cNvPr>
          <p:cNvCxnSpPr/>
          <p:nvPr/>
        </p:nvCxnSpPr>
        <p:spPr>
          <a:xfrm>
            <a:off x="2697018" y="5036126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513C92C-D135-4EB1-AFC7-372C7A6E4EFA}"/>
              </a:ext>
            </a:extLst>
          </p:cNvPr>
          <p:cNvSpPr/>
          <p:nvPr/>
        </p:nvSpPr>
        <p:spPr>
          <a:xfrm>
            <a:off x="2661021" y="4694381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q</a:t>
            </a:r>
          </a:p>
        </p:txBody>
      </p:sp>
      <p:pic>
        <p:nvPicPr>
          <p:cNvPr id="24" name="图片 23" descr="图表&#10;&#10;描述已自动生成">
            <a:extLst>
              <a:ext uri="{FF2B5EF4-FFF2-40B4-BE49-F238E27FC236}">
                <a16:creationId xmlns:a16="http://schemas.microsoft.com/office/drawing/2014/main" id="{CCEA852A-3D78-4C66-B5A7-82E60249E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372" y="3856775"/>
            <a:ext cx="6878812" cy="22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C316372-BF52-4CE7-B746-DD37B828A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de-DE" dirty="0"/>
              <a:t>Das Modul generiert „</a:t>
            </a:r>
            <a:r>
              <a:rPr lang="de-DE" dirty="0" err="1"/>
              <a:t>write</a:t>
            </a:r>
            <a:r>
              <a:rPr lang="de-DE" dirty="0"/>
              <a:t>“ und „</a:t>
            </a:r>
            <a:r>
              <a:rPr lang="de-DE" dirty="0" err="1"/>
              <a:t>read</a:t>
            </a:r>
            <a:r>
              <a:rPr lang="de-DE" dirty="0"/>
              <a:t>“ Signale für Non-volatile-FF.</a:t>
            </a:r>
          </a:p>
          <a:p>
            <a:pPr>
              <a:spcBef>
                <a:spcPts val="1200"/>
              </a:spcBef>
            </a:pPr>
            <a:r>
              <a:rPr lang="de-DE" dirty="0"/>
              <a:t>Bei jeden 400 Taktzyklen wird einen „</a:t>
            </a:r>
            <a:r>
              <a:rPr lang="de-DE" dirty="0" err="1"/>
              <a:t>write</a:t>
            </a:r>
            <a:r>
              <a:rPr lang="de-DE" dirty="0"/>
              <a:t>“ Impuls generiert, um den Zustand vom Prozessor im MTJ Register zu speichern.</a:t>
            </a:r>
          </a:p>
          <a:p>
            <a:pPr>
              <a:spcBef>
                <a:spcPts val="1200"/>
              </a:spcBef>
            </a:pPr>
            <a:r>
              <a:rPr lang="de-DE" dirty="0"/>
              <a:t>Bei jeden 500 Taktzyklen wird einen „</a:t>
            </a:r>
            <a:r>
              <a:rPr lang="de-DE" dirty="0" err="1"/>
              <a:t>read</a:t>
            </a:r>
            <a:r>
              <a:rPr lang="de-DE" dirty="0"/>
              <a:t>“ Impuls generiert, um den gespeicherte Zustand im MTJ Register auszulesen.</a:t>
            </a:r>
          </a:p>
          <a:p>
            <a:pPr>
              <a:spcBef>
                <a:spcPts val="1200"/>
              </a:spcBef>
            </a:pPr>
            <a:endParaRPr lang="de-DE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58E92A-A79E-4952-8E9B-3B143B9E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8, 2022</a:t>
            </a:fld>
            <a:endParaRPr lang="en-US" noProof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B1D779-1AE5-4ACE-B9BF-6780BE58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4ADCF91-1509-49ED-AE4B-37C0BC56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Wr_rd_Kontroller</a:t>
            </a:r>
            <a:endParaRPr lang="de-DE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7CABF2-F984-4598-BE3F-BA4A8855A481}"/>
              </a:ext>
            </a:extLst>
          </p:cNvPr>
          <p:cNvSpPr/>
          <p:nvPr/>
        </p:nvSpPr>
        <p:spPr>
          <a:xfrm>
            <a:off x="1228436" y="4230254"/>
            <a:ext cx="1468582" cy="1902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Kontroller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A4D226B-6AB4-4419-AF1C-C3F161F6755F}"/>
              </a:ext>
            </a:extLst>
          </p:cNvPr>
          <p:cNvCxnSpPr/>
          <p:nvPr/>
        </p:nvCxnSpPr>
        <p:spPr>
          <a:xfrm>
            <a:off x="510720" y="4825999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73160B6-4486-420F-BC3D-7760EB50B685}"/>
              </a:ext>
            </a:extLst>
          </p:cNvPr>
          <p:cNvCxnSpPr/>
          <p:nvPr/>
        </p:nvCxnSpPr>
        <p:spPr>
          <a:xfrm>
            <a:off x="505578" y="5627254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B6FCFEE-4200-4527-B408-4D45B8B4A24F}"/>
              </a:ext>
            </a:extLst>
          </p:cNvPr>
          <p:cNvSpPr/>
          <p:nvPr/>
        </p:nvSpPr>
        <p:spPr>
          <a:xfrm>
            <a:off x="486063" y="4442334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8AAF30-439C-440E-8335-54F9F04C9112}"/>
              </a:ext>
            </a:extLst>
          </p:cNvPr>
          <p:cNvSpPr/>
          <p:nvPr/>
        </p:nvSpPr>
        <p:spPr>
          <a:xfrm>
            <a:off x="486063" y="5261571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rst</a:t>
            </a:r>
            <a:endParaRPr lang="de-DE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88A036C-E942-4142-84DE-201A60A24ACC}"/>
              </a:ext>
            </a:extLst>
          </p:cNvPr>
          <p:cNvSpPr/>
          <p:nvPr/>
        </p:nvSpPr>
        <p:spPr>
          <a:xfrm>
            <a:off x="2625024" y="4442333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write</a:t>
            </a:r>
            <a:endParaRPr lang="de-DE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6F4FC09-8B96-4C60-8B04-626C33A7A17C}"/>
              </a:ext>
            </a:extLst>
          </p:cNvPr>
          <p:cNvSpPr/>
          <p:nvPr/>
        </p:nvSpPr>
        <p:spPr>
          <a:xfrm>
            <a:off x="2625024" y="5285189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read</a:t>
            </a:r>
            <a:endParaRPr lang="de-DE" sz="1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99205B3-9987-4468-A493-E8F9F8C062FB}"/>
              </a:ext>
            </a:extLst>
          </p:cNvPr>
          <p:cNvCxnSpPr/>
          <p:nvPr/>
        </p:nvCxnSpPr>
        <p:spPr>
          <a:xfrm>
            <a:off x="2697018" y="4825999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74FF380-F6B0-454F-A660-53EBE60EDC58}"/>
              </a:ext>
            </a:extLst>
          </p:cNvPr>
          <p:cNvCxnSpPr/>
          <p:nvPr/>
        </p:nvCxnSpPr>
        <p:spPr>
          <a:xfrm>
            <a:off x="2697018" y="5627254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02697A51-0205-40BC-8E62-5A626D30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37" y="4743521"/>
            <a:ext cx="8073421" cy="67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8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17556D4-F9AD-4060-A74B-810961617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de-DE" dirty="0"/>
              <a:t>Das Simulationsergebnis von Kontroller mit Non-volatile-FF.</a:t>
            </a:r>
          </a:p>
          <a:p>
            <a:pPr>
              <a:spcBef>
                <a:spcPts val="1800"/>
              </a:spcBef>
            </a:pPr>
            <a:endParaRPr lang="de-DE" dirty="0"/>
          </a:p>
          <a:p>
            <a:pPr>
              <a:spcBef>
                <a:spcPts val="1800"/>
              </a:spcBef>
            </a:pPr>
            <a:endParaRPr lang="de-DE" dirty="0"/>
          </a:p>
          <a:p>
            <a:pPr>
              <a:spcBef>
                <a:spcPts val="1800"/>
              </a:spcBef>
            </a:pPr>
            <a:r>
              <a:rPr lang="de-DE" dirty="0"/>
              <a:t>Fragen:</a:t>
            </a:r>
          </a:p>
          <a:p>
            <a:pPr lvl="1">
              <a:spcBef>
                <a:spcPts val="1800"/>
              </a:spcBef>
            </a:pPr>
            <a:r>
              <a:rPr lang="de-DE" dirty="0"/>
              <a:t>Sollen wir bei jeder Taktzyklus den Zustand vom Prozessor speichern? Oder nur bei einem bestimmten Zeitpunkt den Zustand zu speichern?</a:t>
            </a:r>
          </a:p>
          <a:p>
            <a:pPr lvl="1">
              <a:spcBef>
                <a:spcPts val="1800"/>
              </a:spcBef>
            </a:pPr>
            <a:r>
              <a:rPr lang="de-DE" dirty="0"/>
              <a:t>Der Zustand wird nur bei getriggerte „</a:t>
            </a:r>
            <a:r>
              <a:rPr lang="de-DE" dirty="0" err="1"/>
              <a:t>read</a:t>
            </a:r>
            <a:r>
              <a:rPr lang="de-DE" dirty="0"/>
              <a:t>“ Signal ausgelesen. Sollen wir bei dem getriggerte „</a:t>
            </a:r>
            <a:r>
              <a:rPr lang="de-DE" dirty="0" err="1"/>
              <a:t>read</a:t>
            </a:r>
            <a:r>
              <a:rPr lang="de-DE" dirty="0"/>
              <a:t>“ Signal den Zustand langfristig erhalten?</a:t>
            </a:r>
          </a:p>
          <a:p>
            <a:pPr>
              <a:spcBef>
                <a:spcPts val="1800"/>
              </a:spcBef>
            </a:pPr>
            <a:endParaRPr lang="de-DE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ECD9CB-DFCE-45B4-A73B-C4A573E4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8, 2022</a:t>
            </a:fld>
            <a:endParaRPr 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D7A4AE-3DCB-4C74-A80A-725C6A90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D4E0AA3-937A-49B3-9FC4-96F4DFFC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de-DE" altLang="zh-CN" dirty="0"/>
              <a:t>imulationsergebnis</a:t>
            </a:r>
            <a:endParaRPr lang="de-DE" dirty="0"/>
          </a:p>
        </p:txBody>
      </p:sp>
      <p:pic>
        <p:nvPicPr>
          <p:cNvPr id="7" name="图片 6" descr="电脑萤幕的截图&#10;&#10;描述已自动生成">
            <a:extLst>
              <a:ext uri="{FF2B5EF4-FFF2-40B4-BE49-F238E27FC236}">
                <a16:creationId xmlns:a16="http://schemas.microsoft.com/office/drawing/2014/main" id="{6CCC61D3-AFEF-4A15-8BB4-3EED8EC87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5" t="19827" r="7349" b="62118"/>
          <a:stretch/>
        </p:blipFill>
        <p:spPr>
          <a:xfrm>
            <a:off x="1237673" y="1945192"/>
            <a:ext cx="9458037" cy="120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7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C8455E1-382F-41F7-9174-F05FAB8C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de-DE" dirty="0"/>
              <a:t>Die </a:t>
            </a:r>
            <a:r>
              <a:rPr lang="de-DE" dirty="0" err="1"/>
              <a:t>Verilog</a:t>
            </a:r>
            <a:r>
              <a:rPr lang="de-DE" dirty="0"/>
              <a:t> Datei habe ich durch VTR Projekt in der BLIF Datei umgewandelt. </a:t>
            </a:r>
          </a:p>
          <a:p>
            <a:pPr>
              <a:spcBef>
                <a:spcPts val="1200"/>
              </a:spcBef>
            </a:pPr>
            <a:r>
              <a:rPr lang="de-DE" dirty="0"/>
              <a:t>Jetzt versuche, die BLIF Datei manuell zu modifizieren</a:t>
            </a:r>
          </a:p>
          <a:p>
            <a:pPr marL="0" indent="0">
              <a:spcBef>
                <a:spcPts val="1200"/>
              </a:spcBef>
              <a:buNone/>
            </a:pPr>
            <a:endParaRPr lang="de-DE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E4973A-8291-4F92-9943-ED128A0C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8, 2022</a:t>
            </a:fld>
            <a:endParaRPr 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5265E0-90B4-499F-82C5-98C8CE05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12BCE69-89C4-4E04-8A76-B6D2674D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.BLIF von </a:t>
            </a:r>
            <a:r>
              <a:rPr lang="de-DE" dirty="0" err="1"/>
              <a:t>nonvolatile</a:t>
            </a:r>
            <a:r>
              <a:rPr lang="de-DE" dirty="0"/>
              <a:t>-FF</a:t>
            </a:r>
          </a:p>
        </p:txBody>
      </p:sp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CD6C84AC-13FD-442F-98E6-9BDB5BF12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98" y="3031837"/>
            <a:ext cx="7585006" cy="269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1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A6377CA-AB09-45AC-98FA-BE13851A2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de-DE" dirty="0"/>
              <a:t>Sollen wir BLIF Datei direkt bearbeiten, um die Komponenten zu wechseln?</a:t>
            </a:r>
          </a:p>
          <a:p>
            <a:pPr>
              <a:spcBef>
                <a:spcPts val="2400"/>
              </a:spcBef>
            </a:pPr>
            <a:r>
              <a:rPr lang="de-DE" dirty="0"/>
              <a:t>Gibt es schon einen Package um BLIF Datei einfach zu bearbeiten oder das müssen wir selbst konfigurieren? </a:t>
            </a:r>
          </a:p>
          <a:p>
            <a:pPr>
              <a:spcBef>
                <a:spcPts val="2400"/>
              </a:spcBef>
            </a:pPr>
            <a:endParaRPr lang="de-DE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D46FD0-708B-478A-B0D5-A556DD77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8, 2022</a:t>
            </a:fld>
            <a:endParaRPr 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4B247D-39BF-405A-847D-FB26A171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81156C5-0A95-4B21-B551-AC726449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	</a:t>
            </a:r>
          </a:p>
        </p:txBody>
      </p:sp>
    </p:spTree>
    <p:extLst>
      <p:ext uri="{BB962C8B-B14F-4D97-AF65-F5344CB8AC3E}">
        <p14:creationId xmlns:p14="http://schemas.microsoft.com/office/powerpoint/2010/main" val="35288923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Fächer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Folienmaster_Form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3.xml><?xml version="1.0" encoding="utf-8"?>
<a:theme xmlns:a="http://schemas.openxmlformats.org/drawingml/2006/main" name="Folienmaster_Punkte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276</Words>
  <Application>Microsoft Office PowerPoint</Application>
  <PresentationFormat>宽屏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Folienmaster_Fächer</vt:lpstr>
      <vt:lpstr>Folienmaster_Form</vt:lpstr>
      <vt:lpstr>Folienmaster_Punkte</vt:lpstr>
      <vt:lpstr>PowerPoint 演示文稿</vt:lpstr>
      <vt:lpstr>Einleitung </vt:lpstr>
      <vt:lpstr>Non-volatile-FF</vt:lpstr>
      <vt:lpstr>Wr_rd_Kontroller</vt:lpstr>
      <vt:lpstr>Simulationsergebnis</vt:lpstr>
      <vt:lpstr>.BLIF von nonvolatile-FF</vt:lpstr>
      <vt:lpstr>Fragen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Zhuofan He</cp:lastModifiedBy>
  <cp:revision>113</cp:revision>
  <dcterms:created xsi:type="dcterms:W3CDTF">2017-12-07T14:50:50Z</dcterms:created>
  <dcterms:modified xsi:type="dcterms:W3CDTF">2022-03-08T16:17:25Z</dcterms:modified>
</cp:coreProperties>
</file>