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00" r:id="rId2"/>
    <p:sldId id="301" r:id="rId3"/>
    <p:sldId id="256" r:id="rId4"/>
    <p:sldId id="268" r:id="rId5"/>
    <p:sldId id="258" r:id="rId6"/>
    <p:sldId id="270" r:id="rId7"/>
    <p:sldId id="288" r:id="rId8"/>
    <p:sldId id="289" r:id="rId9"/>
    <p:sldId id="284" r:id="rId10"/>
    <p:sldId id="285" r:id="rId11"/>
    <p:sldId id="257" r:id="rId12"/>
    <p:sldId id="269" r:id="rId13"/>
    <p:sldId id="264" r:id="rId14"/>
    <p:sldId id="276" r:id="rId15"/>
    <p:sldId id="260" r:id="rId16"/>
    <p:sldId id="272" r:id="rId17"/>
    <p:sldId id="259" r:id="rId18"/>
    <p:sldId id="271" r:id="rId19"/>
    <p:sldId id="261" r:id="rId20"/>
    <p:sldId id="273" r:id="rId21"/>
    <p:sldId id="296" r:id="rId22"/>
    <p:sldId id="297" r:id="rId23"/>
    <p:sldId id="298" r:id="rId24"/>
    <p:sldId id="299" r:id="rId25"/>
    <p:sldId id="263" r:id="rId26"/>
    <p:sldId id="275" r:id="rId27"/>
    <p:sldId id="265" r:id="rId28"/>
    <p:sldId id="277" r:id="rId29"/>
    <p:sldId id="266" r:id="rId30"/>
    <p:sldId id="278" r:id="rId31"/>
    <p:sldId id="267" r:id="rId32"/>
    <p:sldId id="279" r:id="rId33"/>
    <p:sldId id="290" r:id="rId34"/>
    <p:sldId id="291" r:id="rId35"/>
    <p:sldId id="282" r:id="rId36"/>
    <p:sldId id="283" r:id="rId37"/>
    <p:sldId id="286" r:id="rId38"/>
    <p:sldId id="287" r:id="rId39"/>
    <p:sldId id="294" r:id="rId40"/>
    <p:sldId id="295" r:id="rId41"/>
    <p:sldId id="292" r:id="rId42"/>
    <p:sldId id="293" r:id="rId43"/>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autoAdjust="0"/>
    <p:restoredTop sz="69320" autoAdjust="0"/>
  </p:normalViewPr>
  <p:slideViewPr>
    <p:cSldViewPr snapToGrid="0">
      <p:cViewPr varScale="1">
        <p:scale>
          <a:sx n="72" d="100"/>
          <a:sy n="72" d="100"/>
        </p:scale>
        <p:origin x="118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115"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6B531C9-7810-3994-755A-988191CF7A8A}"/>
              </a:ext>
            </a:extLst>
          </p:cNvPr>
          <p:cNvSpPr>
            <a:spLocks noGrp="1"/>
          </p:cNvSpPr>
          <p:nvPr>
            <p:ph type="hdr" sz="quarter"/>
          </p:nvPr>
        </p:nvSpPr>
        <p:spPr>
          <a:xfrm>
            <a:off x="1" y="0"/>
            <a:ext cx="2946347" cy="498215"/>
          </a:xfrm>
          <a:prstGeom prst="rect">
            <a:avLst/>
          </a:prstGeom>
        </p:spPr>
        <p:txBody>
          <a:bodyPr vert="horz" lIns="91458" tIns="45729" rIns="91458" bIns="45729"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6BEA9-D0EB-F575-3511-0977FC579E94}"/>
              </a:ext>
            </a:extLst>
          </p:cNvPr>
          <p:cNvSpPr>
            <a:spLocks noGrp="1"/>
          </p:cNvSpPr>
          <p:nvPr>
            <p:ph type="dt" sz="quarter" idx="1"/>
          </p:nvPr>
        </p:nvSpPr>
        <p:spPr>
          <a:xfrm>
            <a:off x="3851343" y="0"/>
            <a:ext cx="2946347" cy="498215"/>
          </a:xfrm>
          <a:prstGeom prst="rect">
            <a:avLst/>
          </a:prstGeom>
        </p:spPr>
        <p:txBody>
          <a:bodyPr vert="horz" lIns="91458" tIns="45729" rIns="91458" bIns="45729" rtlCol="0"/>
          <a:lstStyle>
            <a:lvl1pPr algn="r">
              <a:defRPr sz="1200"/>
            </a:lvl1pPr>
          </a:lstStyle>
          <a:p>
            <a:r>
              <a:rPr kumimoji="1" lang="ja-JP" altLang="en-US"/>
              <a:t>令和６年度第３回</a:t>
            </a:r>
          </a:p>
        </p:txBody>
      </p:sp>
      <p:sp>
        <p:nvSpPr>
          <p:cNvPr id="4" name="フッター プレースホルダー 3">
            <a:extLst>
              <a:ext uri="{FF2B5EF4-FFF2-40B4-BE49-F238E27FC236}">
                <a16:creationId xmlns:a16="http://schemas.microsoft.com/office/drawing/2014/main" id="{AA6E5745-2229-8892-9BDC-1C746C9DD5D2}"/>
              </a:ext>
            </a:extLst>
          </p:cNvPr>
          <p:cNvSpPr>
            <a:spLocks noGrp="1"/>
          </p:cNvSpPr>
          <p:nvPr>
            <p:ph type="ftr" sz="quarter" idx="2"/>
          </p:nvPr>
        </p:nvSpPr>
        <p:spPr>
          <a:xfrm>
            <a:off x="1" y="9431600"/>
            <a:ext cx="2946347" cy="498214"/>
          </a:xfrm>
          <a:prstGeom prst="rect">
            <a:avLst/>
          </a:prstGeom>
        </p:spPr>
        <p:txBody>
          <a:bodyPr vert="horz" lIns="91458" tIns="45729" rIns="91458" bIns="45729" rtlCol="0" anchor="b"/>
          <a:lstStyle>
            <a:lvl1pPr algn="l">
              <a:defRPr sz="1200"/>
            </a:lvl1pPr>
          </a:lstStyle>
          <a:p>
            <a:r>
              <a:rPr kumimoji="1" lang="ja-JP" altLang="en-US"/>
              <a:t>沖縄県移植情報担当者会議</a:t>
            </a:r>
            <a:r>
              <a:rPr kumimoji="1" lang="en-US" altLang="ja-JP"/>
              <a:t>2025/3/7</a:t>
            </a:r>
            <a:endParaRPr kumimoji="1" lang="ja-JP" altLang="en-US"/>
          </a:p>
        </p:txBody>
      </p:sp>
      <p:sp>
        <p:nvSpPr>
          <p:cNvPr id="5" name="スライド番号プレースホルダー 4">
            <a:extLst>
              <a:ext uri="{FF2B5EF4-FFF2-40B4-BE49-F238E27FC236}">
                <a16:creationId xmlns:a16="http://schemas.microsoft.com/office/drawing/2014/main" id="{87FE6DF2-E659-1225-00AD-6A7864201CCC}"/>
              </a:ext>
            </a:extLst>
          </p:cNvPr>
          <p:cNvSpPr>
            <a:spLocks noGrp="1"/>
          </p:cNvSpPr>
          <p:nvPr>
            <p:ph type="sldNum" sz="quarter" idx="3"/>
          </p:nvPr>
        </p:nvSpPr>
        <p:spPr>
          <a:xfrm>
            <a:off x="3851343" y="9431600"/>
            <a:ext cx="2946347" cy="498214"/>
          </a:xfrm>
          <a:prstGeom prst="rect">
            <a:avLst/>
          </a:prstGeom>
        </p:spPr>
        <p:txBody>
          <a:bodyPr vert="horz" lIns="91458" tIns="45729" rIns="91458" bIns="45729" rtlCol="0" anchor="b"/>
          <a:lstStyle>
            <a:lvl1pPr algn="r">
              <a:defRPr sz="1200"/>
            </a:lvl1pPr>
          </a:lstStyle>
          <a:p>
            <a:fld id="{BE360D2D-5496-4A0B-A57D-751569F8D164}" type="slidenum">
              <a:rPr kumimoji="1" lang="ja-JP" altLang="en-US" smtClean="0"/>
              <a:t>‹#›</a:t>
            </a:fld>
            <a:endParaRPr kumimoji="1" lang="ja-JP" altLang="en-US"/>
          </a:p>
        </p:txBody>
      </p:sp>
    </p:spTree>
    <p:extLst>
      <p:ext uri="{BB962C8B-B14F-4D97-AF65-F5344CB8AC3E}">
        <p14:creationId xmlns:p14="http://schemas.microsoft.com/office/powerpoint/2010/main" val="1097667275"/>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6347" cy="498215"/>
          </a:xfrm>
          <a:prstGeom prst="rect">
            <a:avLst/>
          </a:prstGeom>
        </p:spPr>
        <p:txBody>
          <a:bodyPr vert="horz" lIns="91458" tIns="45729" rIns="91458" bIns="4572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3" y="0"/>
            <a:ext cx="2946347" cy="498215"/>
          </a:xfrm>
          <a:prstGeom prst="rect">
            <a:avLst/>
          </a:prstGeom>
        </p:spPr>
        <p:txBody>
          <a:bodyPr vert="horz" lIns="91458" tIns="45729" rIns="91458" bIns="45729" rtlCol="0"/>
          <a:lstStyle>
            <a:lvl1pPr algn="r">
              <a:defRPr sz="1200"/>
            </a:lvl1pPr>
          </a:lstStyle>
          <a:p>
            <a:r>
              <a:rPr kumimoji="1" lang="ja-JP" altLang="en-US"/>
              <a:t>令和６年度第３回</a:t>
            </a:r>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58" tIns="45729" rIns="91458" bIns="45729"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58" tIns="45729" rIns="91458" bIns="4572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1600"/>
            <a:ext cx="2946347" cy="498214"/>
          </a:xfrm>
          <a:prstGeom prst="rect">
            <a:avLst/>
          </a:prstGeom>
        </p:spPr>
        <p:txBody>
          <a:bodyPr vert="horz" lIns="91458" tIns="45729" rIns="91458" bIns="45729" rtlCol="0" anchor="b"/>
          <a:lstStyle>
            <a:lvl1pPr algn="l">
              <a:defRPr sz="1200"/>
            </a:lvl1pPr>
          </a:lstStyle>
          <a:p>
            <a:r>
              <a:rPr kumimoji="1" lang="ja-JP" altLang="en-US"/>
              <a:t>沖縄県移植情報担当者会議</a:t>
            </a:r>
            <a:r>
              <a:rPr kumimoji="1" lang="en-US" altLang="ja-JP"/>
              <a:t>2025/3/7</a:t>
            </a:r>
            <a:endParaRPr kumimoji="1" lang="ja-JP" altLang="en-US"/>
          </a:p>
        </p:txBody>
      </p:sp>
      <p:sp>
        <p:nvSpPr>
          <p:cNvPr id="7" name="スライド番号プレースホルダー 6"/>
          <p:cNvSpPr>
            <a:spLocks noGrp="1"/>
          </p:cNvSpPr>
          <p:nvPr>
            <p:ph type="sldNum" sz="quarter" idx="5"/>
          </p:nvPr>
        </p:nvSpPr>
        <p:spPr>
          <a:xfrm>
            <a:off x="3851343" y="9431600"/>
            <a:ext cx="2946347" cy="498214"/>
          </a:xfrm>
          <a:prstGeom prst="rect">
            <a:avLst/>
          </a:prstGeom>
        </p:spPr>
        <p:txBody>
          <a:bodyPr vert="horz" lIns="91458" tIns="45729" rIns="91458" bIns="45729" rtlCol="0" anchor="b"/>
          <a:lstStyle>
            <a:lvl1pPr algn="r">
              <a:defRPr sz="1200"/>
            </a:lvl1pPr>
          </a:lstStyle>
          <a:p>
            <a:fld id="{1611D906-F936-4294-99F0-389BDBF73D41}" type="slidenum">
              <a:rPr kumimoji="1" lang="ja-JP" altLang="en-US" smtClean="0"/>
              <a:t>‹#›</a:t>
            </a:fld>
            <a:endParaRPr kumimoji="1" lang="ja-JP" altLang="en-US"/>
          </a:p>
        </p:txBody>
      </p:sp>
    </p:spTree>
    <p:extLst>
      <p:ext uri="{BB962C8B-B14F-4D97-AF65-F5344CB8AC3E}">
        <p14:creationId xmlns:p14="http://schemas.microsoft.com/office/powerpoint/2010/main" val="1470114697"/>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「ポテンシャルドナー」と「ポッシブルドナー」の定義を整理した方が良いかと思いました。</a:t>
            </a:r>
            <a:endParaRPr kumimoji="1" lang="ja-JP" altLang="en-US"/>
          </a:p>
        </p:txBody>
      </p:sp>
      <p:sp>
        <p:nvSpPr>
          <p:cNvPr id="4" name="日付プレースホルダー 3"/>
          <p:cNvSpPr>
            <a:spLocks noGrp="1"/>
          </p:cNvSpPr>
          <p:nvPr>
            <p:ph type="dt" idx="1"/>
          </p:nvPr>
        </p:nvSpPr>
        <p:spPr/>
        <p:txBody>
          <a:bodyPr/>
          <a:lstStyle/>
          <a:p>
            <a:r>
              <a:rPr kumimoji="1" lang="ja-JP" altLang="en-US"/>
              <a:t>令和６年度第３回</a:t>
            </a:r>
          </a:p>
        </p:txBody>
      </p:sp>
      <p:sp>
        <p:nvSpPr>
          <p:cNvPr id="5" name="フッター プレースホルダー 4"/>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Tree>
    <p:extLst>
      <p:ext uri="{BB962C8B-B14F-4D97-AF65-F5344CB8AC3E}">
        <p14:creationId xmlns:p14="http://schemas.microsoft.com/office/powerpoint/2010/main" val="363227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1B9-A4DC-B444-72B1-314F331A1B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ED1AAC-0400-C794-097B-6254F18392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E716EA-8B08-CAEC-D7B5-92A1D86E2D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（症例</a:t>
            </a:r>
            <a:r>
              <a:rPr kumimoji="1" lang="en-US" altLang="ja-JP" sz="1200" b="0" i="0" u="none" strike="noStrike" kern="1200" dirty="0">
                <a:solidFill>
                  <a:schemeClr val="tx1"/>
                </a:solidFill>
                <a:effectLst/>
                <a:latin typeface="+mn-lt"/>
                <a:ea typeface="+mn-ea"/>
                <a:cs typeface="+mn-cs"/>
              </a:rPr>
              <a:t>11</a:t>
            </a:r>
            <a:r>
              <a:rPr kumimoji="1" lang="ja-JP" altLang="en-US" sz="1200" b="0" i="0" u="none" strike="noStrike" kern="1200">
                <a:solidFill>
                  <a:schemeClr val="tx1"/>
                </a:solidFill>
                <a:effectLst/>
                <a:latin typeface="+mn-lt"/>
                <a:ea typeface="+mn-ea"/>
                <a:cs typeface="+mn-cs"/>
              </a:rPr>
              <a:t>）収縮期血圧について</a:t>
            </a:r>
          </a:p>
          <a:p>
            <a:r>
              <a:rPr kumimoji="1" lang="ja-JP" altLang="en-US" sz="1200" b="0" i="0" u="none" strike="noStrike" kern="1200">
                <a:solidFill>
                  <a:schemeClr val="tx1"/>
                </a:solidFill>
                <a:effectLst/>
                <a:latin typeface="+mn-lt"/>
                <a:ea typeface="+mn-ea"/>
                <a:cs typeface="+mn-cs"/>
              </a:rPr>
              <a:t>→公にはしていませんが、トラブルがなければ</a:t>
            </a:r>
            <a:r>
              <a:rPr kumimoji="1" lang="en-US" altLang="ja-JP" sz="1200" b="0" i="0" u="none" strike="noStrike" kern="1200" dirty="0">
                <a:solidFill>
                  <a:schemeClr val="tx1"/>
                </a:solidFill>
                <a:effectLst/>
                <a:latin typeface="+mn-lt"/>
                <a:ea typeface="+mn-ea"/>
                <a:cs typeface="+mn-cs"/>
              </a:rPr>
              <a:t>9</a:t>
            </a:r>
            <a:r>
              <a:rPr kumimoji="1" lang="ja-JP" altLang="en-US" sz="1200" b="0" i="0" u="none" strike="noStrike" kern="1200">
                <a:solidFill>
                  <a:schemeClr val="tx1"/>
                </a:solidFill>
                <a:effectLst/>
                <a:latin typeface="+mn-lt"/>
                <a:ea typeface="+mn-ea"/>
                <a:cs typeface="+mn-cs"/>
              </a:rPr>
              <a:t>月中には省令改正（平均血圧の判定基準追加）ができるものと見込んでいます。最新のトピックスとして話していただいても良いかと思いました。</a:t>
            </a:r>
          </a:p>
          <a:p>
            <a:endParaRPr kumimoji="1" lang="ja-JP" altLang="en-US" dirty="0"/>
          </a:p>
        </p:txBody>
      </p:sp>
      <p:sp>
        <p:nvSpPr>
          <p:cNvPr id="6" name="フッター プレースホルダー 5">
            <a:extLst>
              <a:ext uri="{FF2B5EF4-FFF2-40B4-BE49-F238E27FC236}">
                <a16:creationId xmlns:a16="http://schemas.microsoft.com/office/drawing/2014/main" id="{D6BCE30C-23FF-A395-E68C-996418FE24FB}"/>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2686A99F-F351-7E53-3538-62F45FC5C9A3}"/>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91131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・意思表示が有効でないとされる</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歳未満については、障害のあるなしに関わらず、家族承諾によって臓器提供が可能。</a:t>
            </a:r>
          </a:p>
          <a:p>
            <a:r>
              <a:rPr kumimoji="1" lang="ja-JP" altLang="en-US" sz="1200" b="0" i="0" u="none" strike="noStrike" kern="1200">
                <a:solidFill>
                  <a:schemeClr val="tx1"/>
                </a:solidFill>
                <a:effectLst/>
                <a:latin typeface="+mn-lt"/>
                <a:ea typeface="+mn-ea"/>
                <a:cs typeface="+mn-cs"/>
              </a:rPr>
              <a:t>（令和４年７月２０日「臓器の移植に関する法律」の運用に関する指針一部改正）</a:t>
            </a:r>
          </a:p>
          <a:p>
            <a:r>
              <a:rPr kumimoji="1" lang="ja-JP" altLang="en-US" sz="1200" b="0" i="0" u="none" strike="noStrike" kern="1200">
                <a:solidFill>
                  <a:schemeClr val="tx1"/>
                </a:solidFill>
                <a:effectLst/>
                <a:latin typeface="+mn-lt"/>
                <a:ea typeface="+mn-ea"/>
                <a:cs typeface="+mn-cs"/>
              </a:rPr>
              <a:t>　なお、意思表示を有効なものとして取り扱う</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歳以上の方で、知的障害者等の臓器提供に関する有効な意思表示が困難となる</a:t>
            </a:r>
          </a:p>
          <a:p>
            <a:r>
              <a:rPr kumimoji="1" lang="ja-JP" altLang="en-US" sz="1200" b="0" i="0" u="none" strike="noStrike" kern="1200">
                <a:solidFill>
                  <a:schemeClr val="tx1"/>
                </a:solidFill>
                <a:effectLst/>
                <a:latin typeface="+mn-lt"/>
                <a:ea typeface="+mn-ea"/>
                <a:cs typeface="+mn-cs"/>
              </a:rPr>
              <a:t>障害を有する者であることが判明した場合は、臓器提供を見合わせる。</a:t>
            </a:r>
          </a:p>
          <a:p>
            <a:endParaRPr kumimoji="1" lang="en-US" altLang="ja-JP" dirty="0"/>
          </a:p>
          <a:p>
            <a:endParaRPr kumimoji="1" lang="en-US" altLang="ja-JP" dirty="0"/>
          </a:p>
          <a:p>
            <a:r>
              <a:rPr kumimoji="1" lang="ja-JP" altLang="en-US"/>
              <a:t>出内先生</a:t>
            </a:r>
            <a:endParaRPr kumimoji="1" lang="en-US" altLang="ja-JP" dirty="0"/>
          </a:p>
          <a:p>
            <a:r>
              <a:rPr kumimoji="1" lang="ja-JP" altLang="en-US" sz="1200" b="0" i="0" u="none" strike="noStrike" kern="1200">
                <a:solidFill>
                  <a:schemeClr val="tx1"/>
                </a:solidFill>
                <a:effectLst/>
                <a:latin typeface="+mn-lt"/>
                <a:ea typeface="+mn-ea"/>
                <a:cs typeface="+mn-cs"/>
              </a:rPr>
              <a:t>→内容に重大な誤りあり。</a:t>
            </a:r>
          </a:p>
          <a:p>
            <a:r>
              <a:rPr kumimoji="1" lang="ja-JP" altLang="en-US" sz="1200" b="0" i="0" u="none" strike="noStrike" kern="1200">
                <a:solidFill>
                  <a:schemeClr val="tx1"/>
                </a:solidFill>
                <a:effectLst/>
                <a:latin typeface="+mn-lt"/>
                <a:ea typeface="+mn-ea"/>
                <a:cs typeface="+mn-cs"/>
              </a:rPr>
              <a:t>症例</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は「軽度知的障害」ですので、一般的には有効な意思表示が困難な者とは言えないと考えます。個別判断事例にはなるのでしょうが、有効な意思表示ができる場合には知的障害であっても臓器提供が可能なように変更されたのは</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平成</a:t>
            </a:r>
            <a:r>
              <a:rPr kumimoji="1" lang="en-US" altLang="ja-JP" sz="1200" b="0" i="0" u="none" strike="noStrike" kern="1200" dirty="0">
                <a:solidFill>
                  <a:schemeClr val="tx1"/>
                </a:solidFill>
                <a:effectLst/>
                <a:latin typeface="+mn-lt"/>
                <a:ea typeface="+mn-ea"/>
                <a:cs typeface="+mn-cs"/>
              </a:rPr>
              <a:t>22</a:t>
            </a:r>
            <a:r>
              <a:rPr kumimoji="1" lang="ja-JP" altLang="en-US" sz="1200" b="0" i="0" u="none" strike="noStrike" kern="1200">
                <a:solidFill>
                  <a:schemeClr val="tx1"/>
                </a:solidFill>
                <a:effectLst/>
                <a:latin typeface="+mn-lt"/>
                <a:ea typeface="+mn-ea"/>
                <a:cs typeface="+mn-cs"/>
              </a:rPr>
              <a:t>年</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月改訂</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の改正法の話ですので、今さら「従来は提供できなかった」というのは語弊があると思います。　また、令和４年改訂は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歳”以上”ではなく、</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歳”未満”の提供を可能にしたものです。</a:t>
            </a:r>
          </a:p>
          <a:p>
            <a:endParaRPr kumimoji="1" lang="ja-JP" altLang="en-US"/>
          </a:p>
        </p:txBody>
      </p:sp>
      <p:sp>
        <p:nvSpPr>
          <p:cNvPr id="4" name="日付プレースホルダー 3"/>
          <p:cNvSpPr>
            <a:spLocks noGrp="1"/>
          </p:cNvSpPr>
          <p:nvPr>
            <p:ph type="dt" idx="1"/>
          </p:nvPr>
        </p:nvSpPr>
        <p:spPr/>
        <p:txBody>
          <a:bodyPr/>
          <a:lstStyle/>
          <a:p>
            <a:r>
              <a:rPr kumimoji="1" lang="ja-JP" altLang="en-US"/>
              <a:t>令和６年度第３回</a:t>
            </a:r>
          </a:p>
        </p:txBody>
      </p:sp>
      <p:sp>
        <p:nvSpPr>
          <p:cNvPr id="5" name="フッター プレースホルダー 4"/>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Tree>
    <p:extLst>
      <p:ext uri="{BB962C8B-B14F-4D97-AF65-F5344CB8AC3E}">
        <p14:creationId xmlns:p14="http://schemas.microsoft.com/office/powerpoint/2010/main" val="2284881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対応可能であるが、臓器提供の話の前に終末期である事の説明を家族が理解できているか。</a:t>
            </a:r>
            <a:endParaRPr kumimoji="1" lang="en-US" altLang="ja-JP" dirty="0"/>
          </a:p>
          <a:p>
            <a:r>
              <a:rPr kumimoji="1" lang="ja-JP" altLang="en-US" dirty="0"/>
              <a:t>慎重な判断、理解力の見極めが必要。</a:t>
            </a:r>
          </a:p>
        </p:txBody>
      </p:sp>
      <p:sp>
        <p:nvSpPr>
          <p:cNvPr id="6" name="フッター プレースホルダー 5">
            <a:extLst>
              <a:ext uri="{FF2B5EF4-FFF2-40B4-BE49-F238E27FC236}">
                <a16:creationId xmlns:a16="http://schemas.microsoft.com/office/drawing/2014/main" id="{D4F6C1C3-01A4-1B3E-A717-68C7EA6C2850}"/>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B04354FB-80EB-EBDB-7F7C-D8884DA4400E}"/>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241219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1B9-A4DC-B444-72B1-314F331A1B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ED1AAC-0400-C794-097B-6254F18392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E716EA-8B08-CAEC-D7B5-92A1D86E2D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・（症例</a:t>
            </a:r>
            <a:r>
              <a:rPr kumimoji="1" lang="en-US" altLang="ja-JP" sz="1200" b="0" i="0" u="none" strike="noStrike" kern="1200" dirty="0">
                <a:solidFill>
                  <a:schemeClr val="tx1"/>
                </a:solidFill>
                <a:effectLst/>
                <a:latin typeface="+mn-lt"/>
                <a:ea typeface="+mn-ea"/>
                <a:cs typeface="+mn-cs"/>
              </a:rPr>
              <a:t>19</a:t>
            </a:r>
            <a:r>
              <a:rPr kumimoji="1" lang="ja-JP" altLang="en-US" sz="1200" b="0" i="0" u="none" strike="noStrike" kern="1200">
                <a:solidFill>
                  <a:schemeClr val="tx1"/>
                </a:solidFill>
                <a:effectLst/>
                <a:latin typeface="+mn-lt"/>
                <a:ea typeface="+mn-ea"/>
                <a:cs typeface="+mn-cs"/>
              </a:rPr>
              <a:t>）先天性代謝異常者に関する取扱い</a:t>
            </a:r>
          </a:p>
          <a:p>
            <a:r>
              <a:rPr kumimoji="1" lang="ja-JP" altLang="en-US" sz="1200" b="0" i="0" u="none" strike="noStrike" kern="1200">
                <a:solidFill>
                  <a:schemeClr val="tx1"/>
                </a:solidFill>
                <a:effectLst/>
                <a:latin typeface="+mn-lt"/>
                <a:ea typeface="+mn-ea"/>
                <a:cs typeface="+mn-cs"/>
              </a:rPr>
              <a:t>→先天性代謝異常と関連がない急性脳症（</a:t>
            </a:r>
            <a:r>
              <a:rPr kumimoji="1" lang="en" altLang="ja-JP" sz="1200" b="0" i="0" u="none" strike="noStrike" kern="1200" dirty="0">
                <a:solidFill>
                  <a:schemeClr val="tx1"/>
                </a:solidFill>
                <a:effectLst/>
                <a:latin typeface="+mn-lt"/>
                <a:ea typeface="+mn-ea"/>
                <a:cs typeface="+mn-cs"/>
              </a:rPr>
              <a:t>ex.</a:t>
            </a:r>
            <a:r>
              <a:rPr kumimoji="1" lang="ja-JP" altLang="en-US" sz="1200" b="0" i="0" u="none" strike="noStrike" kern="1200">
                <a:solidFill>
                  <a:schemeClr val="tx1"/>
                </a:solidFill>
                <a:effectLst/>
                <a:latin typeface="+mn-lt"/>
                <a:ea typeface="+mn-ea"/>
                <a:cs typeface="+mn-cs"/>
              </a:rPr>
              <a:t>インフルエンザ脳症）であれば提供可能ですが、先天性代謝異常が原因の急性脳症の場合、基本的に臓器提供はできないものと考えます。</a:t>
            </a:r>
          </a:p>
          <a:p>
            <a:r>
              <a:rPr kumimoji="1" lang="ja-JP" altLang="en-US" sz="1200" b="0" i="0" u="none" strike="noStrike" kern="1200">
                <a:solidFill>
                  <a:schemeClr val="tx1"/>
                </a:solidFill>
                <a:effectLst/>
                <a:latin typeface="+mn-lt"/>
                <a:ea typeface="+mn-ea"/>
                <a:cs typeface="+mn-cs"/>
              </a:rPr>
              <a:t>　例外として、小児のいわゆる長期脳死において、急性脳症・脳死の原因が先天性代謝障害であるものの、例えば３ヶ月ほど代謝障害の病状は安定しているなどがあれば提供も検討されうるものです。</a:t>
            </a:r>
          </a:p>
          <a:p>
            <a:r>
              <a:rPr kumimoji="1" lang="ja-JP" altLang="en-US" sz="1200" b="0" i="0" u="none" strike="noStrike" kern="1200">
                <a:solidFill>
                  <a:schemeClr val="tx1"/>
                </a:solidFill>
                <a:effectLst/>
                <a:latin typeface="+mn-lt"/>
                <a:ea typeface="+mn-ea"/>
                <a:cs typeface="+mn-cs"/>
              </a:rPr>
              <a:t>　いずれにせよ、ここまでグレーゾーンを攻める必要性に乏しいので、症例を変えて「先天性代謝異常の診断を受けているものの外傷性脳損傷」とか、提供できることが明瞭な症例に変えて頂く方がよいかと感じました。</a:t>
            </a:r>
          </a:p>
          <a:p>
            <a:endParaRPr kumimoji="1" lang="ja-JP" altLang="en-US" dirty="0"/>
          </a:p>
        </p:txBody>
      </p:sp>
      <p:sp>
        <p:nvSpPr>
          <p:cNvPr id="6" name="フッター プレースホルダー 5">
            <a:extLst>
              <a:ext uri="{FF2B5EF4-FFF2-40B4-BE49-F238E27FC236}">
                <a16:creationId xmlns:a16="http://schemas.microsoft.com/office/drawing/2014/main" id="{D6BCE30C-23FF-A395-E68C-996418FE24FB}"/>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2686A99F-F351-7E53-3538-62F45FC5C9A3}"/>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265068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dirty="0">
                <a:solidFill>
                  <a:schemeClr val="tx1"/>
                </a:solidFill>
                <a:effectLst/>
                <a:latin typeface="+mn-lt"/>
                <a:ea typeface="+mn-ea"/>
                <a:cs typeface="+mn-cs"/>
              </a:rPr>
              <a:t>HIV</a:t>
            </a:r>
            <a:r>
              <a:rPr kumimoji="1" lang="ja-JP" altLang="en-US" sz="1200" b="0" i="0" u="none" strike="noStrike" kern="1200">
                <a:solidFill>
                  <a:schemeClr val="tx1"/>
                </a:solidFill>
                <a:effectLst/>
                <a:latin typeface="+mn-lt"/>
                <a:ea typeface="+mn-ea"/>
                <a:cs typeface="+mn-cs"/>
              </a:rPr>
              <a:t>抗体（</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　</a:t>
            </a:r>
            <a:r>
              <a:rPr kumimoji="1" lang="en-US" altLang="ja-JP" sz="1200" b="0" i="0" u="none" strike="noStrike" kern="1200" dirty="0">
                <a:solidFill>
                  <a:schemeClr val="tx1"/>
                </a:solidFill>
                <a:effectLst/>
                <a:latin typeface="+mn-lt"/>
                <a:ea typeface="+mn-ea"/>
                <a:cs typeface="+mn-cs"/>
              </a:rPr>
              <a:t>HBs</a:t>
            </a:r>
            <a:r>
              <a:rPr kumimoji="1" lang="ja-JP" altLang="en-US" sz="1200" b="0" i="0" u="none" strike="noStrike" kern="1200">
                <a:solidFill>
                  <a:schemeClr val="tx1"/>
                </a:solidFill>
                <a:effectLst/>
                <a:latin typeface="+mn-lt"/>
                <a:ea typeface="+mn-ea"/>
                <a:cs typeface="+mn-cs"/>
              </a:rPr>
              <a:t>抗原（</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　</a:t>
            </a:r>
            <a:r>
              <a:rPr kumimoji="1" lang="en-US" altLang="ja-JP" sz="1200" b="0" i="0" u="none" strike="noStrike" kern="1200" dirty="0">
                <a:solidFill>
                  <a:schemeClr val="tx1"/>
                </a:solidFill>
                <a:effectLst/>
                <a:latin typeface="+mn-lt"/>
                <a:ea typeface="+mn-ea"/>
                <a:cs typeface="+mn-cs"/>
              </a:rPr>
              <a:t>HCV</a:t>
            </a:r>
            <a:r>
              <a:rPr kumimoji="1" lang="ja-JP" altLang="en-US" sz="1200" b="0" i="0" u="none" strike="noStrike" kern="1200">
                <a:solidFill>
                  <a:schemeClr val="tx1"/>
                </a:solidFill>
                <a:effectLst/>
                <a:latin typeface="+mn-lt"/>
                <a:ea typeface="+mn-ea"/>
                <a:cs typeface="+mn-cs"/>
              </a:rPr>
              <a:t>抗体（</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）等の感染症否定を行い、問題なければポテンシャルドナーである。</a:t>
            </a:r>
          </a:p>
          <a:p>
            <a:r>
              <a:rPr kumimoji="1" lang="ja-JP" altLang="en-US" sz="1200" b="0" i="0" u="none" strike="noStrike" kern="1200">
                <a:solidFill>
                  <a:schemeClr val="tx1"/>
                </a:solidFill>
                <a:effectLst/>
                <a:latin typeface="+mn-lt"/>
                <a:ea typeface="+mn-ea"/>
                <a:cs typeface="+mn-cs"/>
              </a:rPr>
              <a:t>⇒</a:t>
            </a:r>
            <a:r>
              <a:rPr kumimoji="1" lang="en-US" altLang="ja-JP" sz="1200" b="0" i="0" u="none" strike="noStrike" kern="1200" dirty="0">
                <a:solidFill>
                  <a:schemeClr val="tx1"/>
                </a:solidFill>
                <a:effectLst/>
                <a:latin typeface="+mn-lt"/>
                <a:ea typeface="+mn-ea"/>
                <a:cs typeface="+mn-cs"/>
              </a:rPr>
              <a:t>HCV</a:t>
            </a:r>
            <a:r>
              <a:rPr kumimoji="1" lang="ja-JP" altLang="en-US" sz="1200" b="0" i="0" u="none" strike="noStrike" kern="1200">
                <a:solidFill>
                  <a:schemeClr val="tx1"/>
                </a:solidFill>
                <a:effectLst/>
                <a:latin typeface="+mn-lt"/>
                <a:ea typeface="+mn-ea"/>
                <a:cs typeface="+mn-cs"/>
              </a:rPr>
              <a:t>抗体は陽性でも、肝臓、膵臓、小腸に関しては、移植の適応を慎重に検討するとなっておりますので、</a:t>
            </a:r>
          </a:p>
          <a:p>
            <a:r>
              <a:rPr kumimoji="1" lang="ja-JP" altLang="en-US" sz="1200" b="0" i="0" u="none" strike="noStrike" kern="1200">
                <a:solidFill>
                  <a:schemeClr val="tx1"/>
                </a:solidFill>
                <a:effectLst/>
                <a:latin typeface="+mn-lt"/>
                <a:ea typeface="+mn-ea"/>
                <a:cs typeface="+mn-cs"/>
              </a:rPr>
              <a:t>その旨をご追加いただければと思います。</a:t>
            </a:r>
          </a:p>
          <a:p>
            <a:endParaRPr kumimoji="1" lang="ja-JP" altLang="en-US"/>
          </a:p>
        </p:txBody>
      </p:sp>
      <p:sp>
        <p:nvSpPr>
          <p:cNvPr id="4" name="日付プレースホルダー 3"/>
          <p:cNvSpPr>
            <a:spLocks noGrp="1"/>
          </p:cNvSpPr>
          <p:nvPr>
            <p:ph type="dt" idx="1"/>
          </p:nvPr>
        </p:nvSpPr>
        <p:spPr/>
        <p:txBody>
          <a:bodyPr/>
          <a:lstStyle/>
          <a:p>
            <a:r>
              <a:rPr kumimoji="1" lang="ja-JP" altLang="en-US"/>
              <a:t>令和６年度第３回</a:t>
            </a:r>
          </a:p>
        </p:txBody>
      </p:sp>
      <p:sp>
        <p:nvSpPr>
          <p:cNvPr id="5" name="フッター プレースホルダー 4"/>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Tree>
    <p:extLst>
      <p:ext uri="{BB962C8B-B14F-4D97-AF65-F5344CB8AC3E}">
        <p14:creationId xmlns:p14="http://schemas.microsoft.com/office/powerpoint/2010/main" val="418201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39FAFED-8011-4BC7-E565-4C58A4FC0793}"/>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E4CFF029-121A-FE21-E70E-3E4235A71750}"/>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159131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（症例１）本人意思がなくとも、家族の同意があれば、提供は可能。</a:t>
            </a:r>
          </a:p>
          <a:p>
            <a:r>
              <a:rPr kumimoji="1" lang="ja-JP" altLang="en-US" sz="1200" b="0" i="0" u="none" strike="noStrike" kern="1200">
                <a:solidFill>
                  <a:schemeClr val="tx1"/>
                </a:solidFill>
                <a:effectLst/>
                <a:latin typeface="+mn-lt"/>
                <a:ea typeface="+mn-ea"/>
                <a:cs typeface="+mn-cs"/>
              </a:rPr>
              <a:t>→本人の推定意思が“提供”である必要があります。本人の書面意思表示がなくとも、というのが文字面的には正確ですが、口頭説明時には「あくまでも本人の推定意思が“提供”であること」が大切なことを強調ください。</a:t>
            </a:r>
          </a:p>
          <a:p>
            <a:endParaRPr kumimoji="1" lang="ja-JP" altLang="en-US"/>
          </a:p>
        </p:txBody>
      </p:sp>
      <p:sp>
        <p:nvSpPr>
          <p:cNvPr id="6" name="フッター プレースホルダー 5">
            <a:extLst>
              <a:ext uri="{FF2B5EF4-FFF2-40B4-BE49-F238E27FC236}">
                <a16:creationId xmlns:a16="http://schemas.microsoft.com/office/drawing/2014/main" id="{A02EB0AB-0A54-7FDD-8762-DBF9F737A416}"/>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348374E0-2EF3-BB7A-8B71-A46EB9D548CA}"/>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10572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7F49E9BA-1573-446F-B97B-7CCD5E1B8ACF}"/>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8918C606-146B-623F-00D3-9A560F4A3C59}"/>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362443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検眼は年齢制限なし（</a:t>
            </a:r>
            <a:r>
              <a:rPr kumimoji="1" lang="en-US" altLang="ja-JP" sz="1200" b="0" i="0" u="none" strike="noStrike" kern="1200" dirty="0">
                <a:solidFill>
                  <a:schemeClr val="tx1"/>
                </a:solidFill>
                <a:effectLst/>
                <a:latin typeface="+mn-lt"/>
                <a:ea typeface="+mn-ea"/>
                <a:cs typeface="+mn-cs"/>
              </a:rPr>
              <a:t>100</a:t>
            </a:r>
            <a:r>
              <a:rPr kumimoji="1" lang="ja-JP" altLang="en-US" sz="1200" b="0" i="0" u="none" strike="noStrike" kern="1200">
                <a:solidFill>
                  <a:schemeClr val="tx1"/>
                </a:solidFill>
                <a:effectLst/>
                <a:latin typeface="+mn-lt"/>
                <a:ea typeface="+mn-ea"/>
                <a:cs typeface="+mn-cs"/>
              </a:rPr>
              <a:t>歳でも可能）</a:t>
            </a:r>
            <a:endParaRPr kumimoji="1" lang="ja-JP" altLang="en-US"/>
          </a:p>
        </p:txBody>
      </p:sp>
      <p:sp>
        <p:nvSpPr>
          <p:cNvPr id="6" name="フッター プレースホルダー 5">
            <a:extLst>
              <a:ext uri="{FF2B5EF4-FFF2-40B4-BE49-F238E27FC236}">
                <a16:creationId xmlns:a16="http://schemas.microsoft.com/office/drawing/2014/main" id="{2FD505AD-5030-532A-1B95-38D50BBDB255}"/>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81A5D3B2-192E-28C9-4266-D35900CDCE42}"/>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367486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87032-254D-79CA-E9DB-17C4049598C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F6AA95-6C82-9756-4C62-E91530A51DC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51EB197-9621-51FF-7A00-1E3F21F69C64}"/>
              </a:ext>
            </a:extLst>
          </p:cNvPr>
          <p:cNvSpPr>
            <a:spLocks noGrp="1"/>
          </p:cNvSpPr>
          <p:nvPr>
            <p:ph type="body" idx="1"/>
          </p:nvPr>
        </p:nvSpPr>
        <p:spPr/>
        <p:txBody>
          <a:bodyPr/>
          <a:lstStyle/>
          <a:p>
            <a:endParaRPr kumimoji="1" lang="ja-JP" altLang="en-US" dirty="0"/>
          </a:p>
        </p:txBody>
      </p:sp>
      <p:sp>
        <p:nvSpPr>
          <p:cNvPr id="6" name="フッター プレースホルダー 5">
            <a:extLst>
              <a:ext uri="{FF2B5EF4-FFF2-40B4-BE49-F238E27FC236}">
                <a16:creationId xmlns:a16="http://schemas.microsoft.com/office/drawing/2014/main" id="{3DF8DB10-17C7-BE97-3DC0-46D6297FCDF6}"/>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43958E19-01C4-7508-6FA5-D721726C60FA}"/>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339891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健康保険証の新規発行は</a:t>
            </a:r>
            <a:r>
              <a:rPr lang="en-US" altLang="ja-JP" dirty="0"/>
              <a:t>2024</a:t>
            </a:r>
            <a:r>
              <a:rPr lang="ja-JP" altLang="en-US"/>
              <a:t>年</a:t>
            </a:r>
            <a:r>
              <a:rPr lang="en-US" altLang="ja-JP" dirty="0"/>
              <a:t>12</a:t>
            </a:r>
            <a:r>
              <a:rPr lang="ja-JP" altLang="en-US"/>
              <a:t>月</a:t>
            </a:r>
            <a:r>
              <a:rPr lang="en-US" altLang="ja-JP" dirty="0"/>
              <a:t>2</a:t>
            </a:r>
            <a:r>
              <a:rPr lang="ja-JP" altLang="en-US"/>
              <a:t>日に終了しました。</a:t>
            </a:r>
            <a:endParaRPr lang="en-US" altLang="ja-JP" dirty="0"/>
          </a:p>
          <a:p>
            <a:r>
              <a:rPr lang="ja-JP" altLang="en-US"/>
              <a:t>現行の保険証は有効期限（最長で</a:t>
            </a:r>
            <a:r>
              <a:rPr lang="en-US" altLang="ja-JP" dirty="0"/>
              <a:t>2025</a:t>
            </a:r>
            <a:r>
              <a:rPr lang="ja-JP" altLang="en-US"/>
              <a:t>年</a:t>
            </a:r>
            <a:r>
              <a:rPr lang="en-US" altLang="ja-JP" dirty="0"/>
              <a:t>12</a:t>
            </a:r>
            <a:r>
              <a:rPr lang="ja-JP" altLang="en-US"/>
              <a:t>月</a:t>
            </a:r>
            <a:r>
              <a:rPr lang="en-US" altLang="ja-JP" dirty="0"/>
              <a:t>1</a:t>
            </a:r>
            <a:r>
              <a:rPr lang="ja-JP" altLang="en-US"/>
              <a:t>日）まで使用可能です。</a:t>
            </a:r>
            <a:endParaRPr kumimoji="1" lang="ja-JP" altLang="en-US"/>
          </a:p>
          <a:p>
            <a:endParaRPr kumimoji="1" lang="ja-JP" altLang="en-US" dirty="0"/>
          </a:p>
        </p:txBody>
      </p:sp>
      <p:sp>
        <p:nvSpPr>
          <p:cNvPr id="6" name="フッター プレースホルダー 5">
            <a:extLst>
              <a:ext uri="{FF2B5EF4-FFF2-40B4-BE49-F238E27FC236}">
                <a16:creationId xmlns:a16="http://schemas.microsoft.com/office/drawing/2014/main" id="{54466E41-1237-7254-5E24-60EF09860FC8}"/>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19F288C9-C59D-5A78-D3C6-7E2DE4A8BDD7}"/>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33088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島野さんのコメント</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原発性脳腫瘍および治癒したと考えられる悪性腫瘍は禁忌ではありません。</a:t>
            </a:r>
          </a:p>
          <a:p>
            <a:r>
              <a:rPr kumimoji="1" lang="ja-JP" altLang="en-US" sz="1200" b="0" i="0" u="none" strike="noStrike" kern="1200">
                <a:solidFill>
                  <a:schemeClr val="tx1"/>
                </a:solidFill>
                <a:effectLst/>
                <a:latin typeface="+mn-lt"/>
                <a:ea typeface="+mn-ea"/>
                <a:cs typeface="+mn-cs"/>
              </a:rPr>
              <a:t>なお、悪性腫瘍の既往がある場合は、当該時点において、発症後どのくらい経過しているか、</a:t>
            </a:r>
          </a:p>
          <a:p>
            <a:r>
              <a:rPr kumimoji="1" lang="ja-JP" altLang="en-US" sz="1200" b="0" i="0" u="none" strike="noStrike" kern="1200">
                <a:solidFill>
                  <a:schemeClr val="tx1"/>
                </a:solidFill>
                <a:effectLst/>
                <a:latin typeface="+mn-lt"/>
                <a:ea typeface="+mn-ea"/>
                <a:cs typeface="+mn-cs"/>
              </a:rPr>
              <a:t>治療継続中か終診しているか、治療内容（化学療法、放射線療法、手術歴等）はどうか等を把握し、</a:t>
            </a:r>
          </a:p>
          <a:p>
            <a:r>
              <a:rPr kumimoji="1" lang="ja-JP" altLang="en-US" sz="1200" b="0" i="0" u="none" strike="noStrike" kern="1200">
                <a:solidFill>
                  <a:schemeClr val="tx1"/>
                </a:solidFill>
                <a:effectLst/>
                <a:latin typeface="+mn-lt"/>
                <a:ea typeface="+mn-ea"/>
                <a:cs typeface="+mn-cs"/>
              </a:rPr>
              <a:t>主治医やかかりつけ医の見解を移植施設に情報提供し移植の可否判断を行っています。</a:t>
            </a:r>
          </a:p>
          <a:p>
            <a:r>
              <a:rPr kumimoji="1" lang="ja-JP" altLang="en-US" sz="1200" b="0" i="0" u="none" strike="noStrike" kern="1200">
                <a:solidFill>
                  <a:schemeClr val="tx1"/>
                </a:solidFill>
                <a:effectLst/>
                <a:latin typeface="+mn-lt"/>
                <a:ea typeface="+mn-ea"/>
                <a:cs typeface="+mn-cs"/>
              </a:rPr>
              <a:t>治療後５年再発がないことを目安にしている移植施設もあります。</a:t>
            </a:r>
          </a:p>
          <a:p>
            <a:endParaRPr kumimoji="1" lang="ja-JP" altLang="en-US"/>
          </a:p>
        </p:txBody>
      </p:sp>
      <p:sp>
        <p:nvSpPr>
          <p:cNvPr id="4" name="日付プレースホルダー 3"/>
          <p:cNvSpPr>
            <a:spLocks noGrp="1"/>
          </p:cNvSpPr>
          <p:nvPr>
            <p:ph type="dt" idx="1"/>
          </p:nvPr>
        </p:nvSpPr>
        <p:spPr/>
        <p:txBody>
          <a:bodyPr/>
          <a:lstStyle/>
          <a:p>
            <a:r>
              <a:rPr kumimoji="1" lang="ja-JP" altLang="en-US"/>
              <a:t>令和６年度第３回</a:t>
            </a:r>
          </a:p>
        </p:txBody>
      </p:sp>
      <p:sp>
        <p:nvSpPr>
          <p:cNvPr id="5" name="フッター プレースホルダー 4"/>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Tree>
    <p:extLst>
      <p:ext uri="{BB962C8B-B14F-4D97-AF65-F5344CB8AC3E}">
        <p14:creationId xmlns:p14="http://schemas.microsoft.com/office/powerpoint/2010/main" val="377067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1B9-A4DC-B444-72B1-314F331A1B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ED1AAC-0400-C794-097B-6254F18392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E716EA-8B08-CAEC-D7B5-92A1D86E2D2E}"/>
              </a:ext>
            </a:extLst>
          </p:cNvPr>
          <p:cNvSpPr>
            <a:spLocks noGrp="1"/>
          </p:cNvSpPr>
          <p:nvPr>
            <p:ph type="body" idx="1"/>
          </p:nvPr>
        </p:nvSpPr>
        <p:spPr/>
        <p:txBody>
          <a:bodyPr/>
          <a:lstStyle/>
          <a:p>
            <a:endParaRPr kumimoji="1" lang="ja-JP" altLang="en-US" dirty="0"/>
          </a:p>
        </p:txBody>
      </p:sp>
      <p:sp>
        <p:nvSpPr>
          <p:cNvPr id="6" name="フッター プレースホルダー 5">
            <a:extLst>
              <a:ext uri="{FF2B5EF4-FFF2-40B4-BE49-F238E27FC236}">
                <a16:creationId xmlns:a16="http://schemas.microsoft.com/office/drawing/2014/main" id="{D6BCE30C-23FF-A395-E68C-996418FE24FB}"/>
              </a:ext>
            </a:extLst>
          </p:cNvPr>
          <p:cNvSpPr>
            <a:spLocks noGrp="1"/>
          </p:cNvSpPr>
          <p:nvPr>
            <p:ph type="ftr" sz="quarter" idx="4"/>
          </p:nvPr>
        </p:nvSpPr>
        <p:spPr/>
        <p:txBody>
          <a:bodyPr/>
          <a:lstStyle/>
          <a:p>
            <a:r>
              <a:rPr kumimoji="1" lang="ja-JP" altLang="en-US"/>
              <a:t>沖縄県移植情報担当者会議</a:t>
            </a:r>
            <a:r>
              <a:rPr kumimoji="1" lang="en-US" altLang="ja-JP"/>
              <a:t>2025/3/7</a:t>
            </a:r>
            <a:endParaRPr kumimoji="1" lang="ja-JP" altLang="en-US"/>
          </a:p>
        </p:txBody>
      </p:sp>
      <p:sp>
        <p:nvSpPr>
          <p:cNvPr id="9" name="日付プレースホルダー 8">
            <a:extLst>
              <a:ext uri="{FF2B5EF4-FFF2-40B4-BE49-F238E27FC236}">
                <a16:creationId xmlns:a16="http://schemas.microsoft.com/office/drawing/2014/main" id="{2686A99F-F351-7E53-3538-62F45FC5C9A3}"/>
              </a:ext>
            </a:extLst>
          </p:cNvPr>
          <p:cNvSpPr>
            <a:spLocks noGrp="1"/>
          </p:cNvSpPr>
          <p:nvPr>
            <p:ph type="dt" idx="1"/>
          </p:nvPr>
        </p:nvSpPr>
        <p:spPr/>
        <p:txBody>
          <a:bodyPr/>
          <a:lstStyle/>
          <a:p>
            <a:r>
              <a:rPr kumimoji="1" lang="ja-JP" altLang="en-US"/>
              <a:t>令和６年度第３回</a:t>
            </a:r>
          </a:p>
        </p:txBody>
      </p:sp>
    </p:spTree>
    <p:extLst>
      <p:ext uri="{BB962C8B-B14F-4D97-AF65-F5344CB8AC3E}">
        <p14:creationId xmlns:p14="http://schemas.microsoft.com/office/powerpoint/2010/main" val="203774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5338C-B169-DC79-A537-EA00F2001F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4DD4A0-BAA4-6D57-A06D-8311D4FE3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320670A-040E-11E7-5750-DA2C3C5F7885}"/>
              </a:ext>
            </a:extLst>
          </p:cNvPr>
          <p:cNvSpPr>
            <a:spLocks noGrp="1"/>
          </p:cNvSpPr>
          <p:nvPr>
            <p:ph type="dt" sz="half" idx="10"/>
          </p:nvPr>
        </p:nvSpPr>
        <p:spPr/>
        <p:txBody>
          <a:bodyPr/>
          <a:lstStyle/>
          <a:p>
            <a:fld id="{38BC6F94-80FE-40AD-AFE3-F159D35A042C}"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FCBC6954-9278-6211-9980-E22F8074F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B36996-33BA-E51F-CC91-29230667FA1E}"/>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225635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FACC8-4AA8-0F83-594F-39F395F137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879B8C-4C26-050E-13CE-E7F92FCA81A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B88701-146D-DD05-9615-E222D9EC45BA}"/>
              </a:ext>
            </a:extLst>
          </p:cNvPr>
          <p:cNvSpPr>
            <a:spLocks noGrp="1"/>
          </p:cNvSpPr>
          <p:nvPr>
            <p:ph type="dt" sz="half" idx="10"/>
          </p:nvPr>
        </p:nvSpPr>
        <p:spPr/>
        <p:txBody>
          <a:bodyPr/>
          <a:lstStyle/>
          <a:p>
            <a:fld id="{A7426951-4F4D-4CB0-82FE-3F72D0374A03}"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C998FF32-117F-4F57-B4F5-7A85434440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82543F-1999-2280-D5BA-089FF2EDF5E6}"/>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67517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0F3BBD-75AB-434C-DB4C-9F7F3F9D22C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8EAA51-C38C-55A6-0BA4-E0472ABF86E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9F8DA8-72CA-B3FB-64B0-3FAA08C44FB5}"/>
              </a:ext>
            </a:extLst>
          </p:cNvPr>
          <p:cNvSpPr>
            <a:spLocks noGrp="1"/>
          </p:cNvSpPr>
          <p:nvPr>
            <p:ph type="dt" sz="half" idx="10"/>
          </p:nvPr>
        </p:nvSpPr>
        <p:spPr/>
        <p:txBody>
          <a:bodyPr/>
          <a:lstStyle/>
          <a:p>
            <a:fld id="{30625555-1464-4E39-9B0D-0BEC5D253A57}"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C438A71D-AB3B-D451-85F4-6A38E6172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AC4C2A-BA9C-62E4-B3C1-9187FA8ED697}"/>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213903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C5D85-85A1-F6DF-4065-3B60F1A7E7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1FD62C-4253-D245-D9BD-82E376A544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3E40DC-37D6-E8EF-B41D-D4D3301216F2}"/>
              </a:ext>
            </a:extLst>
          </p:cNvPr>
          <p:cNvSpPr>
            <a:spLocks noGrp="1"/>
          </p:cNvSpPr>
          <p:nvPr>
            <p:ph type="dt" sz="half" idx="10"/>
          </p:nvPr>
        </p:nvSpPr>
        <p:spPr/>
        <p:txBody>
          <a:bodyPr/>
          <a:lstStyle/>
          <a:p>
            <a:fld id="{AF14EF10-46DD-4EAF-8DD0-D33BDE78B176}"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C8B8A18D-A283-E0D4-6171-6B1E0E5ABE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7A80DA-B0EC-3535-8C46-00A5B1554552}"/>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37932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1342-5E38-C8B0-DA7D-360593DDC0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A2D8AD-AB13-7644-2712-2873C9D83F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9359803-2A8A-66FC-6C96-4C6EF04972D2}"/>
              </a:ext>
            </a:extLst>
          </p:cNvPr>
          <p:cNvSpPr>
            <a:spLocks noGrp="1"/>
          </p:cNvSpPr>
          <p:nvPr>
            <p:ph type="dt" sz="half" idx="10"/>
          </p:nvPr>
        </p:nvSpPr>
        <p:spPr/>
        <p:txBody>
          <a:bodyPr/>
          <a:lstStyle/>
          <a:p>
            <a:fld id="{AC3769AA-4EF0-4D91-8A5B-591CCA2FA288}"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67570588-0E55-C7F9-71F8-F610915D77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94C004-DDF9-758E-DB1D-90B07E9B8EA6}"/>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00313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094E5-482B-5317-8CA5-659D16CCF7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389FAC-7707-2E36-63EB-9B5E0B4FAD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0A64EB7-79FB-80C6-5B06-02CFDE1666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5DB0F8-5122-0DDB-BEB4-D9012897C622}"/>
              </a:ext>
            </a:extLst>
          </p:cNvPr>
          <p:cNvSpPr>
            <a:spLocks noGrp="1"/>
          </p:cNvSpPr>
          <p:nvPr>
            <p:ph type="dt" sz="half" idx="10"/>
          </p:nvPr>
        </p:nvSpPr>
        <p:spPr/>
        <p:txBody>
          <a:bodyPr/>
          <a:lstStyle/>
          <a:p>
            <a:fld id="{F2AB50D1-3D75-44F9-965E-E7806BECC2F1}" type="datetime1">
              <a:rPr kumimoji="1" lang="ja-JP" altLang="en-US" smtClean="0"/>
              <a:t>2025/8/16</a:t>
            </a:fld>
            <a:endParaRPr kumimoji="1" lang="ja-JP" altLang="en-US"/>
          </a:p>
        </p:txBody>
      </p:sp>
      <p:sp>
        <p:nvSpPr>
          <p:cNvPr id="6" name="フッター プレースホルダー 5">
            <a:extLst>
              <a:ext uri="{FF2B5EF4-FFF2-40B4-BE49-F238E27FC236}">
                <a16:creationId xmlns:a16="http://schemas.microsoft.com/office/drawing/2014/main" id="{7BFFB8A2-7A12-6EAF-F4A0-9F90833FD1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FFBBA6-7ED9-75FF-7DE6-6F3FA18C2033}"/>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44107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2E1C3-5F57-C9E3-5D23-0644714630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55B827-F317-A345-CBE4-25CA8C40D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184C9BD-E89A-1C87-2EA1-F9C864632D2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8396AF-99DF-F09E-56BD-506F42A4C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ACC9784-2E3F-7750-1E67-63126DB927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0C5608F-A3AE-0C83-3043-DE981D8312AF}"/>
              </a:ext>
            </a:extLst>
          </p:cNvPr>
          <p:cNvSpPr>
            <a:spLocks noGrp="1"/>
          </p:cNvSpPr>
          <p:nvPr>
            <p:ph type="dt" sz="half" idx="10"/>
          </p:nvPr>
        </p:nvSpPr>
        <p:spPr/>
        <p:txBody>
          <a:bodyPr/>
          <a:lstStyle/>
          <a:p>
            <a:fld id="{743940C6-1A70-4D49-91C6-F5756489A975}" type="datetime1">
              <a:rPr kumimoji="1" lang="ja-JP" altLang="en-US" smtClean="0"/>
              <a:t>2025/8/16</a:t>
            </a:fld>
            <a:endParaRPr kumimoji="1" lang="ja-JP" altLang="en-US"/>
          </a:p>
        </p:txBody>
      </p:sp>
      <p:sp>
        <p:nvSpPr>
          <p:cNvPr id="8" name="フッター プレースホルダー 7">
            <a:extLst>
              <a:ext uri="{FF2B5EF4-FFF2-40B4-BE49-F238E27FC236}">
                <a16:creationId xmlns:a16="http://schemas.microsoft.com/office/drawing/2014/main" id="{C5236F09-AD73-0DD6-FC0C-18C3DED6C5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638DC2-F0C8-6BDB-9C87-2F76C1A7BB36}"/>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12043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853AD-E262-34D5-0973-9A401909AA6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F2E7B4-A0DF-10FF-4039-4A9C84EF7058}"/>
              </a:ext>
            </a:extLst>
          </p:cNvPr>
          <p:cNvSpPr>
            <a:spLocks noGrp="1"/>
          </p:cNvSpPr>
          <p:nvPr>
            <p:ph type="dt" sz="half" idx="10"/>
          </p:nvPr>
        </p:nvSpPr>
        <p:spPr/>
        <p:txBody>
          <a:bodyPr/>
          <a:lstStyle/>
          <a:p>
            <a:fld id="{48C2777A-BF71-4B71-9DCB-BA71A07F7136}" type="datetime1">
              <a:rPr kumimoji="1" lang="ja-JP" altLang="en-US" smtClean="0"/>
              <a:t>2025/8/16</a:t>
            </a:fld>
            <a:endParaRPr kumimoji="1" lang="ja-JP" altLang="en-US"/>
          </a:p>
        </p:txBody>
      </p:sp>
      <p:sp>
        <p:nvSpPr>
          <p:cNvPr id="4" name="フッター プレースホルダー 3">
            <a:extLst>
              <a:ext uri="{FF2B5EF4-FFF2-40B4-BE49-F238E27FC236}">
                <a16:creationId xmlns:a16="http://schemas.microsoft.com/office/drawing/2014/main" id="{E0017630-A94A-8403-5D4A-FB3DC30CDBD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EFF8B21-A354-6687-C390-1061F1775237}"/>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263592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3F6BC8A-9159-06D5-2F06-6DB224069566}"/>
              </a:ext>
            </a:extLst>
          </p:cNvPr>
          <p:cNvSpPr>
            <a:spLocks noGrp="1"/>
          </p:cNvSpPr>
          <p:nvPr>
            <p:ph type="dt" sz="half" idx="10"/>
          </p:nvPr>
        </p:nvSpPr>
        <p:spPr/>
        <p:txBody>
          <a:bodyPr/>
          <a:lstStyle/>
          <a:p>
            <a:fld id="{B41CE916-8FD5-4596-AF8F-F9DA2A49373D}" type="datetime1">
              <a:rPr kumimoji="1" lang="ja-JP" altLang="en-US" smtClean="0"/>
              <a:t>2025/8/16</a:t>
            </a:fld>
            <a:endParaRPr kumimoji="1" lang="ja-JP" altLang="en-US"/>
          </a:p>
        </p:txBody>
      </p:sp>
      <p:sp>
        <p:nvSpPr>
          <p:cNvPr id="3" name="フッター プレースホルダー 2">
            <a:extLst>
              <a:ext uri="{FF2B5EF4-FFF2-40B4-BE49-F238E27FC236}">
                <a16:creationId xmlns:a16="http://schemas.microsoft.com/office/drawing/2014/main" id="{556753AD-27B9-A66A-2AF4-7EEDEB45471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B5250A-E6F7-1857-A230-D01D056FBDDC}"/>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60360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2D4C2-ACFA-AAFB-B5E2-C60285F23B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184972-B10A-DE90-FA0F-C86F78D80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FEAECC5-587F-98AA-81C6-929F8745A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857D72-0F4B-8C53-37D0-A8AB78BDBDF5}"/>
              </a:ext>
            </a:extLst>
          </p:cNvPr>
          <p:cNvSpPr>
            <a:spLocks noGrp="1"/>
          </p:cNvSpPr>
          <p:nvPr>
            <p:ph type="dt" sz="half" idx="10"/>
          </p:nvPr>
        </p:nvSpPr>
        <p:spPr/>
        <p:txBody>
          <a:bodyPr/>
          <a:lstStyle/>
          <a:p>
            <a:fld id="{3F08E5C0-10A1-4B70-8370-893E4C43194D}" type="datetime1">
              <a:rPr kumimoji="1" lang="ja-JP" altLang="en-US" smtClean="0"/>
              <a:t>2025/8/16</a:t>
            </a:fld>
            <a:endParaRPr kumimoji="1" lang="ja-JP" altLang="en-US"/>
          </a:p>
        </p:txBody>
      </p:sp>
      <p:sp>
        <p:nvSpPr>
          <p:cNvPr id="6" name="フッター プレースホルダー 5">
            <a:extLst>
              <a:ext uri="{FF2B5EF4-FFF2-40B4-BE49-F238E27FC236}">
                <a16:creationId xmlns:a16="http://schemas.microsoft.com/office/drawing/2014/main" id="{FA0A21E1-2BC5-37DA-0B0C-54BA5A3436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2E1A21-0E5C-50C0-7680-260B437BE745}"/>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114079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19A9A-58A7-99CF-E915-3A064905C0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FFCE0B-6498-2E4F-62A5-4E21700D3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BC7C7C-D2B4-73A4-E16D-6CAFC6CE6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75A925-3852-6A26-4BF1-B81E3167BF26}"/>
              </a:ext>
            </a:extLst>
          </p:cNvPr>
          <p:cNvSpPr>
            <a:spLocks noGrp="1"/>
          </p:cNvSpPr>
          <p:nvPr>
            <p:ph type="dt" sz="half" idx="10"/>
          </p:nvPr>
        </p:nvSpPr>
        <p:spPr/>
        <p:txBody>
          <a:bodyPr/>
          <a:lstStyle/>
          <a:p>
            <a:fld id="{60296A72-267E-482A-9511-33CFC7188947}" type="datetime1">
              <a:rPr kumimoji="1" lang="ja-JP" altLang="en-US" smtClean="0"/>
              <a:t>2025/8/16</a:t>
            </a:fld>
            <a:endParaRPr kumimoji="1" lang="ja-JP" altLang="en-US"/>
          </a:p>
        </p:txBody>
      </p:sp>
      <p:sp>
        <p:nvSpPr>
          <p:cNvPr id="6" name="フッター プレースホルダー 5">
            <a:extLst>
              <a:ext uri="{FF2B5EF4-FFF2-40B4-BE49-F238E27FC236}">
                <a16:creationId xmlns:a16="http://schemas.microsoft.com/office/drawing/2014/main" id="{88F150C0-654A-6B68-6522-ACA60CBE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6382C7-457B-8AD2-B608-1111B77BE822}"/>
              </a:ext>
            </a:extLst>
          </p:cNvPr>
          <p:cNvSpPr>
            <a:spLocks noGrp="1"/>
          </p:cNvSpPr>
          <p:nvPr>
            <p:ph type="sldNum" sz="quarter" idx="12"/>
          </p:nvPr>
        </p:nvSpPr>
        <p:spPr/>
        <p:txBody>
          <a:body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202543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E10106-39F9-6E84-5382-37825040F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A79939-8A82-80DC-5AC9-965139439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661451-FF75-CE0F-5CC8-4045FA8CE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8362-B47B-4676-9743-CB55CC21767F}" type="datetime1">
              <a:rPr kumimoji="1" lang="ja-JP" altLang="en-US" smtClean="0"/>
              <a:t>2025/8/16</a:t>
            </a:fld>
            <a:endParaRPr kumimoji="1" lang="ja-JP" altLang="en-US"/>
          </a:p>
        </p:txBody>
      </p:sp>
      <p:sp>
        <p:nvSpPr>
          <p:cNvPr id="5" name="フッター プレースホルダー 4">
            <a:extLst>
              <a:ext uri="{FF2B5EF4-FFF2-40B4-BE49-F238E27FC236}">
                <a16:creationId xmlns:a16="http://schemas.microsoft.com/office/drawing/2014/main" id="{AA85D98D-E19F-1B52-9B09-A7ECA6A7E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F03AF5-CE66-F352-47BB-2FEAEF076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DD179-1231-445D-8A14-AB1A7BF2554A}" type="slidenum">
              <a:rPr kumimoji="1" lang="ja-JP" altLang="en-US" smtClean="0"/>
              <a:t>‹#›</a:t>
            </a:fld>
            <a:endParaRPr kumimoji="1" lang="ja-JP" altLang="en-US"/>
          </a:p>
        </p:txBody>
      </p:sp>
    </p:spTree>
    <p:extLst>
      <p:ext uri="{BB962C8B-B14F-4D97-AF65-F5344CB8AC3E}">
        <p14:creationId xmlns:p14="http://schemas.microsoft.com/office/powerpoint/2010/main" val="331362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DB7BC-4834-524D-8D4B-FCFCB24198FD}"/>
              </a:ext>
            </a:extLst>
          </p:cNvPr>
          <p:cNvSpPr>
            <a:spLocks noGrp="1"/>
          </p:cNvSpPr>
          <p:nvPr>
            <p:ph type="ctrTitle"/>
          </p:nvPr>
        </p:nvSpPr>
        <p:spPr/>
        <p:txBody>
          <a:bodyPr>
            <a:normAutofit/>
          </a:bodyPr>
          <a:lstStyle/>
          <a:p>
            <a:r>
              <a:rPr kumimoji="1" lang="ja-JP" altLang="en-US" b="1">
                <a:latin typeface="MS Gothic" panose="020B0609070205080204" pitchFamily="49" charset="-128"/>
                <a:ea typeface="MS Gothic" panose="020B0609070205080204" pitchFamily="49" charset="-128"/>
              </a:rPr>
              <a:t>臓器提供の適応判断</a:t>
            </a:r>
            <a:br>
              <a:rPr kumimoji="1" lang="en-US" altLang="ja-JP" b="1" dirty="0">
                <a:latin typeface="MS Gothic" panose="020B0609070205080204" pitchFamily="49" charset="-128"/>
                <a:ea typeface="MS Gothic" panose="020B0609070205080204" pitchFamily="49" charset="-128"/>
              </a:rPr>
            </a:br>
            <a:r>
              <a:rPr kumimoji="1" lang="ja-JP" altLang="en-US" b="1">
                <a:latin typeface="MS Gothic" panose="020B0609070205080204" pitchFamily="49" charset="-128"/>
                <a:ea typeface="MS Gothic" panose="020B0609070205080204" pitchFamily="49" charset="-128"/>
              </a:rPr>
              <a:t>症例シリーズ</a:t>
            </a:r>
            <a:br>
              <a:rPr kumimoji="1" lang="en-US" altLang="ja-JP" b="1" dirty="0">
                <a:latin typeface="MS Gothic" panose="020B0609070205080204" pitchFamily="49" charset="-128"/>
                <a:ea typeface="MS Gothic" panose="020B0609070205080204" pitchFamily="49" charset="-128"/>
              </a:rPr>
            </a:br>
            <a:r>
              <a:rPr kumimoji="1" lang="en-US" altLang="ja-JP" sz="4400" b="1" dirty="0">
                <a:latin typeface="MS Gothic" panose="020B0609070205080204" pitchFamily="49" charset="-128"/>
                <a:ea typeface="MS Gothic" panose="020B0609070205080204" pitchFamily="49" charset="-128"/>
              </a:rPr>
              <a:t>〜</a:t>
            </a:r>
            <a:r>
              <a:rPr kumimoji="1" lang="ja-JP" altLang="en-US" sz="4400" b="1">
                <a:latin typeface="MS Gothic" panose="020B0609070205080204" pitchFamily="49" charset="-128"/>
                <a:ea typeface="MS Gothic" panose="020B0609070205080204" pitchFamily="49" charset="-128"/>
              </a:rPr>
              <a:t>院内</a:t>
            </a:r>
            <a:r>
              <a:rPr kumimoji="1" lang="en-US" altLang="ja-JP" sz="4400" b="1" dirty="0">
                <a:latin typeface="MS Gothic" panose="020B0609070205080204" pitchFamily="49" charset="-128"/>
                <a:ea typeface="MS Gothic" panose="020B0609070205080204" pitchFamily="49" charset="-128"/>
              </a:rPr>
              <a:t>Co</a:t>
            </a:r>
            <a:r>
              <a:rPr kumimoji="1" lang="ja-JP" altLang="en-US" sz="4400" b="1">
                <a:latin typeface="MS Gothic" panose="020B0609070205080204" pitchFamily="49" charset="-128"/>
                <a:ea typeface="MS Gothic" panose="020B0609070205080204" pitchFamily="49" charset="-128"/>
              </a:rPr>
              <a:t>としての判断</a:t>
            </a:r>
            <a:r>
              <a:rPr kumimoji="1" lang="en-US" altLang="ja-JP" sz="4400" b="1" dirty="0">
                <a:latin typeface="MS Gothic" panose="020B0609070205080204" pitchFamily="49" charset="-128"/>
                <a:ea typeface="MS Gothic" panose="020B0609070205080204" pitchFamily="49" charset="-128"/>
              </a:rPr>
              <a:t>〜</a:t>
            </a:r>
            <a:endParaRPr kumimoji="1" lang="ja-JP" altLang="en-US" b="1">
              <a:latin typeface="MS Gothic" panose="020B0609070205080204" pitchFamily="49" charset="-128"/>
              <a:ea typeface="MS Gothic" panose="020B0609070205080204" pitchFamily="49" charset="-128"/>
            </a:endParaRPr>
          </a:p>
        </p:txBody>
      </p:sp>
      <p:sp>
        <p:nvSpPr>
          <p:cNvPr id="3" name="字幕 2">
            <a:extLst>
              <a:ext uri="{FF2B5EF4-FFF2-40B4-BE49-F238E27FC236}">
                <a16:creationId xmlns:a16="http://schemas.microsoft.com/office/drawing/2014/main" id="{2C33C5C6-A1A9-A643-A88D-2AD9281A5B3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03675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症例４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714374" y="1307936"/>
            <a:ext cx="10763251" cy="25527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本人の意思表示あり。</a:t>
            </a:r>
            <a:r>
              <a:rPr kumimoji="1" lang="ja-JP" altLang="en-US" sz="3200" dirty="0">
                <a:latin typeface="ＭＳ Ｐゴシック" panose="020B0600070205080204" pitchFamily="50" charset="-128"/>
                <a:ea typeface="ＭＳ Ｐゴシック" panose="020B0600070205080204" pitchFamily="50" charset="-128"/>
              </a:rPr>
              <a:t>しかし、矛盾する複数の意思表示</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a:t>
            </a:r>
            <a:r>
              <a:rPr lang="ja-JP" altLang="en-US" sz="3200" dirty="0">
                <a:solidFill>
                  <a:srgbClr val="FF0000"/>
                </a:solidFill>
                <a:latin typeface="ＭＳ Ｐゴシック" panose="020B0600070205080204" pitchFamily="50" charset="-128"/>
                <a:ea typeface="ＭＳ Ｐゴシック" panose="020B0600070205080204" pitchFamily="50" charset="-128"/>
              </a:rPr>
              <a:t>最も記載時点が新しい書面が有効</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p:txBody>
      </p:sp>
      <p:pic>
        <p:nvPicPr>
          <p:cNvPr id="5" name="図 4">
            <a:extLst>
              <a:ext uri="{FF2B5EF4-FFF2-40B4-BE49-F238E27FC236}">
                <a16:creationId xmlns:a16="http://schemas.microsoft.com/office/drawing/2014/main" id="{29178266-CC0C-241A-0C85-E6B66ACD7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98" y="2584286"/>
            <a:ext cx="7239000" cy="3952694"/>
          </a:xfrm>
          <a:prstGeom prst="rect">
            <a:avLst/>
          </a:prstGeom>
          <a:ln>
            <a:solidFill>
              <a:schemeClr val="tx1"/>
            </a:solidFill>
          </a:ln>
        </p:spPr>
      </p:pic>
      <p:pic>
        <p:nvPicPr>
          <p:cNvPr id="6" name="図 5">
            <a:extLst>
              <a:ext uri="{FF2B5EF4-FFF2-40B4-BE49-F238E27FC236}">
                <a16:creationId xmlns:a16="http://schemas.microsoft.com/office/drawing/2014/main" id="{0A785D4D-F841-E64A-BF4D-C05E69939796}"/>
              </a:ext>
            </a:extLst>
          </p:cNvPr>
          <p:cNvPicPr>
            <a:picLocks noChangeAspect="1"/>
          </p:cNvPicPr>
          <p:nvPr/>
        </p:nvPicPr>
        <p:blipFill>
          <a:blip r:embed="rId4"/>
          <a:stretch>
            <a:fillRect/>
          </a:stretch>
        </p:blipFill>
        <p:spPr>
          <a:xfrm>
            <a:off x="8010525" y="2584286"/>
            <a:ext cx="3467100" cy="2336800"/>
          </a:xfrm>
          <a:prstGeom prst="rect">
            <a:avLst/>
          </a:prstGeom>
        </p:spPr>
      </p:pic>
      <p:cxnSp>
        <p:nvCxnSpPr>
          <p:cNvPr id="8" name="直線コネクタ 7">
            <a:extLst>
              <a:ext uri="{FF2B5EF4-FFF2-40B4-BE49-F238E27FC236}">
                <a16:creationId xmlns:a16="http://schemas.microsoft.com/office/drawing/2014/main" id="{4775E54E-EC43-2B4F-A8BF-DA5A5647B959}"/>
              </a:ext>
            </a:extLst>
          </p:cNvPr>
          <p:cNvCxnSpPr/>
          <p:nvPr/>
        </p:nvCxnSpPr>
        <p:spPr>
          <a:xfrm>
            <a:off x="1489982" y="5573487"/>
            <a:ext cx="2428875"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B8D9D9A-5190-7346-97A2-3038A070689B}"/>
              </a:ext>
            </a:extLst>
          </p:cNvPr>
          <p:cNvSpPr txBox="1"/>
          <p:nvPr/>
        </p:nvSpPr>
        <p:spPr>
          <a:xfrm>
            <a:off x="8104773" y="5281965"/>
            <a:ext cx="3621504" cy="646331"/>
          </a:xfrm>
          <a:prstGeom prst="rect">
            <a:avLst/>
          </a:prstGeom>
          <a:noFill/>
        </p:spPr>
        <p:txBody>
          <a:bodyPr wrap="none" rtlCol="0">
            <a:spAutoFit/>
          </a:bodyPr>
          <a:lstStyle/>
          <a:p>
            <a:r>
              <a:rPr lang="ja-JP" altLang="en-US"/>
              <a:t>＊健康保険証での意思表示</a:t>
            </a:r>
            <a:endParaRPr lang="en-US" altLang="ja-JP" dirty="0"/>
          </a:p>
          <a:p>
            <a:r>
              <a:rPr lang="ja-JP" altLang="en-US"/>
              <a:t>新規発行は</a:t>
            </a:r>
            <a:r>
              <a:rPr lang="en-US" altLang="ja-JP" dirty="0"/>
              <a:t>2024</a:t>
            </a:r>
            <a:r>
              <a:rPr lang="ja-JP" altLang="en-US"/>
              <a:t>年</a:t>
            </a:r>
            <a:r>
              <a:rPr lang="en-US" altLang="ja-JP" dirty="0"/>
              <a:t>12</a:t>
            </a:r>
            <a:r>
              <a:rPr lang="ja-JP" altLang="en-US"/>
              <a:t>月</a:t>
            </a:r>
            <a:r>
              <a:rPr lang="en-US" altLang="ja-JP" dirty="0"/>
              <a:t>2</a:t>
            </a:r>
            <a:r>
              <a:rPr lang="ja-JP" altLang="en-US"/>
              <a:t>日に終了</a:t>
            </a:r>
            <a:endParaRPr kumimoji="1" lang="ja-JP" altLang="en-US"/>
          </a:p>
        </p:txBody>
      </p:sp>
      <p:sp>
        <p:nvSpPr>
          <p:cNvPr id="11" name="テキスト ボックス 10">
            <a:extLst>
              <a:ext uri="{FF2B5EF4-FFF2-40B4-BE49-F238E27FC236}">
                <a16:creationId xmlns:a16="http://schemas.microsoft.com/office/drawing/2014/main" id="{49204345-6412-0D4D-B95E-D8A111B06A77}"/>
              </a:ext>
            </a:extLst>
          </p:cNvPr>
          <p:cNvSpPr txBox="1"/>
          <p:nvPr/>
        </p:nvSpPr>
        <p:spPr>
          <a:xfrm>
            <a:off x="8010525" y="6352314"/>
            <a:ext cx="4038285" cy="369332"/>
          </a:xfrm>
          <a:prstGeom prst="rect">
            <a:avLst/>
          </a:prstGeom>
          <a:noFill/>
        </p:spPr>
        <p:txBody>
          <a:bodyPr wrap="none" rtlCol="0">
            <a:spAutoFit/>
          </a:bodyPr>
          <a:lstStyle/>
          <a:p>
            <a:r>
              <a:rPr lang="ja-JP" altLang="en-US">
                <a:latin typeface="ＭＳ Ｐゴシック" panose="020B0600070205080204" pitchFamily="50" charset="-128"/>
                <a:ea typeface="ＭＳ Ｐゴシック" panose="020B0600070205080204" pitchFamily="50" charset="-128"/>
              </a:rPr>
              <a:t>日本臓器移植ネットワークホームページより</a:t>
            </a:r>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9196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症例５</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・１５歳男性　入院１２日目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・入院概要：自宅２階</a:t>
            </a:r>
            <a:r>
              <a:rPr lang="ja-JP" altLang="en-US" sz="3200">
                <a:latin typeface="ＭＳ Ｐゴシック" panose="020B0600070205080204" pitchFamily="50" charset="-128"/>
                <a:ea typeface="ＭＳ Ｐゴシック" panose="020B0600070205080204" pitchFamily="50" charset="-128"/>
              </a:rPr>
              <a:t>から飛び降りた（</a:t>
            </a:r>
            <a:r>
              <a:rPr lang="ja-JP" altLang="en-US" sz="3200">
                <a:solidFill>
                  <a:srgbClr val="FF0000"/>
                </a:solidFill>
                <a:latin typeface="ＭＳ Ｐゴシック" panose="020B0600070205080204" pitchFamily="50" charset="-128"/>
                <a:ea typeface="ＭＳ Ｐゴシック" panose="020B0600070205080204" pitchFamily="50" charset="-128"/>
              </a:rPr>
              <a:t>自殺</a:t>
            </a:r>
            <a:r>
              <a:rPr lang="ja-JP" altLang="en-US" sz="320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　</a:t>
            </a:r>
            <a:r>
              <a:rPr lang="ja-JP" altLang="en-US" sz="3200" dirty="0">
                <a:solidFill>
                  <a:srgbClr val="FF0000"/>
                </a:solidFill>
                <a:latin typeface="ＭＳ Ｐゴシック" panose="020B0600070205080204" pitchFamily="50" charset="-128"/>
                <a:ea typeface="ＭＳ Ｐゴシック" panose="020B0600070205080204" pitchFamily="50" charset="-128"/>
              </a:rPr>
              <a:t>遺書あり</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・傷病名：両下腿骨骨折、びまん性脳腫脹、外傷性くも膜下出血</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・本人意思</a:t>
            </a:r>
            <a:r>
              <a:rPr lang="ja-JP" altLang="en-US"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あり</a:t>
            </a:r>
            <a:r>
              <a:rPr lang="en-US" altLang="ja-JP"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遺書に、</a:t>
            </a:r>
            <a:r>
              <a:rPr lang="ja-JP" altLang="en-US" sz="3200">
                <a:solidFill>
                  <a:srgbClr val="FF0000"/>
                </a:solidFill>
                <a:latin typeface="ＭＳ Ｐゴシック" panose="020B0600070205080204" pitchFamily="50" charset="-128"/>
                <a:ea typeface="ＭＳ Ｐゴシック" panose="020B0600070205080204" pitchFamily="50" charset="-128"/>
              </a:rPr>
              <a:t>父親</a:t>
            </a:r>
            <a:r>
              <a:rPr lang="ja-JP" altLang="en-US" sz="3200" dirty="0">
                <a:solidFill>
                  <a:srgbClr val="FF0000"/>
                </a:solidFill>
                <a:latin typeface="ＭＳ Ｐゴシック" panose="020B0600070205080204" pitchFamily="50" charset="-128"/>
                <a:ea typeface="ＭＳ Ｐゴシック" panose="020B0600070205080204" pitchFamily="50" charset="-128"/>
              </a:rPr>
              <a:t>への提供意思の記載あり</a:t>
            </a:r>
            <a:r>
              <a:rPr lang="en-US" altLang="ja-JP" sz="3200" dirty="0">
                <a:latin typeface="ＭＳ Ｐゴシック" panose="020B0600070205080204" pitchFamily="50" charset="-128"/>
                <a:ea typeface="ＭＳ Ｐゴシック" panose="020B0600070205080204" pitchFamily="50" charset="-128"/>
              </a:rPr>
              <a:t>)</a:t>
            </a: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両親</a:t>
            </a:r>
            <a:r>
              <a:rPr lang="en-US" altLang="ja-JP"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父親が維持透析　移植希望登録済み</a:t>
            </a:r>
            <a:r>
              <a:rPr lang="en-US" altLang="ja-JP"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36.4</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110/65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100</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6169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症例５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039774" y="1364373"/>
            <a:ext cx="10537937" cy="3119827"/>
          </a:xfrm>
        </p:spPr>
        <p:txBody>
          <a:bodyPr>
            <a:normAutofit lnSpcReduction="10000"/>
          </a:bodyPr>
          <a:lstStyle/>
          <a:p>
            <a:pPr marL="342900" indent="-342900" algn="l">
              <a:buFont typeface="Arial" panose="020B0604020202020204" pitchFamily="34" charset="0"/>
              <a:buChar char="•"/>
            </a:pPr>
            <a:r>
              <a:rPr lang="en-US" altLang="ja-JP" sz="2800" dirty="0">
                <a:latin typeface="MS Gothic" panose="020B0609070205080204" pitchFamily="49" charset="-128"/>
                <a:ea typeface="MS Gothic" panose="020B0609070205080204" pitchFamily="49" charset="-128"/>
              </a:rPr>
              <a:t>2010</a:t>
            </a:r>
            <a:r>
              <a:rPr lang="ja-JP" altLang="en-US" sz="2800">
                <a:latin typeface="MS Gothic" panose="020B0609070205080204" pitchFamily="49" charset="-128"/>
                <a:ea typeface="MS Gothic" panose="020B0609070205080204" pitchFamily="49" charset="-128"/>
              </a:rPr>
              <a:t>年（平成</a:t>
            </a:r>
            <a:r>
              <a:rPr lang="en-US" altLang="ja-JP" sz="2800" dirty="0">
                <a:latin typeface="MS Gothic" panose="020B0609070205080204" pitchFamily="49" charset="-128"/>
                <a:ea typeface="MS Gothic" panose="020B0609070205080204" pitchFamily="49" charset="-128"/>
              </a:rPr>
              <a:t>22</a:t>
            </a:r>
            <a:r>
              <a:rPr lang="ja-JP" altLang="en-US" sz="2800">
                <a:latin typeface="MS Gothic" panose="020B0609070205080204" pitchFamily="49" charset="-128"/>
                <a:ea typeface="MS Gothic" panose="020B0609070205080204" pitchFamily="49" charset="-128"/>
              </a:rPr>
              <a:t>年）</a:t>
            </a:r>
            <a:r>
              <a:rPr lang="en-US" altLang="ja-JP" sz="2800" dirty="0">
                <a:latin typeface="MS Gothic" panose="020B0609070205080204" pitchFamily="49" charset="-128"/>
                <a:ea typeface="MS Gothic" panose="020B0609070205080204" pitchFamily="49" charset="-128"/>
              </a:rPr>
              <a:t>1</a:t>
            </a:r>
            <a:r>
              <a:rPr lang="ja-JP" altLang="en-US" sz="2800">
                <a:latin typeface="MS Gothic" panose="020B0609070205080204" pitchFamily="49" charset="-128"/>
                <a:ea typeface="MS Gothic" panose="020B0609070205080204" pitchFamily="49" charset="-128"/>
              </a:rPr>
              <a:t>月</a:t>
            </a:r>
            <a:r>
              <a:rPr lang="en-US" altLang="ja-JP" sz="2800" dirty="0">
                <a:latin typeface="MS Gothic" panose="020B0609070205080204" pitchFamily="49" charset="-128"/>
                <a:ea typeface="MS Gothic" panose="020B0609070205080204" pitchFamily="49" charset="-128"/>
              </a:rPr>
              <a:t>17</a:t>
            </a:r>
            <a:r>
              <a:rPr lang="ja-JP" altLang="en-US" sz="2800">
                <a:latin typeface="MS Gothic" panose="020B0609070205080204" pitchFamily="49" charset="-128"/>
                <a:ea typeface="MS Gothic" panose="020B0609070205080204" pitchFamily="49" charset="-128"/>
              </a:rPr>
              <a:t>日より</a:t>
            </a:r>
            <a:r>
              <a:rPr lang="ja-JP" altLang="en-US" sz="2800">
                <a:solidFill>
                  <a:srgbClr val="FF0000"/>
                </a:solidFill>
                <a:latin typeface="MS Gothic" panose="020B0609070205080204" pitchFamily="49" charset="-128"/>
                <a:ea typeface="MS Gothic" panose="020B0609070205080204" pitchFamily="49" charset="-128"/>
              </a:rPr>
              <a:t>親族優先提供の意思</a:t>
            </a:r>
            <a:r>
              <a:rPr lang="ja-JP" altLang="en-US" sz="2800">
                <a:latin typeface="MS Gothic" panose="020B0609070205080204" pitchFamily="49" charset="-128"/>
                <a:ea typeface="MS Gothic" panose="020B0609070205080204" pitchFamily="49" charset="-128"/>
              </a:rPr>
              <a:t>を書面で表示することが可能となった。</a:t>
            </a:r>
            <a:endParaRPr lang="en-US" altLang="ja-JP" sz="2800" dirty="0">
              <a:latin typeface="MS Gothic" panose="020B0609070205080204" pitchFamily="49" charset="-128"/>
              <a:ea typeface="MS Gothic" panose="020B0609070205080204" pitchFamily="49" charset="-128"/>
            </a:endParaRPr>
          </a:p>
          <a:p>
            <a:pPr marL="342900" indent="-342900" algn="l">
              <a:buFont typeface="Arial" panose="020B0604020202020204" pitchFamily="34" charset="0"/>
              <a:buChar char="•"/>
            </a:pPr>
            <a:endParaRPr lang="en-US" altLang="ja-JP" sz="900" dirty="0">
              <a:solidFill>
                <a:srgbClr val="FF0000"/>
              </a:solidFill>
              <a:latin typeface="MS Gothic" panose="020B0609070205080204" pitchFamily="49" charset="-128"/>
              <a:ea typeface="MS Gothic" panose="020B0609070205080204" pitchFamily="49" charset="-128"/>
            </a:endParaRPr>
          </a:p>
          <a:p>
            <a:pPr marL="342900" indent="-342900" algn="l">
              <a:buFont typeface="Arial" panose="020B0604020202020204" pitchFamily="34" charset="0"/>
              <a:buChar char="•"/>
            </a:pPr>
            <a:r>
              <a:rPr lang="ja-JP" altLang="en-US" sz="2800">
                <a:solidFill>
                  <a:srgbClr val="FF0000"/>
                </a:solidFill>
                <a:latin typeface="MS Gothic" panose="020B0609070205080204" pitchFamily="49" charset="-128"/>
                <a:ea typeface="MS Gothic" panose="020B0609070205080204" pitchFamily="49" charset="-128"/>
              </a:rPr>
              <a:t>ただし、自殺者</a:t>
            </a:r>
            <a:r>
              <a:rPr lang="ja-JP" altLang="en-US" sz="2800" dirty="0">
                <a:solidFill>
                  <a:srgbClr val="FF0000"/>
                </a:solidFill>
                <a:latin typeface="MS Gothic" panose="020B0609070205080204" pitchFamily="49" charset="-128"/>
                <a:ea typeface="MS Gothic" panose="020B0609070205080204" pitchFamily="49" charset="-128"/>
              </a:rPr>
              <a:t>からの親族優先提供</a:t>
            </a:r>
            <a:r>
              <a:rPr lang="ja-JP" altLang="en-US" sz="2800">
                <a:solidFill>
                  <a:srgbClr val="FF0000"/>
                </a:solidFill>
                <a:latin typeface="MS Gothic" panose="020B0609070205080204" pitchFamily="49" charset="-128"/>
                <a:ea typeface="MS Gothic" panose="020B0609070205080204" pitchFamily="49" charset="-128"/>
              </a:rPr>
              <a:t>はできない。</a:t>
            </a:r>
            <a:br>
              <a:rPr lang="en-US" altLang="ja-JP" sz="2800" dirty="0">
                <a:solidFill>
                  <a:srgbClr val="FF0000"/>
                </a:solidFill>
                <a:latin typeface="MS Gothic" panose="020B0609070205080204" pitchFamily="49" charset="-128"/>
                <a:ea typeface="MS Gothic" panose="020B0609070205080204" pitchFamily="49" charset="-128"/>
              </a:rPr>
            </a:br>
            <a:r>
              <a:rPr lang="ja-JP" altLang="en-US" sz="2800">
                <a:latin typeface="MS Gothic" panose="020B0609070205080204" pitchFamily="49" charset="-128"/>
                <a:ea typeface="MS Gothic" panose="020B0609070205080204" pitchFamily="49" charset="-128"/>
              </a:rPr>
              <a:t>（親族</a:t>
            </a:r>
            <a:r>
              <a:rPr lang="ja-JP" altLang="en-US" sz="2800" dirty="0">
                <a:latin typeface="MS Gothic" panose="020B0609070205080204" pitchFamily="49" charset="-128"/>
                <a:ea typeface="MS Gothic" panose="020B0609070205080204" pitchFamily="49" charset="-128"/>
              </a:rPr>
              <a:t>提供を目的とした自殺を</a:t>
            </a:r>
            <a:r>
              <a:rPr lang="ja-JP" altLang="en-US" sz="2800">
                <a:latin typeface="MS Gothic" panose="020B0609070205080204" pitchFamily="49" charset="-128"/>
                <a:ea typeface="MS Gothic" panose="020B0609070205080204" pitchFamily="49" charset="-128"/>
              </a:rPr>
              <a:t>防ぐため）</a:t>
            </a:r>
            <a:endParaRPr lang="en-US" altLang="ja-JP" sz="2800" dirty="0">
              <a:latin typeface="MS Gothic" panose="020B0609070205080204" pitchFamily="49" charset="-128"/>
              <a:ea typeface="MS Gothic" panose="020B0609070205080204" pitchFamily="49" charset="-128"/>
            </a:endParaRPr>
          </a:p>
          <a:p>
            <a:pPr marL="342900" indent="-342900" algn="l">
              <a:buFont typeface="Arial" panose="020B0604020202020204" pitchFamily="34" charset="0"/>
              <a:buChar char="•"/>
            </a:pPr>
            <a:endParaRPr kumimoji="1" lang="en-US" altLang="ja-JP" sz="900" dirty="0">
              <a:latin typeface="MS Gothic" panose="020B0609070205080204" pitchFamily="49" charset="-128"/>
              <a:ea typeface="MS Gothic" panose="020B0609070205080204" pitchFamily="49" charset="-128"/>
            </a:endParaRPr>
          </a:p>
          <a:p>
            <a:pPr marL="342900" indent="-342900" algn="l">
              <a:buFont typeface="Arial" panose="020B0604020202020204" pitchFamily="34" charset="0"/>
              <a:buChar char="•"/>
            </a:pPr>
            <a:r>
              <a:rPr lang="ja-JP" altLang="en-US" sz="2800">
                <a:latin typeface="MS Gothic" panose="020B0609070205080204" pitchFamily="49" charset="-128"/>
                <a:ea typeface="MS Gothic" panose="020B0609070205080204" pitchFamily="49" charset="-128"/>
              </a:rPr>
              <a:t>父親</a:t>
            </a:r>
            <a:r>
              <a:rPr lang="ja-JP" altLang="en-US" sz="2800" dirty="0">
                <a:latin typeface="MS Gothic" panose="020B0609070205080204" pitchFamily="49" charset="-128"/>
                <a:ea typeface="MS Gothic" panose="020B0609070205080204" pitchFamily="49" charset="-128"/>
              </a:rPr>
              <a:t>だけに提供希望と記載されていた場合</a:t>
            </a:r>
            <a:r>
              <a:rPr lang="ja-JP" altLang="en-US" sz="2800">
                <a:latin typeface="MS Gothic" panose="020B0609070205080204" pitchFamily="49" charset="-128"/>
                <a:ea typeface="MS Gothic" panose="020B0609070205080204" pitchFamily="49" charset="-128"/>
              </a:rPr>
              <a:t>は、臓器</a:t>
            </a:r>
            <a:r>
              <a:rPr lang="ja-JP" altLang="en-US" sz="2800" dirty="0">
                <a:latin typeface="MS Gothic" panose="020B0609070205080204" pitchFamily="49" charset="-128"/>
                <a:ea typeface="MS Gothic" panose="020B0609070205080204" pitchFamily="49" charset="-128"/>
              </a:rPr>
              <a:t>提供そのものができないので、ポテンシャルドナーとはならない</a:t>
            </a:r>
            <a:endParaRPr kumimoji="1" lang="en-US" altLang="ja-JP" sz="2800" dirty="0">
              <a:latin typeface="MS Gothic" panose="020B0609070205080204" pitchFamily="49" charset="-128"/>
              <a:ea typeface="MS Gothic" panose="020B0609070205080204" pitchFamily="49" charset="-128"/>
            </a:endParaRPr>
          </a:p>
        </p:txBody>
      </p:sp>
      <p:pic>
        <p:nvPicPr>
          <p:cNvPr id="6" name="図 5">
            <a:extLst>
              <a:ext uri="{FF2B5EF4-FFF2-40B4-BE49-F238E27FC236}">
                <a16:creationId xmlns:a16="http://schemas.microsoft.com/office/drawing/2014/main" id="{48AA4D01-0208-7442-93A1-D30ECE6691C9}"/>
              </a:ext>
            </a:extLst>
          </p:cNvPr>
          <p:cNvPicPr>
            <a:picLocks noChangeAspect="1"/>
          </p:cNvPicPr>
          <p:nvPr/>
        </p:nvPicPr>
        <p:blipFill rotWithShape="1">
          <a:blip r:embed="rId2"/>
          <a:srcRect t="55543"/>
          <a:stretch/>
        </p:blipFill>
        <p:spPr>
          <a:xfrm>
            <a:off x="614289" y="4306728"/>
            <a:ext cx="7515103" cy="2265772"/>
          </a:xfrm>
          <a:prstGeom prst="rect">
            <a:avLst/>
          </a:prstGeom>
          <a:ln>
            <a:solidFill>
              <a:schemeClr val="tx1"/>
            </a:solidFill>
          </a:ln>
        </p:spPr>
      </p:pic>
      <p:cxnSp>
        <p:nvCxnSpPr>
          <p:cNvPr id="5" name="直線コネクタ 4">
            <a:extLst>
              <a:ext uri="{FF2B5EF4-FFF2-40B4-BE49-F238E27FC236}">
                <a16:creationId xmlns:a16="http://schemas.microsoft.com/office/drawing/2014/main" id="{F8E051D9-F941-6342-B1E9-37566C99A0B7}"/>
              </a:ext>
            </a:extLst>
          </p:cNvPr>
          <p:cNvCxnSpPr>
            <a:cxnSpLocks/>
          </p:cNvCxnSpPr>
          <p:nvPr/>
        </p:nvCxnSpPr>
        <p:spPr>
          <a:xfrm>
            <a:off x="1039774" y="6290363"/>
            <a:ext cx="5827572"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C75A9A2-EFA3-7B4D-B902-B6BA121C35B5}"/>
              </a:ext>
            </a:extLst>
          </p:cNvPr>
          <p:cNvSpPr txBox="1"/>
          <p:nvPr/>
        </p:nvSpPr>
        <p:spPr>
          <a:xfrm>
            <a:off x="7896382" y="6478439"/>
            <a:ext cx="4038285" cy="369332"/>
          </a:xfrm>
          <a:prstGeom prst="rect">
            <a:avLst/>
          </a:prstGeom>
          <a:noFill/>
        </p:spPr>
        <p:txBody>
          <a:bodyPr wrap="none" rtlCol="0">
            <a:spAutoFit/>
          </a:bodyPr>
          <a:lstStyle/>
          <a:p>
            <a:r>
              <a:rPr lang="ja-JP" altLang="en-US">
                <a:latin typeface="ＭＳ Ｐゴシック" panose="020B0600070205080204" pitchFamily="50" charset="-128"/>
                <a:ea typeface="ＭＳ Ｐゴシック" panose="020B0600070205080204" pitchFamily="50" charset="-128"/>
              </a:rPr>
              <a:t>日本臓器移植ネットワークホームページより</a:t>
            </a:r>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840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症例６</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・５６歳女性　入院３日目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・入院概要：電車内で突然倒れた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くも</a:t>
            </a:r>
            <a:r>
              <a:rPr lang="ja-JP" altLang="en-US" sz="3200" dirty="0">
                <a:solidFill>
                  <a:srgbClr val="FF0000"/>
                </a:solidFill>
                <a:latin typeface="ＭＳ Ｐゴシック" panose="020B0600070205080204" pitchFamily="50" charset="-128"/>
                <a:ea typeface="ＭＳ Ｐゴシック" panose="020B0600070205080204" pitchFamily="50" charset="-128"/>
              </a:rPr>
              <a:t>膜下出血</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a:t>
            </a:r>
            <a:r>
              <a:rPr lang="ja-JP" altLang="en-US" sz="3200" dirty="0">
                <a:solidFill>
                  <a:srgbClr val="FF0000"/>
                </a:solidFill>
                <a:latin typeface="ＭＳ Ｐゴシック" panose="020B0600070205080204" pitchFamily="50" charset="-128"/>
                <a:ea typeface="ＭＳ Ｐゴシック" panose="020B0600070205080204" pitchFamily="50" charset="-128"/>
              </a:rPr>
              <a:t>あり</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solidFill>
                  <a:srgbClr val="FF0000"/>
                </a:solidFill>
                <a:latin typeface="ＭＳ Ｐゴシック" panose="020B0600070205080204" pitchFamily="50" charset="-128"/>
                <a:ea typeface="ＭＳ Ｐゴシック" panose="020B0600070205080204" pitchFamily="50" charset="-128"/>
              </a:rPr>
              <a:t>・家族：</a:t>
            </a:r>
            <a:r>
              <a:rPr lang="ja-JP" altLang="en-US" sz="3200" dirty="0">
                <a:solidFill>
                  <a:srgbClr val="FF0000"/>
                </a:solidFill>
                <a:latin typeface="ＭＳ Ｐゴシック" panose="020B0600070205080204" pitchFamily="50" charset="-128"/>
                <a:ea typeface="ＭＳ Ｐゴシック" panose="020B0600070205080204" pitchFamily="50" charset="-128"/>
              </a:rPr>
              <a:t>なし</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35.5</a:t>
            </a:r>
            <a:r>
              <a:rPr kumimoji="1" lang="ja-JP" altLang="en-US" sz="3200" dirty="0">
                <a:latin typeface="ＭＳ Ｐゴシック" panose="020B0600070205080204" pitchFamily="50" charset="-128"/>
                <a:ea typeface="ＭＳ Ｐゴシック" panose="020B0600070205080204" pitchFamily="50" charset="-128"/>
              </a:rPr>
              <a:t>度　血圧</a:t>
            </a:r>
            <a:r>
              <a:rPr lang="en-US" altLang="ja-JP" sz="3200" dirty="0">
                <a:latin typeface="ＭＳ Ｐゴシック" panose="020B0600070205080204" pitchFamily="50" charset="-128"/>
                <a:ea typeface="ＭＳ Ｐゴシック" panose="020B0600070205080204" pitchFamily="50" charset="-128"/>
              </a:rPr>
              <a:t>120</a:t>
            </a:r>
            <a:r>
              <a:rPr kumimoji="1" lang="en-US" altLang="ja-JP" sz="3200" dirty="0">
                <a:latin typeface="ＭＳ Ｐゴシック" panose="020B0600070205080204" pitchFamily="50" charset="-128"/>
                <a:ea typeface="ＭＳ Ｐゴシック" panose="020B0600070205080204" pitchFamily="50" charset="-128"/>
              </a:rPr>
              <a:t>/66</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68/min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74438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症例６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193249" y="5114426"/>
            <a:ext cx="9020218" cy="1210174"/>
          </a:xfrm>
        </p:spPr>
        <p:txBody>
          <a:bodyPr>
            <a:normAutofit fontScale="85000" lnSpcReduction="20000"/>
          </a:bodyPr>
          <a:lstStyle/>
          <a:p>
            <a:pPr algn="l"/>
            <a:r>
              <a:rPr kumimoji="1" lang="ja-JP" altLang="en-US" sz="3200" dirty="0">
                <a:latin typeface="ＭＳ Ｐゴシック" panose="020B0600070205080204" pitchFamily="50" charset="-128"/>
                <a:ea typeface="ＭＳ Ｐゴシック" panose="020B0600070205080204" pitchFamily="50" charset="-128"/>
              </a:rPr>
              <a:t>・本人は提供を希望しているが、家族がいない</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solidFill>
                  <a:srgbClr val="FF0000"/>
                </a:solidFill>
                <a:latin typeface="ＭＳ Ｐゴシック" panose="020B0600070205080204" pitchFamily="50" charset="-128"/>
                <a:ea typeface="ＭＳ Ｐゴシック" panose="020B0600070205080204" pitchFamily="50" charset="-128"/>
              </a:rPr>
              <a:t>・本人のみの提供の意思表示で提供可能</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・ただし、家族がいないことを確認する必要あり</a:t>
            </a:r>
            <a:endParaRPr kumimoji="1" lang="en-US" altLang="ja-JP" sz="32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67B93643-066B-6642-56FF-A0A65C720290}"/>
              </a:ext>
            </a:extLst>
          </p:cNvPr>
          <p:cNvSpPr txBox="1"/>
          <p:nvPr/>
        </p:nvSpPr>
        <p:spPr>
          <a:xfrm>
            <a:off x="1000082" y="1554924"/>
            <a:ext cx="9858418" cy="3250189"/>
          </a:xfrm>
          <a:prstGeom prst="rect">
            <a:avLst/>
          </a:prstGeom>
          <a:noFill/>
          <a:ln>
            <a:solidFill>
              <a:schemeClr val="tx1"/>
            </a:solidFill>
          </a:ln>
        </p:spPr>
        <p:txBody>
          <a:bodyPr wrap="square" rtlCol="0">
            <a:spAutoFit/>
          </a:bodyPr>
          <a:lstStyle/>
          <a:p>
            <a:endParaRPr kumimoji="1" lang="ja-JP" altLang="en-US" dirty="0"/>
          </a:p>
        </p:txBody>
      </p:sp>
      <p:pic>
        <p:nvPicPr>
          <p:cNvPr id="5" name="図 4">
            <a:extLst>
              <a:ext uri="{FF2B5EF4-FFF2-40B4-BE49-F238E27FC236}">
                <a16:creationId xmlns:a16="http://schemas.microsoft.com/office/drawing/2014/main" id="{18F3C353-DCEA-11B6-D2B0-62968A002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249" y="1701999"/>
            <a:ext cx="6087547" cy="3059946"/>
          </a:xfrm>
          <a:prstGeom prst="rect">
            <a:avLst/>
          </a:prstGeom>
        </p:spPr>
      </p:pic>
      <p:pic>
        <p:nvPicPr>
          <p:cNvPr id="7" name="図 6">
            <a:extLst>
              <a:ext uri="{FF2B5EF4-FFF2-40B4-BE49-F238E27FC236}">
                <a16:creationId xmlns:a16="http://schemas.microsoft.com/office/drawing/2014/main" id="{E992C535-AF3E-B556-5A63-C1A00FB4D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13" y="4069759"/>
            <a:ext cx="2946551" cy="692186"/>
          </a:xfrm>
          <a:prstGeom prst="rect">
            <a:avLst/>
          </a:prstGeom>
          <a:ln>
            <a:solidFill>
              <a:schemeClr val="tx1"/>
            </a:solidFill>
          </a:ln>
        </p:spPr>
      </p:pic>
    </p:spTree>
    <p:extLst>
      <p:ext uri="{BB962C8B-B14F-4D97-AF65-F5344CB8AC3E}">
        <p14:creationId xmlns:p14="http://schemas.microsoft.com/office/powerpoint/2010/main" val="255544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症例７</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２９</a:t>
            </a:r>
            <a:r>
              <a:rPr kumimoji="1" lang="ja-JP" altLang="en-US" sz="3200" dirty="0">
                <a:latin typeface="ＭＳ Ｐゴシック" panose="020B0600070205080204" pitchFamily="50" charset="-128"/>
                <a:ea typeface="ＭＳ Ｐゴシック" panose="020B0600070205080204" pitchFamily="50" charset="-128"/>
              </a:rPr>
              <a:t>歳男性　入院６日目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・入院概要：複数の男性に殴られた後、奇声をあげて倒れた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lang="ja-JP" altLang="en-US" sz="3200" dirty="0">
                <a:latin typeface="ＭＳ Ｐゴシック" panose="020B0600070205080204" pitchFamily="50" charset="-128"/>
                <a:ea typeface="ＭＳ Ｐゴシック" panose="020B0600070205080204" pitchFamily="50" charset="-128"/>
              </a:rPr>
              <a:t>外傷性くも膜下出血、脳挫傷、多発頭蓋骨骨折</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・本人意思：免許証１番に〇　</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・家族：両親、妹（家族は提供を強く希望している）</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・既往歴：特になし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35.5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100/30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40/min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latin typeface="ＭＳ Ｐゴシック" panose="020B0600070205080204" pitchFamily="50" charset="-128"/>
                <a:ea typeface="ＭＳ Ｐゴシック" panose="020B0600070205080204" pitchFamily="50" charset="-128"/>
              </a:rPr>
              <a:t>JCS300</a:t>
            </a:r>
            <a:r>
              <a:rPr lang="ja-JP" altLang="en-US" sz="3200" dirty="0">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350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症例７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576388" y="5894388"/>
            <a:ext cx="8896349" cy="762000"/>
          </a:xfrm>
        </p:spPr>
        <p:txBody>
          <a:bodyPr>
            <a:normAutofit fontScale="77500" lnSpcReduction="20000"/>
          </a:bodyPr>
          <a:lstStyle/>
          <a:p>
            <a:pPr marL="457200" indent="-457200" algn="l">
              <a:buFont typeface="Arial" panose="020B0604020202020204" pitchFamily="34" charset="0"/>
              <a:buChar char="•"/>
            </a:pPr>
            <a:r>
              <a:rPr lang="ja-JP" altLang="en-US" sz="3200" b="1">
                <a:solidFill>
                  <a:srgbClr val="FF0000"/>
                </a:solidFill>
                <a:latin typeface="ＭＳ Ｐゴシック" panose="020B0600070205080204" pitchFamily="50" charset="-128"/>
                <a:ea typeface="ＭＳ Ｐゴシック" panose="020B0600070205080204" pitchFamily="50" charset="-128"/>
              </a:rPr>
              <a:t>司法解剖</a:t>
            </a:r>
            <a:r>
              <a:rPr lang="ja-JP" altLang="en-US" sz="3200" b="1">
                <a:latin typeface="ＭＳ Ｐゴシック" panose="020B0600070205080204" pitchFamily="50" charset="-128"/>
                <a:ea typeface="ＭＳ Ｐゴシック" panose="020B0600070205080204" pitchFamily="50" charset="-128"/>
              </a:rPr>
              <a:t>が</a:t>
            </a:r>
            <a:r>
              <a:rPr lang="ja-JP" altLang="en-US" sz="3200" b="1">
                <a:solidFill>
                  <a:srgbClr val="FF0000"/>
                </a:solidFill>
                <a:latin typeface="ＭＳ Ｐゴシック" panose="020B0600070205080204" pitchFamily="50" charset="-128"/>
                <a:ea typeface="ＭＳ Ｐゴシック" panose="020B0600070205080204" pitchFamily="50" charset="-128"/>
              </a:rPr>
              <a:t>不要</a:t>
            </a:r>
            <a:r>
              <a:rPr lang="ja-JP" altLang="en-US" sz="3200" b="1">
                <a:latin typeface="ＭＳ Ｐゴシック" panose="020B0600070205080204" pitchFamily="50" charset="-128"/>
                <a:ea typeface="ＭＳ Ｐゴシック" panose="020B0600070205080204" pitchFamily="50" charset="-128"/>
              </a:rPr>
              <a:t>と警察が判断する場合には、</a:t>
            </a:r>
            <a:r>
              <a:rPr lang="ja-JP" altLang="en-US" sz="3200" b="1">
                <a:solidFill>
                  <a:srgbClr val="FF0000"/>
                </a:solidFill>
                <a:latin typeface="ＭＳ Ｐゴシック" panose="020B0600070205080204" pitchFamily="50" charset="-128"/>
                <a:ea typeface="ＭＳ Ｐゴシック" panose="020B0600070205080204" pitchFamily="50" charset="-128"/>
              </a:rPr>
              <a:t>提供可能</a:t>
            </a:r>
            <a:r>
              <a:rPr lang="ja-JP" altLang="en-US" sz="3200" b="1">
                <a:latin typeface="ＭＳ Ｐゴシック" panose="020B0600070205080204" pitchFamily="50" charset="-128"/>
                <a:ea typeface="ＭＳ Ｐゴシック" panose="020B0600070205080204" pitchFamily="50" charset="-128"/>
              </a:rPr>
              <a:t>。</a:t>
            </a:r>
            <a:endParaRPr lang="en-US" altLang="ja-JP" sz="3200" b="1"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b="1">
                <a:solidFill>
                  <a:srgbClr val="FF0000"/>
                </a:solidFill>
                <a:latin typeface="ＭＳ Ｐゴシック" panose="020B0600070205080204" pitchFamily="50" charset="-128"/>
                <a:ea typeface="ＭＳ Ｐゴシック" panose="020B0600070205080204" pitchFamily="50" charset="-128"/>
              </a:rPr>
              <a:t>司法解剖</a:t>
            </a:r>
            <a:r>
              <a:rPr lang="ja-JP" altLang="en-US" sz="3200" b="1">
                <a:latin typeface="ＭＳ Ｐゴシック" panose="020B0600070205080204" pitchFamily="50" charset="-128"/>
                <a:ea typeface="ＭＳ Ｐゴシック" panose="020B0600070205080204" pitchFamily="50" charset="-128"/>
              </a:rPr>
              <a:t>が</a:t>
            </a:r>
            <a:r>
              <a:rPr lang="ja-JP" altLang="en-US" sz="3200" b="1">
                <a:solidFill>
                  <a:srgbClr val="FF0000"/>
                </a:solidFill>
                <a:latin typeface="ＭＳ Ｐゴシック" panose="020B0600070205080204" pitchFamily="50" charset="-128"/>
                <a:ea typeface="ＭＳ Ｐゴシック" panose="020B0600070205080204" pitchFamily="50" charset="-128"/>
              </a:rPr>
              <a:t>必要</a:t>
            </a:r>
            <a:r>
              <a:rPr lang="ja-JP" altLang="en-US" sz="3200" b="1" dirty="0">
                <a:latin typeface="ＭＳ Ｐゴシック" panose="020B0600070205080204" pitchFamily="50" charset="-128"/>
                <a:ea typeface="ＭＳ Ｐゴシック" panose="020B0600070205080204" pitchFamily="50" charset="-128"/>
              </a:rPr>
              <a:t>な</a:t>
            </a:r>
            <a:r>
              <a:rPr lang="ja-JP" altLang="en-US" sz="3200" b="1">
                <a:latin typeface="ＭＳ Ｐゴシック" panose="020B0600070205080204" pitchFamily="50" charset="-128"/>
                <a:ea typeface="ＭＳ Ｐゴシック" panose="020B0600070205080204" pitchFamily="50" charset="-128"/>
              </a:rPr>
              <a:t>場合は、</a:t>
            </a:r>
            <a:r>
              <a:rPr lang="ja-JP" altLang="en-US" sz="3200" b="1">
                <a:solidFill>
                  <a:srgbClr val="FF0000"/>
                </a:solidFill>
                <a:latin typeface="ＭＳ Ｐゴシック" panose="020B0600070205080204" pitchFamily="50" charset="-128"/>
                <a:ea typeface="ＭＳ Ｐゴシック" panose="020B0600070205080204" pitchFamily="50" charset="-128"/>
              </a:rPr>
              <a:t>提供できない</a:t>
            </a:r>
            <a:r>
              <a:rPr lang="ja-JP" altLang="en-US" sz="3200" b="1">
                <a:latin typeface="ＭＳ Ｐゴシック" panose="020B0600070205080204" pitchFamily="50" charset="-128"/>
                <a:ea typeface="ＭＳ Ｐゴシック" panose="020B0600070205080204" pitchFamily="50" charset="-128"/>
              </a:rPr>
              <a:t>。</a:t>
            </a:r>
            <a:endParaRPr kumimoji="1" lang="en-US" altLang="ja-JP" sz="3200" b="1" dirty="0">
              <a:latin typeface="ＭＳ Ｐゴシック" panose="020B0600070205080204" pitchFamily="50" charset="-128"/>
              <a:ea typeface="ＭＳ Ｐゴシック" panose="020B0600070205080204" pitchFamily="50" charset="-128"/>
            </a:endParaRPr>
          </a:p>
        </p:txBody>
      </p:sp>
      <p:sp>
        <p:nvSpPr>
          <p:cNvPr id="4" name="字幕 2">
            <a:extLst>
              <a:ext uri="{FF2B5EF4-FFF2-40B4-BE49-F238E27FC236}">
                <a16:creationId xmlns:a16="http://schemas.microsoft.com/office/drawing/2014/main" id="{A694654F-80B6-1A41-F742-9817EB6C49F9}"/>
              </a:ext>
            </a:extLst>
          </p:cNvPr>
          <p:cNvSpPr txBox="1">
            <a:spLocks/>
          </p:cNvSpPr>
          <p:nvPr/>
        </p:nvSpPr>
        <p:spPr>
          <a:xfrm>
            <a:off x="628651" y="1543050"/>
            <a:ext cx="10791824" cy="4019550"/>
          </a:xfrm>
          <a:prstGeom prst="rect">
            <a:avLst/>
          </a:prstGeom>
          <a:ln>
            <a:solidFill>
              <a:schemeClr val="tx1"/>
            </a:solidFill>
          </a:ln>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60000"/>
              </a:lnSpc>
              <a:buFontTx/>
              <a:buNone/>
            </a:pPr>
            <a:r>
              <a:rPr lang="ja-JP" altLang="en-US" sz="2000" u="sng" dirty="0">
                <a:latin typeface="HG丸ｺﾞｼｯｸM-PRO" panose="020F0600000000000000" pitchFamily="50" charset="-128"/>
                <a:ea typeface="HG丸ｺﾞｼｯｸM-PRO" panose="020F0600000000000000" pitchFamily="50" charset="-128"/>
              </a:rPr>
              <a:t>臓器移植関法　第</a:t>
            </a:r>
            <a:r>
              <a:rPr lang="en-US" altLang="ja-JP" sz="2000" u="sng" dirty="0">
                <a:latin typeface="HG丸ｺﾞｼｯｸM-PRO" panose="020F0600000000000000" pitchFamily="50" charset="-128"/>
                <a:ea typeface="HG丸ｺﾞｼｯｸM-PRO" panose="020F0600000000000000" pitchFamily="50" charset="-128"/>
              </a:rPr>
              <a:t>7</a:t>
            </a:r>
            <a:r>
              <a:rPr lang="ja-JP" altLang="en-US" sz="2000" u="sng" dirty="0">
                <a:latin typeface="HG丸ｺﾞｼｯｸM-PRO" panose="020F0600000000000000" pitchFamily="50" charset="-128"/>
                <a:ea typeface="HG丸ｺﾞｼｯｸM-PRO" panose="020F0600000000000000" pitchFamily="50" charset="-128"/>
              </a:rPr>
              <a:t>条（臓器の摘出の制限）</a:t>
            </a:r>
            <a:endParaRPr lang="en-US" altLang="ja-JP" sz="2000" dirty="0">
              <a:latin typeface="HG丸ｺﾞｼｯｸM-PRO" panose="020F0600000000000000" pitchFamily="50" charset="-128"/>
              <a:ea typeface="HG丸ｺﾞｼｯｸM-PRO" panose="020F0600000000000000" pitchFamily="50" charset="-128"/>
            </a:endParaRPr>
          </a:p>
          <a:p>
            <a:pPr algn="l">
              <a:lnSpc>
                <a:spcPct val="160000"/>
              </a:lnSpc>
              <a:buFontTx/>
              <a:buNone/>
            </a:pPr>
            <a:r>
              <a:rPr lang="ja-JP" altLang="en-US" sz="2000" dirty="0">
                <a:latin typeface="HG丸ｺﾞｼｯｸM-PRO" panose="020F0600000000000000" pitchFamily="50" charset="-128"/>
                <a:ea typeface="HG丸ｺﾞｼｯｸM-PRO" panose="020F0600000000000000" pitchFamily="50" charset="-128"/>
              </a:rPr>
              <a:t>　医師は、死体から臓器を摘出しようとする場合において、当該死体について刑事訴訟法 第</a:t>
            </a:r>
            <a:r>
              <a:rPr lang="en-US" altLang="ja-JP" sz="2000" dirty="0">
                <a:latin typeface="HG丸ｺﾞｼｯｸM-PRO" panose="020F0600000000000000" pitchFamily="50" charset="-128"/>
                <a:ea typeface="HG丸ｺﾞｼｯｸM-PRO" panose="020F0600000000000000" pitchFamily="50" charset="-128"/>
              </a:rPr>
              <a:t>229</a:t>
            </a:r>
            <a:r>
              <a:rPr lang="ja-JP" altLang="en-US" sz="2000" dirty="0">
                <a:latin typeface="HG丸ｺﾞｼｯｸM-PRO" panose="020F0600000000000000" pitchFamily="50" charset="-128"/>
                <a:ea typeface="HG丸ｺﾞｼｯｸM-PRO" panose="020F0600000000000000" pitchFamily="50" charset="-128"/>
              </a:rPr>
              <a:t>条第</a:t>
            </a:r>
            <a:r>
              <a:rPr lang="en-US" altLang="ja-JP" sz="2000" dirty="0">
                <a:latin typeface="HG丸ｺﾞｼｯｸM-PRO" panose="020F0600000000000000" pitchFamily="50" charset="-128"/>
                <a:ea typeface="HG丸ｺﾞｼｯｸM-PRO" panose="020F0600000000000000" pitchFamily="50" charset="-128"/>
              </a:rPr>
              <a:t>1</a:t>
            </a:r>
            <a:r>
              <a:rPr lang="ja-JP" altLang="en-US" sz="2000" dirty="0">
                <a:latin typeface="HG丸ｺﾞｼｯｸM-PRO" panose="020F0600000000000000" pitchFamily="50" charset="-128"/>
                <a:ea typeface="HG丸ｺﾞｼｯｸM-PRO" panose="020F0600000000000000" pitchFamily="50" charset="-128"/>
              </a:rPr>
              <a:t>項の検視その他の犯罪捜査に関する手続きが行われるときは、当該手続きが終了した後でなければ、当該死体から臓器を摘出してはならない。</a:t>
            </a:r>
            <a:endParaRPr lang="en-US" altLang="ja-JP" sz="2000" dirty="0">
              <a:latin typeface="HG丸ｺﾞｼｯｸM-PRO" panose="020F0600000000000000" pitchFamily="50" charset="-128"/>
              <a:ea typeface="HG丸ｺﾞｼｯｸM-PRO" panose="020F0600000000000000" pitchFamily="50" charset="-128"/>
            </a:endParaRPr>
          </a:p>
          <a:p>
            <a:pPr algn="l">
              <a:lnSpc>
                <a:spcPct val="160000"/>
              </a:lnSpc>
              <a:buFontTx/>
              <a:buNone/>
            </a:pPr>
            <a:endParaRPr lang="en-US" altLang="ja-JP" sz="2000" dirty="0">
              <a:latin typeface="HG丸ｺﾞｼｯｸM-PRO" panose="020F0600000000000000" pitchFamily="50" charset="-128"/>
              <a:ea typeface="HG丸ｺﾞｼｯｸM-PRO" panose="020F0600000000000000" pitchFamily="50" charset="-128"/>
            </a:endParaRPr>
          </a:p>
          <a:p>
            <a:pPr algn="l">
              <a:lnSpc>
                <a:spcPct val="170000"/>
              </a:lnSpc>
              <a:buFontTx/>
              <a:buNone/>
            </a:pPr>
            <a:r>
              <a:rPr lang="ja-JP" altLang="en-US" sz="2000" u="sng" dirty="0">
                <a:latin typeface="HG丸ｺﾞｼｯｸM-PRO" panose="020F0600000000000000" pitchFamily="50" charset="-128"/>
                <a:ea typeface="HG丸ｺﾞｼｯｸM-PRO" panose="020F0600000000000000" pitchFamily="50" charset="-128"/>
              </a:rPr>
              <a:t>ガイドライン　第</a:t>
            </a:r>
            <a:r>
              <a:rPr lang="en-US" altLang="ja-JP" sz="2000" u="sng" dirty="0">
                <a:latin typeface="HG丸ｺﾞｼｯｸM-PRO" panose="020F0600000000000000" pitchFamily="50" charset="-128"/>
                <a:ea typeface="HG丸ｺﾞｼｯｸM-PRO" panose="020F0600000000000000" pitchFamily="50" charset="-128"/>
              </a:rPr>
              <a:t>12</a:t>
            </a:r>
            <a:r>
              <a:rPr lang="ja-JP" altLang="en-US" sz="2000" u="sng" dirty="0">
                <a:latin typeface="HG丸ｺﾞｼｯｸM-PRO" panose="020F0600000000000000" pitchFamily="50" charset="-128"/>
                <a:ea typeface="HG丸ｺﾞｼｯｸM-PRO" panose="020F0600000000000000" pitchFamily="50" charset="-128"/>
              </a:rPr>
              <a:t>条</a:t>
            </a:r>
            <a:r>
              <a:rPr lang="en-US" altLang="ja-JP" sz="2000" u="sng" dirty="0">
                <a:latin typeface="HG丸ｺﾞｼｯｸM-PRO" panose="020F0600000000000000" pitchFamily="50" charset="-128"/>
                <a:ea typeface="HG丸ｺﾞｼｯｸM-PRO" panose="020F0600000000000000" pitchFamily="50" charset="-128"/>
              </a:rPr>
              <a:t>5</a:t>
            </a:r>
            <a:r>
              <a:rPr lang="ja-JP" altLang="en-US" sz="2000" u="sng" dirty="0">
                <a:latin typeface="HG丸ｺﾞｼｯｸM-PRO" panose="020F0600000000000000" pitchFamily="50" charset="-128"/>
                <a:ea typeface="HG丸ｺﾞｼｯｸM-PRO" panose="020F0600000000000000" pitchFamily="50" charset="-128"/>
              </a:rPr>
              <a:t>項 検視等</a:t>
            </a:r>
            <a:endParaRPr lang="en-US" altLang="ja-JP" sz="2000" u="sng" dirty="0">
              <a:latin typeface="HG丸ｺﾞｼｯｸM-PRO" panose="020F0600000000000000" pitchFamily="50" charset="-128"/>
              <a:ea typeface="HG丸ｺﾞｼｯｸM-PRO" panose="020F0600000000000000" pitchFamily="50" charset="-128"/>
            </a:endParaRPr>
          </a:p>
          <a:p>
            <a:pPr algn="l">
              <a:lnSpc>
                <a:spcPct val="170000"/>
              </a:lnSpc>
              <a:buFontTx/>
              <a:buNone/>
            </a:pPr>
            <a:r>
              <a:rPr lang="ja-JP" altLang="en-US" sz="2000" dirty="0">
                <a:latin typeface="HG丸ｺﾞｼｯｸM-PRO" panose="020F0600000000000000" pitchFamily="50" charset="-128"/>
                <a:ea typeface="HG丸ｺﾞｼｯｸM-PRO" panose="020F0600000000000000" pitchFamily="50" charset="-128"/>
              </a:rPr>
              <a:t>　犯罪捜査に関する活動に支障を生ずることなく臓器の移植の円滑な実施を図るという観点から、医師は、法的脳死判定を行おうとする場合、内因性疾患により脳死状態にあることが明らかである者以外の者であるときは、速やかに、当該者に対し法に基づく脳死判定を行う旨を所轄警察署長に連絡すること。</a:t>
            </a:r>
            <a:endParaRPr lang="en-US" altLang="ja-JP" sz="2000" dirty="0">
              <a:latin typeface="HG丸ｺﾞｼｯｸM-PRO" panose="020F0600000000000000" pitchFamily="50" charset="-128"/>
              <a:ea typeface="HG丸ｺﾞｼｯｸM-PRO" panose="020F0600000000000000" pitchFamily="50" charset="-128"/>
            </a:endParaRPr>
          </a:p>
        </p:txBody>
      </p:sp>
      <p:cxnSp>
        <p:nvCxnSpPr>
          <p:cNvPr id="5" name="直線コネクタ 4">
            <a:extLst>
              <a:ext uri="{FF2B5EF4-FFF2-40B4-BE49-F238E27FC236}">
                <a16:creationId xmlns:a16="http://schemas.microsoft.com/office/drawing/2014/main" id="{0D32E3D1-2283-4847-993D-B160376DA177}"/>
              </a:ext>
            </a:extLst>
          </p:cNvPr>
          <p:cNvCxnSpPr>
            <a:cxnSpLocks/>
          </p:cNvCxnSpPr>
          <p:nvPr/>
        </p:nvCxnSpPr>
        <p:spPr>
          <a:xfrm>
            <a:off x="6328263" y="2780377"/>
            <a:ext cx="4925891"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713860E-FDEE-8246-9E30-70B8A33178AC}"/>
              </a:ext>
            </a:extLst>
          </p:cNvPr>
          <p:cNvCxnSpPr>
            <a:cxnSpLocks/>
          </p:cNvCxnSpPr>
          <p:nvPr/>
        </p:nvCxnSpPr>
        <p:spPr>
          <a:xfrm>
            <a:off x="771525" y="3157860"/>
            <a:ext cx="2604721"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29A867E-1372-BA45-9F89-F95AE8300A56}"/>
              </a:ext>
            </a:extLst>
          </p:cNvPr>
          <p:cNvCxnSpPr>
            <a:cxnSpLocks/>
          </p:cNvCxnSpPr>
          <p:nvPr/>
        </p:nvCxnSpPr>
        <p:spPr>
          <a:xfrm>
            <a:off x="3922687" y="5045276"/>
            <a:ext cx="749778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E759A5E-E8D1-8243-9F0B-62DBA2BF39AC}"/>
              </a:ext>
            </a:extLst>
          </p:cNvPr>
          <p:cNvCxnSpPr>
            <a:cxnSpLocks/>
          </p:cNvCxnSpPr>
          <p:nvPr/>
        </p:nvCxnSpPr>
        <p:spPr>
          <a:xfrm>
            <a:off x="1120872" y="5436827"/>
            <a:ext cx="784024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7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症例８</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lnSpcReduction="10000"/>
          </a:bodyPr>
          <a:lstStyle/>
          <a:p>
            <a:pPr algn="l"/>
            <a:r>
              <a:rPr kumimoji="1" lang="ja-JP" altLang="en-US" sz="3200" dirty="0">
                <a:latin typeface="ＭＳ Ｐゴシック" panose="020B0600070205080204" pitchFamily="50" charset="-128"/>
                <a:ea typeface="ＭＳ Ｐゴシック" panose="020B0600070205080204" pitchFamily="50" charset="-128"/>
              </a:rPr>
              <a:t>・７０歳女性　入院５日目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・入院概要：自宅２階より転落</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ja-JP" altLang="en-US" sz="3200">
                <a:latin typeface="ＭＳ Ｐゴシック" panose="020B0600070205080204" pitchFamily="50" charset="-128"/>
                <a:ea typeface="ＭＳ Ｐゴシック" panose="020B0600070205080204" pitchFamily="50" charset="-128"/>
              </a:rPr>
              <a:t>：</a:t>
            </a:r>
            <a:r>
              <a:rPr lang="ja-JP" altLang="en-US" sz="3200">
                <a:solidFill>
                  <a:srgbClr val="FF0000"/>
                </a:solidFill>
                <a:latin typeface="ＭＳ Ｐゴシック" panose="020B0600070205080204" pitchFamily="50" charset="-128"/>
                <a:ea typeface="ＭＳ Ｐゴシック" panose="020B0600070205080204" pitchFamily="50" charset="-128"/>
              </a:rPr>
              <a:t>外傷性くも膜下</a:t>
            </a:r>
            <a:r>
              <a:rPr lang="ja-JP" altLang="en-US" sz="3200" dirty="0">
                <a:solidFill>
                  <a:srgbClr val="FF0000"/>
                </a:solidFill>
                <a:latin typeface="ＭＳ Ｐゴシック" panose="020B0600070205080204" pitchFamily="50" charset="-128"/>
                <a:ea typeface="ＭＳ Ｐゴシック" panose="020B0600070205080204" pitchFamily="50" charset="-128"/>
              </a:rPr>
              <a:t>出血</a:t>
            </a:r>
            <a:r>
              <a:rPr lang="ja-JP" altLang="en-US" sz="3200" dirty="0">
                <a:latin typeface="ＭＳ Ｐゴシック" panose="020B0600070205080204" pitchFamily="50" charset="-128"/>
                <a:ea typeface="ＭＳ Ｐゴシック" panose="020B0600070205080204" pitchFamily="50" charset="-128"/>
              </a:rPr>
              <a:t>、骨盤骨折</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・家族：長男、長女</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・既往歴：特になかったが、入院時</a:t>
            </a:r>
            <a:r>
              <a:rPr lang="en-US" altLang="ja-JP" sz="3200" dirty="0">
                <a:latin typeface="ＭＳ Ｐゴシック" panose="020B0600070205080204" pitchFamily="50" charset="-128"/>
                <a:ea typeface="ＭＳ Ｐゴシック" panose="020B0600070205080204" pitchFamily="50" charset="-128"/>
              </a:rPr>
              <a:t>CT</a:t>
            </a:r>
            <a:r>
              <a:rPr lang="ja-JP" altLang="en-US" sz="3200" dirty="0">
                <a:latin typeface="ＭＳ Ｐゴシック" panose="020B0600070205080204" pitchFamily="50" charset="-128"/>
                <a:ea typeface="ＭＳ Ｐゴシック" panose="020B0600070205080204" pitchFamily="50" charset="-128"/>
              </a:rPr>
              <a:t>にて</a:t>
            </a:r>
            <a:r>
              <a:rPr lang="ja-JP" altLang="en-US" sz="3200" dirty="0">
                <a:solidFill>
                  <a:srgbClr val="FF0000"/>
                </a:solidFill>
                <a:latin typeface="ＭＳ Ｐゴシック" panose="020B0600070205080204" pitchFamily="50" charset="-128"/>
                <a:ea typeface="ＭＳ Ｐゴシック" panose="020B0600070205080204" pitchFamily="50" charset="-128"/>
              </a:rPr>
              <a:t>乳がん</a:t>
            </a:r>
            <a:r>
              <a:rPr lang="ja-JP" altLang="en-US" sz="3200" dirty="0">
                <a:latin typeface="ＭＳ Ｐゴシック" panose="020B0600070205080204" pitchFamily="50" charset="-128"/>
                <a:ea typeface="ＭＳ Ｐゴシック" panose="020B0600070205080204" pitchFamily="50" charset="-128"/>
              </a:rPr>
              <a:t>の</a:t>
            </a:r>
            <a:r>
              <a:rPr lang="ja-JP" altLang="en-US" sz="3200">
                <a:latin typeface="ＭＳ Ｐゴシック" panose="020B0600070205080204" pitchFamily="50" charset="-128"/>
                <a:ea typeface="ＭＳ Ｐゴシック" panose="020B0600070205080204" pitchFamily="50" charset="-128"/>
              </a:rPr>
              <a:t>所見あり</a:t>
            </a:r>
            <a:r>
              <a:rPr lang="ja-JP" altLang="en-US" sz="2800">
                <a:latin typeface="ＭＳ Ｐゴシック" panose="020B0600070205080204" pitchFamily="50" charset="-128"/>
                <a:ea typeface="ＭＳ Ｐゴシック" panose="020B0600070205080204" pitchFamily="50" charset="-128"/>
              </a:rPr>
              <a:t>（新規）</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120/80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8</a:t>
            </a:r>
            <a:r>
              <a:rPr kumimoji="1" lang="en-US" altLang="ja-JP" sz="3200" dirty="0">
                <a:latin typeface="ＭＳ Ｐゴシック" panose="020B0600070205080204" pitchFamily="50" charset="-128"/>
                <a:ea typeface="ＭＳ Ｐゴシック" panose="020B0600070205080204" pitchFamily="50" charset="-128"/>
              </a:rPr>
              <a:t>0/min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7593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症例８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93232" y="1516063"/>
            <a:ext cx="10954630" cy="5223404"/>
          </a:xfrm>
        </p:spPr>
        <p:txBody>
          <a:bodyPr>
            <a:normAutofit fontScale="47500" lnSpcReduction="20000"/>
          </a:bodyPr>
          <a:lstStyle/>
          <a:p>
            <a:pPr marL="457200" indent="-457200" algn="l">
              <a:lnSpc>
                <a:spcPct val="120000"/>
              </a:lnSpc>
              <a:buFont typeface="Arial" panose="020B0604020202020204" pitchFamily="34" charset="0"/>
              <a:buChar char="•"/>
            </a:pPr>
            <a:r>
              <a:rPr kumimoji="1" lang="ja-JP" altLang="en-US" sz="5500">
                <a:latin typeface="ＭＳ Ｐゴシック" panose="020B0600070205080204" pitchFamily="50" charset="-128"/>
                <a:ea typeface="ＭＳ Ｐゴシック" panose="020B0600070205080204" pitchFamily="50" charset="-128"/>
              </a:rPr>
              <a:t>年齢</a:t>
            </a:r>
            <a:r>
              <a:rPr kumimoji="1" lang="ja-JP" altLang="en-US" sz="5500" dirty="0">
                <a:latin typeface="ＭＳ Ｐゴシック" panose="020B0600070205080204" pitchFamily="50" charset="-128"/>
                <a:ea typeface="ＭＳ Ｐゴシック" panose="020B0600070205080204" pitchFamily="50" charset="-128"/>
              </a:rPr>
              <a:t>は気にはなるが禁忌ではない。</a:t>
            </a:r>
            <a:endParaRPr kumimoji="1" lang="en-US" altLang="ja-JP" sz="5500" dirty="0">
              <a:latin typeface="ＭＳ Ｐゴシック" panose="020B0600070205080204" pitchFamily="50" charset="-128"/>
              <a:ea typeface="ＭＳ Ｐゴシック" panose="020B0600070205080204" pitchFamily="50" charset="-128"/>
            </a:endParaRPr>
          </a:p>
          <a:p>
            <a:pPr marL="457200" indent="-457200" algn="l">
              <a:lnSpc>
                <a:spcPct val="120000"/>
              </a:lnSpc>
              <a:buFont typeface="Arial" panose="020B0604020202020204" pitchFamily="34" charset="0"/>
              <a:buChar char="•"/>
            </a:pPr>
            <a:r>
              <a:rPr lang="ja-JP" altLang="en-US" sz="5500">
                <a:latin typeface="ＭＳ Ｐゴシック" panose="020B0600070205080204" pitchFamily="50" charset="-128"/>
                <a:ea typeface="ＭＳ Ｐゴシック" panose="020B0600070205080204" pitchFamily="50" charset="-128"/>
              </a:rPr>
              <a:t>入院</a:t>
            </a:r>
            <a:r>
              <a:rPr lang="ja-JP" altLang="en-US" sz="5500" dirty="0">
                <a:latin typeface="ＭＳ Ｐゴシック" panose="020B0600070205080204" pitchFamily="50" charset="-128"/>
                <a:ea typeface="ＭＳ Ｐゴシック" panose="020B0600070205080204" pitchFamily="50" charset="-128"/>
              </a:rPr>
              <a:t>時</a:t>
            </a:r>
            <a:r>
              <a:rPr lang="en-US" altLang="ja-JP" sz="5500" dirty="0">
                <a:latin typeface="ＭＳ Ｐゴシック" panose="020B0600070205080204" pitchFamily="50" charset="-128"/>
                <a:ea typeface="ＭＳ Ｐゴシック" panose="020B0600070205080204" pitchFamily="50" charset="-128"/>
              </a:rPr>
              <a:t>CT</a:t>
            </a:r>
            <a:r>
              <a:rPr lang="ja-JP" altLang="en-US" sz="5500">
                <a:latin typeface="ＭＳ Ｐゴシック" panose="020B0600070205080204" pitchFamily="50" charset="-128"/>
                <a:ea typeface="ＭＳ Ｐゴシック" panose="020B0600070205080204" pitchFamily="50" charset="-128"/>
              </a:rPr>
              <a:t>で偶発的に発見された新規の乳がん</a:t>
            </a:r>
            <a:r>
              <a:rPr lang="ja-JP" altLang="en-US" sz="5500" dirty="0">
                <a:latin typeface="ＭＳ Ｐゴシック" panose="020B0600070205080204" pitchFamily="50" charset="-128"/>
                <a:ea typeface="ＭＳ Ｐゴシック" panose="020B0600070205080204" pitchFamily="50" charset="-128"/>
              </a:rPr>
              <a:t>の所見あり。</a:t>
            </a:r>
            <a:endParaRPr lang="en-US" altLang="ja-JP" sz="5500" dirty="0">
              <a:latin typeface="ＭＳ Ｐゴシック" panose="020B0600070205080204" pitchFamily="50" charset="-128"/>
              <a:ea typeface="ＭＳ Ｐゴシック" panose="020B0600070205080204" pitchFamily="50" charset="-128"/>
            </a:endParaRPr>
          </a:p>
          <a:p>
            <a:pPr algn="l">
              <a:lnSpc>
                <a:spcPct val="120000"/>
              </a:lnSpc>
            </a:pPr>
            <a:r>
              <a:rPr lang="ja-JP" altLang="en-US" sz="5500" dirty="0">
                <a:latin typeface="ＭＳ Ｐゴシック" panose="020B0600070205080204" pitchFamily="50" charset="-128"/>
                <a:ea typeface="ＭＳ Ｐゴシック" panose="020B0600070205080204" pitchFamily="50" charset="-128"/>
              </a:rPr>
              <a:t>　⇒</a:t>
            </a:r>
            <a:r>
              <a:rPr kumimoji="1" lang="ja-JP" altLang="en-US" sz="5500" dirty="0">
                <a:latin typeface="ＭＳ Ｐゴシック" panose="020B0600070205080204" pitchFamily="50" charset="-128"/>
                <a:ea typeface="ＭＳ Ｐゴシック" panose="020B0600070205080204" pitchFamily="50" charset="-128"/>
              </a:rPr>
              <a:t>禁忌事項である</a:t>
            </a:r>
            <a:r>
              <a:rPr kumimoji="1" lang="ja-JP" altLang="en-US" sz="5500" dirty="0">
                <a:solidFill>
                  <a:srgbClr val="FF0000"/>
                </a:solidFill>
                <a:latin typeface="ＭＳ Ｐゴシック" panose="020B0600070205080204" pitchFamily="50" charset="-128"/>
                <a:ea typeface="ＭＳ Ｐゴシック" panose="020B0600070205080204" pitchFamily="50" charset="-128"/>
              </a:rPr>
              <a:t>悪性腫瘍の否定が</a:t>
            </a:r>
            <a:r>
              <a:rPr kumimoji="1" lang="ja-JP" altLang="en-US" sz="5500">
                <a:solidFill>
                  <a:srgbClr val="FF0000"/>
                </a:solidFill>
                <a:latin typeface="ＭＳ Ｐゴシック" panose="020B0600070205080204" pitchFamily="50" charset="-128"/>
                <a:ea typeface="ＭＳ Ｐゴシック" panose="020B0600070205080204" pitchFamily="50" charset="-128"/>
              </a:rPr>
              <a:t>できるか</a:t>
            </a:r>
            <a:r>
              <a:rPr kumimoji="1" lang="ja-JP" altLang="en-US" sz="5500">
                <a:latin typeface="ＭＳ Ｐゴシック" panose="020B0600070205080204" pitchFamily="50" charset="-128"/>
                <a:ea typeface="ＭＳ Ｐゴシック" panose="020B0600070205080204" pitchFamily="50" charset="-128"/>
              </a:rPr>
              <a:t>検討</a:t>
            </a:r>
            <a:r>
              <a:rPr lang="ja-JP" altLang="en-US" sz="5500">
                <a:latin typeface="ＭＳ Ｐゴシック" panose="020B0600070205080204" pitchFamily="50" charset="-128"/>
                <a:ea typeface="ＭＳ Ｐゴシック" panose="020B0600070205080204" pitchFamily="50" charset="-128"/>
              </a:rPr>
              <a:t>する必要あり</a:t>
            </a:r>
            <a:r>
              <a:rPr kumimoji="1" lang="ja-JP" altLang="en-US" sz="5500">
                <a:latin typeface="ＭＳ Ｐゴシック" panose="020B0600070205080204" pitchFamily="50" charset="-128"/>
                <a:ea typeface="ＭＳ Ｐゴシック" panose="020B0600070205080204" pitchFamily="50" charset="-128"/>
              </a:rPr>
              <a:t>。</a:t>
            </a:r>
            <a:endParaRPr kumimoji="1" lang="en-US" altLang="ja-JP" sz="5500" dirty="0">
              <a:latin typeface="ＭＳ Ｐゴシック" panose="020B0600070205080204" pitchFamily="50" charset="-128"/>
              <a:ea typeface="ＭＳ Ｐゴシック" panose="020B0600070205080204" pitchFamily="50" charset="-128"/>
            </a:endParaRPr>
          </a:p>
          <a:p>
            <a:pPr algn="l">
              <a:lnSpc>
                <a:spcPct val="120000"/>
              </a:lnSpc>
            </a:pPr>
            <a:r>
              <a:rPr lang="ja-JP" altLang="en-US" sz="5500">
                <a:latin typeface="ＭＳ Ｐゴシック" panose="020B0600070205080204" pitchFamily="50" charset="-128"/>
                <a:ea typeface="ＭＳ Ｐゴシック" panose="020B0600070205080204" pitchFamily="50" charset="-128"/>
              </a:rPr>
              <a:t>　（乳腺外科診察や場合によっては生検による否定が必要）</a:t>
            </a:r>
            <a:endParaRPr kumimoji="1" lang="en-US" altLang="ja-JP" sz="5500" dirty="0">
              <a:latin typeface="ＭＳ Ｐゴシック" panose="020B0600070205080204" pitchFamily="50" charset="-128"/>
              <a:ea typeface="ＭＳ Ｐゴシック" panose="020B0600070205080204" pitchFamily="50" charset="-128"/>
            </a:endParaRPr>
          </a:p>
          <a:p>
            <a:pPr marL="457200" indent="-457200" algn="l">
              <a:lnSpc>
                <a:spcPct val="120000"/>
              </a:lnSpc>
              <a:buFont typeface="Arial" panose="020B0604020202020204" pitchFamily="34" charset="0"/>
              <a:buChar char="•"/>
            </a:pPr>
            <a:r>
              <a:rPr kumimoji="1" lang="ja-JP" altLang="en-US" sz="5500">
                <a:latin typeface="ＭＳ Ｐゴシック" panose="020B0600070205080204" pitchFamily="50" charset="-128"/>
                <a:ea typeface="ＭＳ Ｐゴシック" panose="020B0600070205080204" pitchFamily="50" charset="-128"/>
              </a:rPr>
              <a:t>悪性腫瘍であって</a:t>
            </a:r>
            <a:r>
              <a:rPr kumimoji="1" lang="ja-JP" altLang="en-US" sz="5500" dirty="0">
                <a:latin typeface="ＭＳ Ｐゴシック" panose="020B0600070205080204" pitchFamily="50" charset="-128"/>
                <a:ea typeface="ＭＳ Ｐゴシック" panose="020B0600070205080204" pitchFamily="50" charset="-128"/>
              </a:rPr>
              <a:t>も、液性腫瘍や前頭葉視神経周辺、眼内の腫瘍以外は眼球の提供</a:t>
            </a:r>
            <a:r>
              <a:rPr kumimoji="1" lang="ja-JP" altLang="en-US" sz="5500">
                <a:latin typeface="ＭＳ Ｐゴシック" panose="020B0600070205080204" pitchFamily="50" charset="-128"/>
                <a:ea typeface="ＭＳ Ｐゴシック" panose="020B0600070205080204" pitchFamily="50" charset="-128"/>
              </a:rPr>
              <a:t>は可能となる</a:t>
            </a:r>
            <a:endParaRPr kumimoji="1" lang="en-US" altLang="ja-JP" sz="55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4200">
                <a:solidFill>
                  <a:srgbClr val="FF0000"/>
                </a:solidFill>
                <a:latin typeface="MS UI Gothic" panose="020B0600070205080204" pitchFamily="34" charset="-128"/>
                <a:ea typeface="MS UI Gothic" panose="020B0600070205080204" pitchFamily="34" charset="-128"/>
              </a:rPr>
              <a:t>注意：原発性脳腫瘍および治癒したと考えられる悪性腫瘍は禁忌ではない。</a:t>
            </a:r>
            <a:r>
              <a:rPr lang="ja-JP" altLang="en-US" sz="4200">
                <a:latin typeface="MS UI Gothic" panose="020B0600070205080204" pitchFamily="34" charset="-128"/>
                <a:ea typeface="MS UI Gothic" panose="020B0600070205080204" pitchFamily="34" charset="-128"/>
              </a:rPr>
              <a:t>（</a:t>
            </a:r>
            <a:r>
              <a:rPr lang="en-US" altLang="ja-JP" sz="4200" dirty="0">
                <a:latin typeface="MS UI Gothic" panose="020B0600070205080204" pitchFamily="34" charset="-128"/>
                <a:ea typeface="MS UI Gothic" panose="020B0600070205080204" pitchFamily="34" charset="-128"/>
              </a:rPr>
              <a:t>JOT</a:t>
            </a:r>
            <a:r>
              <a:rPr lang="ja-JP" altLang="en-US" sz="4200">
                <a:latin typeface="MS UI Gothic" panose="020B0600070205080204" pitchFamily="34" charset="-128"/>
                <a:ea typeface="MS UI Gothic" panose="020B0600070205080204" pitchFamily="34" charset="-128"/>
              </a:rPr>
              <a:t>より情報提供）</a:t>
            </a:r>
            <a:endParaRPr lang="en-US" altLang="ja-JP" sz="4200" dirty="0">
              <a:solidFill>
                <a:srgbClr val="FF0000"/>
              </a:solidFill>
              <a:latin typeface="MS UI Gothic" panose="020B0600070205080204" pitchFamily="34" charset="-128"/>
              <a:ea typeface="MS UI Gothic" panose="020B0600070205080204" pitchFamily="34" charset="-128"/>
            </a:endParaRPr>
          </a:p>
          <a:p>
            <a:pPr algn="l"/>
            <a:r>
              <a:rPr lang="ja-JP" altLang="en-US" sz="4200">
                <a:latin typeface="MS UI Gothic" panose="020B0600070205080204" pitchFamily="34" charset="-128"/>
                <a:ea typeface="MS UI Gothic" panose="020B0600070205080204" pitchFamily="34" charset="-128"/>
              </a:rPr>
              <a:t>悪性腫瘍の既往がある場合は、当該時点において、発症後どのくらい経過しているか、</a:t>
            </a:r>
          </a:p>
          <a:p>
            <a:pPr algn="l"/>
            <a:r>
              <a:rPr lang="ja-JP" altLang="en-US" sz="4200">
                <a:latin typeface="MS UI Gothic" panose="020B0600070205080204" pitchFamily="34" charset="-128"/>
                <a:ea typeface="MS UI Gothic" panose="020B0600070205080204" pitchFamily="34" charset="-128"/>
              </a:rPr>
              <a:t>治療継続中か終診しているか、治療内容（化学療法、放射線療法、手術歴等）はどうか等を把握し、</a:t>
            </a:r>
          </a:p>
          <a:p>
            <a:pPr algn="l"/>
            <a:r>
              <a:rPr lang="ja-JP" altLang="en-US" sz="4200">
                <a:latin typeface="MS UI Gothic" panose="020B0600070205080204" pitchFamily="34" charset="-128"/>
                <a:ea typeface="MS UI Gothic" panose="020B0600070205080204" pitchFamily="34" charset="-128"/>
              </a:rPr>
              <a:t>主治医やかかりつけ医の見解を移植施設に情報提供し移植の可否判断を行う。</a:t>
            </a:r>
          </a:p>
          <a:p>
            <a:pPr algn="l"/>
            <a:r>
              <a:rPr lang="ja-JP" altLang="en-US" sz="4200">
                <a:latin typeface="MS UI Gothic" panose="020B0600070205080204" pitchFamily="34" charset="-128"/>
                <a:ea typeface="MS UI Gothic" panose="020B0600070205080204" pitchFamily="34" charset="-128"/>
              </a:rPr>
              <a:t>治療後５年再発がないことを目安にしている移植施設もある。</a:t>
            </a:r>
            <a:endParaRPr kumimoji="1" lang="en-US" altLang="ja-JP" sz="3200"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58949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lang="ja-JP" altLang="en-US" sz="4000">
                <a:latin typeface="ＭＳ ゴシック" panose="020B0609070205080204" pitchFamily="49" charset="-128"/>
                <a:ea typeface="ＭＳ ゴシック" panose="020B0609070205080204" pitchFamily="49" charset="-128"/>
              </a:rPr>
              <a:t>９</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・２３歳男性　入院１日目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・入院概要：覚醒剤を大量に使用し自宅で倒れていた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覚醒剤中毒</a:t>
            </a:r>
            <a:r>
              <a:rPr kumimoji="1" lang="ja-JP" altLang="en-US" sz="3200" dirty="0">
                <a:latin typeface="ＭＳ Ｐゴシック" panose="020B0600070205080204" pitchFamily="50" charset="-128"/>
                <a:ea typeface="ＭＳ Ｐゴシック" panose="020B0600070205080204" pitchFamily="50" charset="-128"/>
              </a:rPr>
              <a:t>　</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低酸素性脳症</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兄</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40</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200/110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150</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JCS200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5174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D85C7-8A17-9845-A485-8061B9A4145B}"/>
              </a:ext>
            </a:extLst>
          </p:cNvPr>
          <p:cNvSpPr>
            <a:spLocks noGrp="1"/>
          </p:cNvSpPr>
          <p:nvPr>
            <p:ph type="title"/>
          </p:nvPr>
        </p:nvSpPr>
        <p:spPr/>
        <p:txBody>
          <a:bodyPr/>
          <a:lstStyle/>
          <a:p>
            <a:pPr algn="ctr"/>
            <a:r>
              <a:rPr kumimoji="1" lang="ja-JP" altLang="en-US">
                <a:latin typeface="MS Gothic" panose="020B0609070205080204" pitchFamily="49" charset="-128"/>
                <a:ea typeface="MS Gothic" panose="020B0609070205080204" pitchFamily="49" charset="-128"/>
              </a:rPr>
              <a:t>本セッションにおける</a:t>
            </a:r>
            <a:br>
              <a:rPr kumimoji="1" lang="en-US" altLang="ja-JP" dirty="0">
                <a:latin typeface="MS Gothic" panose="020B0609070205080204" pitchFamily="49" charset="-128"/>
                <a:ea typeface="MS Gothic" panose="020B0609070205080204" pitchFamily="49" charset="-128"/>
              </a:rPr>
            </a:br>
            <a:r>
              <a:rPr kumimoji="1" lang="ja-JP" altLang="en-US">
                <a:latin typeface="MS Gothic" panose="020B0609070205080204" pitchFamily="49" charset="-128"/>
                <a:ea typeface="MS Gothic" panose="020B0609070205080204" pitchFamily="49" charset="-128"/>
              </a:rPr>
              <a:t>言葉の定義と目的</a:t>
            </a:r>
          </a:p>
        </p:txBody>
      </p:sp>
      <p:sp>
        <p:nvSpPr>
          <p:cNvPr id="3" name="コンテンツ プレースホルダー 2">
            <a:extLst>
              <a:ext uri="{FF2B5EF4-FFF2-40B4-BE49-F238E27FC236}">
                <a16:creationId xmlns:a16="http://schemas.microsoft.com/office/drawing/2014/main" id="{0FDA49B3-8936-AD43-9C60-28C3BCAB6AC2}"/>
              </a:ext>
            </a:extLst>
          </p:cNvPr>
          <p:cNvSpPr>
            <a:spLocks noGrp="1"/>
          </p:cNvSpPr>
          <p:nvPr>
            <p:ph idx="1"/>
          </p:nvPr>
        </p:nvSpPr>
        <p:spPr>
          <a:xfrm>
            <a:off x="838199" y="1825625"/>
            <a:ext cx="10974049" cy="4351338"/>
          </a:xfrm>
        </p:spPr>
        <p:txBody>
          <a:bodyPr>
            <a:normAutofit/>
          </a:bodyPr>
          <a:lstStyle/>
          <a:p>
            <a:pPr algn="l"/>
            <a:r>
              <a:rPr lang="ja-JP" altLang="en-US">
                <a:solidFill>
                  <a:srgbClr val="FF0000"/>
                </a:solidFill>
                <a:latin typeface="MS Gothic" panose="020B0609070205080204" pitchFamily="49" charset="-128"/>
                <a:ea typeface="MS Gothic" panose="020B0609070205080204" pitchFamily="49" charset="-128"/>
              </a:rPr>
              <a:t>ポテンシャルドナー</a:t>
            </a:r>
            <a:br>
              <a:rPr lang="en-US" altLang="ja-JP" dirty="0">
                <a:latin typeface="MS Gothic" panose="020B0609070205080204" pitchFamily="49" charset="-128"/>
                <a:ea typeface="MS Gothic" panose="020B0609070205080204" pitchFamily="49" charset="-128"/>
              </a:rPr>
            </a:br>
            <a:r>
              <a:rPr lang="en-US" altLang="ja-JP" dirty="0">
                <a:latin typeface="MS Gothic" panose="020B0609070205080204" pitchFamily="49" charset="-128"/>
                <a:ea typeface="MS Gothic" panose="020B0609070205080204" pitchFamily="49" charset="-128"/>
              </a:rPr>
              <a:t>DCD</a:t>
            </a:r>
            <a:r>
              <a:rPr lang="ja-JP" altLang="en-US">
                <a:latin typeface="MS Gothic" panose="020B0609070205080204" pitchFamily="49" charset="-128"/>
                <a:ea typeface="MS Gothic" panose="020B0609070205080204" pitchFamily="49" charset="-128"/>
              </a:rPr>
              <a:t>（心停止後臓器提供）または</a:t>
            </a:r>
            <a:r>
              <a:rPr lang="en-US" altLang="ja-JP" dirty="0">
                <a:latin typeface="MS Gothic" panose="020B0609070205080204" pitchFamily="49" charset="-128"/>
                <a:ea typeface="MS Gothic" panose="020B0609070205080204" pitchFamily="49" charset="-128"/>
              </a:rPr>
              <a:t>DBD</a:t>
            </a:r>
            <a:r>
              <a:rPr lang="ja-JP" altLang="en-US">
                <a:latin typeface="MS Gothic" panose="020B0609070205080204" pitchFamily="49" charset="-128"/>
                <a:ea typeface="MS Gothic" panose="020B0609070205080204" pitchFamily="49" charset="-128"/>
              </a:rPr>
              <a:t>（脳死下臓器提供）の</a:t>
            </a:r>
            <a:br>
              <a:rPr lang="en-US" altLang="ja-JP" dirty="0">
                <a:latin typeface="MS Gothic" panose="020B0609070205080204" pitchFamily="49" charset="-128"/>
                <a:ea typeface="MS Gothic" panose="020B0609070205080204" pitchFamily="49" charset="-128"/>
              </a:rPr>
            </a:br>
            <a:r>
              <a:rPr lang="ja-JP" altLang="en-US">
                <a:solidFill>
                  <a:srgbClr val="FF0000"/>
                </a:solidFill>
                <a:latin typeface="MS Gothic" panose="020B0609070205080204" pitchFamily="49" charset="-128"/>
                <a:ea typeface="MS Gothic" panose="020B0609070205080204" pitchFamily="49" charset="-128"/>
              </a:rPr>
              <a:t>事前条件をクリアし臓器提供に至る可能性がある患者</a:t>
            </a:r>
            <a:r>
              <a:rPr lang="ja-JP" altLang="en-US">
                <a:latin typeface="MS Gothic" panose="020B0609070205080204" pitchFamily="49" charset="-128"/>
                <a:ea typeface="MS Gothic" panose="020B0609070205080204" pitchFamily="49" charset="-128"/>
              </a:rPr>
              <a:t>の</a:t>
            </a:r>
            <a:br>
              <a:rPr lang="en-US" altLang="ja-JP" dirty="0">
                <a:latin typeface="MS Gothic" panose="020B0609070205080204" pitchFamily="49" charset="-128"/>
                <a:ea typeface="MS Gothic" panose="020B0609070205080204" pitchFamily="49" charset="-128"/>
              </a:rPr>
            </a:br>
            <a:r>
              <a:rPr lang="ja-JP" altLang="en-US">
                <a:latin typeface="MS Gothic" panose="020B0609070205080204" pitchFamily="49" charset="-128"/>
                <a:ea typeface="MS Gothic" panose="020B0609070205080204" pitchFamily="49" charset="-128"/>
              </a:rPr>
              <a:t>広義的な総称とする。</a:t>
            </a:r>
            <a:br>
              <a:rPr lang="en-US" altLang="ja-JP" dirty="0">
                <a:latin typeface="MS Gothic" panose="020B0609070205080204" pitchFamily="49" charset="-128"/>
                <a:ea typeface="MS Gothic" panose="020B0609070205080204" pitchFamily="49" charset="-128"/>
              </a:rPr>
            </a:br>
            <a:endParaRPr lang="en-US" altLang="ja-JP" dirty="0">
              <a:latin typeface="MS Gothic" panose="020B0609070205080204" pitchFamily="49" charset="-128"/>
              <a:ea typeface="MS Gothic" panose="020B0609070205080204" pitchFamily="49" charset="-128"/>
            </a:endParaRPr>
          </a:p>
          <a:p>
            <a:r>
              <a:rPr lang="ja-JP" altLang="en-US">
                <a:solidFill>
                  <a:srgbClr val="FF0000"/>
                </a:solidFill>
                <a:latin typeface="MS Gothic" panose="020B0609070205080204" pitchFamily="49" charset="-128"/>
                <a:ea typeface="MS Gothic" panose="020B0609070205080204" pitchFamily="49" charset="-128"/>
              </a:rPr>
              <a:t>ポテンシャルドナー判断の目的（院内コーディネーターとして）</a:t>
            </a:r>
            <a:br>
              <a:rPr lang="en-US" altLang="ja-JP" dirty="0">
                <a:latin typeface="MS Gothic" panose="020B0609070205080204" pitchFamily="49" charset="-128"/>
                <a:ea typeface="MS Gothic" panose="020B0609070205080204" pitchFamily="49" charset="-128"/>
              </a:rPr>
            </a:br>
            <a:r>
              <a:rPr lang="ja-JP" altLang="en-US">
                <a:latin typeface="MS Gothic" panose="020B0609070205080204" pitchFamily="49" charset="-128"/>
                <a:ea typeface="MS Gothic" panose="020B0609070205080204" pitchFamily="49" charset="-128"/>
              </a:rPr>
              <a:t>提供をする場合の、禁忌項目や事前条件を満たしているか</a:t>
            </a:r>
            <a:br>
              <a:rPr lang="en-US" altLang="ja-JP" dirty="0">
                <a:latin typeface="MS Gothic" panose="020B0609070205080204" pitchFamily="49" charset="-128"/>
                <a:ea typeface="MS Gothic" panose="020B0609070205080204" pitchFamily="49" charset="-128"/>
              </a:rPr>
            </a:br>
            <a:r>
              <a:rPr lang="ja-JP" altLang="en-US">
                <a:latin typeface="MS Gothic" panose="020B0609070205080204" pitchFamily="49" charset="-128"/>
                <a:ea typeface="MS Gothic" panose="020B0609070205080204" pitchFamily="49" charset="-128"/>
              </a:rPr>
              <a:t>事前チェックを行うこと。</a:t>
            </a:r>
            <a:endParaRPr lang="en-US" altLang="ja-JP" dirty="0">
              <a:latin typeface="MS Gothic" panose="020B0609070205080204" pitchFamily="49" charset="-128"/>
              <a:ea typeface="MS Gothic" panose="020B0609070205080204" pitchFamily="49" charset="-128"/>
            </a:endParaRPr>
          </a:p>
        </p:txBody>
      </p:sp>
      <p:sp>
        <p:nvSpPr>
          <p:cNvPr id="4" name="テキスト ボックス 3">
            <a:extLst>
              <a:ext uri="{FF2B5EF4-FFF2-40B4-BE49-F238E27FC236}">
                <a16:creationId xmlns:a16="http://schemas.microsoft.com/office/drawing/2014/main" id="{4C36B1AF-1D75-C016-98E6-EA09679E0683}"/>
              </a:ext>
            </a:extLst>
          </p:cNvPr>
          <p:cNvSpPr txBox="1"/>
          <p:nvPr/>
        </p:nvSpPr>
        <p:spPr>
          <a:xfrm>
            <a:off x="1549507" y="5292546"/>
            <a:ext cx="8844088" cy="1200329"/>
          </a:xfrm>
          <a:prstGeom prst="rect">
            <a:avLst/>
          </a:prstGeom>
          <a:noFill/>
        </p:spPr>
        <p:txBody>
          <a:bodyPr wrap="none" rtlCol="0">
            <a:spAutoFit/>
          </a:bodyPr>
          <a:lstStyle/>
          <a:p>
            <a:r>
              <a:rPr kumimoji="1" lang="ja-JP" altLang="en-US" sz="2400">
                <a:latin typeface="MS UI Gothic" panose="020B0600070205080204" pitchFamily="34" charset="-128"/>
                <a:ea typeface="MS UI Gothic" panose="020B0600070205080204" pitchFamily="34" charset="-128"/>
              </a:rPr>
              <a:t>＊</a:t>
            </a:r>
            <a:r>
              <a:rPr kumimoji="1" lang="ja-JP" altLang="en-US" sz="2400">
                <a:solidFill>
                  <a:srgbClr val="FF0000"/>
                </a:solidFill>
                <a:latin typeface="MS UI Gothic" panose="020B0600070205080204" pitchFamily="34" charset="-128"/>
                <a:ea typeface="MS UI Gothic" panose="020B0600070205080204" pitchFamily="34" charset="-128"/>
              </a:rPr>
              <a:t>ポッシブルドナー：</a:t>
            </a:r>
            <a:endParaRPr kumimoji="1" lang="en-US" altLang="ja-JP" sz="2400" dirty="0">
              <a:solidFill>
                <a:srgbClr val="000000"/>
              </a:solidFill>
              <a:latin typeface="MS UI Gothic" panose="020B0600070205080204" pitchFamily="34" charset="-128"/>
              <a:ea typeface="MS UI Gothic" panose="020B0600070205080204" pitchFamily="34" charset="-128"/>
            </a:endParaRPr>
          </a:p>
          <a:p>
            <a:r>
              <a:rPr lang="ja-JP" altLang="en-US" sz="2400" i="0" u="none" strike="noStrike">
                <a:solidFill>
                  <a:srgbClr val="000000"/>
                </a:solidFill>
                <a:effectLst/>
                <a:latin typeface="MS UI Gothic" panose="020B0600070205080204" pitchFamily="34" charset="-128"/>
                <a:ea typeface="MS UI Gothic" panose="020B0600070205080204" pitchFamily="34" charset="-128"/>
              </a:rPr>
              <a:t>重傷脳損傷症例など重傷患者の総称として使用されていることが多い。</a:t>
            </a:r>
            <a:endParaRPr lang="en-US" altLang="ja-JP" sz="2400" i="0" u="none" strike="noStrike" dirty="0">
              <a:solidFill>
                <a:srgbClr val="000000"/>
              </a:solidFill>
              <a:effectLst/>
              <a:latin typeface="MS UI Gothic" panose="020B0600070205080204" pitchFamily="34" charset="-128"/>
              <a:ea typeface="MS UI Gothic" panose="020B0600070205080204" pitchFamily="34" charset="-128"/>
            </a:endParaRPr>
          </a:p>
          <a:p>
            <a:r>
              <a:rPr lang="ja-JP" altLang="en-US" sz="2400" i="0" u="none" strike="noStrike">
                <a:solidFill>
                  <a:srgbClr val="000000"/>
                </a:solidFill>
                <a:effectLst/>
                <a:latin typeface="MS UI Gothic" panose="020B0600070205080204" pitchFamily="34" charset="-128"/>
                <a:ea typeface="MS UI Gothic" panose="020B0600070205080204" pitchFamily="34" charset="-128"/>
              </a:rPr>
              <a:t>終末期状態（脳死や心停止）になるかは、まだ分からない状態。</a:t>
            </a:r>
            <a:endParaRPr kumimoji="1" lang="ja-JP" altLang="en-US" sz="240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315958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lang="ja-JP" altLang="en-US" sz="4000">
                <a:latin typeface="ＭＳ ゴシック" panose="020B0609070205080204" pitchFamily="49" charset="-128"/>
                <a:ea typeface="ＭＳ ゴシック" panose="020B0609070205080204" pitchFamily="49" charset="-128"/>
              </a:rPr>
              <a:t>９</a:t>
            </a:r>
            <a:r>
              <a:rPr kumimoji="1" lang="ja-JP" altLang="en-US" sz="400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047749" y="1743075"/>
            <a:ext cx="10763251" cy="4705350"/>
          </a:xfrm>
        </p:spPr>
        <p:txBody>
          <a:bodyPr>
            <a:normAutofit fontScale="92500" lnSpcReduction="20000"/>
          </a:bodyPr>
          <a:lstStyle/>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入院</a:t>
            </a:r>
            <a:r>
              <a:rPr lang="en-US" altLang="ja-JP" sz="3200" dirty="0">
                <a:latin typeface="ＭＳ Ｐゴシック" panose="020B0600070205080204" pitchFamily="50" charset="-128"/>
                <a:ea typeface="ＭＳ Ｐゴシック" panose="020B0600070205080204" pitchFamily="50" charset="-128"/>
              </a:rPr>
              <a:t>1</a:t>
            </a:r>
            <a:r>
              <a:rPr lang="ja-JP" altLang="en-US" sz="3200" dirty="0">
                <a:latin typeface="ＭＳ Ｐゴシック" panose="020B0600070205080204" pitchFamily="50" charset="-128"/>
                <a:ea typeface="ＭＳ Ｐゴシック" panose="020B0600070205080204" pitchFamily="50" charset="-128"/>
              </a:rPr>
              <a:t>日目であり、覚醒剤の効果が残って</a:t>
            </a:r>
            <a:r>
              <a:rPr lang="ja-JP" altLang="en-US" sz="3200">
                <a:latin typeface="ＭＳ Ｐゴシック" panose="020B0600070205080204" pitchFamily="50" charset="-128"/>
                <a:ea typeface="ＭＳ Ｐゴシック" panose="020B0600070205080204" pitchFamily="50" charset="-128"/>
              </a:rPr>
              <a:t>いる可能性</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覚醒剤中毒による瞳孔散大筋</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犯罪</a:t>
            </a:r>
            <a:r>
              <a:rPr lang="ja-JP" altLang="en-US" sz="3200" dirty="0">
                <a:latin typeface="ＭＳ Ｐゴシック" panose="020B0600070205080204" pitchFamily="50" charset="-128"/>
                <a:ea typeface="ＭＳ Ｐゴシック" panose="020B0600070205080204" pitchFamily="50" charset="-128"/>
              </a:rPr>
              <a:t>事案であり、死亡した際は司法解剖となる可能性</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注射器</a:t>
            </a:r>
            <a:r>
              <a:rPr lang="ja-JP" altLang="en-US" sz="3200" dirty="0">
                <a:latin typeface="ＭＳ Ｐゴシック" panose="020B0600070205080204" pitchFamily="50" charset="-128"/>
                <a:ea typeface="ＭＳ Ｐゴシック" panose="020B0600070205080204" pitchFamily="50" charset="-128"/>
              </a:rPr>
              <a:t>の使いまわしによる感染のリスク</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その他</a:t>
            </a:r>
            <a:r>
              <a:rPr lang="ja-JP" altLang="en-US" sz="3200" dirty="0">
                <a:latin typeface="ＭＳ Ｐゴシック" panose="020B0600070205080204" pitchFamily="50" charset="-128"/>
                <a:ea typeface="ＭＳ Ｐゴシック" panose="020B0600070205080204" pitchFamily="50" charset="-128"/>
              </a:rPr>
              <a:t>　薬物中毒の可能性</a:t>
            </a:r>
            <a:endParaRPr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　</a:t>
            </a:r>
            <a:r>
              <a:rPr lang="ja-JP" altLang="en-US" sz="3200" b="1" dirty="0">
                <a:solidFill>
                  <a:srgbClr val="FF0000"/>
                </a:solidFill>
                <a:latin typeface="ＭＳ Ｐゴシック" panose="020B0600070205080204" pitchFamily="50" charset="-128"/>
                <a:ea typeface="ＭＳ Ｐゴシック" panose="020B0600070205080204" pitchFamily="50" charset="-128"/>
              </a:rPr>
              <a:t>ポテンシャルドナーの判断は時期尚早</a:t>
            </a:r>
            <a:endParaRPr lang="en-US" altLang="ja-JP" sz="3200" b="1"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6391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FFBB6-F73F-D05F-C0A9-12127C80AF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84F0C1-B656-BFA3-4953-366B0140582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10</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9E08724A-7129-BA4E-1DA3-D719C483877B}"/>
              </a:ext>
            </a:extLst>
          </p:cNvPr>
          <p:cNvSpPr>
            <a:spLocks noGrp="1"/>
          </p:cNvSpPr>
          <p:nvPr>
            <p:ph type="subTitle" idx="1"/>
          </p:nvPr>
        </p:nvSpPr>
        <p:spPr>
          <a:xfrm>
            <a:off x="606334" y="1600200"/>
            <a:ext cx="11585666"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22</a:t>
            </a:r>
            <a:r>
              <a:rPr kumimoji="1" lang="ja-JP" altLang="en-US" sz="3200" dirty="0">
                <a:latin typeface="ＭＳ Ｐゴシック" panose="020B0600070205080204" pitchFamily="50" charset="-128"/>
                <a:ea typeface="ＭＳ Ｐゴシック" panose="020B0600070205080204" pitchFamily="50" charset="-128"/>
              </a:rPr>
              <a:t>歳</a:t>
            </a:r>
            <a:r>
              <a:rPr lang="ja-JP" altLang="en-US" sz="3200" dirty="0">
                <a:latin typeface="ＭＳ Ｐゴシック" panose="020B0600070205080204" pitchFamily="50" charset="-128"/>
                <a:ea typeface="ＭＳ Ｐゴシック" panose="020B0600070205080204" pitchFamily="50" charset="-128"/>
              </a:rPr>
              <a:t> 男性</a:t>
            </a:r>
            <a:r>
              <a:rPr kumimoji="1" lang="ja-JP" altLang="en-US" sz="3200" dirty="0">
                <a:latin typeface="ＭＳ Ｐゴシック" panose="020B0600070205080204" pitchFamily="50" charset="-128"/>
                <a:ea typeface="ＭＳ Ｐゴシック" panose="020B0600070205080204" pitchFamily="50" charset="-128"/>
              </a:rPr>
              <a:t>　入院</a:t>
            </a:r>
            <a:r>
              <a:rPr kumimoji="1" lang="en-US" altLang="ja-JP" sz="3200" dirty="0">
                <a:latin typeface="ＭＳ Ｐゴシック" panose="020B0600070205080204" pitchFamily="50" charset="-128"/>
                <a:ea typeface="ＭＳ Ｐゴシック" panose="020B0600070205080204" pitchFamily="50" charset="-128"/>
              </a:rPr>
              <a:t>5</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・入院概要：自転車走行中、車と衝突し受傷</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・傷病名：急性硬膜下血腫（術後）、</a:t>
            </a:r>
            <a:r>
              <a:rPr lang="ja-JP" altLang="en-US" sz="3200" dirty="0">
                <a:solidFill>
                  <a:srgbClr val="FF0000"/>
                </a:solidFill>
                <a:latin typeface="ＭＳ Ｐゴシック" panose="020B0600070205080204" pitchFamily="50" charset="-128"/>
                <a:ea typeface="ＭＳ Ｐゴシック" panose="020B0600070205080204" pitchFamily="50" charset="-128"/>
              </a:rPr>
              <a:t>右眼球破裂</a:t>
            </a:r>
            <a:r>
              <a:rPr lang="ja-JP" altLang="en-US" sz="3200" dirty="0">
                <a:latin typeface="ＭＳ Ｐゴシック" panose="020B0600070205080204" pitchFamily="50" charset="-128"/>
                <a:ea typeface="ＭＳ Ｐゴシック" panose="020B0600070205080204" pitchFamily="50" charset="-128"/>
              </a:rPr>
              <a:t>（</a:t>
            </a:r>
            <a:r>
              <a:rPr lang="ja-JP" altLang="en-US" sz="3200" dirty="0">
                <a:solidFill>
                  <a:srgbClr val="FF0000"/>
                </a:solidFill>
                <a:latin typeface="ＭＳ Ｐゴシック" panose="020B0600070205080204" pitchFamily="50" charset="-128"/>
                <a:ea typeface="ＭＳ Ｐゴシック" panose="020B0600070205080204" pitchFamily="50" charset="-128"/>
              </a:rPr>
              <a:t>眼球摘出後</a:t>
            </a:r>
            <a:r>
              <a:rPr lang="ja-JP" altLang="en-US" sz="3200" dirty="0">
                <a:latin typeface="ＭＳ Ｐゴシック" panose="020B0600070205080204" pitchFamily="50" charset="-128"/>
                <a:ea typeface="ＭＳ Ｐゴシック" panose="020B0600070205080204" pitchFamily="50" charset="-128"/>
              </a:rPr>
              <a:t>）</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・家族：両親</a:t>
            </a:r>
            <a:r>
              <a:rPr lang="ja-JP" altLang="en-US" sz="3200" dirty="0">
                <a:latin typeface="ＭＳ Ｐゴシック" panose="020B0600070205080204" pitchFamily="50" charset="-128"/>
                <a:ea typeface="ＭＳ Ｐゴシック" panose="020B0600070205080204" pitchFamily="50" charset="-128"/>
              </a:rPr>
              <a:t>、兄弟</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35.5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160/85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105</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a:solidFill>
                  <a:srgbClr val="0070C0"/>
                </a:solidFill>
                <a:latin typeface="ＭＳ Ｐゴシック" panose="020B0600070205080204" pitchFamily="50" charset="-128"/>
                <a:ea typeface="ＭＳ Ｐゴシック" panose="020B0600070205080204" pitchFamily="50" charset="-128"/>
              </a:rPr>
              <a:t>　左瞳孔</a:t>
            </a:r>
            <a:r>
              <a:rPr lang="ja-JP" altLang="en-US" sz="3200" dirty="0">
                <a:solidFill>
                  <a:srgbClr val="0070C0"/>
                </a:solidFill>
                <a:latin typeface="ＭＳ Ｐゴシック" panose="020B0600070205080204" pitchFamily="50" charset="-128"/>
                <a:ea typeface="ＭＳ Ｐゴシック" panose="020B0600070205080204" pitchFamily="50" charset="-128"/>
              </a:rPr>
              <a:t>散大　自発呼吸消失</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1549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08A46-95E8-0C90-C279-14F34DCE62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E2EF3A-ADCD-BB47-DF65-9F1D1F3EAA1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10</a:t>
            </a:r>
            <a:r>
              <a:rPr kumimoji="1" lang="ja-JP" altLang="en-US" sz="400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FD4EB690-9F5A-0AB1-8AEF-E8B902A0834E}"/>
              </a:ext>
            </a:extLst>
          </p:cNvPr>
          <p:cNvSpPr>
            <a:spLocks noGrp="1"/>
          </p:cNvSpPr>
          <p:nvPr>
            <p:ph type="subTitle" idx="1"/>
          </p:nvPr>
        </p:nvSpPr>
        <p:spPr>
          <a:xfrm>
            <a:off x="446175" y="1641424"/>
            <a:ext cx="11538857" cy="3099388"/>
          </a:xfrm>
        </p:spPr>
        <p:txBody>
          <a:bodyPr>
            <a:noAutofit/>
          </a:bodyPr>
          <a:lstStyle/>
          <a:p>
            <a:pPr algn="l">
              <a:lnSpc>
                <a:spcPct val="150000"/>
              </a:lnSpc>
            </a:pPr>
            <a:r>
              <a:rPr kumimoji="1" lang="ja-JP" altLang="en-US" sz="2800" dirty="0">
                <a:latin typeface="MS PGothic" panose="020B0600070205080204" pitchFamily="34" charset="-128"/>
                <a:ea typeface="MS PGothic" panose="020B0600070205080204" pitchFamily="34" charset="-128"/>
              </a:rPr>
              <a:t>・法律施行規則の改訂（</a:t>
            </a:r>
            <a:r>
              <a:rPr kumimoji="1" lang="en-US" altLang="ja-JP" sz="2800" dirty="0">
                <a:latin typeface="MS PGothic" panose="020B0600070205080204" pitchFamily="34" charset="-128"/>
                <a:ea typeface="MS PGothic" panose="020B0600070205080204" pitchFamily="34" charset="-128"/>
              </a:rPr>
              <a:t>2024</a:t>
            </a:r>
            <a:r>
              <a:rPr lang="ja-JP" altLang="en-US" sz="2800" dirty="0">
                <a:latin typeface="MS PGothic" panose="020B0600070205080204" pitchFamily="34" charset="-128"/>
                <a:ea typeface="MS PGothic" panose="020B0600070205080204" pitchFamily="34" charset="-128"/>
              </a:rPr>
              <a:t>年</a:t>
            </a:r>
            <a:r>
              <a:rPr lang="en-US" altLang="ja-JP" sz="2800" dirty="0">
                <a:latin typeface="MS PGothic" panose="020B0600070205080204" pitchFamily="34" charset="-128"/>
                <a:ea typeface="MS PGothic" panose="020B0600070205080204" pitchFamily="34" charset="-128"/>
              </a:rPr>
              <a:t>1</a:t>
            </a:r>
            <a:r>
              <a:rPr lang="ja-JP" altLang="en-US" sz="2800">
                <a:latin typeface="MS PGothic" panose="020B0600070205080204" pitchFamily="34" charset="-128"/>
                <a:ea typeface="MS PGothic" panose="020B0600070205080204" pitchFamily="34" charset="-128"/>
              </a:rPr>
              <a:t>月</a:t>
            </a:r>
            <a:r>
              <a:rPr lang="en-US" altLang="ja-JP" sz="2800" dirty="0">
                <a:latin typeface="MS PGothic" panose="020B0600070205080204" pitchFamily="34" charset="-128"/>
                <a:ea typeface="MS PGothic" panose="020B0600070205080204" pitchFamily="34" charset="-128"/>
              </a:rPr>
              <a:t>1</a:t>
            </a:r>
            <a:r>
              <a:rPr lang="ja-JP" altLang="en-US" sz="2800">
                <a:latin typeface="MS PGothic" panose="020B0600070205080204" pitchFamily="34" charset="-128"/>
                <a:ea typeface="MS PGothic" panose="020B0600070205080204" pitchFamily="34" charset="-128"/>
              </a:rPr>
              <a:t>日）</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dirty="0">
                <a:latin typeface="MS PGothic" panose="020B0600070205080204" pitchFamily="34" charset="-128"/>
                <a:ea typeface="MS PGothic" panose="020B0600070205080204" pitchFamily="34" charset="-128"/>
              </a:rPr>
              <a:t>眼球損傷や内耳損傷を伴う鼓膜損傷または高位脊髄損傷により瞳孔散大固定や脳幹反射の消失の確認ができない場合には，確認できる項目をすべて評価したうえで，脳血流検査を実施し，脳血流の消失の確認をすることで実施不能な項目を補うことができる</a:t>
            </a:r>
            <a:endParaRPr lang="en-US" altLang="ja-JP" sz="2800" dirty="0">
              <a:solidFill>
                <a:srgbClr val="FF0000"/>
              </a:solidFill>
              <a:latin typeface="MS PGothic" panose="020B0600070205080204" pitchFamily="34" charset="-128"/>
              <a:ea typeface="MS PGothic" panose="020B0600070205080204" pitchFamily="34" charset="-128"/>
            </a:endParaRPr>
          </a:p>
          <a:p>
            <a:pPr algn="l">
              <a:lnSpc>
                <a:spcPct val="150000"/>
              </a:lnSpc>
            </a:pPr>
            <a:r>
              <a:rPr lang="ja-JP" altLang="en-US" sz="3600">
                <a:latin typeface="MS PGothic" panose="020B0600070205080204" pitchFamily="34" charset="-128"/>
                <a:ea typeface="MS PGothic" panose="020B0600070205080204" pitchFamily="34" charset="-128"/>
              </a:rPr>
              <a:t>法的脳死判定の瞳孔所見確認に関しては、</a:t>
            </a:r>
            <a:br>
              <a:rPr lang="en-US" altLang="ja-JP" sz="3600" dirty="0">
                <a:latin typeface="MS PGothic" panose="020B0600070205080204" pitchFamily="34" charset="-128"/>
                <a:ea typeface="MS PGothic" panose="020B0600070205080204" pitchFamily="34" charset="-128"/>
              </a:rPr>
            </a:br>
            <a:r>
              <a:rPr lang="ja-JP" altLang="en-US" sz="3600">
                <a:latin typeface="MS PGothic" panose="020B0600070205080204" pitchFamily="34" charset="-128"/>
                <a:ea typeface="MS PGothic" panose="020B0600070205080204" pitchFamily="34" charset="-128"/>
              </a:rPr>
              <a:t>脳</a:t>
            </a:r>
            <a:r>
              <a:rPr lang="ja-JP" altLang="en-US" sz="3600" dirty="0">
                <a:latin typeface="MS PGothic" panose="020B0600070205080204" pitchFamily="34" charset="-128"/>
                <a:ea typeface="MS PGothic" panose="020B0600070205080204" pitchFamily="34" charset="-128"/>
              </a:rPr>
              <a:t>血流検査を実施し、血流なしと判断</a:t>
            </a:r>
            <a:r>
              <a:rPr lang="ja-JP" altLang="en-US" sz="3600">
                <a:latin typeface="MS PGothic" panose="020B0600070205080204" pitchFamily="34" charset="-128"/>
                <a:ea typeface="MS PGothic" panose="020B0600070205080204" pitchFamily="34" charset="-128"/>
              </a:rPr>
              <a:t>できれば、</a:t>
            </a:r>
            <a:r>
              <a:rPr lang="ja-JP" altLang="en-US" sz="3600">
                <a:solidFill>
                  <a:srgbClr val="FF0000"/>
                </a:solidFill>
                <a:latin typeface="MS PGothic" panose="020B0600070205080204" pitchFamily="34" charset="-128"/>
                <a:ea typeface="MS PGothic" panose="020B0600070205080204" pitchFamily="34" charset="-128"/>
              </a:rPr>
              <a:t>代替できる</a:t>
            </a:r>
            <a:br>
              <a:rPr lang="en-US" altLang="ja-JP" sz="3600" dirty="0">
                <a:solidFill>
                  <a:srgbClr val="FF0000"/>
                </a:solidFill>
                <a:latin typeface="MS PGothic" panose="020B0600070205080204" pitchFamily="34" charset="-128"/>
                <a:ea typeface="MS PGothic" panose="020B0600070205080204" pitchFamily="34" charset="-128"/>
              </a:rPr>
            </a:br>
            <a:r>
              <a:rPr lang="ja-JP" altLang="en-US" sz="4000">
                <a:latin typeface="MS PGothic" panose="020B0600070205080204" pitchFamily="34" charset="-128"/>
                <a:ea typeface="MS PGothic" panose="020B0600070205080204" pitchFamily="34" charset="-128"/>
              </a:rPr>
              <a:t>→ </a:t>
            </a:r>
            <a:r>
              <a:rPr lang="ja-JP" altLang="ja-JP" sz="4000" dirty="0">
                <a:latin typeface="MS PGothic" panose="020B0600070205080204" pitchFamily="34" charset="-128"/>
                <a:ea typeface="MS PGothic" panose="020B0600070205080204" pitchFamily="34" charset="-128"/>
              </a:rPr>
              <a:t>臓器提供</a:t>
            </a:r>
            <a:r>
              <a:rPr lang="ja-JP" altLang="en-US" sz="4000" dirty="0">
                <a:solidFill>
                  <a:srgbClr val="FF0000"/>
                </a:solidFill>
                <a:latin typeface="MS PGothic" panose="020B0600070205080204" pitchFamily="34" charset="-128"/>
                <a:ea typeface="MS PGothic" panose="020B0600070205080204" pitchFamily="34" charset="-128"/>
              </a:rPr>
              <a:t>は可能</a:t>
            </a:r>
            <a:endParaRPr lang="en-US" altLang="ja-JP" sz="2800" dirty="0">
              <a:solidFill>
                <a:srgbClr val="FF0000"/>
              </a:solidFill>
              <a:latin typeface="MS PGothic" panose="020B0600070205080204" pitchFamily="34" charset="-128"/>
              <a:ea typeface="MS PGothic" panose="020B0600070205080204" pitchFamily="34" charset="-128"/>
            </a:endParaRPr>
          </a:p>
        </p:txBody>
      </p:sp>
      <p:sp>
        <p:nvSpPr>
          <p:cNvPr id="5" name="角丸四角形 3">
            <a:extLst>
              <a:ext uri="{FF2B5EF4-FFF2-40B4-BE49-F238E27FC236}">
                <a16:creationId xmlns:a16="http://schemas.microsoft.com/office/drawing/2014/main" id="{7AC9B71B-9096-4FBC-8140-7F1140294C8F}"/>
              </a:ext>
            </a:extLst>
          </p:cNvPr>
          <p:cNvSpPr/>
          <p:nvPr/>
        </p:nvSpPr>
        <p:spPr>
          <a:xfrm>
            <a:off x="335280" y="2491740"/>
            <a:ext cx="11649752" cy="1660959"/>
          </a:xfrm>
          <a:prstGeom prst="roundRect">
            <a:avLst>
              <a:gd name="adj" fmla="val 4481"/>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829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FFBB6-F73F-D05F-C0A9-12127C80AF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84F0C1-B656-BFA3-4953-366B0140582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11</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9E08724A-7129-BA4E-1DA3-D719C483877B}"/>
              </a:ext>
            </a:extLst>
          </p:cNvPr>
          <p:cNvSpPr>
            <a:spLocks noGrp="1"/>
          </p:cNvSpPr>
          <p:nvPr>
            <p:ph type="subTitle" idx="1"/>
          </p:nvPr>
        </p:nvSpPr>
        <p:spPr>
          <a:xfrm>
            <a:off x="606334" y="1600200"/>
            <a:ext cx="11585666" cy="4724400"/>
          </a:xfrm>
        </p:spPr>
        <p:txBody>
          <a:bodyPr>
            <a:normAutofit fontScale="92500" lnSpcReduction="10000"/>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en-US" altLang="ja-JP" sz="3200" dirty="0">
                <a:latin typeface="ＭＳ Ｐゴシック" panose="020B0600070205080204" pitchFamily="50" charset="-128"/>
                <a:ea typeface="ＭＳ Ｐゴシック" panose="020B0600070205080204" pitchFamily="50" charset="-128"/>
              </a:rPr>
              <a:t>55</a:t>
            </a:r>
            <a:r>
              <a:rPr kumimoji="1" lang="ja-JP" altLang="en-US" sz="3200" dirty="0">
                <a:latin typeface="ＭＳ Ｐゴシック" panose="020B0600070205080204" pitchFamily="50" charset="-128"/>
                <a:ea typeface="ＭＳ Ｐゴシック" panose="020B0600070205080204" pitchFamily="50" charset="-128"/>
              </a:rPr>
              <a:t>歳</a:t>
            </a:r>
            <a:r>
              <a:rPr lang="ja-JP" altLang="en-US" sz="3200" dirty="0">
                <a:latin typeface="ＭＳ Ｐゴシック" panose="020B0600070205080204" pitchFamily="50" charset="-128"/>
                <a:ea typeface="ＭＳ Ｐゴシック" panose="020B0600070205080204" pitchFamily="50" charset="-128"/>
              </a:rPr>
              <a:t> 男性</a:t>
            </a:r>
            <a:r>
              <a:rPr kumimoji="1" lang="ja-JP" altLang="en-US" sz="3200" dirty="0">
                <a:latin typeface="ＭＳ Ｐゴシック" panose="020B0600070205080204" pitchFamily="50" charset="-128"/>
                <a:ea typeface="ＭＳ Ｐゴシック" panose="020B0600070205080204" pitchFamily="50" charset="-128"/>
              </a:rPr>
              <a:t>　入院</a:t>
            </a:r>
            <a:r>
              <a:rPr kumimoji="1" lang="en-US" altLang="ja-JP" sz="3200" dirty="0">
                <a:latin typeface="ＭＳ Ｐゴシック" panose="020B0600070205080204" pitchFamily="50" charset="-128"/>
                <a:ea typeface="ＭＳ Ｐゴシック" panose="020B0600070205080204" pitchFamily="50" charset="-128"/>
              </a:rPr>
              <a:t>5</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・入院概要：自宅で心停止となり搬送、</a:t>
            </a:r>
            <a:r>
              <a:rPr lang="en-US" altLang="ja-JP" sz="3200" dirty="0">
                <a:solidFill>
                  <a:srgbClr val="FF0000"/>
                </a:solidFill>
                <a:latin typeface="ＭＳ Ｐゴシック" panose="020B0600070205080204" pitchFamily="50" charset="-128"/>
                <a:ea typeface="ＭＳ Ｐゴシック" panose="020B0600070205080204" pitchFamily="50" charset="-128"/>
              </a:rPr>
              <a:t>ECPR</a:t>
            </a:r>
            <a:r>
              <a:rPr lang="ja-JP" altLang="en-US" sz="3200" dirty="0">
                <a:solidFill>
                  <a:srgbClr val="FF0000"/>
                </a:solidFill>
                <a:latin typeface="ＭＳ Ｐゴシック" panose="020B0600070205080204" pitchFamily="50" charset="-128"/>
                <a:ea typeface="ＭＳ Ｐゴシック" panose="020B0600070205080204" pitchFamily="50" charset="-128"/>
              </a:rPr>
              <a:t>で蘇生</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・傷病名：心停止後症候群、急性心筋梗塞</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妻、息子</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・既往歴：高血圧、高脂血症</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35.5</a:t>
            </a:r>
            <a:r>
              <a:rPr kumimoji="1" lang="ja-JP" altLang="en-US" sz="3200" dirty="0">
                <a:latin typeface="ＭＳ Ｐゴシック" panose="020B0600070205080204" pitchFamily="50" charset="-128"/>
                <a:ea typeface="ＭＳ Ｐゴシック" panose="020B0600070205080204" pitchFamily="50" charset="-128"/>
              </a:rPr>
              <a:t>度　血圧</a:t>
            </a:r>
            <a:r>
              <a:rPr lang="en-US" altLang="ja-JP" sz="3200" dirty="0">
                <a:latin typeface="ＭＳ Ｐゴシック" panose="020B0600070205080204" pitchFamily="50" charset="-128"/>
                <a:ea typeface="ＭＳ Ｐゴシック" panose="020B0600070205080204" pitchFamily="50" charset="-128"/>
              </a:rPr>
              <a:t>85</a:t>
            </a:r>
            <a:r>
              <a:rPr kumimoji="1" lang="en-US" altLang="ja-JP" sz="3200" dirty="0">
                <a:latin typeface="ＭＳ Ｐゴシック" panose="020B0600070205080204" pitchFamily="50" charset="-128"/>
                <a:ea typeface="ＭＳ Ｐゴシック" panose="020B0600070205080204" pitchFamily="50" charset="-128"/>
              </a:rPr>
              <a:t>/65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5</a:t>
            </a:r>
            <a:r>
              <a:rPr lang="en-US" altLang="ja-JP" sz="3200" dirty="0">
                <a:latin typeface="ＭＳ Ｐゴシック" panose="020B0600070205080204" pitchFamily="50" charset="-128"/>
                <a:ea typeface="ＭＳ Ｐゴシック" panose="020B0600070205080204" pitchFamily="50" charset="-128"/>
              </a:rPr>
              <a:t>5</a:t>
            </a:r>
            <a:r>
              <a:rPr kumimoji="1" lang="en-US" altLang="ja-JP" sz="3200" dirty="0">
                <a:latin typeface="ＭＳ Ｐゴシック" panose="020B0600070205080204" pitchFamily="50" charset="-128"/>
                <a:ea typeface="ＭＳ Ｐゴシック" panose="020B0600070205080204" pitchFamily="50" charset="-128"/>
              </a:rPr>
              <a:t>/min</a:t>
            </a:r>
          </a:p>
          <a:p>
            <a:pPr algn="l"/>
            <a:r>
              <a:rPr kumimoji="1" lang="ja-JP" altLang="en-US" sz="3200" dirty="0">
                <a:latin typeface="ＭＳ Ｐゴシック" panose="020B0600070205080204" pitchFamily="50" charset="-128"/>
                <a:ea typeface="ＭＳ Ｐゴシック" panose="020B0600070205080204" pitchFamily="50" charset="-128"/>
              </a:rPr>
              <a:t>　　　　　</a:t>
            </a: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VA-ECMO</a:t>
            </a:r>
            <a:r>
              <a:rPr kumimoji="1" lang="ja-JP" altLang="en-US" sz="3200" dirty="0">
                <a:latin typeface="ＭＳ Ｐゴシック" panose="020B0600070205080204" pitchFamily="50" charset="-128"/>
                <a:ea typeface="ＭＳ Ｐゴシック" panose="020B0600070205080204" pitchFamily="50" charset="-128"/>
              </a:rPr>
              <a:t>、補助循環用ポンプカテーテル</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インペラ</a:t>
            </a:r>
            <a:r>
              <a:rPr kumimoji="1" lang="en-US" altLang="ja-JP" sz="3200" dirty="0">
                <a:latin typeface="ＭＳ Ｐゴシック" panose="020B0600070205080204" pitchFamily="50" charset="-128"/>
                <a:ea typeface="ＭＳ Ｐゴシック" panose="020B0600070205080204" pitchFamily="50" charset="-128"/>
              </a:rPr>
              <a:t>)</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77741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08A46-95E8-0C90-C279-14F34DCE62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E2EF3A-ADCD-BB47-DF65-9F1D1F3EAA1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a:t>
            </a:r>
            <a:r>
              <a:rPr lang="en-US" altLang="ja-JP" sz="4000" dirty="0">
                <a:latin typeface="ＭＳ ゴシック" panose="020B0609070205080204" pitchFamily="49" charset="-128"/>
                <a:ea typeface="ＭＳ ゴシック" panose="020B0609070205080204" pitchFamily="49" charset="-128"/>
              </a:rPr>
              <a:t>1</a:t>
            </a:r>
            <a:r>
              <a:rPr kumimoji="1" lang="ja-JP" altLang="en-US" sz="400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FD4EB690-9F5A-0AB1-8AEF-E8B902A0834E}"/>
              </a:ext>
            </a:extLst>
          </p:cNvPr>
          <p:cNvSpPr>
            <a:spLocks noGrp="1"/>
          </p:cNvSpPr>
          <p:nvPr>
            <p:ph type="subTitle" idx="1"/>
          </p:nvPr>
        </p:nvSpPr>
        <p:spPr>
          <a:xfrm>
            <a:off x="426720" y="1407549"/>
            <a:ext cx="11538857" cy="3670662"/>
          </a:xfrm>
        </p:spPr>
        <p:txBody>
          <a:bodyPr>
            <a:noAutofit/>
          </a:bodyPr>
          <a:lstStyle/>
          <a:p>
            <a:pPr algn="l">
              <a:lnSpc>
                <a:spcPct val="150000"/>
              </a:lnSpc>
            </a:pPr>
            <a:r>
              <a:rPr kumimoji="1" lang="ja-JP" altLang="en-US" sz="2800" dirty="0">
                <a:latin typeface="MS PGothic" panose="020B0600070205080204" pitchFamily="34" charset="-128"/>
                <a:ea typeface="MS PGothic" panose="020B0600070205080204" pitchFamily="34" charset="-128"/>
              </a:rPr>
              <a:t>・法律施行規則の改訂（</a:t>
            </a:r>
            <a:r>
              <a:rPr kumimoji="1" lang="en-US" altLang="ja-JP" sz="2800" dirty="0">
                <a:latin typeface="MS PGothic" panose="020B0600070205080204" pitchFamily="34" charset="-128"/>
                <a:ea typeface="MS PGothic" panose="020B0600070205080204" pitchFamily="34" charset="-128"/>
              </a:rPr>
              <a:t>2024</a:t>
            </a:r>
            <a:r>
              <a:rPr lang="ja-JP" altLang="en-US" sz="2800" dirty="0">
                <a:latin typeface="MS PGothic" panose="020B0600070205080204" pitchFamily="34" charset="-128"/>
                <a:ea typeface="MS PGothic" panose="020B0600070205080204" pitchFamily="34" charset="-128"/>
              </a:rPr>
              <a:t>年</a:t>
            </a:r>
            <a:r>
              <a:rPr lang="en-US" altLang="ja-JP" sz="2800" dirty="0">
                <a:latin typeface="MS PGothic" panose="020B0600070205080204" pitchFamily="34" charset="-128"/>
                <a:ea typeface="MS PGothic" panose="020B0600070205080204" pitchFamily="34" charset="-128"/>
              </a:rPr>
              <a:t>1</a:t>
            </a:r>
            <a:r>
              <a:rPr lang="ja-JP" altLang="en-US" sz="2800" dirty="0">
                <a:latin typeface="MS PGothic" panose="020B0600070205080204" pitchFamily="34" charset="-128"/>
                <a:ea typeface="MS PGothic" panose="020B0600070205080204" pitchFamily="34" charset="-128"/>
              </a:rPr>
              <a:t>月）</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dirty="0">
                <a:latin typeface="MS PGothic" panose="020B0600070205080204" pitchFamily="34" charset="-128"/>
                <a:ea typeface="MS PGothic" panose="020B0600070205080204" pitchFamily="34" charset="-128"/>
              </a:rPr>
              <a:t>体外式膜型人工肺（</a:t>
            </a:r>
            <a:r>
              <a:rPr lang="en-US" altLang="ja-JP" dirty="0">
                <a:latin typeface="MS PGothic" panose="020B0600070205080204" pitchFamily="34" charset="-128"/>
                <a:ea typeface="MS PGothic" panose="020B0600070205080204" pitchFamily="34" charset="-128"/>
              </a:rPr>
              <a:t>ECMO</a:t>
            </a:r>
            <a:r>
              <a:rPr lang="ja-JP" altLang="en-US" dirty="0">
                <a:latin typeface="MS PGothic" panose="020B0600070205080204" pitchFamily="34" charset="-128"/>
                <a:ea typeface="MS PGothic" panose="020B0600070205080204" pitchFamily="34" charset="-128"/>
              </a:rPr>
              <a:t>）装着時に脳死判定を行う際には、</a:t>
            </a:r>
          </a:p>
          <a:p>
            <a:pPr algn="l">
              <a:lnSpc>
                <a:spcPct val="150000"/>
              </a:lnSpc>
            </a:pPr>
            <a:r>
              <a:rPr lang="en-US" altLang="ja-JP" dirty="0">
                <a:latin typeface="MS PGothic" panose="020B0600070205080204" pitchFamily="34" charset="-128"/>
                <a:ea typeface="MS PGothic" panose="020B0600070205080204" pitchFamily="34" charset="-128"/>
              </a:rPr>
              <a:t>Sweep gas</a:t>
            </a:r>
            <a:r>
              <a:rPr lang="ja-JP" altLang="en-US" dirty="0">
                <a:latin typeface="MS PGothic" panose="020B0600070205080204" pitchFamily="34" charset="-128"/>
                <a:ea typeface="MS PGothic" panose="020B0600070205080204" pitchFamily="34" charset="-128"/>
              </a:rPr>
              <a:t>流量を低く調整することで自発呼吸の消失の確認が可能である</a:t>
            </a:r>
            <a:endParaRPr lang="en-US" altLang="ja-JP" dirty="0">
              <a:latin typeface="MS PGothic" panose="020B0600070205080204" pitchFamily="34" charset="-128"/>
              <a:ea typeface="MS PGothic" panose="020B0600070205080204" pitchFamily="34" charset="-128"/>
            </a:endParaRPr>
          </a:p>
          <a:p>
            <a:pPr algn="l">
              <a:lnSpc>
                <a:spcPct val="150000"/>
              </a:lnSpc>
            </a:pPr>
            <a:r>
              <a:rPr lang="ja-JP" altLang="en-US" sz="2800" dirty="0">
                <a:latin typeface="MS PGothic" panose="020B0600070205080204" pitchFamily="34" charset="-128"/>
                <a:ea typeface="MS PGothic" panose="020B0600070205080204" pitchFamily="34" charset="-128"/>
              </a:rPr>
              <a:t>・マニュアルに実施方法の詳細の記載あり参考になる</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dirty="0">
                <a:latin typeface="MS PGothic" panose="020B0600070205080204" pitchFamily="34" charset="-128"/>
                <a:ea typeface="MS PGothic" panose="020B0600070205080204" pitchFamily="34" charset="-128"/>
              </a:rPr>
              <a:t>　収縮期血圧</a:t>
            </a:r>
            <a:r>
              <a:rPr lang="en-US" altLang="ja-JP" sz="2800" dirty="0">
                <a:latin typeface="MS PGothic" panose="020B0600070205080204" pitchFamily="34" charset="-128"/>
                <a:ea typeface="MS PGothic" panose="020B0600070205080204" pitchFamily="34" charset="-128"/>
              </a:rPr>
              <a:t>85mmHg</a:t>
            </a:r>
            <a:r>
              <a:rPr lang="ja-JP" altLang="en-US" sz="2800" dirty="0">
                <a:latin typeface="MS PGothic" panose="020B0600070205080204" pitchFamily="34" charset="-128"/>
                <a:ea typeface="MS PGothic" panose="020B0600070205080204" pitchFamily="34" charset="-128"/>
              </a:rPr>
              <a:t>が脳死判定の要件を満たしていない</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dirty="0">
                <a:latin typeface="MS PGothic" panose="020B0600070205080204" pitchFamily="34" charset="-128"/>
                <a:ea typeface="MS PGothic" panose="020B0600070205080204" pitchFamily="34" charset="-128"/>
              </a:rPr>
              <a:t>　　→ 昇圧などで血圧調整できれば、</a:t>
            </a:r>
            <a:r>
              <a:rPr lang="ja-JP" altLang="ja-JP" sz="2800" dirty="0">
                <a:latin typeface="MS PGothic" panose="020B0600070205080204" pitchFamily="34" charset="-128"/>
                <a:ea typeface="MS PGothic" panose="020B0600070205080204" pitchFamily="34" charset="-128"/>
              </a:rPr>
              <a:t>臓器提供</a:t>
            </a:r>
            <a:r>
              <a:rPr lang="ja-JP" altLang="en-US" sz="2800" dirty="0">
                <a:solidFill>
                  <a:srgbClr val="FF0000"/>
                </a:solidFill>
                <a:latin typeface="MS PGothic" panose="020B0600070205080204" pitchFamily="34" charset="-128"/>
                <a:ea typeface="MS PGothic" panose="020B0600070205080204" pitchFamily="34" charset="-128"/>
              </a:rPr>
              <a:t>は可能</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dirty="0">
                <a:solidFill>
                  <a:srgbClr val="FF0000"/>
                </a:solidFill>
                <a:latin typeface="MS PGothic" panose="020B0600070205080204" pitchFamily="34" charset="-128"/>
                <a:ea typeface="MS PGothic" panose="020B0600070205080204" pitchFamily="34" charset="-128"/>
              </a:rPr>
              <a:t>　　　　</a:t>
            </a:r>
            <a:r>
              <a:rPr lang="ja-JP" altLang="en-US" sz="2000" dirty="0">
                <a:latin typeface="MS PGothic" panose="020B0600070205080204" pitchFamily="34" charset="-128"/>
                <a:ea typeface="MS PGothic" panose="020B0600070205080204" pitchFamily="34" charset="-128"/>
              </a:rPr>
              <a:t>ただし、呼吸・循環不安定で法的脳死判定（無呼吸テスト）をクリアできない場合も念頭におく</a:t>
            </a:r>
            <a:endParaRPr lang="en-US" altLang="ja-JP" sz="2000" dirty="0">
              <a:latin typeface="MS PGothic" panose="020B0600070205080204" pitchFamily="34" charset="-128"/>
              <a:ea typeface="MS PGothic" panose="020B0600070205080204" pitchFamily="34" charset="-128"/>
            </a:endParaRPr>
          </a:p>
        </p:txBody>
      </p:sp>
      <p:sp>
        <p:nvSpPr>
          <p:cNvPr id="6" name="角丸四角形 3">
            <a:extLst>
              <a:ext uri="{FF2B5EF4-FFF2-40B4-BE49-F238E27FC236}">
                <a16:creationId xmlns:a16="http://schemas.microsoft.com/office/drawing/2014/main" id="{40F0D799-EFE7-42C9-A7F2-FE764715E5F3}"/>
              </a:ext>
            </a:extLst>
          </p:cNvPr>
          <p:cNvSpPr/>
          <p:nvPr/>
        </p:nvSpPr>
        <p:spPr>
          <a:xfrm>
            <a:off x="335280" y="2186941"/>
            <a:ext cx="10104120" cy="1333500"/>
          </a:xfrm>
          <a:prstGeom prst="roundRect">
            <a:avLst>
              <a:gd name="adj" fmla="val 4481"/>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8CA3376-E429-4043-B78B-7E026D4890BB}"/>
              </a:ext>
            </a:extLst>
          </p:cNvPr>
          <p:cNvSpPr txBox="1"/>
          <p:nvPr/>
        </p:nvSpPr>
        <p:spPr>
          <a:xfrm>
            <a:off x="3142678" y="5637320"/>
            <a:ext cx="5724644" cy="369332"/>
          </a:xfrm>
          <a:prstGeom prst="rect">
            <a:avLst/>
          </a:prstGeom>
          <a:noFill/>
        </p:spPr>
        <p:txBody>
          <a:bodyPr wrap="none" rtlCol="0">
            <a:spAutoFit/>
          </a:bodyPr>
          <a:lstStyle/>
          <a:p>
            <a:r>
              <a:rPr kumimoji="1" lang="ja-JP" altLang="en-US" dirty="0"/>
              <a:t>（今後、平均血圧での判定要件の追加の可能性あり）</a:t>
            </a:r>
          </a:p>
        </p:txBody>
      </p:sp>
    </p:spTree>
    <p:extLst>
      <p:ext uri="{BB962C8B-B14F-4D97-AF65-F5344CB8AC3E}">
        <p14:creationId xmlns:p14="http://schemas.microsoft.com/office/powerpoint/2010/main" val="283474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12</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・５６歳男性　入院１日目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・入院概要：海でおぼれ、心肺停止となった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低酸素脳症</a:t>
            </a:r>
            <a:r>
              <a:rPr kumimoji="1" lang="ja-JP" altLang="en-US" sz="3200" dirty="0">
                <a:latin typeface="ＭＳ Ｐゴシック" panose="020B0600070205080204" pitchFamily="50" charset="-128"/>
                <a:ea typeface="ＭＳ Ｐゴシック" panose="020B0600070205080204" pitchFamily="50" charset="-128"/>
              </a:rPr>
              <a:t>、誤嚥</a:t>
            </a:r>
            <a:r>
              <a:rPr kumimoji="1" lang="ja-JP" altLang="en-US" sz="3200">
                <a:latin typeface="ＭＳ Ｐゴシック" panose="020B0600070205080204" pitchFamily="50" charset="-128"/>
                <a:ea typeface="ＭＳ Ｐゴシック" panose="020B0600070205080204" pitchFamily="50" charset="-128"/>
              </a:rPr>
              <a:t>性肺炎（菌血症ではない）</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・家族：妻、息子</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30.5</a:t>
            </a:r>
            <a:r>
              <a:rPr kumimoji="1" lang="ja-JP" altLang="en-US" sz="3200" dirty="0">
                <a:latin typeface="ＭＳ Ｐゴシック" panose="020B0600070205080204" pitchFamily="50" charset="-128"/>
                <a:ea typeface="ＭＳ Ｐゴシック" panose="020B0600070205080204" pitchFamily="50" charset="-128"/>
              </a:rPr>
              <a:t>度　血圧</a:t>
            </a:r>
            <a:r>
              <a:rPr lang="en-US" altLang="ja-JP" sz="3200" dirty="0">
                <a:latin typeface="ＭＳ Ｐゴシック" panose="020B0600070205080204" pitchFamily="50" charset="-128"/>
                <a:ea typeface="ＭＳ Ｐゴシック" panose="020B0600070205080204" pitchFamily="50" charset="-128"/>
              </a:rPr>
              <a:t>130</a:t>
            </a:r>
            <a:r>
              <a:rPr kumimoji="1" lang="en-US" altLang="ja-JP" sz="3200" dirty="0">
                <a:latin typeface="ＭＳ Ｐゴシック" panose="020B0600070205080204" pitchFamily="50" charset="-128"/>
                <a:ea typeface="ＭＳ Ｐゴシック" panose="020B0600070205080204" pitchFamily="50" charset="-128"/>
              </a:rPr>
              <a:t>/88</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44</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963205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12</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711109" y="5044499"/>
            <a:ext cx="11250906" cy="1746999"/>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現在の</a:t>
            </a:r>
            <a:r>
              <a:rPr kumimoji="1" lang="ja-JP" altLang="en-US" sz="3200" dirty="0">
                <a:latin typeface="ＭＳ Ｐゴシック" panose="020B0600070205080204" pitchFamily="50" charset="-128"/>
                <a:ea typeface="ＭＳ Ｐゴシック" panose="020B0600070205080204" pitchFamily="50" charset="-128"/>
              </a:rPr>
              <a:t>体温</a:t>
            </a:r>
            <a:r>
              <a:rPr lang="ja-JP" altLang="en-US" sz="3200" dirty="0">
                <a:latin typeface="ＭＳ Ｐゴシック" panose="020B0600070205080204" pitchFamily="50" charset="-128"/>
                <a:ea typeface="ＭＳ Ｐゴシック" panose="020B0600070205080204" pitchFamily="50" charset="-128"/>
              </a:rPr>
              <a:t>　</a:t>
            </a:r>
            <a:r>
              <a:rPr kumimoji="1" lang="en-US" altLang="ja-JP" sz="3200" dirty="0">
                <a:latin typeface="ＭＳ Ｐゴシック" panose="020B0600070205080204" pitchFamily="50" charset="-128"/>
                <a:ea typeface="ＭＳ Ｐゴシック" panose="020B0600070205080204" pitchFamily="50" charset="-128"/>
              </a:rPr>
              <a:t>30.5</a:t>
            </a:r>
            <a:r>
              <a:rPr kumimoji="1" lang="ja-JP" altLang="en-US" sz="3200" dirty="0">
                <a:latin typeface="ＭＳ Ｐゴシック" panose="020B0600070205080204" pitchFamily="50" charset="-128"/>
                <a:ea typeface="ＭＳ Ｐゴシック" panose="020B0600070205080204" pitchFamily="50" charset="-128"/>
              </a:rPr>
              <a:t>度で</a:t>
            </a:r>
            <a:r>
              <a:rPr lang="ja-JP" altLang="en-US" sz="3200" dirty="0">
                <a:latin typeface="ＭＳ Ｐゴシック" panose="020B0600070205080204" pitchFamily="50" charset="-128"/>
                <a:ea typeface="ＭＳ Ｐゴシック" panose="020B0600070205080204" pitchFamily="50" charset="-128"/>
              </a:rPr>
              <a:t>除外例に合致する低体温の状態</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　復温して</a:t>
            </a:r>
            <a:r>
              <a:rPr lang="en-US" altLang="ja-JP" sz="3200" dirty="0">
                <a:solidFill>
                  <a:srgbClr val="FF0000"/>
                </a:solidFill>
                <a:latin typeface="ＭＳ Ｐゴシック" panose="020B0600070205080204" pitchFamily="50" charset="-128"/>
                <a:ea typeface="ＭＳ Ｐゴシック" panose="020B0600070205080204" pitchFamily="50" charset="-128"/>
              </a:rPr>
              <a:t>32</a:t>
            </a:r>
            <a:r>
              <a:rPr lang="ja-JP" altLang="en-US" sz="3200" dirty="0">
                <a:solidFill>
                  <a:srgbClr val="FF0000"/>
                </a:solidFill>
                <a:latin typeface="ＭＳ Ｐゴシック" panose="020B0600070205080204" pitchFamily="50" charset="-128"/>
                <a:ea typeface="ＭＳ Ｐゴシック" panose="020B0600070205080204" pitchFamily="50" charset="-128"/>
              </a:rPr>
              <a:t>度以上</a:t>
            </a:r>
            <a:r>
              <a:rPr lang="ja-JP" altLang="en-US" sz="3200" dirty="0">
                <a:latin typeface="ＭＳ Ｐゴシック" panose="020B0600070205080204" pitchFamily="50" charset="-128"/>
                <a:ea typeface="ＭＳ Ｐゴシック" panose="020B0600070205080204" pitchFamily="50" charset="-128"/>
              </a:rPr>
              <a:t>になれば</a:t>
            </a:r>
            <a:r>
              <a:rPr lang="ja-JP" altLang="en-US" sz="3200" dirty="0">
                <a:solidFill>
                  <a:srgbClr val="FF0000"/>
                </a:solidFill>
                <a:latin typeface="ＭＳ Ｐゴシック" panose="020B0600070205080204" pitchFamily="50" charset="-128"/>
                <a:ea typeface="ＭＳ Ｐゴシック" panose="020B0600070205080204" pitchFamily="50" charset="-128"/>
              </a:rPr>
              <a:t>脳死判定</a:t>
            </a:r>
            <a:r>
              <a:rPr lang="ja-JP" altLang="en-US" sz="3200" dirty="0">
                <a:latin typeface="ＭＳ Ｐゴシック" panose="020B0600070205080204" pitchFamily="50" charset="-128"/>
                <a:ea typeface="ＭＳ Ｐゴシック" panose="020B0600070205080204" pitchFamily="50" charset="-128"/>
              </a:rPr>
              <a:t>可能</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　</a:t>
            </a:r>
            <a:r>
              <a:rPr lang="ja-JP" altLang="en-US" sz="3200" dirty="0">
                <a:solidFill>
                  <a:srgbClr val="FF0000"/>
                </a:solidFill>
                <a:latin typeface="ＭＳ Ｐゴシック" panose="020B0600070205080204" pitchFamily="50" charset="-128"/>
                <a:ea typeface="ＭＳ Ｐゴシック" panose="020B0600070205080204" pitchFamily="50" charset="-128"/>
              </a:rPr>
              <a:t>無呼吸テスト</a:t>
            </a:r>
            <a:r>
              <a:rPr lang="ja-JP" altLang="en-US" sz="3200" dirty="0">
                <a:latin typeface="ＭＳ Ｐゴシック" panose="020B0600070205080204" pitchFamily="50" charset="-128"/>
                <a:ea typeface="ＭＳ Ｐゴシック" panose="020B0600070205080204" pitchFamily="50" charset="-128"/>
              </a:rPr>
              <a:t>時、望ましい体温は</a:t>
            </a:r>
            <a:r>
              <a:rPr lang="en-US" altLang="ja-JP" sz="3200" dirty="0">
                <a:solidFill>
                  <a:srgbClr val="FF0000"/>
                </a:solidFill>
                <a:latin typeface="ＭＳ Ｐゴシック" panose="020B0600070205080204" pitchFamily="50" charset="-128"/>
                <a:ea typeface="ＭＳ Ｐゴシック" panose="020B0600070205080204" pitchFamily="50" charset="-128"/>
              </a:rPr>
              <a:t>35</a:t>
            </a:r>
            <a:r>
              <a:rPr lang="ja-JP" altLang="en-US" sz="3200" dirty="0">
                <a:solidFill>
                  <a:srgbClr val="FF0000"/>
                </a:solidFill>
                <a:latin typeface="ＭＳ Ｐゴシック" panose="020B0600070205080204" pitchFamily="50" charset="-128"/>
                <a:ea typeface="ＭＳ Ｐゴシック" panose="020B0600070205080204" pitchFamily="50" charset="-128"/>
              </a:rPr>
              <a:t>度以上</a:t>
            </a:r>
            <a:r>
              <a:rPr lang="ja-JP" altLang="en-US" sz="3200" dirty="0">
                <a:latin typeface="ＭＳ Ｐゴシック" panose="020B0600070205080204" pitchFamily="50" charset="-128"/>
                <a:ea typeface="ＭＳ Ｐゴシック" panose="020B0600070205080204" pitchFamily="50" charset="-128"/>
              </a:rPr>
              <a:t>とされている。</a:t>
            </a:r>
            <a:endParaRPr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p:txBody>
      </p:sp>
      <p:pic>
        <p:nvPicPr>
          <p:cNvPr id="8" name="図 7">
            <a:extLst>
              <a:ext uri="{FF2B5EF4-FFF2-40B4-BE49-F238E27FC236}">
                <a16:creationId xmlns:a16="http://schemas.microsoft.com/office/drawing/2014/main" id="{070A8971-F242-26F0-7589-0853DA49D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249" y="1623718"/>
            <a:ext cx="9427126" cy="1165041"/>
          </a:xfrm>
          <a:prstGeom prst="rect">
            <a:avLst/>
          </a:prstGeom>
        </p:spPr>
      </p:pic>
      <p:pic>
        <p:nvPicPr>
          <p:cNvPr id="10" name="図 9">
            <a:extLst>
              <a:ext uri="{FF2B5EF4-FFF2-40B4-BE49-F238E27FC236}">
                <a16:creationId xmlns:a16="http://schemas.microsoft.com/office/drawing/2014/main" id="{5A34E224-7454-4CF2-CC50-75BE00CA2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250" y="2788759"/>
            <a:ext cx="7331626" cy="1885275"/>
          </a:xfrm>
          <a:prstGeom prst="rect">
            <a:avLst/>
          </a:prstGeom>
        </p:spPr>
      </p:pic>
      <p:sp>
        <p:nvSpPr>
          <p:cNvPr id="11" name="テキスト ボックス 10">
            <a:extLst>
              <a:ext uri="{FF2B5EF4-FFF2-40B4-BE49-F238E27FC236}">
                <a16:creationId xmlns:a16="http://schemas.microsoft.com/office/drawing/2014/main" id="{67B93643-066B-6642-56FF-A0A65C720290}"/>
              </a:ext>
            </a:extLst>
          </p:cNvPr>
          <p:cNvSpPr txBox="1"/>
          <p:nvPr/>
        </p:nvSpPr>
        <p:spPr>
          <a:xfrm>
            <a:off x="1028657" y="1502786"/>
            <a:ext cx="9858418" cy="3250189"/>
          </a:xfrm>
          <a:prstGeom prst="rect">
            <a:avLst/>
          </a:prstGeom>
          <a:noFill/>
          <a:ln>
            <a:solidFill>
              <a:schemeClr val="tx1"/>
            </a:solidFill>
          </a:ln>
        </p:spPr>
        <p:txBody>
          <a:bodyPr wrap="square" rtlCol="0">
            <a:spAutoFit/>
          </a:bodyPr>
          <a:lstStyle/>
          <a:p>
            <a:endParaRPr kumimoji="1" lang="ja-JP" altLang="en-US" dirty="0"/>
          </a:p>
        </p:txBody>
      </p:sp>
      <p:pic>
        <p:nvPicPr>
          <p:cNvPr id="13" name="図 12">
            <a:extLst>
              <a:ext uri="{FF2B5EF4-FFF2-40B4-BE49-F238E27FC236}">
                <a16:creationId xmlns:a16="http://schemas.microsoft.com/office/drawing/2014/main" id="{28602E94-92E5-BC7A-C762-F0A48019F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9426" y="4215966"/>
            <a:ext cx="1973098" cy="237989"/>
          </a:xfrm>
          <a:prstGeom prst="rect">
            <a:avLst/>
          </a:prstGeom>
        </p:spPr>
      </p:pic>
      <p:pic>
        <p:nvPicPr>
          <p:cNvPr id="15" name="図 14">
            <a:extLst>
              <a:ext uri="{FF2B5EF4-FFF2-40B4-BE49-F238E27FC236}">
                <a16:creationId xmlns:a16="http://schemas.microsoft.com/office/drawing/2014/main" id="{B3BF76BD-0934-6D14-E33D-F1A1AEB525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527" y="4474344"/>
            <a:ext cx="724895" cy="135918"/>
          </a:xfrm>
          <a:prstGeom prst="rect">
            <a:avLst/>
          </a:prstGeom>
        </p:spPr>
      </p:pic>
      <p:sp>
        <p:nvSpPr>
          <p:cNvPr id="16" name="テキスト ボックス 15">
            <a:extLst>
              <a:ext uri="{FF2B5EF4-FFF2-40B4-BE49-F238E27FC236}">
                <a16:creationId xmlns:a16="http://schemas.microsoft.com/office/drawing/2014/main" id="{623B010F-E6EC-5450-77E9-C5E2697BA0FB}"/>
              </a:ext>
            </a:extLst>
          </p:cNvPr>
          <p:cNvSpPr txBox="1"/>
          <p:nvPr/>
        </p:nvSpPr>
        <p:spPr>
          <a:xfrm>
            <a:off x="8689469" y="4057650"/>
            <a:ext cx="2102356" cy="616384"/>
          </a:xfrm>
          <a:prstGeom prst="rect">
            <a:avLst/>
          </a:prstGeom>
          <a:noFill/>
          <a:ln>
            <a:solidFill>
              <a:schemeClr val="tx1"/>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310030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13</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２２</a:t>
            </a:r>
            <a:r>
              <a:rPr kumimoji="1" lang="ja-JP" altLang="en-US" sz="3200" dirty="0">
                <a:latin typeface="ＭＳ Ｐゴシック" panose="020B0600070205080204" pitchFamily="50" charset="-128"/>
                <a:ea typeface="ＭＳ Ｐゴシック" panose="020B0600070205080204" pitchFamily="50" charset="-128"/>
              </a:rPr>
              <a:t>歳男性　入院３０日目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・入院概要：バイク走行中に転倒し受傷</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lang="ja-JP" altLang="en-US" sz="3200" dirty="0">
                <a:solidFill>
                  <a:srgbClr val="FF0000"/>
                </a:solidFill>
                <a:latin typeface="ＭＳ Ｐゴシック" panose="020B0600070205080204" pitchFamily="50" charset="-128"/>
                <a:ea typeface="ＭＳ Ｐゴシック" panose="020B0600070205080204" pitchFamily="50" charset="-128"/>
              </a:rPr>
              <a:t>脳挫傷</a:t>
            </a:r>
            <a:r>
              <a:rPr lang="ja-JP" altLang="en-US" sz="3200" dirty="0">
                <a:latin typeface="ＭＳ Ｐゴシック" panose="020B0600070205080204" pitchFamily="50" charset="-128"/>
                <a:ea typeface="ＭＳ Ｐゴシック" panose="020B0600070205080204" pitchFamily="50" charset="-128"/>
              </a:rPr>
              <a:t>、肺挫傷、骨盤骨折</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・本人意思：免許証の裏面３番に〇　</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両親、兄</a:t>
            </a:r>
            <a:r>
              <a:rPr kumimoji="1" lang="ja-JP" altLang="en-US" sz="3200" dirty="0">
                <a:latin typeface="ＭＳ Ｐゴシック" panose="020B0600070205080204" pitchFamily="50" charset="-128"/>
                <a:ea typeface="ＭＳ Ｐゴシック" panose="020B0600070205080204" pitchFamily="50" charset="-128"/>
              </a:rPr>
              <a:t>（家族は</a:t>
            </a:r>
            <a:r>
              <a:rPr lang="ja-JP" altLang="en-US" sz="3200" dirty="0">
                <a:latin typeface="ＭＳ Ｐゴシック" panose="020B0600070205080204" pitchFamily="50" charset="-128"/>
                <a:ea typeface="ＭＳ Ｐゴシック" panose="020B0600070205080204" pitchFamily="50" charset="-128"/>
              </a:rPr>
              <a:t>提供を希望</a:t>
            </a:r>
            <a:r>
              <a:rPr kumimoji="1" lang="ja-JP" altLang="en-US"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36.3</a:t>
            </a:r>
            <a:r>
              <a:rPr kumimoji="1" lang="ja-JP" altLang="en-US" sz="3200" dirty="0">
                <a:latin typeface="ＭＳ Ｐゴシック" panose="020B0600070205080204" pitchFamily="50" charset="-128"/>
                <a:ea typeface="ＭＳ Ｐゴシック" panose="020B0600070205080204" pitchFamily="50" charset="-128"/>
              </a:rPr>
              <a:t>度　血圧</a:t>
            </a:r>
            <a:r>
              <a:rPr lang="en-US" altLang="ja-JP" sz="3200" dirty="0">
                <a:latin typeface="ＭＳ Ｐゴシック" panose="020B0600070205080204" pitchFamily="50" charset="-128"/>
                <a:ea typeface="ＭＳ Ｐゴシック" panose="020B0600070205080204" pitchFamily="50" charset="-128"/>
              </a:rPr>
              <a:t>120</a:t>
            </a:r>
            <a:r>
              <a:rPr kumimoji="1" lang="en-US" altLang="ja-JP" sz="3200" dirty="0">
                <a:latin typeface="ＭＳ Ｐゴシック" panose="020B0600070205080204" pitchFamily="50" charset="-128"/>
                <a:ea typeface="ＭＳ Ｐゴシック" panose="020B0600070205080204" pitchFamily="50" charset="-128"/>
              </a:rPr>
              <a:t>/80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66/min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70169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13</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047749" y="1743075"/>
            <a:ext cx="10763251" cy="33909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・本人が提供を拒否</a:t>
            </a:r>
            <a:endParaRPr kumimoji="1"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・家族が提供を希望</a:t>
            </a:r>
            <a:endParaRPr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　もちろん、提供できません！</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7117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14</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lnSpcReduction="10000"/>
          </a:bodyPr>
          <a:lstStyle/>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５０歳</a:t>
            </a:r>
            <a:r>
              <a:rPr kumimoji="1" lang="ja-JP" altLang="en-US" sz="3200" dirty="0">
                <a:latin typeface="ＭＳ Ｐゴシック" panose="020B0600070205080204" pitchFamily="50" charset="-128"/>
                <a:ea typeface="ＭＳ Ｐゴシック" panose="020B0600070205080204" pitchFamily="50" charset="-128"/>
              </a:rPr>
              <a:t>女性　</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入院</a:t>
            </a:r>
            <a:r>
              <a:rPr lang="ja-JP" altLang="en-US" sz="3200" dirty="0">
                <a:latin typeface="ＭＳ Ｐゴシック" panose="020B0600070205080204" pitchFamily="50" charset="-128"/>
                <a:ea typeface="ＭＳ Ｐゴシック" panose="020B0600070205080204" pitchFamily="50" charset="-128"/>
              </a:rPr>
              <a:t>概要：胸痛を訴えたあと意識消失　心肺停止となり搬送</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傷</a:t>
            </a:r>
            <a:r>
              <a:rPr kumimoji="1" lang="ja-JP" altLang="en-US" sz="3200" dirty="0">
                <a:latin typeface="ＭＳ Ｐゴシック" panose="020B0600070205080204" pitchFamily="50" charset="-128"/>
                <a:ea typeface="ＭＳ Ｐゴシック" panose="020B0600070205080204" pitchFamily="50" charset="-128"/>
              </a:rPr>
              <a:t>病名：急性心筋梗塞、</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低酸素性脳症</a:t>
            </a:r>
            <a:r>
              <a:rPr kumimoji="1" lang="ja-JP" altLang="en-US" sz="3200" dirty="0">
                <a:latin typeface="ＭＳ Ｐゴシック" panose="020B0600070205080204" pitchFamily="50" charset="-128"/>
                <a:ea typeface="ＭＳ Ｐゴシック" panose="020B0600070205080204" pitchFamily="50" charset="-128"/>
              </a:rPr>
              <a:t>、誤嚥性肺炎、無尿</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本人</a:t>
            </a:r>
            <a:r>
              <a:rPr lang="ja-JP" altLang="en-US" sz="3200" dirty="0">
                <a:latin typeface="ＭＳ Ｐゴシック" panose="020B0600070205080204" pitchFamily="50" charset="-128"/>
                <a:ea typeface="ＭＳ Ｐゴシック" panose="020B0600070205080204" pitchFamily="50" charset="-128"/>
              </a:rPr>
              <a:t>意思：不明</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家族</a:t>
            </a:r>
            <a:r>
              <a:rPr kumimoji="1" lang="ja-JP" altLang="en-US" sz="3200" dirty="0">
                <a:latin typeface="ＭＳ Ｐゴシック" panose="020B0600070205080204" pitchFamily="50" charset="-128"/>
                <a:ea typeface="ＭＳ Ｐゴシック" panose="020B0600070205080204" pitchFamily="50" charset="-128"/>
              </a:rPr>
              <a:t>：夫、息子</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既往歴</a:t>
            </a:r>
            <a:r>
              <a:rPr lang="ja-JP" altLang="en-US" sz="3200" dirty="0">
                <a:latin typeface="ＭＳ Ｐゴシック" panose="020B0600070205080204" pitchFamily="50" charset="-128"/>
                <a:ea typeface="ＭＳ Ｐゴシック" panose="020B0600070205080204" pitchFamily="50" charset="-128"/>
              </a:rPr>
              <a:t>：糖尿病、非代償性肝硬変</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現症</a:t>
            </a:r>
            <a:r>
              <a:rPr kumimoji="1" lang="ja-JP" altLang="en-US" sz="3200" dirty="0">
                <a:latin typeface="ＭＳ Ｐゴシック" panose="020B0600070205080204" pitchFamily="50" charset="-128"/>
                <a:ea typeface="ＭＳ Ｐゴシック" panose="020B0600070205080204" pitchFamily="50" charset="-128"/>
              </a:rPr>
              <a:t>：体温</a:t>
            </a:r>
            <a:r>
              <a:rPr lang="en-US" altLang="ja-JP" sz="3200" dirty="0">
                <a:latin typeface="ＭＳ Ｐゴシック" panose="020B0600070205080204" pitchFamily="50" charset="-128"/>
                <a:ea typeface="ＭＳ Ｐゴシック" panose="020B0600070205080204" pitchFamily="50" charset="-128"/>
              </a:rPr>
              <a:t>39.8</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80/55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lang="en-US" altLang="ja-JP" sz="3200" dirty="0">
                <a:latin typeface="ＭＳ Ｐゴシック" panose="020B0600070205080204" pitchFamily="50" charset="-128"/>
                <a:ea typeface="ＭＳ Ｐゴシック" panose="020B0600070205080204" pitchFamily="50" charset="-128"/>
              </a:rPr>
              <a:t>155</a:t>
            </a:r>
            <a:r>
              <a:rPr kumimoji="1" lang="en-US" altLang="ja-JP" sz="3200" dirty="0">
                <a:latin typeface="ＭＳ Ｐゴシック" panose="020B0600070205080204" pitchFamily="50" charset="-128"/>
                <a:ea typeface="ＭＳ Ｐゴシック" panose="020B0600070205080204" pitchFamily="50" charset="-128"/>
              </a:rPr>
              <a:t>/min</a:t>
            </a:r>
          </a:p>
          <a:p>
            <a:pPr marL="457200" indent="-457200" algn="l">
              <a:buFont typeface="Arial" panose="020B0604020202020204" pitchFamily="34" charset="0"/>
              <a:buChar char="•"/>
            </a:pPr>
            <a:r>
              <a:rPr lang="en-US" altLang="ja-JP" sz="3200" dirty="0">
                <a:latin typeface="ＭＳ Ｐゴシック" panose="020B0600070205080204" pitchFamily="50" charset="-128"/>
                <a:ea typeface="ＭＳ Ｐゴシック" panose="020B0600070205080204" pitchFamily="50" charset="-128"/>
              </a:rPr>
              <a:t>JCS300</a:t>
            </a:r>
            <a:r>
              <a:rPr lang="ja-JP" altLang="en-US" sz="3200" dirty="0">
                <a:latin typeface="ＭＳ Ｐゴシック" panose="020B0600070205080204" pitchFamily="50" charset="-128"/>
                <a:ea typeface="ＭＳ Ｐゴシック" panose="020B0600070205080204" pitchFamily="50" charset="-128"/>
              </a:rPr>
              <a:t>　両側瞳孔散大</a:t>
            </a:r>
            <a:r>
              <a:rPr lang="ja-JP" altLang="en-US" sz="3200">
                <a:latin typeface="ＭＳ Ｐゴシック" panose="020B0600070205080204" pitchFamily="50" charset="-128"/>
                <a:ea typeface="ＭＳ Ｐゴシック" panose="020B0600070205080204" pitchFamily="50" charset="-128"/>
              </a:rPr>
              <a:t>　</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血液</a:t>
            </a:r>
            <a:r>
              <a:rPr lang="ja-JP" altLang="en-US" sz="3200" dirty="0">
                <a:latin typeface="ＭＳ Ｐゴシック" panose="020B0600070205080204" pitchFamily="50" charset="-128"/>
                <a:ea typeface="ＭＳ Ｐゴシック" panose="020B0600070205080204" pitchFamily="50" charset="-128"/>
              </a:rPr>
              <a:t>培養陽性</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4077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症例１</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300" y="1600200"/>
            <a:ext cx="9994900" cy="4724400"/>
          </a:xfrm>
        </p:spPr>
        <p:txBody>
          <a:bodyPr>
            <a:normAutofit/>
          </a:bodyPr>
          <a:lstStyle/>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４０</a:t>
            </a:r>
            <a:r>
              <a:rPr kumimoji="1" lang="ja-JP" altLang="en-US" sz="3200">
                <a:latin typeface="ＭＳ Ｐゴシック" panose="020B0600070205080204" pitchFamily="50" charset="-128"/>
                <a:ea typeface="ＭＳ Ｐゴシック" panose="020B0600070205080204" pitchFamily="50" charset="-128"/>
              </a:rPr>
              <a:t>歳</a:t>
            </a:r>
            <a:r>
              <a:rPr kumimoji="1" lang="ja-JP" altLang="en-US" sz="3200" dirty="0">
                <a:latin typeface="ＭＳ Ｐゴシック" panose="020B0600070205080204" pitchFamily="50" charset="-128"/>
                <a:ea typeface="ＭＳ Ｐゴシック" panose="020B0600070205080204" pitchFamily="50" charset="-128"/>
              </a:rPr>
              <a:t>男性</a:t>
            </a:r>
            <a:r>
              <a:rPr kumimoji="1" lang="ja-JP" altLang="en-US" sz="3200">
                <a:latin typeface="ＭＳ Ｐゴシック" panose="020B0600070205080204" pitchFamily="50" charset="-128"/>
                <a:ea typeface="ＭＳ Ｐゴシック" panose="020B0600070205080204" pitchFamily="50" charset="-128"/>
              </a:rPr>
              <a:t>　入院７日目</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入院</a:t>
            </a:r>
            <a:r>
              <a:rPr lang="ja-JP" altLang="en-US" sz="3200" dirty="0">
                <a:latin typeface="ＭＳ Ｐゴシック" panose="020B0600070205080204" pitchFamily="50" charset="-128"/>
                <a:ea typeface="ＭＳ Ｐゴシック" panose="020B0600070205080204" pitchFamily="50" charset="-128"/>
              </a:rPr>
              <a:t>概要：交通外傷</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傷</a:t>
            </a:r>
            <a:r>
              <a:rPr kumimoji="1" lang="ja-JP" altLang="en-US" sz="3200" dirty="0">
                <a:latin typeface="ＭＳ Ｐゴシック" panose="020B0600070205080204" pitchFamily="50" charset="-128"/>
                <a:ea typeface="ＭＳ Ｐゴシック" panose="020B0600070205080204" pitchFamily="50" charset="-128"/>
              </a:rPr>
              <a:t>病名：</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脳挫傷・びまん性脳腫脹</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solidFill>
                  <a:srgbClr val="FF0000"/>
                </a:solidFill>
                <a:latin typeface="ＭＳ Ｐゴシック" panose="020B0600070205080204" pitchFamily="50" charset="-128"/>
                <a:ea typeface="ＭＳ Ｐゴシック" panose="020B0600070205080204" pitchFamily="50" charset="-128"/>
              </a:rPr>
              <a:t>本人</a:t>
            </a:r>
            <a:r>
              <a:rPr lang="ja-JP" altLang="en-US" sz="3200" dirty="0">
                <a:solidFill>
                  <a:srgbClr val="FF0000"/>
                </a:solidFill>
                <a:latin typeface="ＭＳ Ｐゴシック" panose="020B0600070205080204" pitchFamily="50" charset="-128"/>
                <a:ea typeface="ＭＳ Ｐゴシック" panose="020B0600070205080204" pitchFamily="50" charset="-128"/>
              </a:rPr>
              <a:t>意思：不明</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家族</a:t>
            </a:r>
            <a:r>
              <a:rPr kumimoji="1" lang="ja-JP" altLang="en-US" sz="3200" dirty="0">
                <a:latin typeface="ＭＳ Ｐゴシック" panose="020B0600070205080204" pitchFamily="50" charset="-128"/>
                <a:ea typeface="ＭＳ Ｐゴシック" panose="020B0600070205080204" pitchFamily="50" charset="-128"/>
              </a:rPr>
              <a:t>：妻、娘</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既往歴</a:t>
            </a:r>
            <a:r>
              <a:rPr lang="ja-JP" altLang="en-US" sz="3200" dirty="0">
                <a:latin typeface="ＭＳ Ｐゴシック" panose="020B0600070205080204" pitchFamily="50" charset="-128"/>
                <a:ea typeface="ＭＳ Ｐゴシック" panose="020B0600070205080204" pitchFamily="50" charset="-128"/>
              </a:rPr>
              <a:t>：なし</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現症</a:t>
            </a:r>
            <a:r>
              <a:rPr kumimoji="1" lang="ja-JP" altLang="en-US" sz="3200" dirty="0">
                <a:latin typeface="ＭＳ Ｐゴシック" panose="020B0600070205080204" pitchFamily="50" charset="-128"/>
                <a:ea typeface="ＭＳ Ｐゴシック" panose="020B0600070205080204" pitchFamily="50" charset="-128"/>
              </a:rPr>
              <a:t>：体温</a:t>
            </a:r>
            <a:r>
              <a:rPr kumimoji="1" lang="en-US" altLang="ja-JP" sz="3200" dirty="0">
                <a:latin typeface="ＭＳ Ｐゴシック" panose="020B0600070205080204" pitchFamily="50" charset="-128"/>
                <a:ea typeface="ＭＳ Ｐゴシック" panose="020B0600070205080204" pitchFamily="50" charset="-128"/>
              </a:rPr>
              <a:t>37.1</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marL="457200" indent="-457200" algn="l">
              <a:buFont typeface="Arial" panose="020B0604020202020204" pitchFamily="34" charset="0"/>
              <a:buChar char="•"/>
            </a:pP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90189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14</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1047749" y="1743075"/>
            <a:ext cx="9848851" cy="3905250"/>
          </a:xfrm>
        </p:spPr>
        <p:txBody>
          <a:bodyPr>
            <a:normAutofit lnSpcReduction="10000"/>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多臓器の障害</a:t>
            </a:r>
            <a:endParaRPr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・活動性感染症</a:t>
            </a:r>
            <a:endParaRPr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　提供可能臓器の検討、活動性感染症の治療　</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a:t>
            </a:r>
            <a:r>
              <a:rPr lang="ja-JP" altLang="en-US" sz="3200">
                <a:latin typeface="ＭＳ Ｐゴシック" panose="020B0600070205080204" pitchFamily="50" charset="-128"/>
                <a:ea typeface="ＭＳ Ｐゴシック" panose="020B0600070205080204" pitchFamily="50" charset="-128"/>
              </a:rPr>
              <a:t>　→</a:t>
            </a:r>
            <a:r>
              <a:rPr lang="ja-JP" altLang="en-US" sz="3200" dirty="0">
                <a:latin typeface="ＭＳ Ｐゴシック" panose="020B0600070205080204" pitchFamily="50" charset="-128"/>
                <a:ea typeface="ＭＳ Ｐゴシック" panose="020B0600070205080204" pitchFamily="50" charset="-128"/>
              </a:rPr>
              <a:t>　</a:t>
            </a:r>
            <a:r>
              <a:rPr lang="ja-JP" altLang="en-US" sz="3200" dirty="0">
                <a:solidFill>
                  <a:srgbClr val="FF0000"/>
                </a:solidFill>
                <a:latin typeface="ＭＳ Ｐゴシック" panose="020B0600070205080204" pitchFamily="50" charset="-128"/>
                <a:ea typeface="ＭＳ Ｐゴシック" panose="020B0600070205080204" pitchFamily="50" charset="-128"/>
              </a:rPr>
              <a:t>現時点では</a:t>
            </a:r>
            <a:r>
              <a:rPr lang="ja-JP" altLang="en-US" sz="3200">
                <a:solidFill>
                  <a:srgbClr val="FF0000"/>
                </a:solidFill>
                <a:latin typeface="ＭＳ Ｐゴシック" panose="020B0600070205080204" pitchFamily="50" charset="-128"/>
                <a:ea typeface="ＭＳ Ｐゴシック" panose="020B0600070205080204" pitchFamily="50" charset="-128"/>
              </a:rPr>
              <a:t>ポテンシャルドナー不適合</a:t>
            </a:r>
            <a:br>
              <a:rPr lang="en-US" altLang="ja-JP" sz="3200" dirty="0">
                <a:solidFill>
                  <a:srgbClr val="FF0000"/>
                </a:solidFill>
                <a:latin typeface="ＭＳ Ｐゴシック" panose="020B0600070205080204" pitchFamily="50" charset="-128"/>
                <a:ea typeface="ＭＳ Ｐゴシック" panose="020B0600070205080204" pitchFamily="50" charset="-128"/>
              </a:rPr>
            </a:br>
            <a:r>
              <a:rPr lang="ja-JP" altLang="en-US" sz="3200">
                <a:solidFill>
                  <a:srgbClr val="FF0000"/>
                </a:solidFill>
                <a:latin typeface="ＭＳ Ｐゴシック" panose="020B0600070205080204" pitchFamily="50" charset="-128"/>
                <a:ea typeface="ＭＳ Ｐゴシック" panose="020B0600070205080204" pitchFamily="50" charset="-128"/>
              </a:rPr>
              <a:t>　　　＊治療し陰性化の確認が必要</a:t>
            </a:r>
            <a:br>
              <a:rPr lang="en-US" altLang="ja-JP" sz="3200" dirty="0">
                <a:solidFill>
                  <a:srgbClr val="FF0000"/>
                </a:solidFill>
                <a:latin typeface="ＭＳ Ｐゴシック" panose="020B0600070205080204" pitchFamily="50" charset="-128"/>
                <a:ea typeface="ＭＳ Ｐゴシック" panose="020B0600070205080204" pitchFamily="50" charset="-128"/>
              </a:rPr>
            </a:b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43343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15</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694911" y="1600200"/>
            <a:ext cx="11497089" cy="4724400"/>
          </a:xfrm>
        </p:spPr>
        <p:txBody>
          <a:bodyPr>
            <a:normAutofit lnSpcReduction="10000"/>
          </a:bodyPr>
          <a:lstStyle/>
          <a:p>
            <a:pPr algn="l"/>
            <a:r>
              <a:rPr kumimoji="1" lang="ja-JP" altLang="en-US" sz="3200">
                <a:latin typeface="ＭＳ Ｐゴシック" panose="020B0600070205080204" pitchFamily="50" charset="-128"/>
                <a:ea typeface="ＭＳ Ｐゴシック" panose="020B0600070205080204" pitchFamily="50" charset="-128"/>
              </a:rPr>
              <a:t>・</a:t>
            </a: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1</a:t>
            </a:r>
            <a:r>
              <a:rPr kumimoji="1" lang="ja-JP" altLang="en-US" sz="3200">
                <a:solidFill>
                  <a:srgbClr val="FF0000"/>
                </a:solidFill>
                <a:latin typeface="ＭＳ Ｐゴシック" panose="020B0600070205080204" pitchFamily="50" charset="-128"/>
                <a:ea typeface="ＭＳ Ｐゴシック" panose="020B0600070205080204" pitchFamily="50" charset="-128"/>
              </a:rPr>
              <a:t>歳</a:t>
            </a:r>
            <a:r>
              <a:rPr kumimoji="1" lang="ja-JP" altLang="en-US" sz="3200">
                <a:latin typeface="ＭＳ Ｐゴシック" panose="020B0600070205080204" pitchFamily="50" charset="-128"/>
                <a:ea typeface="ＭＳ Ｐゴシック" panose="020B0600070205080204" pitchFamily="50" charset="-128"/>
              </a:rPr>
              <a:t>男児　入院</a:t>
            </a:r>
            <a:r>
              <a:rPr kumimoji="1" lang="en-US" altLang="ja-JP" sz="3200" dirty="0">
                <a:latin typeface="ＭＳ Ｐゴシック" panose="020B0600070205080204" pitchFamily="50" charset="-128"/>
                <a:ea typeface="ＭＳ Ｐゴシック" panose="020B0600070205080204" pitchFamily="50" charset="-128"/>
              </a:rPr>
              <a:t>4</a:t>
            </a:r>
            <a:r>
              <a:rPr kumimoji="1" lang="ja-JP" altLang="en-US" sz="320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・入院概要：階段から転落</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a:t>
            </a:r>
            <a:r>
              <a:rPr kumimoji="1" lang="ja-JP" altLang="en-US" sz="3200">
                <a:latin typeface="ＭＳ Ｐゴシック" panose="020B0600070205080204" pitchFamily="50" charset="-128"/>
                <a:ea typeface="ＭＳ Ｐゴシック" panose="020B0600070205080204" pitchFamily="50" charset="-128"/>
              </a:rPr>
              <a:t>病名：硬膜下血腫</a:t>
            </a:r>
            <a:r>
              <a:rPr lang="ja-JP" altLang="en-US" sz="3200">
                <a:latin typeface="ＭＳ Ｐゴシック" panose="020B0600070205080204" pitchFamily="50" charset="-128"/>
                <a:ea typeface="ＭＳ Ｐゴシック" panose="020B0600070205080204" pitchFamily="50" charset="-128"/>
              </a:rPr>
              <a:t>、頭蓋骨骨折、肋骨骨折、網膜出血、全身の皮下出血</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・家族：両親（</a:t>
            </a:r>
            <a:r>
              <a:rPr lang="ja-JP" altLang="en-US" sz="3200" dirty="0">
                <a:latin typeface="ＭＳ Ｐゴシック" panose="020B0600070205080204" pitchFamily="50" charset="-128"/>
                <a:ea typeface="ＭＳ Ｐゴシック" panose="020B0600070205080204" pitchFamily="50" charset="-128"/>
              </a:rPr>
              <a:t>家族希望あり</a:t>
            </a:r>
            <a:r>
              <a:rPr kumimoji="1" lang="ja-JP" altLang="en-US"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a:t>
            </a:r>
            <a:r>
              <a:rPr kumimoji="1" lang="ja-JP" altLang="en-US" sz="3200">
                <a:latin typeface="ＭＳ Ｐゴシック" panose="020B0600070205080204" pitchFamily="50" charset="-128"/>
                <a:ea typeface="ＭＳ Ｐゴシック" panose="020B0600070205080204" pitchFamily="50" charset="-128"/>
              </a:rPr>
              <a:t>体温</a:t>
            </a:r>
            <a:r>
              <a:rPr lang="en-US" altLang="ja-JP" sz="3200" dirty="0">
                <a:latin typeface="ＭＳ Ｐゴシック" panose="020B0600070205080204" pitchFamily="50" charset="-128"/>
                <a:ea typeface="ＭＳ Ｐゴシック" panose="020B0600070205080204" pitchFamily="50" charset="-128"/>
              </a:rPr>
              <a:t>36.7</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80/45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a:t>
            </a:r>
            <a:r>
              <a:rPr kumimoji="1" lang="ja-JP" altLang="en-US" sz="3200">
                <a:latin typeface="ＭＳ Ｐゴシック" panose="020B0600070205080204" pitchFamily="50" charset="-128"/>
                <a:ea typeface="ＭＳ Ｐゴシック" panose="020B0600070205080204" pitchFamily="50" charset="-128"/>
              </a:rPr>
              <a:t>数</a:t>
            </a:r>
            <a:r>
              <a:rPr lang="en-US" altLang="ja-JP" sz="3200" dirty="0">
                <a:latin typeface="ＭＳ Ｐゴシック" panose="020B0600070205080204" pitchFamily="50" charset="-128"/>
                <a:ea typeface="ＭＳ Ｐゴシック" panose="020B0600070205080204" pitchFamily="50" charset="-128"/>
              </a:rPr>
              <a:t>132</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4892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15</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939261" y="1479604"/>
            <a:ext cx="10982326" cy="470535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・虐待を</a:t>
            </a:r>
            <a:r>
              <a:rPr kumimoji="1" lang="ja-JP" altLang="en-US" sz="3200">
                <a:latin typeface="ＭＳ Ｐゴシック" panose="020B0600070205080204" pitchFamily="50" charset="-128"/>
                <a:ea typeface="ＭＳ Ｐゴシック" panose="020B0600070205080204" pitchFamily="50" charset="-128"/>
              </a:rPr>
              <a:t>疑う所見</a:t>
            </a:r>
            <a:r>
              <a:rPr lang="ja-JP" altLang="en-US" sz="3200">
                <a:latin typeface="ＭＳ Ｐゴシック" panose="020B0600070205080204" pitchFamily="50" charset="-128"/>
                <a:ea typeface="ＭＳ Ｐゴシック" panose="020B0600070205080204" pitchFamily="50" charset="-128"/>
              </a:rPr>
              <a:t>→</a:t>
            </a:r>
            <a:endParaRPr lang="en-US" altLang="ja-JP" sz="3200" dirty="0">
              <a:latin typeface="ＭＳ Ｐゴシック" panose="020B0600070205080204" pitchFamily="50" charset="-128"/>
              <a:ea typeface="ＭＳ Ｐゴシック" panose="020B0600070205080204" pitchFamily="50" charset="-128"/>
            </a:endParaRPr>
          </a:p>
          <a:p>
            <a:pPr algn="l"/>
            <a:r>
              <a:rPr lang="en-US" altLang="ja-JP" sz="3200" dirty="0">
                <a:solidFill>
                  <a:srgbClr val="FF0000"/>
                </a:solidFill>
                <a:latin typeface="ＭＳ Ｐゴシック" panose="020B0600070205080204" pitchFamily="50" charset="-128"/>
                <a:ea typeface="ＭＳ Ｐゴシック" panose="020B0600070205080204" pitchFamily="50" charset="-128"/>
              </a:rPr>
              <a:t> “</a:t>
            </a:r>
            <a:r>
              <a:rPr lang="ja-JP" altLang="en-US" sz="3200" b="1">
                <a:solidFill>
                  <a:srgbClr val="FF0000"/>
                </a:solidFill>
                <a:latin typeface="ＭＳ Ｐゴシック" panose="020B0600070205080204" pitchFamily="50" charset="-128"/>
                <a:ea typeface="ＭＳ Ｐゴシック" panose="020B0600070205080204" pitchFamily="50" charset="-128"/>
              </a:rPr>
              <a:t>虐待を否定できなくても、児童相談所に通告しない場合”</a:t>
            </a:r>
            <a:endParaRPr lang="en-US" altLang="ja-JP" sz="3200" b="1" dirty="0">
              <a:solidFill>
                <a:srgbClr val="FF0000"/>
              </a:solidFill>
              <a:latin typeface="ＭＳ Ｐゴシック" panose="020B0600070205080204" pitchFamily="50" charset="-128"/>
              <a:ea typeface="ＭＳ Ｐゴシック" panose="020B0600070205080204" pitchFamily="50" charset="-128"/>
            </a:endParaRPr>
          </a:p>
          <a:p>
            <a:pPr algn="l"/>
            <a:r>
              <a:rPr lang="en-US" altLang="ja-JP" sz="3200" b="1" dirty="0">
                <a:solidFill>
                  <a:srgbClr val="FF0000"/>
                </a:solidFill>
                <a:latin typeface="ＭＳ Ｐゴシック" panose="020B0600070205080204" pitchFamily="50" charset="-128"/>
                <a:ea typeface="ＭＳ Ｐゴシック" panose="020B0600070205080204" pitchFamily="50" charset="-128"/>
              </a:rPr>
              <a:t>  </a:t>
            </a:r>
            <a:r>
              <a:rPr lang="ja-JP" altLang="en-US" sz="3200" b="1">
                <a:latin typeface="ＭＳ Ｐゴシック" panose="020B0600070205080204" pitchFamily="50" charset="-128"/>
                <a:ea typeface="ＭＳ Ｐゴシック" panose="020B0600070205080204" pitchFamily="50" charset="-128"/>
              </a:rPr>
              <a:t>は臓器提供が</a:t>
            </a:r>
            <a:r>
              <a:rPr lang="ja-JP" altLang="en-US" sz="3200" b="1">
                <a:solidFill>
                  <a:srgbClr val="FF0000"/>
                </a:solidFill>
                <a:latin typeface="ＭＳ Ｐゴシック" panose="020B0600070205080204" pitchFamily="50" charset="-128"/>
                <a:ea typeface="ＭＳ Ｐゴシック" panose="020B0600070205080204" pitchFamily="50" charset="-128"/>
              </a:rPr>
              <a:t>可能</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a:t>
            </a:r>
            <a:r>
              <a:rPr lang="ja-JP" altLang="en-US" sz="2800" dirty="0">
                <a:latin typeface="ＭＳ Ｐゴシック" panose="020B0600070205080204" pitchFamily="50" charset="-128"/>
                <a:ea typeface="ＭＳ Ｐゴシック" panose="020B0600070205080204" pitchFamily="50" charset="-128"/>
              </a:rPr>
              <a:t>・硬膜下血腫、網膜出血、脳浮腫</a:t>
            </a:r>
            <a:endParaRPr lang="en-US" altLang="ja-JP" sz="2800" dirty="0">
              <a:latin typeface="ＭＳ Ｐゴシック" panose="020B0600070205080204" pitchFamily="50" charset="-128"/>
              <a:ea typeface="ＭＳ Ｐゴシック" panose="020B0600070205080204" pitchFamily="50" charset="-128"/>
            </a:endParaRPr>
          </a:p>
          <a:p>
            <a:pPr algn="l"/>
            <a:r>
              <a:rPr lang="ja-JP" altLang="en-US" sz="2800" dirty="0">
                <a:latin typeface="ＭＳ Ｐゴシック" panose="020B0600070205080204" pitchFamily="50" charset="-128"/>
                <a:ea typeface="ＭＳ Ｐゴシック" panose="020B0600070205080204" pitchFamily="50" charset="-128"/>
              </a:rPr>
              <a:t>　・頭蓋骨骨折：多発性、両側性</a:t>
            </a:r>
            <a:endParaRPr lang="en-US" altLang="ja-JP" sz="2800" dirty="0">
              <a:latin typeface="ＭＳ Ｐゴシック" panose="020B0600070205080204" pitchFamily="50" charset="-128"/>
              <a:ea typeface="ＭＳ Ｐゴシック" panose="020B0600070205080204" pitchFamily="50" charset="-128"/>
            </a:endParaRPr>
          </a:p>
          <a:p>
            <a:pPr algn="l"/>
            <a:r>
              <a:rPr lang="ja-JP" altLang="en-US" sz="2800" dirty="0">
                <a:latin typeface="ＭＳ Ｐゴシック" panose="020B0600070205080204" pitchFamily="50" charset="-128"/>
                <a:ea typeface="ＭＳ Ｐゴシック" panose="020B0600070205080204" pitchFamily="50" charset="-128"/>
              </a:rPr>
              <a:t>　・骨幹端骨折（コーナー骨折、バケツ柄状骨折）、肋骨骨折（横突起が　　　　　　　　　　　　テコになる）、胸骨・棘突起骨折、肩甲骨骨折、らせん状骨折、</a:t>
            </a:r>
            <a:r>
              <a:rPr lang="ja-JP" altLang="en-US" sz="2800">
                <a:latin typeface="ＭＳ Ｐゴシック" panose="020B0600070205080204" pitchFamily="50" charset="-128"/>
                <a:ea typeface="ＭＳ Ｐゴシック" panose="020B0600070205080204" pitchFamily="50" charset="-128"/>
              </a:rPr>
              <a:t>鉛管骨折</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　　　</a:t>
            </a:r>
            <a:r>
              <a:rPr lang="ja-JP" altLang="en-US" sz="3200">
                <a:latin typeface="ＭＳ Ｐゴシック" panose="020B0600070205080204" pitchFamily="50" charset="-128"/>
                <a:ea typeface="ＭＳ Ｐゴシック" panose="020B0600070205080204" pitchFamily="50" charset="-128"/>
              </a:rPr>
              <a:t>　</a:t>
            </a:r>
            <a:endParaRPr lang="en-US" altLang="ja-JP" sz="3200" b="1" dirty="0">
              <a:solidFill>
                <a:srgbClr val="FF0000"/>
              </a:solidFill>
              <a:latin typeface="ＭＳ Ｐゴシック" panose="020B0600070205080204" pitchFamily="50" charset="-128"/>
              <a:ea typeface="ＭＳ Ｐゴシック" panose="020B0600070205080204" pitchFamily="50" charset="-128"/>
            </a:endParaRPr>
          </a:p>
        </p:txBody>
      </p:sp>
      <p:sp>
        <p:nvSpPr>
          <p:cNvPr id="6" name="Google Shape;428;p19">
            <a:extLst>
              <a:ext uri="{FF2B5EF4-FFF2-40B4-BE49-F238E27FC236}">
                <a16:creationId xmlns:a16="http://schemas.microsoft.com/office/drawing/2014/main" id="{B66CF737-3D5C-E74F-AF95-9496436E6CAC}"/>
              </a:ext>
            </a:extLst>
          </p:cNvPr>
          <p:cNvSpPr txBox="1"/>
          <p:nvPr/>
        </p:nvSpPr>
        <p:spPr>
          <a:xfrm>
            <a:off x="1733267" y="5272951"/>
            <a:ext cx="8725466" cy="1585049"/>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800" u="sng">
                <a:solidFill>
                  <a:schemeClr val="dk1"/>
                </a:solidFill>
                <a:latin typeface="Arial"/>
                <a:ea typeface="Arial"/>
                <a:cs typeface="Arial"/>
                <a:sym typeface="Arial"/>
              </a:rPr>
              <a:t>児童から臓器提供を行う施設に必要な体制</a:t>
            </a:r>
            <a:endParaRPr sz="2800" u="sng" dirty="0">
              <a:solidFill>
                <a:schemeClr val="dk1"/>
              </a:solidFill>
              <a:latin typeface="Arial"/>
              <a:ea typeface="Arial"/>
              <a:cs typeface="Arial"/>
              <a:sym typeface="Arial"/>
            </a:endParaRPr>
          </a:p>
          <a:p>
            <a:pPr marL="0" marR="0" lvl="0" indent="0" algn="l" rtl="0">
              <a:spcBef>
                <a:spcPts val="0"/>
              </a:spcBef>
              <a:spcAft>
                <a:spcPts val="0"/>
              </a:spcAft>
              <a:buNone/>
            </a:pPr>
            <a:endParaRPr sz="900" u="sng" dirty="0">
              <a:solidFill>
                <a:schemeClr val="dk1"/>
              </a:solidFill>
              <a:latin typeface="Arial"/>
              <a:ea typeface="Arial"/>
              <a:cs typeface="Arial"/>
              <a:sym typeface="Arial"/>
            </a:endParaRPr>
          </a:p>
          <a:p>
            <a:pPr marL="0" marR="0" lvl="0" indent="0" algn="l" rtl="0">
              <a:spcBef>
                <a:spcPts val="0"/>
              </a:spcBef>
              <a:spcAft>
                <a:spcPts val="0"/>
              </a:spcAft>
              <a:buNone/>
            </a:pPr>
            <a:r>
              <a:rPr lang="ja-JP" sz="2000">
                <a:solidFill>
                  <a:schemeClr val="dk1"/>
                </a:solidFill>
                <a:latin typeface="Arial"/>
                <a:ea typeface="Arial"/>
                <a:cs typeface="Arial"/>
                <a:sym typeface="Arial"/>
              </a:rPr>
              <a:t>① 虐待防止委員会等の虐待対応のために必要な院内体制が整備されている</a:t>
            </a: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ja-JP" sz="2000">
                <a:solidFill>
                  <a:schemeClr val="dk1"/>
                </a:solidFill>
                <a:latin typeface="Arial"/>
                <a:ea typeface="Arial"/>
                <a:cs typeface="Arial"/>
                <a:sym typeface="Arial"/>
              </a:rPr>
              <a:t>② 児童虐待の対応に関するマニュアル等が整備されている</a:t>
            </a: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ja-JP" sz="2000">
                <a:solidFill>
                  <a:schemeClr val="dk1"/>
                </a:solidFill>
                <a:latin typeface="Arial"/>
                <a:ea typeface="Arial"/>
                <a:cs typeface="Arial"/>
                <a:sym typeface="Arial"/>
              </a:rPr>
              <a:t>　（新たな知見の集積により更新される必要あり）</a:t>
            </a:r>
            <a:endParaRPr dirty="0"/>
          </a:p>
        </p:txBody>
      </p:sp>
    </p:spTree>
    <p:extLst>
      <p:ext uri="{BB962C8B-B14F-4D97-AF65-F5344CB8AC3E}">
        <p14:creationId xmlns:p14="http://schemas.microsoft.com/office/powerpoint/2010/main" val="2177194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38CBB-A973-E86D-3A60-6D96602491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0156C2-60DB-5F17-7FEC-83CCE2EB0AF7}"/>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16</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B23C4C90-1387-FD15-031D-5FD5E847B8F3}"/>
              </a:ext>
            </a:extLst>
          </p:cNvPr>
          <p:cNvSpPr>
            <a:spLocks noGrp="1"/>
          </p:cNvSpPr>
          <p:nvPr>
            <p:ph type="subTitle" idx="1"/>
          </p:nvPr>
        </p:nvSpPr>
        <p:spPr>
          <a:xfrm>
            <a:off x="876299" y="1600200"/>
            <a:ext cx="11175023" cy="4724400"/>
          </a:xfrm>
        </p:spPr>
        <p:txBody>
          <a:bodyPr>
            <a:normAutofit/>
          </a:bodyPr>
          <a:lstStyle/>
          <a:p>
            <a:pPr algn="l"/>
            <a:r>
              <a:rPr kumimoji="1" lang="ja-JP" altLang="en-US" sz="3200">
                <a:latin typeface="ＭＳ Ｐゴシック" panose="020B0600070205080204" pitchFamily="50" charset="-128"/>
                <a:ea typeface="ＭＳ Ｐゴシック" panose="020B0600070205080204" pitchFamily="50" charset="-128"/>
              </a:rPr>
              <a:t>・</a:t>
            </a:r>
            <a:r>
              <a:rPr lang="en-US" altLang="ja-JP" sz="3200" dirty="0">
                <a:solidFill>
                  <a:srgbClr val="FF0000"/>
                </a:solidFill>
                <a:latin typeface="ＭＳ Ｐゴシック" panose="020B0600070205080204" pitchFamily="50" charset="-128"/>
                <a:ea typeface="ＭＳ Ｐゴシック" panose="020B0600070205080204" pitchFamily="50" charset="-128"/>
              </a:rPr>
              <a:t>15</a:t>
            </a:r>
            <a:r>
              <a:rPr kumimoji="1" lang="ja-JP" altLang="en-US" sz="3200">
                <a:solidFill>
                  <a:srgbClr val="FF0000"/>
                </a:solidFill>
                <a:latin typeface="ＭＳ Ｐゴシック" panose="020B0600070205080204" pitchFamily="50" charset="-128"/>
                <a:ea typeface="ＭＳ Ｐゴシック" panose="020B0600070205080204" pitchFamily="50" charset="-128"/>
              </a:rPr>
              <a:t>歳</a:t>
            </a:r>
            <a:r>
              <a:rPr kumimoji="1" lang="ja-JP" altLang="en-US" sz="3200" dirty="0">
                <a:latin typeface="ＭＳ Ｐゴシック" panose="020B0600070205080204" pitchFamily="50" charset="-128"/>
                <a:ea typeface="ＭＳ Ｐゴシック" panose="020B0600070205080204" pitchFamily="50" charset="-128"/>
              </a:rPr>
              <a:t>男児　入院</a:t>
            </a:r>
            <a:r>
              <a:rPr kumimoji="1" lang="en-US" altLang="ja-JP" sz="3200" dirty="0">
                <a:latin typeface="ＭＳ Ｐゴシック" panose="020B0600070205080204" pitchFamily="50" charset="-128"/>
                <a:ea typeface="ＭＳ Ｐゴシック" panose="020B0600070205080204" pitchFamily="50" charset="-128"/>
              </a:rPr>
              <a:t>10</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・入院概要：交通外傷による頭部外傷</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lang="ja-JP" altLang="en-US" sz="3200" dirty="0">
                <a:solidFill>
                  <a:srgbClr val="FF0000"/>
                </a:solidFill>
                <a:latin typeface="ＭＳ Ｐゴシック" panose="020B0600070205080204" pitchFamily="50" charset="-128"/>
                <a:ea typeface="ＭＳ Ｐゴシック" panose="020B0600070205080204" pitchFamily="50" charset="-128"/>
              </a:rPr>
              <a:t>脳挫傷</a:t>
            </a:r>
            <a:r>
              <a:rPr lang="ja-JP" altLang="en-US" sz="3200" dirty="0">
                <a:latin typeface="ＭＳ Ｐゴシック" panose="020B0600070205080204" pitchFamily="50" charset="-128"/>
                <a:ea typeface="ＭＳ Ｐゴシック" panose="020B0600070205080204" pitchFamily="50" charset="-128"/>
              </a:rPr>
              <a:t>、脳出血</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・家族：両親、祖父母</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a:t>
            </a:r>
            <a:r>
              <a:rPr lang="ja-JP" altLang="en-US" sz="3200" dirty="0">
                <a:solidFill>
                  <a:srgbClr val="0070C0"/>
                </a:solidFill>
                <a:latin typeface="ＭＳ Ｐゴシック" panose="020B0600070205080204" pitchFamily="50" charset="-128"/>
                <a:ea typeface="ＭＳ Ｐゴシック" panose="020B0600070205080204" pitchFamily="50" charset="-128"/>
              </a:rPr>
              <a:t>軽度知的障害（療育手帳</a:t>
            </a:r>
            <a:r>
              <a:rPr lang="en-US" altLang="ja-JP" sz="3200" dirty="0">
                <a:solidFill>
                  <a:srgbClr val="0070C0"/>
                </a:solidFill>
                <a:latin typeface="ＭＳ Ｐゴシック" panose="020B0600070205080204" pitchFamily="50" charset="-128"/>
                <a:ea typeface="ＭＳ Ｐゴシック" panose="020B0600070205080204" pitchFamily="50" charset="-128"/>
              </a:rPr>
              <a:t>B</a:t>
            </a:r>
            <a:r>
              <a:rPr lang="ja-JP" altLang="en-US" sz="3200" dirty="0">
                <a:solidFill>
                  <a:srgbClr val="0070C0"/>
                </a:solidFill>
                <a:latin typeface="ＭＳ Ｐゴシック" panose="020B0600070205080204" pitchFamily="50" charset="-128"/>
                <a:ea typeface="ＭＳ Ｐゴシック" panose="020B0600070205080204" pitchFamily="50" charset="-128"/>
              </a:rPr>
              <a:t>２）</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35.7</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85/45</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9</a:t>
            </a:r>
            <a:r>
              <a:rPr lang="en-US" altLang="ja-JP" sz="3200" dirty="0">
                <a:latin typeface="ＭＳ Ｐゴシック" panose="020B0600070205080204" pitchFamily="50" charset="-128"/>
                <a:ea typeface="ＭＳ Ｐゴシック" panose="020B0600070205080204" pitchFamily="50" charset="-128"/>
              </a:rPr>
              <a:t>0</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52433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B35B3-CD5A-80F3-09F6-17C0D590A0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C6FA60-DCF2-772A-9F7A-1947D57CE999}"/>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16</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EC49282E-D825-14DC-D2CF-06C15AAE6012}"/>
              </a:ext>
            </a:extLst>
          </p:cNvPr>
          <p:cNvSpPr>
            <a:spLocks noGrp="1"/>
          </p:cNvSpPr>
          <p:nvPr>
            <p:ph type="subTitle" idx="1"/>
          </p:nvPr>
        </p:nvSpPr>
        <p:spPr>
          <a:xfrm>
            <a:off x="549654" y="1581018"/>
            <a:ext cx="10982326" cy="2821649"/>
          </a:xfrm>
        </p:spPr>
        <p:txBody>
          <a:bodyPr>
            <a:noAutofit/>
          </a:bodyPr>
          <a:lstStyle/>
          <a:p>
            <a:pPr marL="571500" indent="-571500" algn="l">
              <a:buFont typeface="Arial" panose="020B0604020202020204" pitchFamily="34" charset="0"/>
              <a:buChar char="•"/>
            </a:pPr>
            <a:r>
              <a:rPr lang="ja-JP" altLang="en-US">
                <a:latin typeface="MS UI Gothic" panose="020B0600070205080204" pitchFamily="34" charset="-128"/>
                <a:ea typeface="MS UI Gothic" panose="020B0600070205080204" pitchFamily="34" charset="-128"/>
              </a:rPr>
              <a:t>ポテンシャルドナーとなりうる。</a:t>
            </a:r>
            <a:endParaRPr lang="en-US" altLang="ja-JP" dirty="0">
              <a:latin typeface="MS UI Gothic" panose="020B0600070205080204" pitchFamily="34" charset="-128"/>
              <a:ea typeface="MS UI Gothic" panose="020B0600070205080204" pitchFamily="34" charset="-128"/>
            </a:endParaRPr>
          </a:p>
          <a:p>
            <a:pPr marL="571500" indent="-571500" algn="l">
              <a:buFont typeface="Arial" panose="020B0604020202020204" pitchFamily="34" charset="0"/>
              <a:buChar char="•"/>
            </a:pPr>
            <a:endParaRPr lang="en-US" altLang="ja-JP" sz="800" dirty="0">
              <a:latin typeface="MS UI Gothic" panose="020B0600070205080204" pitchFamily="34" charset="-128"/>
              <a:ea typeface="MS UI Gothic" panose="020B0600070205080204" pitchFamily="34" charset="-128"/>
            </a:endParaRPr>
          </a:p>
          <a:p>
            <a:pPr marL="571500" indent="-571500" algn="l">
              <a:buFont typeface="Arial" panose="020B0604020202020204" pitchFamily="34" charset="0"/>
              <a:buChar char="•"/>
            </a:pPr>
            <a:r>
              <a:rPr lang="ja-JP" altLang="en-US">
                <a:latin typeface="MS UI Gothic" panose="020B0600070205080204" pitchFamily="34" charset="-128"/>
                <a:ea typeface="MS UI Gothic" panose="020B0600070205080204" pitchFamily="34" charset="-128"/>
              </a:rPr>
              <a:t>本症例の軽度知的障害（療育手帳</a:t>
            </a:r>
            <a:r>
              <a:rPr lang="en-US" altLang="ja-JP" dirty="0">
                <a:latin typeface="MS UI Gothic" panose="020B0600070205080204" pitchFamily="34" charset="-128"/>
                <a:ea typeface="MS UI Gothic" panose="020B0600070205080204" pitchFamily="34" charset="-128"/>
              </a:rPr>
              <a:t>B</a:t>
            </a:r>
            <a:r>
              <a:rPr lang="ja-JP" altLang="en-US">
                <a:latin typeface="MS UI Gothic" panose="020B0600070205080204" pitchFamily="34" charset="-128"/>
                <a:ea typeface="MS UI Gothic" panose="020B0600070205080204" pitchFamily="34" charset="-128"/>
              </a:rPr>
              <a:t>２）であれば意思表示は可能と推測する。</a:t>
            </a:r>
            <a:br>
              <a:rPr lang="en-US" altLang="ja-JP" dirty="0">
                <a:latin typeface="MS UI Gothic" panose="020B0600070205080204" pitchFamily="34" charset="-128"/>
                <a:ea typeface="MS UI Gothic" panose="020B0600070205080204" pitchFamily="34" charset="-128"/>
              </a:rPr>
            </a:br>
            <a:r>
              <a:rPr lang="ja-JP" altLang="en-US">
                <a:latin typeface="MS UI Gothic" panose="020B0600070205080204" pitchFamily="34" charset="-128"/>
                <a:ea typeface="MS UI Gothic" panose="020B0600070205080204" pitchFamily="34" charset="-128"/>
              </a:rPr>
              <a:t>家族へ病状説明の際に確認を行う必要があり、本人の推定意思を確認することが重要となる。</a:t>
            </a:r>
            <a:endParaRPr lang="en-US" altLang="ja-JP" dirty="0">
              <a:latin typeface="MS UI Gothic" panose="020B0600070205080204" pitchFamily="34" charset="-128"/>
              <a:ea typeface="MS UI Gothic" panose="020B0600070205080204" pitchFamily="34" charset="-128"/>
            </a:endParaRPr>
          </a:p>
          <a:p>
            <a:pPr marL="571500" indent="-571500" algn="l">
              <a:buFont typeface="Arial" panose="020B0604020202020204" pitchFamily="34" charset="0"/>
              <a:buChar char="•"/>
            </a:pPr>
            <a:endParaRPr lang="en-US" altLang="ja-JP" sz="800" dirty="0">
              <a:latin typeface="MS UI Gothic" panose="020B0600070205080204" pitchFamily="34" charset="-128"/>
              <a:ea typeface="MS UI Gothic" panose="020B0600070205080204" pitchFamily="34" charset="-128"/>
            </a:endParaRPr>
          </a:p>
          <a:p>
            <a:pPr marL="571500" indent="-571500" algn="l">
              <a:buFont typeface="Arial" panose="020B0604020202020204" pitchFamily="34" charset="0"/>
              <a:buChar char="•"/>
            </a:pPr>
            <a:r>
              <a:rPr lang="ja-JP" altLang="en-US">
                <a:solidFill>
                  <a:schemeClr val="dk1"/>
                </a:solidFill>
                <a:latin typeface="MS UI Gothic" panose="020B0600070205080204" pitchFamily="34" charset="-128"/>
                <a:ea typeface="MS UI Gothic" panose="020B0600070205080204" pitchFamily="34" charset="-128"/>
                <a:cs typeface="Arial"/>
                <a:sym typeface="Arial"/>
              </a:rPr>
              <a:t>令和</a:t>
            </a:r>
            <a:r>
              <a:rPr lang="en-US" altLang="ja-JP" dirty="0">
                <a:solidFill>
                  <a:schemeClr val="dk1"/>
                </a:solidFill>
                <a:latin typeface="MS UI Gothic" panose="020B0600070205080204" pitchFamily="34" charset="-128"/>
                <a:ea typeface="MS UI Gothic" panose="020B0600070205080204" pitchFamily="34" charset="-128"/>
                <a:cs typeface="Arial"/>
                <a:sym typeface="Arial"/>
              </a:rPr>
              <a:t>4</a:t>
            </a:r>
            <a:r>
              <a:rPr lang="ja-JP" altLang="en-US">
                <a:solidFill>
                  <a:schemeClr val="dk1"/>
                </a:solidFill>
                <a:latin typeface="MS UI Gothic" panose="020B0600070205080204" pitchFamily="34" charset="-128"/>
                <a:ea typeface="MS UI Gothic" panose="020B0600070205080204" pitchFamily="34" charset="-128"/>
                <a:cs typeface="Arial"/>
                <a:sym typeface="Arial"/>
              </a:rPr>
              <a:t>年</a:t>
            </a:r>
            <a:r>
              <a:rPr lang="en-US" altLang="ja-JP" dirty="0">
                <a:solidFill>
                  <a:schemeClr val="dk1"/>
                </a:solidFill>
                <a:latin typeface="MS UI Gothic" panose="020B0600070205080204" pitchFamily="34" charset="-128"/>
                <a:ea typeface="MS UI Gothic" panose="020B0600070205080204" pitchFamily="34" charset="-128"/>
                <a:cs typeface="Arial"/>
                <a:sym typeface="Arial"/>
              </a:rPr>
              <a:t>7</a:t>
            </a:r>
            <a:r>
              <a:rPr lang="ja-JP" altLang="en-US">
                <a:solidFill>
                  <a:schemeClr val="dk1"/>
                </a:solidFill>
                <a:latin typeface="MS UI Gothic" panose="020B0600070205080204" pitchFamily="34" charset="-128"/>
                <a:ea typeface="MS UI Gothic" panose="020B0600070205080204" pitchFamily="34" charset="-128"/>
                <a:cs typeface="Arial"/>
                <a:sym typeface="Arial"/>
              </a:rPr>
              <a:t>月</a:t>
            </a:r>
            <a:r>
              <a:rPr lang="en-US" altLang="ja-JP" dirty="0">
                <a:solidFill>
                  <a:schemeClr val="dk1"/>
                </a:solidFill>
                <a:latin typeface="MS UI Gothic" panose="020B0600070205080204" pitchFamily="34" charset="-128"/>
                <a:ea typeface="MS UI Gothic" panose="020B0600070205080204" pitchFamily="34" charset="-128"/>
                <a:cs typeface="Arial"/>
                <a:sym typeface="Arial"/>
              </a:rPr>
              <a:t>20</a:t>
            </a:r>
            <a:r>
              <a:rPr lang="ja-JP" altLang="en-US">
                <a:solidFill>
                  <a:schemeClr val="dk1"/>
                </a:solidFill>
                <a:latin typeface="MS UI Gothic" panose="020B0600070205080204" pitchFamily="34" charset="-128"/>
                <a:ea typeface="MS UI Gothic" panose="020B0600070205080204" pitchFamily="34" charset="-128"/>
                <a:cs typeface="Arial"/>
                <a:sym typeface="Arial"/>
              </a:rPr>
              <a:t>日改正後は、</a:t>
            </a:r>
            <a:r>
              <a:rPr lang="ja-JP" altLang="en-US">
                <a:latin typeface="MS UI Gothic" panose="020B0600070205080204" pitchFamily="34" charset="-128"/>
                <a:ea typeface="MS UI Gothic" panose="020B0600070205080204" pitchFamily="34" charset="-128"/>
              </a:rPr>
              <a:t>意思表示が有効でないとされる</a:t>
            </a:r>
            <a:r>
              <a:rPr lang="en-US" altLang="ja-JP" dirty="0">
                <a:solidFill>
                  <a:srgbClr val="FF0000"/>
                </a:solidFill>
                <a:latin typeface="MS UI Gothic" panose="020B0600070205080204" pitchFamily="34" charset="-128"/>
                <a:ea typeface="MS UI Gothic" panose="020B0600070205080204" pitchFamily="34" charset="-128"/>
                <a:cs typeface="Arial"/>
                <a:sym typeface="Arial"/>
              </a:rPr>
              <a:t>15</a:t>
            </a:r>
            <a:r>
              <a:rPr lang="ja-JP" altLang="en-US">
                <a:solidFill>
                  <a:srgbClr val="FF0000"/>
                </a:solidFill>
                <a:latin typeface="MS UI Gothic" panose="020B0600070205080204" pitchFamily="34" charset="-128"/>
                <a:ea typeface="MS UI Gothic" panose="020B0600070205080204" pitchFamily="34" charset="-128"/>
                <a:cs typeface="Arial"/>
                <a:sym typeface="Arial"/>
              </a:rPr>
              <a:t>歳未満</a:t>
            </a:r>
            <a:r>
              <a:rPr lang="ja-JP" altLang="en-US">
                <a:solidFill>
                  <a:schemeClr val="dk1"/>
                </a:solidFill>
                <a:latin typeface="MS UI Gothic" panose="020B0600070205080204" pitchFamily="34" charset="-128"/>
                <a:ea typeface="MS UI Gothic" panose="020B0600070205080204" pitchFamily="34" charset="-128"/>
                <a:cs typeface="Arial"/>
                <a:sym typeface="Arial"/>
              </a:rPr>
              <a:t>については、障害のあるなしに関わらず、家族の承諾によって臓器提供が可能となっている。</a:t>
            </a:r>
            <a:endParaRPr lang="en-US" altLang="ja-JP" dirty="0">
              <a:latin typeface="MS UI Gothic" panose="020B0600070205080204" pitchFamily="34" charset="-128"/>
              <a:ea typeface="MS UI Gothic" panose="020B0600070205080204" pitchFamily="34" charset="-128"/>
            </a:endParaRPr>
          </a:p>
        </p:txBody>
      </p:sp>
      <p:sp>
        <p:nvSpPr>
          <p:cNvPr id="4" name="テキスト ボックス 3">
            <a:extLst>
              <a:ext uri="{FF2B5EF4-FFF2-40B4-BE49-F238E27FC236}">
                <a16:creationId xmlns:a16="http://schemas.microsoft.com/office/drawing/2014/main" id="{7041809A-078C-084D-9FD3-77431C0588E9}"/>
              </a:ext>
            </a:extLst>
          </p:cNvPr>
          <p:cNvSpPr txBox="1"/>
          <p:nvPr/>
        </p:nvSpPr>
        <p:spPr>
          <a:xfrm>
            <a:off x="549654" y="5355675"/>
            <a:ext cx="11327042" cy="1015663"/>
          </a:xfrm>
          <a:prstGeom prst="rect">
            <a:avLst/>
          </a:prstGeom>
          <a:noFill/>
          <a:ln>
            <a:solidFill>
              <a:schemeClr val="tx1"/>
            </a:solidFill>
          </a:ln>
        </p:spPr>
        <p:txBody>
          <a:bodyPr wrap="square" rtlCol="0">
            <a:spAutoFit/>
          </a:bodyPr>
          <a:lstStyle/>
          <a:p>
            <a:pPr lvl="0">
              <a:lnSpc>
                <a:spcPct val="100000"/>
              </a:lnSpc>
              <a:spcBef>
                <a:spcPts val="0"/>
              </a:spcBef>
            </a:pPr>
            <a:r>
              <a:rPr lang="ja-JP" altLang="en-US" sz="2000"/>
              <a:t>意思表示を有効なものとして取り扱う</a:t>
            </a:r>
            <a:r>
              <a:rPr lang="ja-JP" altLang="en-US" sz="2000" b="1">
                <a:solidFill>
                  <a:srgbClr val="FF0000"/>
                </a:solidFill>
              </a:rPr>
              <a:t>１５歳以上</a:t>
            </a:r>
            <a:r>
              <a:rPr lang="ja-JP" altLang="en-US" sz="2000" b="1"/>
              <a:t>の者であって、知的障害者等の臓器提供に関する有効な</a:t>
            </a:r>
            <a:r>
              <a:rPr lang="ja-JP" altLang="en-US" sz="2000" b="1">
                <a:solidFill>
                  <a:srgbClr val="FF0000"/>
                </a:solidFill>
              </a:rPr>
              <a:t>意思表示が困難となる障害を有する者であることが判明した場合</a:t>
            </a:r>
            <a:r>
              <a:rPr lang="ja-JP" altLang="en-US" sz="2000"/>
              <a:t>においては、当面、当該者からの臓器摘出は見合わせること。</a:t>
            </a:r>
            <a:endParaRPr lang="ja-JP" altLang="en-US" sz="2400">
              <a:solidFill>
                <a:schemeClr val="dk1"/>
              </a:solidFill>
              <a:latin typeface="Arial"/>
              <a:ea typeface="Arial"/>
              <a:cs typeface="Arial"/>
              <a:sym typeface="Arial"/>
            </a:endParaRPr>
          </a:p>
        </p:txBody>
      </p:sp>
      <p:sp>
        <p:nvSpPr>
          <p:cNvPr id="5" name="テキスト ボックス 4">
            <a:extLst>
              <a:ext uri="{FF2B5EF4-FFF2-40B4-BE49-F238E27FC236}">
                <a16:creationId xmlns:a16="http://schemas.microsoft.com/office/drawing/2014/main" id="{158F1330-CC8C-3D47-9C05-E8E3FAC5D2BA}"/>
              </a:ext>
            </a:extLst>
          </p:cNvPr>
          <p:cNvSpPr txBox="1"/>
          <p:nvPr/>
        </p:nvSpPr>
        <p:spPr>
          <a:xfrm>
            <a:off x="549654" y="4754830"/>
            <a:ext cx="8956298" cy="369332"/>
          </a:xfrm>
          <a:prstGeom prst="rect">
            <a:avLst/>
          </a:prstGeom>
          <a:noFill/>
        </p:spPr>
        <p:txBody>
          <a:bodyPr wrap="none" rtlCol="0">
            <a:spAutoFit/>
          </a:bodyPr>
          <a:lstStyle/>
          <a:p>
            <a:r>
              <a:rPr lang="ja-JP" altLang="en-US">
                <a:latin typeface="MS Gothic" panose="020B0609070205080204" pitchFamily="49" charset="-128"/>
                <a:ea typeface="MS Gothic" panose="020B0609070205080204" pitchFamily="49" charset="-128"/>
                <a:cs typeface="Arial"/>
                <a:sym typeface="Arial"/>
              </a:rPr>
              <a:t>令和</a:t>
            </a:r>
            <a:r>
              <a:rPr lang="en-US" altLang="ja-JP" dirty="0">
                <a:latin typeface="MS Gothic" panose="020B0609070205080204" pitchFamily="49" charset="-128"/>
                <a:ea typeface="MS Gothic" panose="020B0609070205080204" pitchFamily="49" charset="-128"/>
                <a:cs typeface="Arial"/>
                <a:sym typeface="Arial"/>
              </a:rPr>
              <a:t>4</a:t>
            </a:r>
            <a:r>
              <a:rPr lang="ja-JP" altLang="en-US">
                <a:latin typeface="MS Gothic" panose="020B0609070205080204" pitchFamily="49" charset="-128"/>
                <a:ea typeface="MS Gothic" panose="020B0609070205080204" pitchFamily="49" charset="-128"/>
                <a:cs typeface="Arial"/>
                <a:sym typeface="Arial"/>
              </a:rPr>
              <a:t>年</a:t>
            </a:r>
            <a:r>
              <a:rPr lang="en-US" altLang="ja-JP" dirty="0">
                <a:latin typeface="MS Gothic" panose="020B0609070205080204" pitchFamily="49" charset="-128"/>
                <a:ea typeface="MS Gothic" panose="020B0609070205080204" pitchFamily="49" charset="-128"/>
                <a:cs typeface="Arial"/>
                <a:sym typeface="Arial"/>
              </a:rPr>
              <a:t>7</a:t>
            </a:r>
            <a:r>
              <a:rPr lang="ja-JP" altLang="en-US">
                <a:latin typeface="MS Gothic" panose="020B0609070205080204" pitchFamily="49" charset="-128"/>
                <a:ea typeface="MS Gothic" panose="020B0609070205080204" pitchFamily="49" charset="-128"/>
                <a:cs typeface="Arial"/>
                <a:sym typeface="Arial"/>
              </a:rPr>
              <a:t>月</a:t>
            </a:r>
            <a:r>
              <a:rPr lang="en-US" altLang="ja-JP" dirty="0">
                <a:latin typeface="MS Gothic" panose="020B0609070205080204" pitchFamily="49" charset="-128"/>
                <a:ea typeface="MS Gothic" panose="020B0609070205080204" pitchFamily="49" charset="-128"/>
                <a:cs typeface="Arial"/>
                <a:sym typeface="Arial"/>
              </a:rPr>
              <a:t>20</a:t>
            </a:r>
            <a:r>
              <a:rPr lang="ja-JP" altLang="en-US">
                <a:latin typeface="MS Gothic" panose="020B0609070205080204" pitchFamily="49" charset="-128"/>
                <a:ea typeface="MS Gothic" panose="020B0609070205080204" pitchFamily="49" charset="-128"/>
                <a:cs typeface="Arial"/>
                <a:sym typeface="Arial"/>
              </a:rPr>
              <a:t>日「臓器の移植に関する法律」の運用に関する指針一部改正より抜粋</a:t>
            </a:r>
            <a:endParaRPr lang="en-US" altLang="ja-JP" dirty="0">
              <a:latin typeface="MS Gothic" panose="020B0609070205080204" pitchFamily="49" charset="-128"/>
              <a:ea typeface="MS Gothic" panose="020B0609070205080204" pitchFamily="49" charset="-128"/>
              <a:cs typeface="Arial"/>
              <a:sym typeface="Arial"/>
            </a:endParaRPr>
          </a:p>
        </p:txBody>
      </p:sp>
    </p:spTree>
    <p:extLst>
      <p:ext uri="{BB962C8B-B14F-4D97-AF65-F5344CB8AC3E}">
        <p14:creationId xmlns:p14="http://schemas.microsoft.com/office/powerpoint/2010/main" val="1414019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17</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300" y="1600200"/>
            <a:ext cx="9994900"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６５</a:t>
            </a:r>
            <a:r>
              <a:rPr kumimoji="1" lang="ja-JP" altLang="en-US" sz="3200" dirty="0">
                <a:latin typeface="ＭＳ Ｐゴシック" panose="020B0600070205080204" pitchFamily="50" charset="-128"/>
                <a:ea typeface="ＭＳ Ｐゴシック" panose="020B0600070205080204" pitchFamily="50" charset="-128"/>
              </a:rPr>
              <a:t>歳女性　入院</a:t>
            </a:r>
            <a:r>
              <a:rPr lang="ja-JP" altLang="en-US" sz="3200" dirty="0">
                <a:latin typeface="ＭＳ Ｐゴシック" panose="020B0600070205080204" pitchFamily="50" charset="-128"/>
                <a:ea typeface="ＭＳ Ｐゴシック" panose="020B0600070205080204" pitchFamily="50" charset="-128"/>
              </a:rPr>
              <a:t>６</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・入院概要：自宅で頭痛を訴えたあと倒れた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lang="ja-JP" altLang="en-US" sz="3200" dirty="0">
                <a:solidFill>
                  <a:srgbClr val="FF0000"/>
                </a:solidFill>
                <a:latin typeface="ＭＳ Ｐゴシック" panose="020B0600070205080204" pitchFamily="50" charset="-128"/>
                <a:ea typeface="ＭＳ Ｐゴシック" panose="020B0600070205080204" pitchFamily="50" charset="-128"/>
              </a:rPr>
              <a:t>脳動脈瘤破裂によるくも膜下出血</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・本人意思：免許証の一番に〇</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・家族：夫、長男、長女</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a:t>
            </a:r>
            <a:r>
              <a:rPr lang="en-US" altLang="ja-JP" sz="3200" dirty="0">
                <a:solidFill>
                  <a:srgbClr val="FF0000"/>
                </a:solidFill>
                <a:latin typeface="ＭＳ Ｐゴシック" panose="020B0600070205080204" pitchFamily="50" charset="-128"/>
                <a:ea typeface="ＭＳ Ｐゴシック" panose="020B0600070205080204" pitchFamily="50" charset="-128"/>
              </a:rPr>
              <a:t>3</a:t>
            </a:r>
            <a:r>
              <a:rPr lang="ja-JP" altLang="en-US" sz="3200" dirty="0">
                <a:solidFill>
                  <a:srgbClr val="FF0000"/>
                </a:solidFill>
                <a:latin typeface="ＭＳ Ｐゴシック" panose="020B0600070205080204" pitchFamily="50" charset="-128"/>
                <a:ea typeface="ＭＳ Ｐゴシック" panose="020B0600070205080204" pitchFamily="50" charset="-128"/>
              </a:rPr>
              <a:t>ヶ月前から透析導入</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83752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17</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2198688"/>
            <a:ext cx="10763251" cy="2552700"/>
          </a:xfrm>
        </p:spPr>
        <p:txBody>
          <a:bodyPr>
            <a:normAutofit/>
          </a:bodyPr>
          <a:lstStyle/>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透析歴</a:t>
            </a:r>
            <a:r>
              <a:rPr kumimoji="1" lang="ja-JP" altLang="en-US" sz="3200" dirty="0">
                <a:latin typeface="ＭＳ Ｐゴシック" panose="020B0600070205080204" pitchFamily="50" charset="-128"/>
                <a:ea typeface="ＭＳ Ｐゴシック" panose="020B0600070205080204" pitchFamily="50" charset="-128"/>
              </a:rPr>
              <a:t>があっても提供の可能性</a:t>
            </a:r>
            <a:r>
              <a:rPr kumimoji="1" lang="ja-JP" altLang="en-US" sz="3200">
                <a:latin typeface="ＭＳ Ｐゴシック" panose="020B0600070205080204" pitchFamily="50" charset="-128"/>
                <a:ea typeface="ＭＳ Ｐゴシック" panose="020B0600070205080204" pitchFamily="50" charset="-128"/>
              </a:rPr>
              <a:t>あり。</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心臓</a:t>
            </a:r>
            <a:r>
              <a:rPr lang="ja-JP" altLang="en-US" sz="3200" dirty="0">
                <a:latin typeface="ＭＳ Ｐゴシック" panose="020B0600070205080204" pitchFamily="50" charset="-128"/>
                <a:ea typeface="ＭＳ Ｐゴシック" panose="020B0600070205080204" pitchFamily="50" charset="-128"/>
              </a:rPr>
              <a:t>のみの提供に至った症例もあります。</a:t>
            </a:r>
            <a:endParaRPr lang="en-US" altLang="ja-JP" sz="3200" dirty="0">
              <a:latin typeface="ＭＳ Ｐゴシック" panose="020B0600070205080204" pitchFamily="50" charset="-128"/>
              <a:ea typeface="ＭＳ Ｐゴシック" panose="020B0600070205080204" pitchFamily="50" charset="-128"/>
            </a:endParaRPr>
          </a:p>
          <a:p>
            <a:pPr algn="l"/>
            <a:r>
              <a:rPr lang="en-US" altLang="ja-JP"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脳死下臓器提供</a:t>
            </a:r>
            <a:r>
              <a:rPr lang="en-US" altLang="ja-JP"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89889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18</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300" y="1211262"/>
            <a:ext cx="9994900" cy="5113338"/>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45</a:t>
            </a:r>
            <a:r>
              <a:rPr kumimoji="1" lang="ja-JP" altLang="en-US" sz="3200" dirty="0">
                <a:latin typeface="ＭＳ Ｐゴシック" panose="020B0600070205080204" pitchFamily="50" charset="-128"/>
                <a:ea typeface="ＭＳ Ｐゴシック" panose="020B0600070205080204" pitchFamily="50" charset="-128"/>
              </a:rPr>
              <a:t>歳</a:t>
            </a:r>
            <a:r>
              <a:rPr lang="ja-JP" altLang="en-US" sz="3200" dirty="0">
                <a:latin typeface="ＭＳ Ｐゴシック" panose="020B0600070205080204" pitchFamily="50" charset="-128"/>
                <a:ea typeface="ＭＳ Ｐゴシック" panose="020B0600070205080204" pitchFamily="50" charset="-128"/>
              </a:rPr>
              <a:t>男</a:t>
            </a:r>
            <a:r>
              <a:rPr kumimoji="1" lang="ja-JP" altLang="en-US" sz="3200" dirty="0">
                <a:latin typeface="ＭＳ Ｐゴシック" panose="020B0600070205080204" pitchFamily="50" charset="-128"/>
                <a:ea typeface="ＭＳ Ｐゴシック" panose="020B0600070205080204" pitchFamily="50" charset="-128"/>
              </a:rPr>
              <a:t>性</a:t>
            </a:r>
            <a:r>
              <a:rPr kumimoji="1" lang="en-US" altLang="ja-JP" sz="3200" dirty="0">
                <a:latin typeface="ＭＳ Ｐゴシック" panose="020B0600070205080204" pitchFamily="50" charset="-128"/>
                <a:ea typeface="ＭＳ Ｐゴシック" panose="020B0600070205080204" pitchFamily="50" charset="-128"/>
              </a:rPr>
              <a:t>(</a:t>
            </a:r>
            <a:r>
              <a:rPr lang="ja-JP" altLang="en-US" sz="3200" dirty="0">
                <a:solidFill>
                  <a:srgbClr val="FF0000"/>
                </a:solidFill>
                <a:latin typeface="ＭＳ Ｐゴシック" panose="020B0600070205080204" pitchFamily="50" charset="-128"/>
                <a:ea typeface="ＭＳ Ｐゴシック" panose="020B0600070205080204" pitchFamily="50" charset="-128"/>
              </a:rPr>
              <a:t>シンガポール</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人</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　入院</a:t>
            </a:r>
            <a:r>
              <a:rPr kumimoji="1" lang="en-US" altLang="ja-JP" sz="3200" dirty="0">
                <a:latin typeface="ＭＳ Ｐゴシック" panose="020B0600070205080204" pitchFamily="50" charset="-128"/>
                <a:ea typeface="ＭＳ Ｐゴシック" panose="020B0600070205080204" pitchFamily="50" charset="-128"/>
              </a:rPr>
              <a:t>15</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・入院概要：モノレール内で突然倒れた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en-US" altLang="ja-JP" sz="3200" dirty="0">
                <a:latin typeface="ＭＳ Ｐゴシック" panose="020B0600070205080204" pitchFamily="50" charset="-128"/>
                <a:ea typeface="ＭＳ Ｐゴシック" panose="020B0600070205080204" pitchFamily="50" charset="-128"/>
              </a:rPr>
              <a:t> </a:t>
            </a:r>
            <a:r>
              <a:rPr lang="ja-JP" altLang="en-US" sz="3200" dirty="0">
                <a:solidFill>
                  <a:srgbClr val="FF0000"/>
                </a:solidFill>
                <a:latin typeface="ＭＳ Ｐゴシック" panose="020B0600070205080204" pitchFamily="50" charset="-128"/>
                <a:ea typeface="ＭＳ Ｐゴシック" panose="020B0600070205080204" pitchFamily="50" charset="-128"/>
              </a:rPr>
              <a:t>くも膜下出血</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・家族：妻、父、母、友人</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通訳</a:t>
            </a:r>
            <a:r>
              <a:rPr kumimoji="1" lang="en-US" altLang="ja-JP" sz="3200" dirty="0">
                <a:latin typeface="ＭＳ Ｐゴシック" panose="020B0600070205080204" pitchFamily="50" charset="-128"/>
                <a:ea typeface="ＭＳ Ｐゴシック" panose="020B0600070205080204" pitchFamily="50" charset="-128"/>
              </a:rPr>
              <a:t>)</a:t>
            </a:r>
          </a:p>
          <a:p>
            <a:pPr algn="l"/>
            <a:r>
              <a:rPr lang="ja-JP" altLang="en-US" sz="3200" dirty="0">
                <a:latin typeface="ＭＳ Ｐゴシック" panose="020B0600070205080204" pitchFamily="50" charset="-128"/>
                <a:ea typeface="ＭＳ Ｐゴシック" panose="020B0600070205080204" pitchFamily="50" charset="-128"/>
              </a:rPr>
              <a:t>・既往歴：特になし。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36.8</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自発呼吸消失</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a:p>
            <a:pPr algn="l"/>
            <a:r>
              <a:rPr kumimoji="1" lang="ja-JP" altLang="en-US" sz="3200">
                <a:latin typeface="ＭＳ Ｐゴシック" panose="020B0600070205080204" pitchFamily="50" charset="-128"/>
                <a:ea typeface="ＭＳ Ｐゴシック" panose="020B0600070205080204" pitchFamily="50" charset="-128"/>
              </a:rPr>
              <a:t>・日本で就労</a:t>
            </a:r>
            <a:r>
              <a:rPr kumimoji="1" lang="ja-JP" altLang="en-US" sz="3200" dirty="0">
                <a:latin typeface="ＭＳ Ｐゴシック" panose="020B0600070205080204" pitchFamily="50" charset="-128"/>
                <a:ea typeface="ＭＳ Ｐゴシック" panose="020B0600070205080204" pitchFamily="50" charset="-128"/>
              </a:rPr>
              <a:t>して</a:t>
            </a:r>
            <a:r>
              <a:rPr kumimoji="1" lang="en-US" altLang="ja-JP" sz="3200" dirty="0">
                <a:latin typeface="ＭＳ Ｐゴシック" panose="020B0600070205080204" pitchFamily="50" charset="-128"/>
                <a:ea typeface="ＭＳ Ｐゴシック" panose="020B0600070205080204" pitchFamily="50" charset="-128"/>
              </a:rPr>
              <a:t>15</a:t>
            </a:r>
            <a:r>
              <a:rPr kumimoji="1" lang="ja-JP" altLang="en-US" sz="3200" dirty="0">
                <a:latin typeface="ＭＳ Ｐゴシック" panose="020B0600070205080204" pitchFamily="50" charset="-128"/>
                <a:ea typeface="ＭＳ Ｐゴシック" panose="020B0600070205080204" pitchFamily="50" charset="-128"/>
              </a:rPr>
              <a:t>年目。健康保険あり。</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062375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18</a:t>
            </a:r>
            <a:r>
              <a:rPr kumimoji="1" lang="ja-JP" altLang="en-US" sz="4000" dirty="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2198688"/>
            <a:ext cx="10763251" cy="25527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外国人でも提供可能。日本国内の法に則り対応可能。</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・ご家族の理解力</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通訳等</a:t>
            </a:r>
            <a:r>
              <a:rPr kumimoji="1" lang="en-US" altLang="ja-JP" sz="3200" dirty="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、宗教観、死生観等に配慮が必要</a:t>
            </a:r>
            <a:endParaRPr kumimoji="1"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823635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FFBB6-F73F-D05F-C0A9-12127C80AF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84F0C1-B656-BFA3-4953-366B0140582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19</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9E08724A-7129-BA4E-1DA3-D719C483877B}"/>
              </a:ext>
            </a:extLst>
          </p:cNvPr>
          <p:cNvSpPr>
            <a:spLocks noGrp="1"/>
          </p:cNvSpPr>
          <p:nvPr>
            <p:ph type="subTitle" idx="1"/>
          </p:nvPr>
        </p:nvSpPr>
        <p:spPr>
          <a:xfrm>
            <a:off x="606334" y="1600200"/>
            <a:ext cx="11585666" cy="4724400"/>
          </a:xfrm>
        </p:spPr>
        <p:txBody>
          <a:bodyPr>
            <a:normAutofit/>
          </a:bodyPr>
          <a:lstStyle/>
          <a:p>
            <a:pPr algn="l"/>
            <a:r>
              <a:rPr kumimoji="1" lang="ja-JP" altLang="en-US" sz="3200">
                <a:latin typeface="ＭＳ Ｐゴシック" panose="020B0600070205080204" pitchFamily="50" charset="-128"/>
                <a:ea typeface="ＭＳ Ｐゴシック" panose="020B0600070205080204" pitchFamily="50" charset="-128"/>
              </a:rPr>
              <a:t>・</a:t>
            </a: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1</a:t>
            </a:r>
            <a:r>
              <a:rPr kumimoji="1" lang="ja-JP" altLang="en-US" sz="3200">
                <a:solidFill>
                  <a:srgbClr val="FF0000"/>
                </a:solidFill>
                <a:latin typeface="ＭＳ Ｐゴシック" panose="020B0600070205080204" pitchFamily="50" charset="-128"/>
                <a:ea typeface="ＭＳ Ｐゴシック" panose="020B0600070205080204" pitchFamily="50" charset="-128"/>
              </a:rPr>
              <a:t>歳</a:t>
            </a:r>
            <a:r>
              <a:rPr lang="ja-JP" altLang="en-US" sz="3200">
                <a:solidFill>
                  <a:srgbClr val="FF0000"/>
                </a:solidFill>
                <a:latin typeface="ＭＳ Ｐゴシック" panose="020B0600070205080204" pitchFamily="50" charset="-128"/>
                <a:ea typeface="ＭＳ Ｐゴシック" panose="020B0600070205080204" pitchFamily="50" charset="-128"/>
              </a:rPr>
              <a:t> </a:t>
            </a:r>
            <a:r>
              <a:rPr kumimoji="1" lang="ja-JP" altLang="en-US" sz="3200">
                <a:latin typeface="ＭＳ Ｐゴシック" panose="020B0600070205080204" pitchFamily="50" charset="-128"/>
                <a:ea typeface="ＭＳ Ｐゴシック" panose="020B0600070205080204" pitchFamily="50" charset="-128"/>
              </a:rPr>
              <a:t>男児　入院</a:t>
            </a:r>
            <a:r>
              <a:rPr kumimoji="1" lang="en-US" altLang="ja-JP" sz="3200" dirty="0">
                <a:latin typeface="ＭＳ Ｐゴシック" panose="020B0600070205080204" pitchFamily="50" charset="-128"/>
                <a:ea typeface="ＭＳ Ｐゴシック" panose="020B0600070205080204" pitchFamily="50" charset="-128"/>
              </a:rPr>
              <a:t>6</a:t>
            </a:r>
            <a:r>
              <a:rPr kumimoji="1" lang="ja-JP" altLang="en-US" sz="320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a:t>
            </a:r>
            <a:r>
              <a:rPr lang="ja-JP" altLang="en-US" sz="3200">
                <a:latin typeface="ＭＳ Ｐゴシック" panose="020B0600070205080204" pitchFamily="50" charset="-128"/>
                <a:ea typeface="ＭＳ Ｐゴシック" panose="020B0600070205080204" pitchFamily="50" charset="-128"/>
              </a:rPr>
              <a:t>概要：</a:t>
            </a:r>
            <a:r>
              <a:rPr lang="ja-JP" altLang="en-US" sz="3200">
                <a:solidFill>
                  <a:srgbClr val="FF0000"/>
                </a:solidFill>
                <a:latin typeface="ＭＳ Ｐゴシック" panose="020B0600070205080204" pitchFamily="50" charset="-128"/>
                <a:ea typeface="ＭＳ Ｐゴシック" panose="020B0600070205080204" pitchFamily="50" charset="-128"/>
              </a:rPr>
              <a:t>お風呂で溺れているところを発見された</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・傷病名：</a:t>
            </a:r>
            <a:r>
              <a:rPr lang="ja-JP" altLang="en-US" sz="3200">
                <a:solidFill>
                  <a:srgbClr val="FF0000"/>
                </a:solidFill>
                <a:latin typeface="ＭＳ Ｐゴシック" panose="020B0600070205080204" pitchFamily="50" charset="-128"/>
                <a:ea typeface="ＭＳ Ｐゴシック" panose="020B0600070205080204" pitchFamily="50" charset="-128"/>
              </a:rPr>
              <a:t>低酸素性脳症</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本人意思：不明</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・家族：両親（</a:t>
            </a:r>
            <a:r>
              <a:rPr lang="ja-JP" altLang="en-US" sz="3200" dirty="0">
                <a:latin typeface="ＭＳ Ｐゴシック" panose="020B0600070205080204" pitchFamily="50" charset="-128"/>
                <a:ea typeface="ＭＳ Ｐゴシック" panose="020B0600070205080204" pitchFamily="50" charset="-128"/>
              </a:rPr>
              <a:t>家族希望あり</a:t>
            </a:r>
            <a:r>
              <a:rPr kumimoji="1" lang="ja-JP" altLang="en-US"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既往歴：</a:t>
            </a:r>
            <a:r>
              <a:rPr lang="ja-JP" altLang="en-US" sz="3200">
                <a:solidFill>
                  <a:srgbClr val="FF0000"/>
                </a:solidFill>
                <a:latin typeface="ＭＳ Ｐゴシック" panose="020B0600070205080204" pitchFamily="50" charset="-128"/>
                <a:ea typeface="ＭＳ Ｐゴシック" panose="020B0600070205080204" pitchFamily="50" charset="-128"/>
              </a:rPr>
              <a:t>先天性代謝異常症</a:t>
            </a:r>
            <a:r>
              <a:rPr lang="ja-JP" altLang="en-US" sz="3200">
                <a:latin typeface="ＭＳ Ｐゴシック" panose="020B0600070205080204" pitchFamily="50" charset="-128"/>
                <a:ea typeface="ＭＳ Ｐゴシック" panose="020B0600070205080204" pitchFamily="50" charset="-128"/>
              </a:rPr>
              <a:t>（</a:t>
            </a:r>
            <a:r>
              <a:rPr lang="en-US" altLang="ja-JP" sz="3200" dirty="0">
                <a:latin typeface="ＭＳ Ｐゴシック" panose="020B0600070205080204" pitchFamily="50" charset="-128"/>
                <a:ea typeface="ＭＳ Ｐゴシック" panose="020B0600070205080204" pitchFamily="50" charset="-128"/>
              </a:rPr>
              <a:t>OTC</a:t>
            </a:r>
            <a:r>
              <a:rPr lang="ja-JP" altLang="en-US" sz="3200">
                <a:latin typeface="ＭＳ Ｐゴシック" panose="020B0600070205080204" pitchFamily="50" charset="-128"/>
                <a:ea typeface="ＭＳ Ｐゴシック" panose="020B0600070205080204" pitchFamily="50" charset="-128"/>
              </a:rPr>
              <a:t>欠損症）→コントロールは良好</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a:t>
            </a:r>
            <a:r>
              <a:rPr kumimoji="1" lang="ja-JP" altLang="en-US" sz="3200">
                <a:latin typeface="ＭＳ Ｐゴシック" panose="020B0600070205080204" pitchFamily="50" charset="-128"/>
                <a:ea typeface="ＭＳ Ｐゴシック" panose="020B0600070205080204" pitchFamily="50" charset="-128"/>
              </a:rPr>
              <a:t>体温</a:t>
            </a:r>
            <a:r>
              <a:rPr lang="en-US" altLang="ja-JP" sz="3200" dirty="0">
                <a:latin typeface="ＭＳ Ｐゴシック" panose="020B0600070205080204" pitchFamily="50" charset="-128"/>
                <a:ea typeface="ＭＳ Ｐゴシック" panose="020B0600070205080204" pitchFamily="50" charset="-128"/>
              </a:rPr>
              <a:t>36.5</a:t>
            </a:r>
            <a:r>
              <a:rPr kumimoji="1" lang="ja-JP" altLang="en-US" sz="3200">
                <a:latin typeface="ＭＳ Ｐゴシック" panose="020B0600070205080204" pitchFamily="50" charset="-128"/>
                <a:ea typeface="ＭＳ Ｐゴシック" panose="020B0600070205080204" pitchFamily="50" charset="-128"/>
              </a:rPr>
              <a:t>度　血圧</a:t>
            </a:r>
            <a:r>
              <a:rPr lang="en-US" altLang="ja-JP" sz="3200" dirty="0">
                <a:latin typeface="ＭＳ Ｐゴシック" panose="020B0600070205080204" pitchFamily="50" charset="-128"/>
                <a:ea typeface="ＭＳ Ｐゴシック" panose="020B0600070205080204" pitchFamily="50" charset="-128"/>
              </a:rPr>
              <a:t>78</a:t>
            </a:r>
            <a:r>
              <a:rPr kumimoji="1" lang="en-US" altLang="ja-JP" sz="3200" dirty="0">
                <a:latin typeface="ＭＳ Ｐゴシック" panose="020B0600070205080204" pitchFamily="50" charset="-128"/>
                <a:ea typeface="ＭＳ Ｐゴシック" panose="020B0600070205080204" pitchFamily="50" charset="-128"/>
              </a:rPr>
              <a:t>/40</a:t>
            </a:r>
            <a:r>
              <a:rPr kumimoji="1" lang="ja-JP" altLang="en-US" sz="320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a:t>
            </a:r>
            <a:r>
              <a:rPr kumimoji="1" lang="ja-JP" altLang="en-US" sz="3200">
                <a:latin typeface="ＭＳ Ｐゴシック" panose="020B0600070205080204" pitchFamily="50" charset="-128"/>
                <a:ea typeface="ＭＳ Ｐゴシック" panose="020B0600070205080204" pitchFamily="50" charset="-128"/>
              </a:rPr>
              <a:t>数</a:t>
            </a:r>
            <a:r>
              <a:rPr lang="en-US" altLang="ja-JP" sz="3200" dirty="0">
                <a:latin typeface="ＭＳ Ｐゴシック" panose="020B0600070205080204" pitchFamily="50" charset="-128"/>
                <a:ea typeface="ＭＳ Ｐゴシック" panose="020B0600070205080204" pitchFamily="50" charset="-128"/>
              </a:rPr>
              <a:t>140</a:t>
            </a:r>
            <a:r>
              <a:rPr kumimoji="1" lang="en-US" altLang="ja-JP" sz="3200" dirty="0">
                <a:latin typeface="ＭＳ Ｐゴシック" panose="020B0600070205080204" pitchFamily="50" charset="-128"/>
                <a:ea typeface="ＭＳ Ｐゴシック" panose="020B0600070205080204" pitchFamily="50" charset="-128"/>
              </a:rPr>
              <a:t>/min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a:t>
            </a:r>
            <a:r>
              <a:rPr lang="ja-JP" altLang="en-US" sz="3200">
                <a:solidFill>
                  <a:srgbClr val="0070C0"/>
                </a:solidFill>
                <a:latin typeface="ＭＳ Ｐゴシック" panose="020B0600070205080204" pitchFamily="50" charset="-128"/>
                <a:ea typeface="ＭＳ Ｐゴシック" panose="020B0600070205080204" pitchFamily="50" charset="-128"/>
              </a:rPr>
              <a:t>呼吸消失</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0193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485775"/>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症例１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600412" y="1887165"/>
            <a:ext cx="11272273" cy="4682967"/>
          </a:xfrm>
        </p:spPr>
        <p:txBody>
          <a:bodyPr>
            <a:normAutofit fontScale="85000" lnSpcReduction="20000"/>
          </a:bodyPr>
          <a:lstStyle/>
          <a:p>
            <a:pPr marL="457200" indent="-457200" algn="l">
              <a:lnSpc>
                <a:spcPct val="110000"/>
              </a:lnSpc>
              <a:buFont typeface="Arial" panose="020B0604020202020204" pitchFamily="34" charset="0"/>
              <a:buChar char="•"/>
            </a:pPr>
            <a:r>
              <a:rPr kumimoji="1" lang="ja-JP" altLang="en-US" sz="3200">
                <a:solidFill>
                  <a:srgbClr val="FF0000"/>
                </a:solidFill>
                <a:latin typeface="ＭＳ Ｐゴシック" panose="020B0600070205080204" pitchFamily="50" charset="-128"/>
                <a:ea typeface="ＭＳ Ｐゴシック" panose="020B0600070205080204" pitchFamily="50" charset="-128"/>
              </a:rPr>
              <a:t>治療限界であり、終末期</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と判断</a:t>
            </a:r>
            <a:r>
              <a:rPr kumimoji="1" lang="ja-JP" altLang="en-US" sz="3200" dirty="0">
                <a:latin typeface="ＭＳ Ｐゴシック" panose="020B0600070205080204" pitchFamily="50" charset="-128"/>
                <a:ea typeface="ＭＳ Ｐゴシック" panose="020B0600070205080204" pitchFamily="50" charset="-128"/>
              </a:rPr>
              <a:t>しているので</a:t>
            </a:r>
            <a:r>
              <a:rPr kumimoji="1" lang="ja-JP" altLang="en-US" sz="3200">
                <a:latin typeface="ＭＳ Ｐゴシック" panose="020B0600070205080204" pitchFamily="50" charset="-128"/>
                <a:ea typeface="ＭＳ Ｐゴシック" panose="020B0600070205080204" pitchFamily="50" charset="-128"/>
              </a:rPr>
              <a:t>あれば、</a:t>
            </a:r>
            <a:br>
              <a:rPr kumimoji="1" lang="en-US" altLang="ja-JP" sz="3200" dirty="0">
                <a:latin typeface="ＭＳ Ｐゴシック" panose="020B0600070205080204" pitchFamily="50" charset="-128"/>
                <a:ea typeface="ＭＳ Ｐゴシック" panose="020B0600070205080204" pitchFamily="50" charset="-128"/>
              </a:rPr>
            </a:br>
            <a:r>
              <a:rPr lang="ja-JP" altLang="en-US" sz="3200">
                <a:latin typeface="ＭＳ Ｐゴシック" panose="020B0600070205080204" pitchFamily="50" charset="-128"/>
                <a:ea typeface="ＭＳ Ｐゴシック" panose="020B0600070205080204" pitchFamily="50" charset="-128"/>
              </a:rPr>
              <a:t>ポテンシャルドナーとなりうる。</a:t>
            </a:r>
            <a:br>
              <a:rPr lang="en-US" altLang="ja-JP" sz="3200" dirty="0">
                <a:latin typeface="ＭＳ Ｐゴシック" panose="020B0600070205080204" pitchFamily="50" charset="-128"/>
                <a:ea typeface="ＭＳ Ｐゴシック" panose="020B0600070205080204" pitchFamily="50" charset="-128"/>
              </a:rPr>
            </a:br>
            <a:r>
              <a:rPr lang="ja-JP" altLang="en-US">
                <a:latin typeface="ＭＳ Ｐゴシック" panose="020B0600070205080204" pitchFamily="50" charset="-128"/>
                <a:ea typeface="ＭＳ Ｐゴシック" panose="020B0600070205080204" pitchFamily="50" charset="-128"/>
              </a:rPr>
              <a:t>＊各施設の手順に準じた終末期判断を行う必要がある。</a:t>
            </a:r>
            <a:endParaRPr lang="en-US" altLang="ja-JP"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endParaRPr lang="en-US" altLang="ja-JP" sz="9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本人書面意思表示がなくとも、</a:t>
            </a:r>
            <a:r>
              <a:rPr lang="ja-JP" altLang="en-US" sz="3200">
                <a:solidFill>
                  <a:srgbClr val="FF0000"/>
                </a:solidFill>
                <a:latin typeface="ＭＳ Ｐゴシック" panose="020B0600070205080204" pitchFamily="50" charset="-128"/>
                <a:ea typeface="ＭＳ Ｐゴシック" panose="020B0600070205080204" pitchFamily="50" charset="-128"/>
              </a:rPr>
              <a:t>家族の同意</a:t>
            </a:r>
            <a:r>
              <a:rPr lang="ja-JP" altLang="en-US" sz="3200">
                <a:latin typeface="ＭＳ Ｐゴシック" panose="020B0600070205080204" pitchFamily="50" charset="-128"/>
                <a:ea typeface="ＭＳ Ｐゴシック" panose="020B0600070205080204" pitchFamily="50" charset="-128"/>
              </a:rPr>
              <a:t>があれば、提供は可能。</a:t>
            </a:r>
            <a:br>
              <a:rPr lang="en-US" altLang="ja-JP" sz="3200" dirty="0">
                <a:latin typeface="ＭＳ Ｐゴシック" panose="020B0600070205080204" pitchFamily="50" charset="-128"/>
                <a:ea typeface="ＭＳ Ｐゴシック" panose="020B0600070205080204" pitchFamily="50" charset="-128"/>
              </a:rPr>
            </a:br>
            <a:r>
              <a:rPr lang="en-US" altLang="ja-JP" sz="3200" dirty="0">
                <a:latin typeface="ＭＳ Ｐゴシック" panose="020B0600070205080204" pitchFamily="50" charset="-128"/>
                <a:ea typeface="ＭＳ Ｐゴシック" panose="020B0600070205080204" pitchFamily="50" charset="-128"/>
              </a:rPr>
              <a:t> ”</a:t>
            </a:r>
            <a:r>
              <a:rPr lang="ja-JP" altLang="en-US" sz="3200">
                <a:latin typeface="ＭＳ Ｐゴシック" panose="020B0600070205080204" pitchFamily="50" charset="-128"/>
                <a:ea typeface="ＭＳ Ｐゴシック" panose="020B0600070205080204" pitchFamily="50" charset="-128"/>
              </a:rPr>
              <a:t>本人の推定意思が提供であること</a:t>
            </a:r>
            <a:r>
              <a:rPr lang="en-US" altLang="ja-JP"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が重要！！</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endParaRPr lang="en-US" altLang="ja-JP" sz="9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r>
              <a:rPr lang="en-US" altLang="ja-JP" sz="3200" dirty="0">
                <a:latin typeface="ＭＳ Ｐゴシック" panose="020B0600070205080204" pitchFamily="50" charset="-128"/>
                <a:ea typeface="ＭＳ Ｐゴシック" panose="020B0600070205080204" pitchFamily="50" charset="-128"/>
              </a:rPr>
              <a:t>DBD</a:t>
            </a:r>
            <a:r>
              <a:rPr lang="ja-JP" altLang="en-US" sz="3200">
                <a:latin typeface="ＭＳ Ｐゴシック" panose="020B0600070205080204" pitchFamily="50" charset="-128"/>
                <a:ea typeface="ＭＳ Ｐゴシック" panose="020B0600070205080204" pitchFamily="50" charset="-128"/>
              </a:rPr>
              <a:t>の適応判断として、まずは</a:t>
            </a:r>
            <a:r>
              <a:rPr lang="ja-JP" altLang="en-US" sz="3200">
                <a:solidFill>
                  <a:srgbClr val="FF0000"/>
                </a:solidFill>
                <a:latin typeface="ＭＳ Ｐゴシック" panose="020B0600070205080204" pitchFamily="50" charset="-128"/>
                <a:ea typeface="ＭＳ Ｐゴシック" panose="020B0600070205080204" pitchFamily="50" charset="-128"/>
              </a:rPr>
              <a:t>脳死とされうる状態</a:t>
            </a:r>
            <a:r>
              <a:rPr lang="ja-JP" altLang="en-US" sz="3200">
                <a:latin typeface="ＭＳ Ｐゴシック" panose="020B0600070205080204" pitchFamily="50" charset="-128"/>
                <a:ea typeface="ＭＳ Ｐゴシック" panose="020B0600070205080204" pitchFamily="50" charset="-128"/>
              </a:rPr>
              <a:t>の</a:t>
            </a:r>
            <a:br>
              <a:rPr lang="en-US" altLang="ja-JP" sz="3200" dirty="0">
                <a:latin typeface="ＭＳ Ｐゴシック" panose="020B0600070205080204" pitchFamily="50" charset="-128"/>
                <a:ea typeface="ＭＳ Ｐゴシック" panose="020B0600070205080204" pitchFamily="50" charset="-128"/>
              </a:rPr>
            </a:br>
            <a:r>
              <a:rPr lang="ja-JP" altLang="en-US" sz="3200">
                <a:latin typeface="ＭＳ Ｐゴシック" panose="020B0600070205080204" pitchFamily="50" charset="-128"/>
                <a:ea typeface="ＭＳ Ｐゴシック" panose="020B0600070205080204" pitchFamily="50" charset="-128"/>
              </a:rPr>
              <a:t>判断を行う必要がある。</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endParaRPr lang="en-US" altLang="ja-JP" sz="9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r>
              <a:rPr lang="ja-JP" altLang="en-US" sz="3200">
                <a:solidFill>
                  <a:srgbClr val="FF0000"/>
                </a:solidFill>
                <a:latin typeface="ＭＳ Ｐゴシック" panose="020B0600070205080204" pitchFamily="50" charset="-128"/>
                <a:ea typeface="ＭＳ Ｐゴシック" panose="020B0600070205080204" pitchFamily="50" charset="-128"/>
              </a:rPr>
              <a:t>外因（事故）</a:t>
            </a:r>
            <a:r>
              <a:rPr lang="ja-JP" altLang="en-US" sz="3200">
                <a:latin typeface="ＭＳ Ｐゴシック" panose="020B0600070205080204" pitchFamily="50" charset="-128"/>
                <a:ea typeface="ＭＳ Ｐゴシック" panose="020B0600070205080204" pitchFamily="50" charset="-128"/>
              </a:rPr>
              <a:t>であっても、</a:t>
            </a:r>
            <a:r>
              <a:rPr lang="ja-JP" altLang="en-US" sz="3200">
                <a:solidFill>
                  <a:srgbClr val="FF0000"/>
                </a:solidFill>
                <a:latin typeface="ＭＳ Ｐゴシック" panose="020B0600070205080204" pitchFamily="50" charset="-128"/>
                <a:ea typeface="ＭＳ Ｐゴシック" panose="020B0600070205080204" pitchFamily="50" charset="-128"/>
              </a:rPr>
              <a:t>司法解剖の必要がなければ</a:t>
            </a:r>
            <a:r>
              <a:rPr lang="ja-JP" altLang="en-US" sz="3200">
                <a:latin typeface="ＭＳ Ｐゴシック" panose="020B0600070205080204" pitchFamily="50" charset="-128"/>
                <a:ea typeface="ＭＳ Ｐゴシック" panose="020B0600070205080204" pitchFamily="50" charset="-128"/>
              </a:rPr>
              <a:t>臓器提供に関しては問題はない。</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lnSpc>
                <a:spcPct val="110000"/>
              </a:lnSpc>
              <a:buFont typeface="Arial" panose="020B0604020202020204" pitchFamily="34" charset="0"/>
              <a:buChar char="•"/>
            </a:pPr>
            <a:endParaRPr lang="en-US" altLang="ja-JP" sz="3200" dirty="0">
              <a:latin typeface="ＭＳ Ｐゴシック" panose="020B0600070205080204" pitchFamily="50" charset="-128"/>
              <a:ea typeface="ＭＳ Ｐゴシック" panose="020B0600070205080204" pitchFamily="50" charset="-128"/>
            </a:endParaRPr>
          </a:p>
          <a:p>
            <a:pPr algn="l">
              <a:lnSpc>
                <a:spcPct val="110000"/>
              </a:lnSpc>
            </a:pP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662752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08A46-95E8-0C90-C279-14F34DCE62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E2EF3A-ADCD-BB47-DF65-9F1D1F3EAA1C}"/>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19</a:t>
            </a:r>
            <a:r>
              <a:rPr kumimoji="1" lang="ja-JP" altLang="en-US" sz="400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FD4EB690-9F5A-0AB1-8AEF-E8B902A0834E}"/>
              </a:ext>
            </a:extLst>
          </p:cNvPr>
          <p:cNvSpPr>
            <a:spLocks noGrp="1"/>
          </p:cNvSpPr>
          <p:nvPr>
            <p:ph type="subTitle" idx="1"/>
          </p:nvPr>
        </p:nvSpPr>
        <p:spPr>
          <a:xfrm>
            <a:off x="430306" y="1438029"/>
            <a:ext cx="11535271" cy="3670662"/>
          </a:xfrm>
        </p:spPr>
        <p:txBody>
          <a:bodyPr>
            <a:noAutofit/>
          </a:bodyPr>
          <a:lstStyle/>
          <a:p>
            <a:pPr algn="l">
              <a:lnSpc>
                <a:spcPct val="150000"/>
              </a:lnSpc>
            </a:pPr>
            <a:r>
              <a:rPr kumimoji="1" lang="ja-JP" altLang="en-US" sz="2800">
                <a:latin typeface="MS PGothic" panose="020B0600070205080204" pitchFamily="34" charset="-128"/>
                <a:ea typeface="MS PGothic" panose="020B0600070205080204" pitchFamily="34" charset="-128"/>
              </a:rPr>
              <a:t>・</a:t>
            </a:r>
            <a:r>
              <a:rPr lang="ja-JP" altLang="ja-JP" sz="2800">
                <a:latin typeface="MS PGothic" panose="020B0600070205080204" pitchFamily="34" charset="-128"/>
                <a:ea typeface="MS PGothic" panose="020B0600070205080204" pitchFamily="34" charset="-128"/>
              </a:rPr>
              <a:t>先天性代謝異常症によ</a:t>
            </a:r>
            <a:r>
              <a:rPr lang="ja-JP" altLang="en-US" sz="2800">
                <a:latin typeface="MS PGothic" panose="020B0600070205080204" pitchFamily="34" charset="-128"/>
                <a:ea typeface="MS PGothic" panose="020B0600070205080204" pitchFamily="34" charset="-128"/>
              </a:rPr>
              <a:t>る</a:t>
            </a:r>
            <a:r>
              <a:rPr lang="ja-JP" altLang="ja-JP" sz="2800">
                <a:solidFill>
                  <a:srgbClr val="FF0000"/>
                </a:solidFill>
                <a:latin typeface="MS PGothic" panose="020B0600070205080204" pitchFamily="34" charset="-128"/>
                <a:ea typeface="MS PGothic" panose="020B0600070205080204" pitchFamily="34" charset="-128"/>
              </a:rPr>
              <a:t>可逆性の昏睡状態</a:t>
            </a:r>
            <a:r>
              <a:rPr lang="ja-JP" altLang="ja-JP" sz="2800">
                <a:latin typeface="MS PGothic" panose="020B0600070205080204" pitchFamily="34" charset="-128"/>
                <a:ea typeface="MS PGothic" panose="020B0600070205080204" pitchFamily="34" charset="-128"/>
              </a:rPr>
              <a:t>であると判断</a:t>
            </a:r>
            <a:r>
              <a:rPr lang="ja-JP" altLang="en-US" sz="2800">
                <a:latin typeface="MS PGothic" panose="020B0600070205080204" pitchFamily="34" charset="-128"/>
                <a:ea typeface="MS PGothic" panose="020B0600070205080204" pitchFamily="34" charset="-128"/>
              </a:rPr>
              <a:t>　</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a:solidFill>
                  <a:srgbClr val="C00000"/>
                </a:solidFill>
                <a:latin typeface="MS PGothic" panose="020B0600070205080204" pitchFamily="34" charset="-128"/>
                <a:ea typeface="MS PGothic" panose="020B0600070205080204" pitchFamily="34" charset="-128"/>
              </a:rPr>
              <a:t>  　</a:t>
            </a:r>
            <a:r>
              <a:rPr lang="ja-JP" altLang="en-US" sz="2800">
                <a:latin typeface="MS PGothic" panose="020B0600070205080204" pitchFamily="34" charset="-128"/>
                <a:ea typeface="MS PGothic" panose="020B0600070205080204" pitchFamily="34" charset="-128"/>
              </a:rPr>
              <a:t>→ </a:t>
            </a:r>
            <a:r>
              <a:rPr lang="ja-JP" altLang="ja-JP" sz="2800">
                <a:latin typeface="MS PGothic" panose="020B0600070205080204" pitchFamily="34" charset="-128"/>
                <a:ea typeface="MS PGothic" panose="020B0600070205080204" pitchFamily="34" charset="-128"/>
              </a:rPr>
              <a:t>臓器提供</a:t>
            </a:r>
            <a:r>
              <a:rPr lang="ja-JP" altLang="ja-JP" sz="2800">
                <a:solidFill>
                  <a:srgbClr val="FF0000"/>
                </a:solidFill>
                <a:latin typeface="MS PGothic" panose="020B0600070205080204" pitchFamily="34" charset="-128"/>
                <a:ea typeface="MS PGothic" panose="020B0600070205080204" pitchFamily="34" charset="-128"/>
              </a:rPr>
              <a:t>できません</a:t>
            </a:r>
            <a:endParaRPr lang="en-US" altLang="ja-JP" sz="2800" dirty="0">
              <a:solidFill>
                <a:srgbClr val="FF0000"/>
              </a:solidFill>
              <a:latin typeface="MS PGothic" panose="020B0600070205080204" pitchFamily="34" charset="-128"/>
              <a:ea typeface="MS PGothic" panose="020B0600070205080204" pitchFamily="34" charset="-128"/>
            </a:endParaRPr>
          </a:p>
          <a:p>
            <a:pPr algn="l">
              <a:lnSpc>
                <a:spcPct val="150000"/>
              </a:lnSpc>
            </a:pPr>
            <a:r>
              <a:rPr lang="ja-JP" altLang="en-US" sz="2800">
                <a:latin typeface="MS PGothic" panose="020B0600070205080204" pitchFamily="34" charset="-128"/>
                <a:ea typeface="MS PGothic" panose="020B0600070205080204" pitchFamily="34" charset="-128"/>
              </a:rPr>
              <a:t>・</a:t>
            </a:r>
            <a:r>
              <a:rPr lang="ja-JP" altLang="ja-JP" sz="2800">
                <a:latin typeface="MS PGothic" panose="020B0600070205080204" pitchFamily="34" charset="-128"/>
                <a:ea typeface="MS PGothic" panose="020B0600070205080204" pitchFamily="34" charset="-128"/>
              </a:rPr>
              <a:t>先天性代謝異常症</a:t>
            </a:r>
            <a:r>
              <a:rPr lang="ja-JP" altLang="en-US" sz="2800">
                <a:latin typeface="MS PGothic" panose="020B0600070205080204" pitchFamily="34" charset="-128"/>
                <a:ea typeface="MS PGothic" panose="020B0600070205080204" pitchFamily="34" charset="-128"/>
              </a:rPr>
              <a:t>で外傷性脳損傷などでの</a:t>
            </a:r>
            <a:r>
              <a:rPr lang="ja-JP" altLang="ja-JP" sz="2800">
                <a:solidFill>
                  <a:srgbClr val="FF0000"/>
                </a:solidFill>
                <a:latin typeface="MS PGothic" panose="020B0600070205080204" pitchFamily="34" charset="-128"/>
                <a:ea typeface="MS PGothic" panose="020B0600070205080204" pitchFamily="34" charset="-128"/>
              </a:rPr>
              <a:t>不可逆的脳障害</a:t>
            </a:r>
            <a:r>
              <a:rPr lang="ja-JP" altLang="ja-JP" sz="2800">
                <a:latin typeface="MS PGothic" panose="020B0600070205080204" pitchFamily="34" charset="-128"/>
                <a:ea typeface="MS PGothic" panose="020B0600070205080204" pitchFamily="34" charset="-128"/>
              </a:rPr>
              <a:t>を生じた場合</a:t>
            </a:r>
            <a:r>
              <a:rPr lang="ja-JP" altLang="en-US" sz="2800">
                <a:latin typeface="MS PGothic" panose="020B0600070205080204" pitchFamily="34" charset="-128"/>
                <a:ea typeface="MS PGothic" panose="020B0600070205080204" pitchFamily="34" charset="-128"/>
              </a:rPr>
              <a:t>　　</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a:latin typeface="MS PGothic" panose="020B0600070205080204" pitchFamily="34" charset="-128"/>
                <a:ea typeface="MS PGothic" panose="020B0600070205080204" pitchFamily="34" charset="-128"/>
              </a:rPr>
              <a:t>　（</a:t>
            </a:r>
            <a:r>
              <a:rPr lang="ja-JP" altLang="ja-JP" sz="2800">
                <a:solidFill>
                  <a:srgbClr val="FF0000"/>
                </a:solidFill>
                <a:latin typeface="MS PGothic" panose="020B0600070205080204" pitchFamily="34" charset="-128"/>
                <a:ea typeface="MS PGothic" panose="020B0600070205080204" pitchFamily="34" charset="-128"/>
              </a:rPr>
              <a:t>脳障害</a:t>
            </a:r>
            <a:r>
              <a:rPr lang="ja-JP" altLang="en-US" sz="2800">
                <a:solidFill>
                  <a:srgbClr val="FF0000"/>
                </a:solidFill>
                <a:latin typeface="MS PGothic" panose="020B0600070205080204" pitchFamily="34" charset="-128"/>
                <a:ea typeface="MS PGothic" panose="020B0600070205080204" pitchFamily="34" charset="-128"/>
              </a:rPr>
              <a:t>の</a:t>
            </a:r>
            <a:r>
              <a:rPr lang="ja-JP" altLang="ja-JP" sz="2800">
                <a:solidFill>
                  <a:srgbClr val="FF0000"/>
                </a:solidFill>
                <a:latin typeface="MS PGothic" panose="020B0600070205080204" pitchFamily="34" charset="-128"/>
                <a:ea typeface="MS PGothic" panose="020B0600070205080204" pitchFamily="34" charset="-128"/>
              </a:rPr>
              <a:t>可逆性がない</a:t>
            </a:r>
            <a:r>
              <a:rPr lang="ja-JP" altLang="ja-JP" sz="2800">
                <a:latin typeface="MS PGothic" panose="020B0600070205080204" pitchFamily="34" charset="-128"/>
                <a:ea typeface="MS PGothic" panose="020B0600070205080204" pitchFamily="34" charset="-128"/>
              </a:rPr>
              <a:t>と判断される</a:t>
            </a:r>
            <a:r>
              <a:rPr lang="ja-JP" altLang="en-US" sz="2800">
                <a:latin typeface="MS PGothic" panose="020B0600070205080204" pitchFamily="34" charset="-128"/>
                <a:ea typeface="MS PGothic" panose="020B0600070205080204" pitchFamily="34" charset="-128"/>
              </a:rPr>
              <a:t>場合）</a:t>
            </a:r>
            <a:endParaRPr lang="en-US" altLang="ja-JP" sz="2800" dirty="0">
              <a:latin typeface="MS PGothic" panose="020B0600070205080204" pitchFamily="34" charset="-128"/>
              <a:ea typeface="MS PGothic" panose="020B0600070205080204" pitchFamily="34" charset="-128"/>
            </a:endParaRPr>
          </a:p>
          <a:p>
            <a:pPr algn="l">
              <a:lnSpc>
                <a:spcPct val="150000"/>
              </a:lnSpc>
            </a:pPr>
            <a:r>
              <a:rPr lang="ja-JP" altLang="en-US" sz="2800">
                <a:latin typeface="MS PGothic" panose="020B0600070205080204" pitchFamily="34" charset="-128"/>
                <a:ea typeface="MS PGothic" panose="020B0600070205080204" pitchFamily="34" charset="-128"/>
              </a:rPr>
              <a:t>　　→ </a:t>
            </a:r>
            <a:r>
              <a:rPr lang="ja-JP" altLang="ja-JP" sz="2800">
                <a:latin typeface="MS PGothic" panose="020B0600070205080204" pitchFamily="34" charset="-128"/>
                <a:ea typeface="MS PGothic" panose="020B0600070205080204" pitchFamily="34" charset="-128"/>
              </a:rPr>
              <a:t>臓器提供</a:t>
            </a:r>
            <a:r>
              <a:rPr lang="ja-JP" altLang="ja-JP" sz="2800">
                <a:solidFill>
                  <a:srgbClr val="FF0000"/>
                </a:solidFill>
                <a:latin typeface="MS PGothic" panose="020B0600070205080204" pitchFamily="34" charset="-128"/>
                <a:ea typeface="MS PGothic" panose="020B0600070205080204" pitchFamily="34" charset="-128"/>
              </a:rPr>
              <a:t>できます</a:t>
            </a:r>
            <a:endParaRPr lang="en-US" altLang="ja-JP" sz="2800" dirty="0">
              <a:solidFill>
                <a:srgbClr val="FF0000"/>
              </a:solidFill>
              <a:latin typeface="MS PGothic" panose="020B0600070205080204" pitchFamily="34" charset="-128"/>
              <a:ea typeface="MS PGothic" panose="020B0600070205080204" pitchFamily="34" charset="-128"/>
            </a:endParaRPr>
          </a:p>
          <a:p>
            <a:pPr algn="l">
              <a:lnSpc>
                <a:spcPct val="150000"/>
              </a:lnSpc>
            </a:pPr>
            <a:endParaRPr lang="en-US" altLang="ja-JP" sz="800" dirty="0">
              <a:latin typeface="MS PGothic" panose="020B0600070205080204" pitchFamily="34" charset="-128"/>
              <a:ea typeface="MS PGothic" panose="020B0600070205080204" pitchFamily="34" charset="-128"/>
            </a:endParaRPr>
          </a:p>
          <a:p>
            <a:pPr>
              <a:lnSpc>
                <a:spcPct val="100000"/>
              </a:lnSpc>
            </a:pPr>
            <a:r>
              <a:rPr lang="ja-JP" altLang="ja-JP" sz="2800">
                <a:latin typeface="MS PGothic" panose="020B0600070205080204" pitchFamily="34" charset="-128"/>
                <a:ea typeface="MS PGothic" panose="020B0600070205080204" pitchFamily="34" charset="-128"/>
              </a:rPr>
              <a:t>先天性代謝異常症</a:t>
            </a:r>
            <a:r>
              <a:rPr lang="ja-JP" altLang="en-US" sz="2800">
                <a:latin typeface="MS PGothic" panose="020B0600070205080204" pitchFamily="34" charset="-128"/>
                <a:ea typeface="MS PGothic" panose="020B0600070205080204" pitchFamily="34" charset="-128"/>
              </a:rPr>
              <a:t>：</a:t>
            </a:r>
            <a:r>
              <a:rPr lang="ja-JP" altLang="ja-JP" sz="2800">
                <a:latin typeface="MS PGothic" panose="020B0600070205080204" pitchFamily="34" charset="-128"/>
                <a:ea typeface="MS PGothic" panose="020B0600070205080204" pitchFamily="34" charset="-128"/>
              </a:rPr>
              <a:t>一律に臓器提供ができない</a:t>
            </a:r>
            <a:r>
              <a:rPr lang="ja-JP" altLang="en-US" sz="2800">
                <a:latin typeface="MS PGothic" panose="020B0600070205080204" pitchFamily="34" charset="-128"/>
                <a:ea typeface="MS PGothic" panose="020B0600070205080204" pitchFamily="34" charset="-128"/>
              </a:rPr>
              <a:t>わけではなく</a:t>
            </a:r>
            <a:r>
              <a:rPr lang="ja-JP" altLang="ja-JP" sz="2800">
                <a:latin typeface="MS PGothic" panose="020B0600070205080204" pitchFamily="34" charset="-128"/>
                <a:ea typeface="MS PGothic" panose="020B0600070205080204" pitchFamily="34" charset="-128"/>
              </a:rPr>
              <a:t>、</a:t>
            </a:r>
            <a:endParaRPr lang="en-US" altLang="ja-JP" sz="2800" dirty="0">
              <a:latin typeface="MS PGothic" panose="020B0600070205080204" pitchFamily="34" charset="-128"/>
              <a:ea typeface="MS PGothic" panose="020B0600070205080204" pitchFamily="34" charset="-128"/>
            </a:endParaRPr>
          </a:p>
          <a:p>
            <a:pPr>
              <a:lnSpc>
                <a:spcPct val="100000"/>
              </a:lnSpc>
            </a:pPr>
            <a:r>
              <a:rPr lang="ja-JP" altLang="ja-JP" sz="2800">
                <a:latin typeface="MS PGothic" panose="020B0600070205080204" pitchFamily="34" charset="-128"/>
                <a:ea typeface="MS PGothic" panose="020B0600070205080204" pitchFamily="34" charset="-128"/>
              </a:rPr>
              <a:t>脳障害の可逆性（代謝疾患の治療で改善しうるか）の有無が重要</a:t>
            </a:r>
            <a:endParaRPr lang="en-US" altLang="ja-JP" sz="2800" dirty="0">
              <a:latin typeface="MS PGothic" panose="020B0600070205080204" pitchFamily="34" charset="-128"/>
              <a:ea typeface="MS PGothic" panose="020B0600070205080204" pitchFamily="34" charset="-128"/>
            </a:endParaRPr>
          </a:p>
        </p:txBody>
      </p:sp>
      <p:sp>
        <p:nvSpPr>
          <p:cNvPr id="4" name="角丸四角形 3">
            <a:extLst>
              <a:ext uri="{FF2B5EF4-FFF2-40B4-BE49-F238E27FC236}">
                <a16:creationId xmlns:a16="http://schemas.microsoft.com/office/drawing/2014/main" id="{C618CE4C-A98D-A078-EAD4-3FECEA96B35A}"/>
              </a:ext>
            </a:extLst>
          </p:cNvPr>
          <p:cNvSpPr/>
          <p:nvPr/>
        </p:nvSpPr>
        <p:spPr>
          <a:xfrm>
            <a:off x="698724" y="5525486"/>
            <a:ext cx="11286308" cy="1187533"/>
          </a:xfrm>
          <a:prstGeom prst="roundRect">
            <a:avLst>
              <a:gd name="adj" fmla="val 4481"/>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4707E18-E192-1F9E-BA77-2264A38BE92D}"/>
              </a:ext>
            </a:extLst>
          </p:cNvPr>
          <p:cNvSpPr txBox="1"/>
          <p:nvPr/>
        </p:nvSpPr>
        <p:spPr>
          <a:xfrm>
            <a:off x="4066274" y="634830"/>
            <a:ext cx="4647426" cy="523220"/>
          </a:xfrm>
          <a:prstGeom prst="rect">
            <a:avLst/>
          </a:prstGeom>
          <a:solidFill>
            <a:schemeClr val="accent2">
              <a:lumMod val="20000"/>
              <a:lumOff val="80000"/>
            </a:schemeClr>
          </a:solidFill>
        </p:spPr>
        <p:txBody>
          <a:bodyPr wrap="none" rtlCol="0">
            <a:spAutoFit/>
          </a:bodyPr>
          <a:lstStyle/>
          <a:p>
            <a:r>
              <a:rPr kumimoji="1" lang="ja-JP" altLang="en-US" sz="2800">
                <a:latin typeface="MS PGothic" panose="020B0600070205080204" pitchFamily="34" charset="-128"/>
                <a:ea typeface="MS PGothic" panose="020B0600070205080204" pitchFamily="34" charset="-128"/>
              </a:rPr>
              <a:t>虐待に関する検討も必須です</a:t>
            </a:r>
          </a:p>
        </p:txBody>
      </p:sp>
    </p:spTree>
    <p:extLst>
      <p:ext uri="{BB962C8B-B14F-4D97-AF65-F5344CB8AC3E}">
        <p14:creationId xmlns:p14="http://schemas.microsoft.com/office/powerpoint/2010/main" val="693302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806F4-717E-AE9C-FC0E-AD5C211EF73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DF2E60-A04C-9DB9-2817-95D675D4E200}"/>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20</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B70AA04C-6207-F258-199C-73CFBC62756E}"/>
              </a:ext>
            </a:extLst>
          </p:cNvPr>
          <p:cNvSpPr>
            <a:spLocks noGrp="1"/>
          </p:cNvSpPr>
          <p:nvPr>
            <p:ph type="subTitle" idx="1"/>
          </p:nvPr>
        </p:nvSpPr>
        <p:spPr>
          <a:xfrm>
            <a:off x="864425" y="1469571"/>
            <a:ext cx="9994900" cy="5097484"/>
          </a:xfrm>
        </p:spPr>
        <p:txBody>
          <a:bodyPr>
            <a:normAutofit/>
          </a:bodyPr>
          <a:lstStyle/>
          <a:p>
            <a:pPr marL="457200" indent="-457200" algn="l">
              <a:buFont typeface="Arial" panose="020B0604020202020204" pitchFamily="34" charset="0"/>
              <a:buChar char="•"/>
            </a:pPr>
            <a:r>
              <a:rPr lang="en-US" altLang="ja-JP" sz="3200" dirty="0">
                <a:latin typeface="ＭＳ Ｐゴシック" panose="020B0600070205080204" pitchFamily="50" charset="-128"/>
                <a:ea typeface="ＭＳ Ｐゴシック" panose="020B0600070205080204" pitchFamily="50" charset="-128"/>
              </a:rPr>
              <a:t>24</a:t>
            </a:r>
            <a:r>
              <a:rPr kumimoji="1" lang="ja-JP" altLang="en-US" sz="3200">
                <a:latin typeface="ＭＳ Ｐゴシック" panose="020B0600070205080204" pitchFamily="50" charset="-128"/>
                <a:ea typeface="ＭＳ Ｐゴシック" panose="020B0600070205080204" pitchFamily="50" charset="-128"/>
              </a:rPr>
              <a:t>歳男性</a:t>
            </a:r>
            <a:r>
              <a:rPr kumimoji="1" lang="ja-JP" altLang="en-US" sz="3200" dirty="0">
                <a:latin typeface="ＭＳ Ｐゴシック" panose="020B0600070205080204" pitchFamily="50" charset="-128"/>
                <a:ea typeface="ＭＳ Ｐゴシック" panose="020B0600070205080204" pitchFamily="50" charset="-128"/>
              </a:rPr>
              <a:t>　入院３日目</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入院概要：ホテルで倒れ</a:t>
            </a:r>
            <a:r>
              <a:rPr lang="ja-JP" altLang="en-US" sz="3200" dirty="0">
                <a:latin typeface="ＭＳ Ｐゴシック" panose="020B0600070205080204" pitchFamily="50" charset="-128"/>
                <a:ea typeface="ＭＳ Ｐゴシック" panose="020B0600070205080204" pitchFamily="50" charset="-128"/>
              </a:rPr>
              <a:t>救急搬送</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傷病名：</a:t>
            </a:r>
            <a:r>
              <a:rPr kumimoji="1" lang="ja-JP" altLang="en-US" sz="3200">
                <a:solidFill>
                  <a:srgbClr val="FF0000"/>
                </a:solidFill>
                <a:latin typeface="ＭＳ Ｐゴシック" panose="020B0600070205080204" pitchFamily="50" charset="-128"/>
                <a:ea typeface="ＭＳ Ｐゴシック" panose="020B0600070205080204" pitchFamily="50" charset="-128"/>
              </a:rPr>
              <a:t>動脈瘤破裂によるくも</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膜下出血</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本人</a:t>
            </a:r>
            <a:r>
              <a:rPr lang="ja-JP" altLang="en-US" sz="3200" dirty="0">
                <a:latin typeface="ＭＳ Ｐゴシック" panose="020B0600070205080204" pitchFamily="50" charset="-128"/>
                <a:ea typeface="ＭＳ Ｐゴシック" panose="020B0600070205080204" pitchFamily="50" charset="-128"/>
              </a:rPr>
              <a:t>意思：不明</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家族：両親で提供希望あり</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既往歴：なし</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solidFill>
                  <a:srgbClr val="FF0000"/>
                </a:solidFill>
                <a:latin typeface="ＭＳ Ｐゴシック" panose="020B0600070205080204" pitchFamily="50" charset="-128"/>
                <a:ea typeface="ＭＳ Ｐゴシック" panose="020B0600070205080204" pitchFamily="50" charset="-128"/>
              </a:rPr>
              <a:t>パートナー：不特定多数の同性愛者（家族は認識なし）</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3200">
                <a:latin typeface="ＭＳ Ｐゴシック" panose="020B0600070205080204" pitchFamily="50" charset="-128"/>
                <a:ea typeface="ＭＳ Ｐゴシック" panose="020B0600070205080204" pitchFamily="50" charset="-128"/>
              </a:rPr>
              <a:t>現症</a:t>
            </a:r>
            <a:r>
              <a:rPr kumimoji="1" lang="ja-JP" altLang="en-US" sz="3200" dirty="0">
                <a:latin typeface="ＭＳ Ｐゴシック" panose="020B0600070205080204" pitchFamily="50" charset="-128"/>
                <a:ea typeface="ＭＳ Ｐゴシック" panose="020B0600070205080204" pitchFamily="50" charset="-128"/>
              </a:rPr>
              <a:t>：体温</a:t>
            </a:r>
            <a:r>
              <a:rPr kumimoji="1" lang="en-US" altLang="ja-JP" sz="3200" dirty="0">
                <a:latin typeface="ＭＳ Ｐゴシック" panose="020B0600070205080204" pitchFamily="50" charset="-128"/>
                <a:ea typeface="ＭＳ Ｐゴシック" panose="020B0600070205080204" pitchFamily="50" charset="-128"/>
              </a:rPr>
              <a:t>36.1</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marL="457200" indent="-457200" algn="l">
              <a:buFont typeface="Arial" panose="020B0604020202020204" pitchFamily="34" charset="0"/>
              <a:buChar char="•"/>
            </a:pP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a:t>
            </a:r>
            <a:r>
              <a:rPr lang="ja-JP" altLang="en-US" sz="3200">
                <a:solidFill>
                  <a:srgbClr val="0070C0"/>
                </a:solidFill>
                <a:latin typeface="ＭＳ Ｐゴシック" panose="020B0600070205080204" pitchFamily="50" charset="-128"/>
                <a:ea typeface="ＭＳ Ｐゴシック" panose="020B0600070205080204" pitchFamily="50" charset="-128"/>
              </a:rPr>
              <a:t>呼吸消失</a:t>
            </a:r>
            <a:endParaRPr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88788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9D39C-6390-EED6-AFFA-F93162433A3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2D9DCA-7682-6567-5DAD-55E3BEB1E5CA}"/>
              </a:ext>
            </a:extLst>
          </p:cNvPr>
          <p:cNvSpPr>
            <a:spLocks noGrp="1"/>
          </p:cNvSpPr>
          <p:nvPr>
            <p:ph type="ctrTitle"/>
          </p:nvPr>
        </p:nvSpPr>
        <p:spPr>
          <a:xfrm>
            <a:off x="771525" y="485775"/>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a:t>
            </a:r>
            <a:r>
              <a:rPr kumimoji="1" lang="en-US" altLang="ja-JP" sz="4000" dirty="0">
                <a:latin typeface="ＭＳ ゴシック" panose="020B0609070205080204" pitchFamily="49" charset="-128"/>
                <a:ea typeface="ＭＳ ゴシック" panose="020B0609070205080204" pitchFamily="49" charset="-128"/>
              </a:rPr>
              <a:t>20</a:t>
            </a:r>
            <a:r>
              <a:rPr kumimoji="1" lang="ja-JP" altLang="en-US" sz="4000">
                <a:latin typeface="ＭＳ ゴシック" panose="020B0609070205080204" pitchFamily="49" charset="-128"/>
                <a:ea typeface="ＭＳ ゴシック" panose="020B0609070205080204" pitchFamily="49" charset="-128"/>
              </a:rPr>
              <a:t>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17138FAA-9ECE-B328-F83E-B4B1A7642571}"/>
              </a:ext>
            </a:extLst>
          </p:cNvPr>
          <p:cNvSpPr>
            <a:spLocks noGrp="1"/>
          </p:cNvSpPr>
          <p:nvPr>
            <p:ph type="subTitle" idx="1"/>
          </p:nvPr>
        </p:nvSpPr>
        <p:spPr>
          <a:xfrm>
            <a:off x="934438" y="1993074"/>
            <a:ext cx="10685476" cy="3718957"/>
          </a:xfrm>
        </p:spPr>
        <p:txBody>
          <a:bodyPr>
            <a:normAutofit fontScale="92500" lnSpcReduction="10000"/>
          </a:bodyPr>
          <a:lstStyle/>
          <a:p>
            <a:pPr algn="l"/>
            <a:r>
              <a:rPr lang="en-US" altLang="ja-JP" sz="3200" dirty="0">
                <a:latin typeface="ＭＳ Ｐゴシック" panose="020B0600070205080204" pitchFamily="50" charset="-128"/>
                <a:ea typeface="ＭＳ Ｐゴシック" panose="020B0600070205080204" pitchFamily="50" charset="-128"/>
              </a:rPr>
              <a:t>HIV</a:t>
            </a:r>
            <a:r>
              <a:rPr lang="ja-JP" altLang="en-US" sz="3200">
                <a:latin typeface="ＭＳ Ｐゴシック" panose="020B0600070205080204" pitchFamily="50" charset="-128"/>
                <a:ea typeface="ＭＳ Ｐゴシック" panose="020B0600070205080204" pitchFamily="50" charset="-128"/>
              </a:rPr>
              <a:t>抗体（</a:t>
            </a:r>
            <a:r>
              <a:rPr lang="en-US" altLang="ja-JP"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　</a:t>
            </a:r>
            <a:r>
              <a:rPr lang="en-US" altLang="ja-JP" sz="3200" dirty="0">
                <a:latin typeface="ＭＳ Ｐゴシック" panose="020B0600070205080204" pitchFamily="50" charset="-128"/>
                <a:ea typeface="ＭＳ Ｐゴシック" panose="020B0600070205080204" pitchFamily="50" charset="-128"/>
              </a:rPr>
              <a:t>HBs</a:t>
            </a:r>
            <a:r>
              <a:rPr lang="ja-JP" altLang="en-US" sz="3200">
                <a:latin typeface="ＭＳ Ｐゴシック" panose="020B0600070205080204" pitchFamily="50" charset="-128"/>
                <a:ea typeface="ＭＳ Ｐゴシック" panose="020B0600070205080204" pitchFamily="50" charset="-128"/>
              </a:rPr>
              <a:t>抗原（</a:t>
            </a:r>
            <a:r>
              <a:rPr lang="en-US" altLang="ja-JP"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　</a:t>
            </a:r>
            <a:r>
              <a:rPr lang="en-US" altLang="ja-JP" sz="3200" dirty="0">
                <a:latin typeface="ＭＳ Ｐゴシック" panose="020B0600070205080204" pitchFamily="50" charset="-128"/>
                <a:ea typeface="ＭＳ Ｐゴシック" panose="020B0600070205080204" pitchFamily="50" charset="-128"/>
              </a:rPr>
              <a:t>HCV</a:t>
            </a:r>
            <a:r>
              <a:rPr lang="ja-JP" altLang="en-US" sz="3200">
                <a:latin typeface="ＭＳ Ｐゴシック" panose="020B0600070205080204" pitchFamily="50" charset="-128"/>
                <a:ea typeface="ＭＳ Ｐゴシック" panose="020B0600070205080204" pitchFamily="50" charset="-128"/>
              </a:rPr>
              <a:t>抗体（</a:t>
            </a:r>
            <a:r>
              <a:rPr lang="en-US" altLang="ja-JP" sz="3200" dirty="0">
                <a:latin typeface="ＭＳ Ｐゴシック" panose="020B0600070205080204" pitchFamily="50" charset="-128"/>
                <a:ea typeface="ＭＳ Ｐゴシック" panose="020B0600070205080204" pitchFamily="50" charset="-128"/>
              </a:rPr>
              <a:t>-</a:t>
            </a:r>
            <a:r>
              <a:rPr lang="ja-JP" altLang="en-US" sz="3200">
                <a:latin typeface="ＭＳ Ｐゴシック" panose="020B0600070205080204" pitchFamily="50" charset="-128"/>
                <a:ea typeface="ＭＳ Ｐゴシック" panose="020B0600070205080204" pitchFamily="50" charset="-128"/>
              </a:rPr>
              <a:t>）等の</a:t>
            </a:r>
            <a:r>
              <a:rPr kumimoji="1" lang="ja-JP" altLang="en-US" sz="3200">
                <a:latin typeface="ＭＳ Ｐゴシック" panose="020B0600070205080204" pitchFamily="50" charset="-128"/>
                <a:ea typeface="ＭＳ Ｐゴシック" panose="020B0600070205080204" pitchFamily="50" charset="-128"/>
              </a:rPr>
              <a:t>感染症否定を行い、問題なければポテンシャルドナーである。</a:t>
            </a:r>
            <a:endParaRPr kumimoji="1"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200" dirty="0">
              <a:latin typeface="ＭＳ Ｐゴシック" panose="020B0600070205080204" pitchFamily="50" charset="-128"/>
              <a:ea typeface="ＭＳ Ｐゴシック" panose="020B0600070205080204" pitchFamily="50" charset="-128"/>
            </a:endParaRPr>
          </a:p>
          <a:p>
            <a:pPr algn="l"/>
            <a:r>
              <a:rPr lang="ja-JP" altLang="en-US" sz="3200">
                <a:latin typeface="MS PGothic" panose="020B0600070205080204" pitchFamily="34" charset="-128"/>
                <a:ea typeface="MS PGothic" panose="020B0600070205080204" pitchFamily="34" charset="-128"/>
              </a:rPr>
              <a:t>ただし、</a:t>
            </a:r>
            <a:r>
              <a:rPr lang="en-US" altLang="ja-JP" sz="3200" dirty="0">
                <a:latin typeface="MS PGothic" panose="020B0600070205080204" pitchFamily="34" charset="-128"/>
                <a:ea typeface="MS PGothic" panose="020B0600070205080204" pitchFamily="34" charset="-128"/>
              </a:rPr>
              <a:t>HCV</a:t>
            </a:r>
            <a:r>
              <a:rPr lang="ja-JP" altLang="en-US" sz="3200">
                <a:latin typeface="MS PGothic" panose="020B0600070205080204" pitchFamily="34" charset="-128"/>
                <a:ea typeface="MS PGothic" panose="020B0600070205080204" pitchFamily="34" charset="-128"/>
              </a:rPr>
              <a:t>抗体は陽性でも、肝臓、膵臓、小腸に関して、</a:t>
            </a:r>
            <a:endParaRPr lang="en-US" altLang="ja-JP" sz="3200" dirty="0">
              <a:latin typeface="MS PGothic" panose="020B0600070205080204" pitchFamily="34" charset="-128"/>
              <a:ea typeface="MS PGothic" panose="020B0600070205080204" pitchFamily="34" charset="-128"/>
            </a:endParaRPr>
          </a:p>
          <a:p>
            <a:pPr algn="l"/>
            <a:r>
              <a:rPr lang="ja-JP" altLang="en-US" sz="3200">
                <a:latin typeface="MS PGothic" panose="020B0600070205080204" pitchFamily="34" charset="-128"/>
                <a:ea typeface="MS PGothic" panose="020B0600070205080204" pitchFamily="34" charset="-128"/>
              </a:rPr>
              <a:t>移植の適応を慎重に検討するとされている。</a:t>
            </a:r>
            <a:endParaRPr kumimoji="1" lang="en-US" altLang="ja-JP" sz="3200" dirty="0">
              <a:latin typeface="MS PGothic" panose="020B0600070205080204" pitchFamily="34" charset="-128"/>
              <a:ea typeface="MS PGothic" panose="020B0600070205080204" pitchFamily="34"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a:latin typeface="ＭＳ Ｐゴシック" panose="020B0600070205080204" pitchFamily="50" charset="-128"/>
                <a:ea typeface="ＭＳ Ｐゴシック" panose="020B0600070205080204" pitchFamily="50" charset="-128"/>
              </a:rPr>
              <a:t>不特定多数のパートナーがいる場合には、感染症リスク</a:t>
            </a:r>
            <a:r>
              <a:rPr lang="ja-JP" altLang="en-US" sz="3200">
                <a:latin typeface="ＭＳ Ｐゴシック" panose="020B0600070205080204" pitchFamily="50" charset="-128"/>
                <a:ea typeface="ＭＳ Ｐゴシック" panose="020B0600070205080204" pitchFamily="50" charset="-128"/>
              </a:rPr>
              <a:t>があるため事前検査等も考慮する</a:t>
            </a:r>
            <a:r>
              <a:rPr kumimoji="1" lang="ja-JP" altLang="en-US" sz="3200">
                <a:latin typeface="ＭＳ Ｐゴシック" panose="020B0600070205080204" pitchFamily="50" charset="-128"/>
                <a:ea typeface="ＭＳ Ｐゴシック" panose="020B0600070205080204" pitchFamily="50" charset="-128"/>
              </a:rPr>
              <a:t>。また陽性であれば、家族や他パートナーへの告知等の倫理的配慮も必要となる。</a:t>
            </a:r>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8732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症例２</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299" y="1600200"/>
            <a:ext cx="11175023"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８１</a:t>
            </a:r>
            <a:r>
              <a:rPr kumimoji="1" lang="ja-JP" altLang="en-US" sz="3200" dirty="0">
                <a:latin typeface="ＭＳ Ｐゴシック" panose="020B0600070205080204" pitchFamily="50" charset="-128"/>
                <a:ea typeface="ＭＳ Ｐゴシック" panose="020B0600070205080204" pitchFamily="50" charset="-128"/>
              </a:rPr>
              <a:t>歳男性</a:t>
            </a:r>
            <a:r>
              <a:rPr kumimoji="1" lang="ja-JP" altLang="en-US" sz="3200">
                <a:latin typeface="ＭＳ Ｐゴシック" panose="020B0600070205080204" pitchFamily="50" charset="-128"/>
                <a:ea typeface="ＭＳ Ｐゴシック" panose="020B0600070205080204" pitchFamily="50" charset="-128"/>
              </a:rPr>
              <a:t>　入院５日目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・入院概要：自宅で頭痛を訴えたあと倒れた</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kumimoji="1" lang="ja-JP" altLang="en-US" sz="3200" dirty="0">
                <a:solidFill>
                  <a:srgbClr val="FF0000"/>
                </a:solidFill>
                <a:latin typeface="ＭＳ Ｐゴシック" panose="020B0600070205080204" pitchFamily="50" charset="-128"/>
                <a:ea typeface="ＭＳ Ｐゴシック" panose="020B0600070205080204" pitchFamily="50" charset="-128"/>
              </a:rPr>
              <a:t>脳動脈瘤破裂によるくも膜下出血</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a:t>
            </a:r>
            <a:r>
              <a:rPr lang="ja-JP" altLang="en-US" sz="3200" dirty="0">
                <a:solidFill>
                  <a:srgbClr val="FF0000"/>
                </a:solidFill>
                <a:latin typeface="ＭＳ Ｐゴシック" panose="020B0600070205080204" pitchFamily="50" charset="-128"/>
                <a:ea typeface="ＭＳ Ｐゴシック" panose="020B0600070205080204" pitchFamily="50" charset="-128"/>
              </a:rPr>
              <a:t>本人意思：あり</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・家族：妻、息子、娘</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・既往歴：肺気腫</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lang="en-US" altLang="ja-JP" sz="3200" dirty="0">
                <a:latin typeface="ＭＳ Ｐゴシック" panose="020B0600070205080204" pitchFamily="50" charset="-128"/>
                <a:ea typeface="ＭＳ Ｐゴシック" panose="020B0600070205080204" pitchFamily="50" charset="-128"/>
              </a:rPr>
              <a:t>36</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150/90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90/min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8651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dirty="0">
                <a:latin typeface="ＭＳ ゴシック" panose="020B0609070205080204" pitchFamily="49" charset="-128"/>
                <a:ea typeface="ＭＳ ゴシック" panose="020B0609070205080204" pitchFamily="49" charset="-128"/>
              </a:rPr>
              <a:t>症例２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962024" y="1536970"/>
            <a:ext cx="10594435" cy="5178155"/>
          </a:xfrm>
        </p:spPr>
        <p:txBody>
          <a:bodyPr>
            <a:normAutofit fontScale="70000" lnSpcReduction="20000"/>
          </a:bodyPr>
          <a:lstStyle/>
          <a:p>
            <a:pPr marL="457200" indent="-457200" algn="l">
              <a:buFont typeface="Arial" panose="020B0604020202020204" pitchFamily="34" charset="0"/>
              <a:buChar char="•"/>
            </a:pPr>
            <a:r>
              <a:rPr kumimoji="1" lang="ja-JP" altLang="en-US" sz="4000">
                <a:latin typeface="ＭＳ Ｐゴシック" panose="020B0600070205080204" pitchFamily="50" charset="-128"/>
                <a:ea typeface="ＭＳ Ｐゴシック" panose="020B0600070205080204" pitchFamily="50" charset="-128"/>
              </a:rPr>
              <a:t>絶対的な年齢基準はないためポテンシャルドナーである。</a:t>
            </a:r>
            <a:endParaRPr lang="en-US" altLang="ja-JP" sz="40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kumimoji="1" lang="ja-JP" altLang="en-US" sz="4000">
                <a:latin typeface="ＭＳ Ｐゴシック" panose="020B0600070205080204" pitchFamily="50" charset="-128"/>
                <a:ea typeface="ＭＳ Ｐゴシック" panose="020B0600070205080204" pitchFamily="50" charset="-128"/>
              </a:rPr>
              <a:t>医学的に問題なければ提供可能である。</a:t>
            </a:r>
            <a:endParaRPr kumimoji="1" lang="en-US" altLang="ja-JP" sz="40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日本臓器移植ネットワークホームページより</a:t>
            </a:r>
            <a:endParaRPr lang="en-US" altLang="ja-JP" sz="3200" dirty="0">
              <a:latin typeface="ＭＳ Ｐゴシック" panose="020B0600070205080204" pitchFamily="50" charset="-128"/>
              <a:ea typeface="ＭＳ Ｐゴシック" panose="020B0600070205080204" pitchFamily="50" charset="-128"/>
            </a:endParaRPr>
          </a:p>
          <a:p>
            <a:pPr algn="l">
              <a:lnSpc>
                <a:spcPct val="120000"/>
              </a:lnSpc>
            </a:pPr>
            <a:r>
              <a:rPr lang="ja-JP" altLang="en-US" sz="3600">
                <a:latin typeface="ＭＳ Ｐゴシック" panose="020B0600070205080204" pitchFamily="50" charset="-128"/>
                <a:ea typeface="ＭＳ Ｐゴシック" panose="020B0600070205080204" pitchFamily="50" charset="-128"/>
              </a:rPr>
              <a:t>おおよそ、</a:t>
            </a:r>
            <a:r>
              <a:rPr lang="ja-JP" altLang="en-US" sz="3600">
                <a:solidFill>
                  <a:srgbClr val="FF0000"/>
                </a:solidFill>
                <a:latin typeface="ＭＳ Ｐゴシック" panose="020B0600070205080204" pitchFamily="50" charset="-128"/>
                <a:ea typeface="ＭＳ Ｐゴシック" panose="020B0600070205080204" pitchFamily="50" charset="-128"/>
              </a:rPr>
              <a:t>心臓</a:t>
            </a:r>
            <a:r>
              <a:rPr lang="ja-JP" altLang="en-US" sz="3600" dirty="0">
                <a:latin typeface="ＭＳ Ｐゴシック" panose="020B0600070205080204" pitchFamily="50" charset="-128"/>
                <a:ea typeface="ＭＳ Ｐゴシック" panose="020B0600070205080204" pitchFamily="50" charset="-128"/>
              </a:rPr>
              <a:t>は</a:t>
            </a:r>
            <a:r>
              <a:rPr lang="en-US" altLang="ja-JP" sz="4600" dirty="0">
                <a:solidFill>
                  <a:srgbClr val="FF0000"/>
                </a:solidFill>
                <a:latin typeface="ＭＳ Ｐゴシック" panose="020B0600070205080204" pitchFamily="50" charset="-128"/>
                <a:ea typeface="ＭＳ Ｐゴシック" panose="020B0600070205080204" pitchFamily="50" charset="-128"/>
              </a:rPr>
              <a:t>50</a:t>
            </a:r>
            <a:r>
              <a:rPr lang="ja-JP" altLang="en-US" sz="3600" dirty="0">
                <a:solidFill>
                  <a:srgbClr val="FF0000"/>
                </a:solidFill>
                <a:latin typeface="ＭＳ Ｐゴシック" panose="020B0600070205080204" pitchFamily="50" charset="-128"/>
                <a:ea typeface="ＭＳ Ｐゴシック" panose="020B0600070205080204" pitchFamily="50" charset="-128"/>
              </a:rPr>
              <a:t>歳</a:t>
            </a:r>
            <a:r>
              <a:rPr lang="ja-JP" altLang="en-US" sz="3600" dirty="0">
                <a:latin typeface="ＭＳ Ｐゴシック" panose="020B0600070205080204" pitchFamily="50" charset="-128"/>
                <a:ea typeface="ＭＳ Ｐゴシック" panose="020B0600070205080204" pitchFamily="50" charset="-128"/>
              </a:rPr>
              <a:t>以下、</a:t>
            </a:r>
            <a:r>
              <a:rPr lang="ja-JP" altLang="en-US" sz="3600" dirty="0">
                <a:solidFill>
                  <a:srgbClr val="FF0000"/>
                </a:solidFill>
                <a:latin typeface="ＭＳ Ｐゴシック" panose="020B0600070205080204" pitchFamily="50" charset="-128"/>
                <a:ea typeface="ＭＳ Ｐゴシック" panose="020B0600070205080204" pitchFamily="50" charset="-128"/>
              </a:rPr>
              <a:t>肺・腎臓</a:t>
            </a:r>
            <a:r>
              <a:rPr lang="ja-JP" altLang="en-US" sz="3600" dirty="0">
                <a:latin typeface="ＭＳ Ｐゴシック" panose="020B0600070205080204" pitchFamily="50" charset="-128"/>
                <a:ea typeface="ＭＳ Ｐゴシック" panose="020B0600070205080204" pitchFamily="50" charset="-128"/>
              </a:rPr>
              <a:t>は</a:t>
            </a:r>
            <a:r>
              <a:rPr lang="en-US" altLang="ja-JP" sz="4600" dirty="0">
                <a:solidFill>
                  <a:srgbClr val="FF0000"/>
                </a:solidFill>
                <a:latin typeface="ＭＳ Ｐゴシック" panose="020B0600070205080204" pitchFamily="50" charset="-128"/>
                <a:ea typeface="ＭＳ Ｐゴシック" panose="020B0600070205080204" pitchFamily="50" charset="-128"/>
              </a:rPr>
              <a:t>70</a:t>
            </a:r>
            <a:r>
              <a:rPr lang="ja-JP" altLang="en-US" sz="3600" dirty="0">
                <a:solidFill>
                  <a:srgbClr val="FF0000"/>
                </a:solidFill>
                <a:latin typeface="ＭＳ Ｐゴシック" panose="020B0600070205080204" pitchFamily="50" charset="-128"/>
                <a:ea typeface="ＭＳ Ｐゴシック" panose="020B0600070205080204" pitchFamily="50" charset="-128"/>
              </a:rPr>
              <a:t>歳</a:t>
            </a:r>
            <a:r>
              <a:rPr lang="ja-JP" altLang="en-US" sz="3600">
                <a:latin typeface="ＭＳ Ｐゴシック" panose="020B0600070205080204" pitchFamily="50" charset="-128"/>
                <a:ea typeface="ＭＳ Ｐゴシック" panose="020B0600070205080204" pitchFamily="50" charset="-128"/>
              </a:rPr>
              <a:t>以下、</a:t>
            </a:r>
            <a:r>
              <a:rPr lang="ja-JP" altLang="en-US" sz="3600">
                <a:solidFill>
                  <a:srgbClr val="FF0000"/>
                </a:solidFill>
                <a:latin typeface="ＭＳ Ｐゴシック" panose="020B0600070205080204" pitchFamily="50" charset="-128"/>
                <a:ea typeface="ＭＳ Ｐゴシック" panose="020B0600070205080204" pitchFamily="50" charset="-128"/>
              </a:rPr>
              <a:t>膵臓</a:t>
            </a:r>
            <a:r>
              <a:rPr lang="ja-JP" altLang="en-US" sz="3600" dirty="0">
                <a:solidFill>
                  <a:srgbClr val="FF0000"/>
                </a:solidFill>
                <a:latin typeface="ＭＳ Ｐゴシック" panose="020B0600070205080204" pitchFamily="50" charset="-128"/>
                <a:ea typeface="ＭＳ Ｐゴシック" panose="020B0600070205080204" pitchFamily="50" charset="-128"/>
              </a:rPr>
              <a:t>・</a:t>
            </a:r>
            <a:r>
              <a:rPr lang="ja-JP" altLang="en-US" sz="3600">
                <a:solidFill>
                  <a:srgbClr val="FF0000"/>
                </a:solidFill>
                <a:latin typeface="ＭＳ Ｐゴシック" panose="020B0600070205080204" pitchFamily="50" charset="-128"/>
                <a:ea typeface="ＭＳ Ｐゴシック" panose="020B0600070205080204" pitchFamily="50" charset="-128"/>
              </a:rPr>
              <a:t>小腸</a:t>
            </a:r>
            <a:r>
              <a:rPr lang="ja-JP" altLang="en-US" sz="3600">
                <a:latin typeface="ＭＳ Ｐゴシック" panose="020B0600070205080204" pitchFamily="50" charset="-128"/>
                <a:ea typeface="ＭＳ Ｐゴシック" panose="020B0600070205080204" pitchFamily="50" charset="-128"/>
              </a:rPr>
              <a:t>は</a:t>
            </a:r>
            <a:r>
              <a:rPr lang="en-US" altLang="ja-JP" sz="4600" dirty="0">
                <a:solidFill>
                  <a:srgbClr val="FF0000"/>
                </a:solidFill>
                <a:latin typeface="ＭＳ Ｐゴシック" panose="020B0600070205080204" pitchFamily="50" charset="-128"/>
                <a:ea typeface="ＭＳ Ｐゴシック" panose="020B0600070205080204" pitchFamily="50" charset="-128"/>
              </a:rPr>
              <a:t>60</a:t>
            </a:r>
            <a:r>
              <a:rPr lang="ja-JP" altLang="en-US" sz="3600" dirty="0">
                <a:solidFill>
                  <a:srgbClr val="FF0000"/>
                </a:solidFill>
                <a:latin typeface="ＭＳ Ｐゴシック" panose="020B0600070205080204" pitchFamily="50" charset="-128"/>
                <a:ea typeface="ＭＳ Ｐゴシック" panose="020B0600070205080204" pitchFamily="50" charset="-128"/>
              </a:rPr>
              <a:t>歳</a:t>
            </a:r>
            <a:r>
              <a:rPr lang="ja-JP" altLang="en-US" sz="3600">
                <a:latin typeface="ＭＳ Ｐゴシック" panose="020B0600070205080204" pitchFamily="50" charset="-128"/>
                <a:ea typeface="ＭＳ Ｐゴシック" panose="020B0600070205080204" pitchFamily="50" charset="-128"/>
              </a:rPr>
              <a:t>以下が</a:t>
            </a:r>
            <a:br>
              <a:rPr lang="en-US" altLang="ja-JP" sz="3600" dirty="0">
                <a:latin typeface="ＭＳ Ｐゴシック" panose="020B0600070205080204" pitchFamily="50" charset="-128"/>
                <a:ea typeface="ＭＳ Ｐゴシック" panose="020B0600070205080204" pitchFamily="50" charset="-128"/>
              </a:rPr>
            </a:br>
            <a:r>
              <a:rPr lang="ja-JP" altLang="en-US" sz="3600" b="1">
                <a:solidFill>
                  <a:srgbClr val="FF0000"/>
                </a:solidFill>
                <a:latin typeface="ＭＳ Ｐゴシック" panose="020B0600070205080204" pitchFamily="50" charset="-128"/>
                <a:ea typeface="ＭＳ Ｐゴシック" panose="020B0600070205080204" pitchFamily="50" charset="-128"/>
              </a:rPr>
              <a:t>望ましいとされる。</a:t>
            </a:r>
            <a:endParaRPr kumimoji="1" lang="en-US" altLang="ja-JP" sz="3600" dirty="0">
              <a:latin typeface="ＭＳ Ｐゴシック" panose="020B0600070205080204" pitchFamily="50" charset="-128"/>
              <a:ea typeface="ＭＳ Ｐゴシック" panose="020B0600070205080204" pitchFamily="50" charset="-128"/>
            </a:endParaRPr>
          </a:p>
          <a:p>
            <a:pPr algn="l"/>
            <a:endParaRPr kumimoji="1" lang="en-US" altLang="ja-JP" sz="2200" dirty="0">
              <a:latin typeface="ＭＳ Ｐゴシック" panose="020B0600070205080204" pitchFamily="50" charset="-128"/>
              <a:ea typeface="ＭＳ Ｐゴシック" panose="020B0600070205080204" pitchFamily="50" charset="-128"/>
            </a:endParaRPr>
          </a:p>
          <a:p>
            <a:pPr algn="l"/>
            <a:r>
              <a:rPr lang="ja-JP" altLang="en-US" sz="3200">
                <a:latin typeface="ＭＳ Ｐゴシック" panose="020B0600070205080204" pitchFamily="50" charset="-128"/>
                <a:ea typeface="ＭＳ Ｐゴシック" panose="020B0600070205080204" pitchFamily="50" charset="-128"/>
              </a:rPr>
              <a:t>ただし、これまでの実際の提供事例として以下の年齢での</a:t>
            </a:r>
            <a:r>
              <a:rPr lang="ja-JP" altLang="en-US" sz="3200">
                <a:solidFill>
                  <a:srgbClr val="FF0000"/>
                </a:solidFill>
                <a:latin typeface="ＭＳ Ｐゴシック" panose="020B0600070205080204" pitchFamily="50" charset="-128"/>
                <a:ea typeface="ＭＳ Ｐゴシック" panose="020B0600070205080204" pitchFamily="50" charset="-128"/>
              </a:rPr>
              <a:t>提供実績</a:t>
            </a:r>
            <a:r>
              <a:rPr lang="ja-JP" altLang="en-US" sz="3200">
                <a:latin typeface="ＭＳ Ｐゴシック" panose="020B0600070205080204" pitchFamily="50" charset="-128"/>
                <a:ea typeface="ＭＳ Ｐゴシック" panose="020B0600070205080204" pitchFamily="50" charset="-128"/>
              </a:rPr>
              <a:t>があり。</a:t>
            </a:r>
            <a:endParaRPr lang="en-US" altLang="ja-JP" sz="3200" dirty="0">
              <a:latin typeface="ＭＳ Ｐゴシック" panose="020B0600070205080204" pitchFamily="50" charset="-128"/>
              <a:ea typeface="ＭＳ Ｐゴシック" panose="020B0600070205080204" pitchFamily="50" charset="-128"/>
            </a:endParaRPr>
          </a:p>
          <a:p>
            <a:pPr marL="914400" lvl="1" indent="-457200" algn="l">
              <a:buFont typeface="Wingdings" pitchFamily="2" charset="2"/>
              <a:buChar char="ü"/>
            </a:pPr>
            <a:r>
              <a:rPr lang="ja-JP" altLang="en-US" sz="3400">
                <a:latin typeface="ＭＳ Ｐゴシック" panose="020B0600070205080204" pitchFamily="50" charset="-128"/>
                <a:ea typeface="ＭＳ Ｐゴシック" panose="020B0600070205080204" pitchFamily="50" charset="-128"/>
              </a:rPr>
              <a:t>脳死下</a:t>
            </a:r>
            <a:r>
              <a:rPr lang="ja-JP" altLang="en-US" sz="3400" dirty="0">
                <a:latin typeface="ＭＳ Ｐゴシック" panose="020B0600070205080204" pitchFamily="50" charset="-128"/>
                <a:ea typeface="ＭＳ Ｐゴシック" panose="020B0600070205080204" pitchFamily="50" charset="-128"/>
              </a:rPr>
              <a:t>提供の国内最高齢は</a:t>
            </a:r>
            <a:r>
              <a:rPr lang="en-US" altLang="ja-JP" sz="3400" dirty="0">
                <a:latin typeface="ＭＳ Ｐゴシック" panose="020B0600070205080204" pitchFamily="50" charset="-128"/>
                <a:ea typeface="ＭＳ Ｐゴシック" panose="020B0600070205080204" pitchFamily="50" charset="-128"/>
              </a:rPr>
              <a:t>70</a:t>
            </a:r>
            <a:r>
              <a:rPr lang="ja-JP" altLang="en-US" sz="3400" dirty="0">
                <a:latin typeface="ＭＳ Ｐゴシック" panose="020B0600070205080204" pitchFamily="50" charset="-128"/>
                <a:ea typeface="ＭＳ Ｐゴシック" panose="020B0600070205080204" pitchFamily="50" charset="-128"/>
              </a:rPr>
              <a:t>歳代後半</a:t>
            </a:r>
            <a:endParaRPr lang="en-US" altLang="ja-JP" sz="3400" dirty="0">
              <a:latin typeface="ＭＳ Ｐゴシック" panose="020B0600070205080204" pitchFamily="50" charset="-128"/>
              <a:ea typeface="ＭＳ Ｐゴシック" panose="020B0600070205080204" pitchFamily="50" charset="-128"/>
            </a:endParaRPr>
          </a:p>
          <a:p>
            <a:pPr marL="914400" lvl="1" indent="-457200" algn="l">
              <a:buFont typeface="Wingdings" pitchFamily="2" charset="2"/>
              <a:buChar char="ü"/>
            </a:pPr>
            <a:r>
              <a:rPr lang="ja-JP" altLang="en-US" sz="3400">
                <a:latin typeface="ＭＳ Ｐゴシック" panose="020B0600070205080204" pitchFamily="50" charset="-128"/>
                <a:ea typeface="ＭＳ Ｐゴシック" panose="020B0600070205080204" pitchFamily="50" charset="-128"/>
              </a:rPr>
              <a:t>心臓は</a:t>
            </a:r>
            <a:r>
              <a:rPr lang="en-US" altLang="ja-JP" sz="3400" dirty="0">
                <a:latin typeface="ＭＳ Ｐゴシック" panose="020B0600070205080204" pitchFamily="50" charset="-128"/>
                <a:ea typeface="ＭＳ Ｐゴシック" panose="020B0600070205080204" pitchFamily="50" charset="-128"/>
              </a:rPr>
              <a:t>70</a:t>
            </a:r>
            <a:r>
              <a:rPr lang="ja-JP" altLang="en-US" sz="3400">
                <a:latin typeface="ＭＳ Ｐゴシック" panose="020B0600070205080204" pitchFamily="50" charset="-128"/>
                <a:ea typeface="ＭＳ Ｐゴシック" panose="020B0600070205080204" pitchFamily="50" charset="-128"/>
              </a:rPr>
              <a:t>歳代</a:t>
            </a:r>
            <a:endParaRPr lang="en-US" altLang="ja-JP" sz="3400" dirty="0">
              <a:latin typeface="ＭＳ Ｐゴシック" panose="020B0600070205080204" pitchFamily="50" charset="-128"/>
              <a:ea typeface="ＭＳ Ｐゴシック" panose="020B0600070205080204" pitchFamily="50" charset="-128"/>
            </a:endParaRPr>
          </a:p>
          <a:p>
            <a:pPr marL="914400" lvl="1" indent="-457200" algn="l">
              <a:buFont typeface="Wingdings" pitchFamily="2" charset="2"/>
              <a:buChar char="ü"/>
            </a:pPr>
            <a:r>
              <a:rPr lang="ja-JP" altLang="en-US" sz="3400">
                <a:latin typeface="ＭＳ Ｐゴシック" panose="020B0600070205080204" pitchFamily="50" charset="-128"/>
                <a:ea typeface="ＭＳ Ｐゴシック" panose="020B0600070205080204" pitchFamily="50" charset="-128"/>
              </a:rPr>
              <a:t>肝臓</a:t>
            </a:r>
            <a:r>
              <a:rPr lang="ja-JP" altLang="en-US" sz="3400" dirty="0">
                <a:latin typeface="ＭＳ Ｐゴシック" panose="020B0600070205080204" pitchFamily="50" charset="-128"/>
                <a:ea typeface="ＭＳ Ｐゴシック" panose="020B0600070205080204" pitchFamily="50" charset="-128"/>
              </a:rPr>
              <a:t>は年齢制限はないものの</a:t>
            </a:r>
            <a:r>
              <a:rPr lang="en-US" altLang="ja-JP" sz="3400" dirty="0">
                <a:latin typeface="ＭＳ Ｐゴシック" panose="020B0600070205080204" pitchFamily="50" charset="-128"/>
                <a:ea typeface="ＭＳ Ｐゴシック" panose="020B0600070205080204" pitchFamily="50" charset="-128"/>
              </a:rPr>
              <a:t>70</a:t>
            </a:r>
            <a:r>
              <a:rPr lang="ja-JP" altLang="en-US" sz="3400" dirty="0">
                <a:latin typeface="ＭＳ Ｐゴシック" panose="020B0600070205080204" pitchFamily="50" charset="-128"/>
                <a:ea typeface="ＭＳ Ｐゴシック" panose="020B0600070205080204" pitchFamily="50" charset="-128"/>
              </a:rPr>
              <a:t>歳代前半</a:t>
            </a:r>
            <a:endParaRPr lang="en-US" altLang="ja-JP" sz="3400" dirty="0">
              <a:latin typeface="ＭＳ Ｐゴシック" panose="020B0600070205080204" pitchFamily="50" charset="-128"/>
              <a:ea typeface="ＭＳ Ｐゴシック" panose="020B0600070205080204" pitchFamily="50" charset="-128"/>
            </a:endParaRPr>
          </a:p>
          <a:p>
            <a:pPr marL="914400" lvl="1" indent="-457200" algn="l">
              <a:buFont typeface="Wingdings" pitchFamily="2" charset="2"/>
              <a:buChar char="ü"/>
            </a:pPr>
            <a:r>
              <a:rPr lang="ja-JP" altLang="en-US" sz="3400">
                <a:latin typeface="ＭＳ Ｐゴシック" panose="020B0600070205080204" pitchFamily="50" charset="-128"/>
                <a:ea typeface="ＭＳ Ｐゴシック" panose="020B0600070205080204" pitchFamily="50" charset="-128"/>
              </a:rPr>
              <a:t>腎臓</a:t>
            </a:r>
            <a:r>
              <a:rPr lang="ja-JP" altLang="en-US" sz="3400" dirty="0">
                <a:latin typeface="ＭＳ Ｐゴシック" panose="020B0600070205080204" pitchFamily="50" charset="-128"/>
                <a:ea typeface="ＭＳ Ｐゴシック" panose="020B0600070205080204" pitchFamily="50" charset="-128"/>
              </a:rPr>
              <a:t>は</a:t>
            </a:r>
            <a:r>
              <a:rPr lang="en-US" altLang="ja-JP" sz="3400" dirty="0">
                <a:latin typeface="ＭＳ Ｐゴシック" panose="020B0600070205080204" pitchFamily="50" charset="-128"/>
                <a:ea typeface="ＭＳ Ｐゴシック" panose="020B0600070205080204" pitchFamily="50" charset="-128"/>
              </a:rPr>
              <a:t>70</a:t>
            </a:r>
            <a:r>
              <a:rPr lang="ja-JP" altLang="en-US" sz="3400" dirty="0">
                <a:latin typeface="ＭＳ Ｐゴシック" panose="020B0600070205080204" pitchFamily="50" charset="-128"/>
                <a:ea typeface="ＭＳ Ｐゴシック" panose="020B0600070205080204" pitchFamily="50" charset="-128"/>
              </a:rPr>
              <a:t>歳代後半</a:t>
            </a:r>
            <a:endParaRPr lang="en-US" altLang="ja-JP" sz="3400" dirty="0">
              <a:latin typeface="ＭＳ Ｐゴシック" panose="020B0600070205080204" pitchFamily="50" charset="-128"/>
              <a:ea typeface="ＭＳ Ｐゴシック" panose="020B0600070205080204" pitchFamily="50" charset="-128"/>
            </a:endParaRPr>
          </a:p>
          <a:p>
            <a:pPr algn="l"/>
            <a:endParaRPr lang="en-US" altLang="ja-JP" sz="1000" dirty="0">
              <a:latin typeface="ＭＳ Ｐゴシック" panose="020B0600070205080204" pitchFamily="50" charset="-128"/>
              <a:ea typeface="ＭＳ Ｐゴシック" panose="020B0600070205080204" pitchFamily="50" charset="-128"/>
            </a:endParaRPr>
          </a:p>
          <a:p>
            <a:pPr algn="l"/>
            <a:r>
              <a:rPr lang="ja-JP" altLang="en-US" sz="3400" dirty="0">
                <a:latin typeface="ＭＳ Ｐゴシック" panose="020B0600070205080204" pitchFamily="50" charset="-128"/>
                <a:ea typeface="ＭＳ Ｐゴシック" panose="020B0600070205080204" pitchFamily="50" charset="-128"/>
              </a:rPr>
              <a:t>・</a:t>
            </a:r>
            <a:r>
              <a:rPr lang="ja-JP" altLang="en-US" sz="3400" b="1" dirty="0">
                <a:solidFill>
                  <a:srgbClr val="FF0000"/>
                </a:solidFill>
                <a:latin typeface="ＭＳ Ｐゴシック" panose="020B0600070205080204" pitchFamily="50" charset="-128"/>
                <a:ea typeface="ＭＳ Ｐゴシック" panose="020B0600070205080204" pitchFamily="50" charset="-128"/>
              </a:rPr>
              <a:t>献</a:t>
            </a:r>
            <a:r>
              <a:rPr lang="ja-JP" altLang="en-US" sz="3400" b="1">
                <a:solidFill>
                  <a:srgbClr val="FF0000"/>
                </a:solidFill>
                <a:latin typeface="ＭＳ Ｐゴシック" panose="020B0600070205080204" pitchFamily="50" charset="-128"/>
                <a:ea typeface="ＭＳ Ｐゴシック" panose="020B0600070205080204" pitchFamily="50" charset="-128"/>
              </a:rPr>
              <a:t>眼は年齢制限なし</a:t>
            </a:r>
            <a:r>
              <a:rPr lang="ja-JP" altLang="en-US" sz="3400" b="1">
                <a:latin typeface="ＭＳ Ｐゴシック" panose="020B0600070205080204" pitchFamily="50" charset="-128"/>
                <a:ea typeface="ＭＳ Ｐゴシック" panose="020B0600070205080204" pitchFamily="50" charset="-128"/>
              </a:rPr>
              <a:t>（</a:t>
            </a:r>
            <a:r>
              <a:rPr lang="en-US" altLang="ja-JP" sz="4600" b="1" dirty="0">
                <a:solidFill>
                  <a:srgbClr val="FF0000"/>
                </a:solidFill>
                <a:latin typeface="ＭＳ Ｐゴシック" panose="020B0600070205080204" pitchFamily="50" charset="-128"/>
                <a:ea typeface="ＭＳ Ｐゴシック" panose="020B0600070205080204" pitchFamily="50" charset="-128"/>
              </a:rPr>
              <a:t>100</a:t>
            </a:r>
            <a:r>
              <a:rPr lang="ja-JP" altLang="en-US" sz="3400" b="1">
                <a:solidFill>
                  <a:srgbClr val="FF0000"/>
                </a:solidFill>
                <a:latin typeface="ＭＳ Ｐゴシック" panose="020B0600070205080204" pitchFamily="50" charset="-128"/>
                <a:ea typeface="ＭＳ Ｐゴシック" panose="020B0600070205080204" pitchFamily="50" charset="-128"/>
              </a:rPr>
              <a:t>歳</a:t>
            </a:r>
            <a:r>
              <a:rPr lang="ja-JP" altLang="en-US" sz="3400" b="1">
                <a:latin typeface="ＭＳ Ｐゴシック" panose="020B0600070205080204" pitchFamily="50" charset="-128"/>
                <a:ea typeface="ＭＳ Ｐゴシック" panose="020B0600070205080204" pitchFamily="50" charset="-128"/>
              </a:rPr>
              <a:t>でも可能）</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endParaRPr lang="en-US" altLang="ja-JP" sz="3200" dirty="0">
              <a:latin typeface="ＭＳ Ｐゴシック" panose="020B0600070205080204" pitchFamily="50" charset="-128"/>
              <a:ea typeface="ＭＳ Ｐゴシック" panose="020B0600070205080204" pitchFamily="50" charset="-128"/>
            </a:endParaRPr>
          </a:p>
          <a:p>
            <a:pPr algn="l"/>
            <a:endParaRPr kumimoji="1"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7746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108D0-FB1D-EFD5-292B-4FAD8149F9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AE92AA0-365D-77C6-40B7-C8E78CCBA72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症例３</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8458F65-1DE7-E43F-6AF9-E8E837AAD146}"/>
              </a:ext>
            </a:extLst>
          </p:cNvPr>
          <p:cNvSpPr>
            <a:spLocks noGrp="1"/>
          </p:cNvSpPr>
          <p:nvPr>
            <p:ph type="subTitle" idx="1"/>
          </p:nvPr>
        </p:nvSpPr>
        <p:spPr>
          <a:xfrm>
            <a:off x="876300" y="1600200"/>
            <a:ext cx="9994900" cy="4724400"/>
          </a:xfrm>
        </p:spPr>
        <p:txBody>
          <a:bodyPr>
            <a:normAutofit/>
          </a:bodyPr>
          <a:lstStyle/>
          <a:p>
            <a:pPr algn="l"/>
            <a:r>
              <a:rPr kumimoji="1" lang="ja-JP" altLang="en-US" sz="3200" dirty="0">
                <a:latin typeface="ＭＳ Ｐゴシック" panose="020B0600070205080204" pitchFamily="50" charset="-128"/>
                <a:ea typeface="ＭＳ Ｐゴシック" panose="020B0600070205080204" pitchFamily="50" charset="-128"/>
              </a:rPr>
              <a:t>・</a:t>
            </a:r>
            <a:r>
              <a:rPr lang="ja-JP" altLang="en-US" sz="3200" dirty="0">
                <a:latin typeface="ＭＳ Ｐゴシック" panose="020B0600070205080204" pitchFamily="50" charset="-128"/>
                <a:ea typeface="ＭＳ Ｐゴシック" panose="020B0600070205080204" pitchFamily="50" charset="-128"/>
              </a:rPr>
              <a:t>４０</a:t>
            </a:r>
            <a:r>
              <a:rPr kumimoji="1" lang="ja-JP" altLang="en-US" sz="3200" dirty="0">
                <a:latin typeface="ＭＳ Ｐゴシック" panose="020B0600070205080204" pitchFamily="50" charset="-128"/>
                <a:ea typeface="ＭＳ Ｐゴシック" panose="020B0600070205080204" pitchFamily="50" charset="-128"/>
              </a:rPr>
              <a:t>歳</a:t>
            </a:r>
            <a:r>
              <a:rPr lang="ja-JP" altLang="en-US" sz="3200" dirty="0">
                <a:latin typeface="ＭＳ Ｐゴシック" panose="020B0600070205080204" pitchFamily="50" charset="-128"/>
                <a:ea typeface="ＭＳ Ｐゴシック" panose="020B0600070205080204" pitchFamily="50" charset="-128"/>
              </a:rPr>
              <a:t>女性</a:t>
            </a:r>
            <a:r>
              <a:rPr kumimoji="1" lang="ja-JP" altLang="en-US" sz="3200" dirty="0">
                <a:latin typeface="ＭＳ Ｐゴシック" panose="020B0600070205080204" pitchFamily="50" charset="-128"/>
                <a:ea typeface="ＭＳ Ｐゴシック" panose="020B0600070205080204" pitchFamily="50" charset="-128"/>
              </a:rPr>
              <a:t>　入院</a:t>
            </a:r>
            <a:r>
              <a:rPr lang="ja-JP" altLang="en-US" sz="3200" dirty="0">
                <a:latin typeface="ＭＳ Ｐゴシック" panose="020B0600070205080204" pitchFamily="50" charset="-128"/>
                <a:ea typeface="ＭＳ Ｐゴシック" panose="020B0600070205080204" pitchFamily="50" charset="-128"/>
              </a:rPr>
              <a:t>５</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・入院概要：仕事中に倒れ救急搬送</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・傷病名：</a:t>
            </a:r>
            <a:r>
              <a:rPr lang="ja-JP" altLang="en-US" sz="3200" dirty="0">
                <a:latin typeface="ＭＳ Ｐゴシック" panose="020B0600070205080204" pitchFamily="50" charset="-128"/>
                <a:ea typeface="ＭＳ Ｐゴシック" panose="020B0600070205080204" pitchFamily="50" charset="-128"/>
              </a:rPr>
              <a:t>内因性くも膜下出血</a:t>
            </a:r>
            <a:endParaRPr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a:t>
            </a:r>
            <a:r>
              <a:rPr lang="ja-JP" altLang="en-US" sz="3200" dirty="0">
                <a:solidFill>
                  <a:srgbClr val="FF0000"/>
                </a:solidFill>
                <a:latin typeface="ＭＳ Ｐゴシック" panose="020B0600070205080204" pitchFamily="50" charset="-128"/>
                <a:ea typeface="ＭＳ Ｐゴシック" panose="020B0600070205080204" pitchFamily="50" charset="-128"/>
              </a:rPr>
              <a:t>本人意思：</a:t>
            </a:r>
            <a:r>
              <a:rPr lang="ja-JP" altLang="en-US" sz="3200">
                <a:solidFill>
                  <a:srgbClr val="FF0000"/>
                </a:solidFill>
                <a:latin typeface="ＭＳ Ｐゴシック" panose="020B0600070205080204" pitchFamily="50" charset="-128"/>
                <a:ea typeface="ＭＳ Ｐゴシック" panose="020B0600070205080204" pitchFamily="50" charset="-128"/>
              </a:rPr>
              <a:t>保険証の２番</a:t>
            </a:r>
            <a:r>
              <a:rPr lang="ja-JP" altLang="en-US" sz="3200" dirty="0">
                <a:solidFill>
                  <a:srgbClr val="FF0000"/>
                </a:solidFill>
                <a:latin typeface="ＭＳ Ｐゴシック" panose="020B0600070205080204" pitchFamily="50" charset="-128"/>
                <a:ea typeface="ＭＳ Ｐゴシック" panose="020B0600070205080204" pitchFamily="50" charset="-128"/>
              </a:rPr>
              <a:t>に〇</a:t>
            </a:r>
            <a:endParaRPr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夫、きょうだい　（</a:t>
            </a:r>
            <a:r>
              <a:rPr lang="ja-JP" altLang="en-US" sz="3200" dirty="0">
                <a:solidFill>
                  <a:srgbClr val="FF0000"/>
                </a:solidFill>
                <a:latin typeface="ＭＳ Ｐゴシック" panose="020B0600070205080204" pitchFamily="50" charset="-128"/>
                <a:ea typeface="ＭＳ Ｐゴシック" panose="020B0600070205080204" pitchFamily="50" charset="-128"/>
              </a:rPr>
              <a:t>家族は脳死下提供を希望</a:t>
            </a:r>
            <a:r>
              <a:rPr lang="ja-JP" altLang="en-US" sz="3200" dirty="0">
                <a:latin typeface="ＭＳ Ｐゴシック" panose="020B0600070205080204" pitchFamily="50" charset="-128"/>
                <a:ea typeface="ＭＳ Ｐゴシック" panose="020B0600070205080204" pitchFamily="50" charset="-128"/>
              </a:rPr>
              <a:t>）</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・既往歴：特に無し</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algn="l"/>
            <a:r>
              <a:rPr lang="ja-JP" altLang="en-US" sz="3200" dirty="0">
                <a:solidFill>
                  <a:srgbClr val="0070C0"/>
                </a:solidFill>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9720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FE93-7E16-FE31-7C1E-6C1AD3D930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83A9FB-A779-19AF-7AC4-AF3DA065307E}"/>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症例３ </a:t>
            </a:r>
            <a:r>
              <a:rPr kumimoji="1" lang="ja-JP" altLang="en-US" sz="4000" b="1" dirty="0">
                <a:solidFill>
                  <a:srgbClr val="00B050"/>
                </a:solidFill>
                <a:latin typeface="ＭＳ ゴシック" panose="020B0609070205080204" pitchFamily="49" charset="-128"/>
                <a:ea typeface="ＭＳ ゴシック" panose="020B0609070205080204" pitchFamily="49" charset="-128"/>
              </a:rPr>
              <a:t>解説</a:t>
            </a:r>
          </a:p>
        </p:txBody>
      </p:sp>
      <p:sp>
        <p:nvSpPr>
          <p:cNvPr id="3" name="字幕 2">
            <a:extLst>
              <a:ext uri="{FF2B5EF4-FFF2-40B4-BE49-F238E27FC236}">
                <a16:creationId xmlns:a16="http://schemas.microsoft.com/office/drawing/2014/main" id="{C8257B7A-9238-CA9E-66AE-2B35A0269380}"/>
              </a:ext>
            </a:extLst>
          </p:cNvPr>
          <p:cNvSpPr>
            <a:spLocks noGrp="1"/>
          </p:cNvSpPr>
          <p:nvPr>
            <p:ph type="subTitle" idx="1"/>
          </p:nvPr>
        </p:nvSpPr>
        <p:spPr>
          <a:xfrm>
            <a:off x="771525" y="1648782"/>
            <a:ext cx="10187174" cy="1910278"/>
          </a:xfrm>
        </p:spPr>
        <p:txBody>
          <a:bodyPr>
            <a:normAutofit/>
          </a:bodyPr>
          <a:lstStyle/>
          <a:p>
            <a:pPr marL="457200" indent="-457200" algn="l">
              <a:buFont typeface="Arial" panose="020B0604020202020204" pitchFamily="34" charset="0"/>
              <a:buChar char="•"/>
            </a:pPr>
            <a:r>
              <a:rPr lang="ja-JP" altLang="en-US" sz="3200">
                <a:solidFill>
                  <a:srgbClr val="FF0000"/>
                </a:solidFill>
                <a:latin typeface="ＭＳ Ｐゴシック" panose="020B0600070205080204" pitchFamily="50" charset="-128"/>
                <a:ea typeface="ＭＳ Ｐゴシック" panose="020B0600070205080204" pitchFamily="50" charset="-128"/>
              </a:rPr>
              <a:t>本人</a:t>
            </a:r>
            <a:r>
              <a:rPr lang="ja-JP" altLang="en-US" sz="3200" dirty="0">
                <a:solidFill>
                  <a:srgbClr val="FF0000"/>
                </a:solidFill>
                <a:latin typeface="ＭＳ Ｐゴシック" panose="020B0600070205080204" pitchFamily="50" charset="-128"/>
                <a:ea typeface="ＭＳ Ｐゴシック" panose="020B0600070205080204" pitchFamily="50" charset="-128"/>
              </a:rPr>
              <a:t>意思が最優先</a:t>
            </a:r>
            <a:r>
              <a:rPr lang="ja-JP" altLang="en-US" sz="3200" dirty="0">
                <a:latin typeface="ＭＳ Ｐゴシック" panose="020B0600070205080204" pitchFamily="50" charset="-128"/>
                <a:ea typeface="ＭＳ Ｐゴシック" panose="020B0600070205080204" pitchFamily="50" charset="-128"/>
              </a:rPr>
              <a:t>される。</a:t>
            </a:r>
            <a:endParaRPr kumimoji="1"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solidFill>
                  <a:srgbClr val="FF0000"/>
                </a:solidFill>
                <a:latin typeface="ＭＳ Ｐゴシック" panose="020B0600070205080204" pitchFamily="50" charset="-128"/>
                <a:ea typeface="ＭＳ Ｐゴシック" panose="020B0600070205080204" pitchFamily="50" charset="-128"/>
              </a:rPr>
              <a:t>２番</a:t>
            </a:r>
            <a:r>
              <a:rPr lang="ja-JP" altLang="en-US" sz="3200">
                <a:latin typeface="ＭＳ Ｐゴシック" panose="020B0600070205080204" pitchFamily="50" charset="-128"/>
                <a:ea typeface="ＭＳ Ｐゴシック" panose="020B0600070205080204" pitchFamily="50" charset="-128"/>
              </a:rPr>
              <a:t>である</a:t>
            </a:r>
            <a:r>
              <a:rPr lang="ja-JP" altLang="en-US" sz="3200">
                <a:solidFill>
                  <a:srgbClr val="FF0000"/>
                </a:solidFill>
                <a:latin typeface="ＭＳ Ｐゴシック" panose="020B0600070205080204" pitchFamily="50" charset="-128"/>
                <a:ea typeface="ＭＳ Ｐゴシック" panose="020B0600070205080204" pitchFamily="50" charset="-128"/>
              </a:rPr>
              <a:t>心停止後臓器提供のみ</a:t>
            </a:r>
            <a:r>
              <a:rPr lang="ja-JP" altLang="en-US" sz="3200">
                <a:latin typeface="ＭＳ Ｐゴシック" panose="020B0600070205080204" pitchFamily="50" charset="-128"/>
                <a:ea typeface="ＭＳ Ｐゴシック" panose="020B0600070205080204" pitchFamily="50" charset="-128"/>
              </a:rPr>
              <a:t>可能。</a:t>
            </a:r>
            <a:endParaRPr lang="en-US" altLang="ja-JP" sz="3200" dirty="0">
              <a:latin typeface="ＭＳ Ｐゴシック" panose="020B0600070205080204" pitchFamily="50" charset="-128"/>
              <a:ea typeface="ＭＳ Ｐゴシック" panose="020B0600070205080204" pitchFamily="50" charset="-128"/>
            </a:endParaRPr>
          </a:p>
          <a:p>
            <a:pPr marL="457200" indent="-457200" algn="l">
              <a:buFont typeface="Arial" panose="020B0604020202020204" pitchFamily="34" charset="0"/>
              <a:buChar char="•"/>
            </a:pPr>
            <a:r>
              <a:rPr lang="ja-JP" altLang="en-US" sz="320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が</a:t>
            </a:r>
            <a:r>
              <a:rPr lang="ja-JP" altLang="en-US" sz="3200">
                <a:latin typeface="ＭＳ Ｐゴシック" panose="020B0600070205080204" pitchFamily="50" charset="-128"/>
                <a:ea typeface="ＭＳ Ｐゴシック" panose="020B0600070205080204" pitchFamily="50" charset="-128"/>
              </a:rPr>
              <a:t>希望する</a:t>
            </a:r>
            <a:r>
              <a:rPr lang="ja-JP" altLang="en-US" sz="3200">
                <a:solidFill>
                  <a:srgbClr val="0070C0"/>
                </a:solidFill>
                <a:latin typeface="ＭＳ Ｐゴシック" panose="020B0600070205080204" pitchFamily="50" charset="-128"/>
                <a:ea typeface="ＭＳ Ｐゴシック" panose="020B0600070205080204" pitchFamily="50" charset="-128"/>
              </a:rPr>
              <a:t>脳死下</a:t>
            </a:r>
            <a:r>
              <a:rPr lang="ja-JP" altLang="en-US" sz="3200" dirty="0">
                <a:solidFill>
                  <a:srgbClr val="0070C0"/>
                </a:solidFill>
                <a:latin typeface="ＭＳ Ｐゴシック" panose="020B0600070205080204" pitchFamily="50" charset="-128"/>
                <a:ea typeface="ＭＳ Ｐゴシック" panose="020B0600070205080204" pitchFamily="50" charset="-128"/>
              </a:rPr>
              <a:t>臓器提供は不可</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134F6A26-3C41-084C-A1A1-CE4B0FA24928}"/>
              </a:ext>
            </a:extLst>
          </p:cNvPr>
          <p:cNvSpPr txBox="1"/>
          <p:nvPr/>
        </p:nvSpPr>
        <p:spPr>
          <a:xfrm>
            <a:off x="7743217" y="6439710"/>
            <a:ext cx="4038285" cy="369332"/>
          </a:xfrm>
          <a:prstGeom prst="rect">
            <a:avLst/>
          </a:prstGeom>
          <a:noFill/>
        </p:spPr>
        <p:txBody>
          <a:bodyPr wrap="none" rtlCol="0">
            <a:spAutoFit/>
          </a:bodyPr>
          <a:lstStyle/>
          <a:p>
            <a:r>
              <a:rPr lang="ja-JP" altLang="en-US">
                <a:latin typeface="ＭＳ Ｐゴシック" panose="020B0600070205080204" pitchFamily="50" charset="-128"/>
                <a:ea typeface="ＭＳ Ｐゴシック" panose="020B0600070205080204" pitchFamily="50" charset="-128"/>
              </a:rPr>
              <a:t>日本臓器移植ネットワークホームページより</a:t>
            </a:r>
            <a:endParaRPr lang="en-US" altLang="ja-JP" dirty="0">
              <a:latin typeface="ＭＳ Ｐゴシック" panose="020B0600070205080204" pitchFamily="50" charset="-128"/>
              <a:ea typeface="ＭＳ Ｐゴシック" panose="020B0600070205080204" pitchFamily="50" charset="-128"/>
            </a:endParaRPr>
          </a:p>
        </p:txBody>
      </p:sp>
      <p:pic>
        <p:nvPicPr>
          <p:cNvPr id="6" name="図 5">
            <a:extLst>
              <a:ext uri="{FF2B5EF4-FFF2-40B4-BE49-F238E27FC236}">
                <a16:creationId xmlns:a16="http://schemas.microsoft.com/office/drawing/2014/main" id="{EA966098-6A52-3D4B-91A5-83E5F80DBB95}"/>
              </a:ext>
            </a:extLst>
          </p:cNvPr>
          <p:cNvPicPr>
            <a:picLocks noChangeAspect="1"/>
          </p:cNvPicPr>
          <p:nvPr/>
        </p:nvPicPr>
        <p:blipFill rotWithShape="1">
          <a:blip r:embed="rId3"/>
          <a:srcRect l="17733" t="19110"/>
          <a:stretch/>
        </p:blipFill>
        <p:spPr>
          <a:xfrm>
            <a:off x="435429" y="3425535"/>
            <a:ext cx="6052582" cy="3383507"/>
          </a:xfrm>
          <a:prstGeom prst="rect">
            <a:avLst/>
          </a:prstGeom>
          <a:ln w="9525">
            <a:solidFill>
              <a:schemeClr val="tx1"/>
            </a:solidFill>
          </a:ln>
        </p:spPr>
      </p:pic>
    </p:spTree>
    <p:extLst>
      <p:ext uri="{BB962C8B-B14F-4D97-AF65-F5344CB8AC3E}">
        <p14:creationId xmlns:p14="http://schemas.microsoft.com/office/powerpoint/2010/main" val="143311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E5C2-F419-EAF3-4BBE-836DFCC16D13}"/>
              </a:ext>
            </a:extLst>
          </p:cNvPr>
          <p:cNvSpPr>
            <a:spLocks noGrp="1"/>
          </p:cNvSpPr>
          <p:nvPr>
            <p:ph type="ctrTitle"/>
          </p:nvPr>
        </p:nvSpPr>
        <p:spPr>
          <a:xfrm>
            <a:off x="771525" y="533400"/>
            <a:ext cx="9144000" cy="677862"/>
          </a:xfrm>
        </p:spPr>
        <p:txBody>
          <a:bodyPr>
            <a:normAutofit/>
          </a:bodyPr>
          <a:lstStyle/>
          <a:p>
            <a:pPr algn="l"/>
            <a:r>
              <a:rPr kumimoji="1" lang="ja-JP" altLang="en-US" sz="4000">
                <a:latin typeface="ＭＳ ゴシック" panose="020B0609070205080204" pitchFamily="49" charset="-128"/>
                <a:ea typeface="ＭＳ ゴシック" panose="020B0609070205080204" pitchFamily="49" charset="-128"/>
              </a:rPr>
              <a:t>症例４</a:t>
            </a:r>
            <a:endParaRPr kumimoji="1" lang="ja-JP" altLang="en-US" sz="40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2FE66C1C-8F40-1507-0E99-8D5F022EC977}"/>
              </a:ext>
            </a:extLst>
          </p:cNvPr>
          <p:cNvSpPr>
            <a:spLocks noGrp="1"/>
          </p:cNvSpPr>
          <p:nvPr>
            <p:ph type="subTitle" idx="1"/>
          </p:nvPr>
        </p:nvSpPr>
        <p:spPr>
          <a:xfrm>
            <a:off x="876300" y="1600200"/>
            <a:ext cx="9994900" cy="4724400"/>
          </a:xfrm>
        </p:spPr>
        <p:txBody>
          <a:bodyPr>
            <a:normAutofit lnSpcReduction="10000"/>
          </a:bodyPr>
          <a:lstStyle/>
          <a:p>
            <a:pPr algn="l"/>
            <a:r>
              <a:rPr kumimoji="1" lang="ja-JP" altLang="en-US" sz="3200" dirty="0">
                <a:latin typeface="ＭＳ Ｐゴシック" panose="020B0600070205080204" pitchFamily="50" charset="-128"/>
                <a:ea typeface="ＭＳ Ｐゴシック" panose="020B0600070205080204" pitchFamily="50" charset="-128"/>
              </a:rPr>
              <a:t>・２５歳</a:t>
            </a:r>
            <a:r>
              <a:rPr lang="ja-JP" altLang="en-US" sz="3200" dirty="0">
                <a:latin typeface="ＭＳ Ｐゴシック" panose="020B0600070205080204" pitchFamily="50" charset="-128"/>
                <a:ea typeface="ＭＳ Ｐゴシック" panose="020B0600070205080204" pitchFamily="50" charset="-128"/>
              </a:rPr>
              <a:t>男</a:t>
            </a:r>
            <a:r>
              <a:rPr kumimoji="1" lang="ja-JP" altLang="en-US" sz="3200" dirty="0">
                <a:latin typeface="ＭＳ Ｐゴシック" panose="020B0600070205080204" pitchFamily="50" charset="-128"/>
                <a:ea typeface="ＭＳ Ｐゴシック" panose="020B0600070205080204" pitchFamily="50" charset="-128"/>
              </a:rPr>
              <a:t>性　入院</a:t>
            </a:r>
            <a:r>
              <a:rPr kumimoji="1" lang="en-US" altLang="ja-JP" sz="3200" dirty="0">
                <a:latin typeface="ＭＳ Ｐゴシック" panose="020B0600070205080204" pitchFamily="50" charset="-128"/>
                <a:ea typeface="ＭＳ Ｐゴシック" panose="020B0600070205080204" pitchFamily="50" charset="-128"/>
              </a:rPr>
              <a:t>10</a:t>
            </a:r>
            <a:r>
              <a:rPr kumimoji="1" lang="ja-JP" altLang="en-US" sz="3200" dirty="0">
                <a:latin typeface="ＭＳ Ｐゴシック" panose="020B0600070205080204" pitchFamily="50" charset="-128"/>
                <a:ea typeface="ＭＳ Ｐゴシック" panose="020B0600070205080204" pitchFamily="50" charset="-128"/>
              </a:rPr>
              <a:t>日目</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・入院</a:t>
            </a:r>
            <a:r>
              <a:rPr lang="ja-JP" altLang="en-US" sz="3200">
                <a:latin typeface="ＭＳ Ｐゴシック" panose="020B0600070205080204" pitchFamily="50" charset="-128"/>
                <a:ea typeface="ＭＳ Ｐゴシック" panose="020B0600070205080204" pitchFamily="50" charset="-128"/>
              </a:rPr>
              <a:t>概要：交通外傷による心停止</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a:latin typeface="ＭＳ Ｐゴシック" panose="020B0600070205080204" pitchFamily="50" charset="-128"/>
                <a:ea typeface="ＭＳ Ｐゴシック" panose="020B0600070205080204" pitchFamily="50" charset="-128"/>
              </a:rPr>
              <a:t>・</a:t>
            </a:r>
            <a:r>
              <a:rPr kumimoji="1" lang="ja-JP" altLang="en-US" sz="3200" dirty="0">
                <a:latin typeface="ＭＳ Ｐゴシック" panose="020B0600070205080204" pitchFamily="50" charset="-128"/>
                <a:ea typeface="ＭＳ Ｐゴシック" panose="020B0600070205080204" pitchFamily="50" charset="-128"/>
              </a:rPr>
              <a:t>傷病名：</a:t>
            </a:r>
            <a:r>
              <a:rPr kumimoji="1" lang="en-US" altLang="ja-JP" sz="3200" dirty="0">
                <a:latin typeface="ＭＳ Ｐゴシック" panose="020B0600070205080204" pitchFamily="50" charset="-128"/>
                <a:ea typeface="ＭＳ Ｐゴシック" panose="020B0600070205080204" pitchFamily="50" charset="-128"/>
              </a:rPr>
              <a:t> </a:t>
            </a:r>
            <a:r>
              <a:rPr kumimoji="1" lang="en-US" altLang="ja-JP" sz="3200" dirty="0">
                <a:solidFill>
                  <a:srgbClr val="FF0000"/>
                </a:solidFill>
                <a:latin typeface="ＭＳ Ｐゴシック" panose="020B0600070205080204" pitchFamily="50" charset="-128"/>
                <a:ea typeface="ＭＳ Ｐゴシック" panose="020B0600070205080204" pitchFamily="50" charset="-128"/>
              </a:rPr>
              <a:t>CPA</a:t>
            </a:r>
            <a:r>
              <a:rPr lang="ja-JP" altLang="en-US" sz="3200" dirty="0">
                <a:solidFill>
                  <a:srgbClr val="FF0000"/>
                </a:solidFill>
                <a:latin typeface="ＭＳ Ｐゴシック" panose="020B0600070205080204" pitchFamily="50" charset="-128"/>
                <a:ea typeface="ＭＳ Ｐゴシック" panose="020B0600070205080204" pitchFamily="50" charset="-128"/>
              </a:rPr>
              <a:t>蘇生後脳症</a:t>
            </a:r>
            <a:endParaRPr kumimoji="1" lang="en-US" altLang="ja-JP" sz="3200" dirty="0">
              <a:solidFill>
                <a:srgbClr val="FF0000"/>
              </a:solidFill>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・本人</a:t>
            </a:r>
            <a:r>
              <a:rPr lang="ja-JP" altLang="en-US" sz="3200">
                <a:latin typeface="ＭＳ Ｐゴシック" panose="020B0600070205080204" pitchFamily="50" charset="-128"/>
                <a:ea typeface="ＭＳ Ｐゴシック" panose="020B0600070205080204" pitchFamily="50" charset="-128"/>
              </a:rPr>
              <a:t>意思：</a:t>
            </a:r>
            <a:r>
              <a:rPr lang="ja-JP" altLang="en-US" sz="3200">
                <a:solidFill>
                  <a:srgbClr val="FF0000"/>
                </a:solidFill>
                <a:latin typeface="ＭＳ Ｐゴシック" panose="020B0600070205080204" pitchFamily="50" charset="-128"/>
                <a:ea typeface="ＭＳ Ｐゴシック" panose="020B0600070205080204" pitchFamily="50" charset="-128"/>
              </a:rPr>
              <a:t>免許証の３番に〇</a:t>
            </a:r>
            <a:r>
              <a:rPr lang="en-US" altLang="ja-JP" sz="3200" dirty="0">
                <a:solidFill>
                  <a:srgbClr val="FF0000"/>
                </a:solidFill>
                <a:latin typeface="ＭＳ Ｐゴシック" panose="020B0600070205080204" pitchFamily="50" charset="-128"/>
                <a:ea typeface="ＭＳ Ｐゴシック" panose="020B0600070205080204" pitchFamily="50" charset="-128"/>
              </a:rPr>
              <a:t>(R4.11/21)</a:t>
            </a:r>
          </a:p>
          <a:p>
            <a:pPr algn="l"/>
            <a:r>
              <a:rPr lang="ja-JP" altLang="en-US" sz="3200" dirty="0">
                <a:solidFill>
                  <a:srgbClr val="FF0000"/>
                </a:solidFill>
                <a:latin typeface="ＭＳ Ｐゴシック" panose="020B0600070205080204" pitchFamily="50" charset="-128"/>
                <a:ea typeface="ＭＳ Ｐゴシック" panose="020B0600070205080204" pitchFamily="50" charset="-128"/>
              </a:rPr>
              <a:t>　　　　　　　</a:t>
            </a:r>
            <a:r>
              <a:rPr lang="ja-JP" altLang="en-US" sz="3200">
                <a:solidFill>
                  <a:srgbClr val="FF0000"/>
                </a:solidFill>
                <a:latin typeface="ＭＳ Ｐゴシック" panose="020B0600070205080204" pitchFamily="50" charset="-128"/>
                <a:ea typeface="ＭＳ Ｐゴシック" panose="020B0600070205080204" pitchFamily="50" charset="-128"/>
              </a:rPr>
              <a:t> マイナンバーの１番に〇</a:t>
            </a:r>
            <a:r>
              <a:rPr lang="en-US" altLang="ja-JP" sz="3200" dirty="0">
                <a:solidFill>
                  <a:srgbClr val="FF0000"/>
                </a:solidFill>
                <a:latin typeface="ＭＳ Ｐゴシック" panose="020B0600070205080204" pitchFamily="50" charset="-128"/>
                <a:ea typeface="ＭＳ Ｐゴシック" panose="020B0600070205080204" pitchFamily="50" charset="-128"/>
              </a:rPr>
              <a:t>(R5.3/21)</a:t>
            </a:r>
          </a:p>
          <a:p>
            <a:pPr algn="l"/>
            <a:r>
              <a:rPr kumimoji="1" lang="ja-JP" altLang="en-US" sz="3200" dirty="0">
                <a:latin typeface="ＭＳ Ｐゴシック" panose="020B0600070205080204" pitchFamily="50" charset="-128"/>
                <a:ea typeface="ＭＳ Ｐゴシック" panose="020B0600070205080204" pitchFamily="50" charset="-128"/>
              </a:rPr>
              <a:t>・家族：</a:t>
            </a:r>
            <a:r>
              <a:rPr lang="ja-JP" altLang="en-US" sz="3200" dirty="0">
                <a:latin typeface="ＭＳ Ｐゴシック" panose="020B0600070205080204" pitchFamily="50" charset="-128"/>
                <a:ea typeface="ＭＳ Ｐゴシック" panose="020B0600070205080204" pitchFamily="50" charset="-128"/>
              </a:rPr>
              <a:t>父（提供希望有り）、母、妹</a:t>
            </a:r>
            <a:endParaRPr kumimoji="1" lang="en-US" altLang="ja-JP" sz="3200" dirty="0">
              <a:latin typeface="ＭＳ Ｐゴシック" panose="020B0600070205080204" pitchFamily="50" charset="-128"/>
              <a:ea typeface="ＭＳ Ｐゴシック" panose="020B0600070205080204" pitchFamily="50" charset="-128"/>
            </a:endParaRPr>
          </a:p>
          <a:p>
            <a:pPr algn="l"/>
            <a:r>
              <a:rPr lang="ja-JP" altLang="en-US" sz="3200" dirty="0">
                <a:latin typeface="ＭＳ Ｐゴシック" panose="020B0600070205080204" pitchFamily="50" charset="-128"/>
                <a:ea typeface="ＭＳ Ｐゴシック" panose="020B0600070205080204" pitchFamily="50" charset="-128"/>
              </a:rPr>
              <a:t>・既往歴：双極性障害</a:t>
            </a:r>
            <a:endParaRPr lang="en-US" altLang="ja-JP" sz="3200" dirty="0">
              <a:latin typeface="ＭＳ Ｐゴシック" panose="020B0600070205080204" pitchFamily="50" charset="-128"/>
              <a:ea typeface="ＭＳ Ｐゴシック" panose="020B0600070205080204" pitchFamily="50" charset="-128"/>
            </a:endParaRPr>
          </a:p>
          <a:p>
            <a:pPr algn="l"/>
            <a:r>
              <a:rPr kumimoji="1" lang="ja-JP" altLang="en-US" sz="3200" dirty="0">
                <a:latin typeface="ＭＳ Ｐゴシック" panose="020B0600070205080204" pitchFamily="50" charset="-128"/>
                <a:ea typeface="ＭＳ Ｐゴシック" panose="020B0600070205080204" pitchFamily="50" charset="-128"/>
              </a:rPr>
              <a:t>・現症：体温</a:t>
            </a:r>
            <a:r>
              <a:rPr kumimoji="1" lang="en-US" altLang="ja-JP" sz="3200" dirty="0">
                <a:latin typeface="ＭＳ Ｐゴシック" panose="020B0600070205080204" pitchFamily="50" charset="-128"/>
                <a:ea typeface="ＭＳ Ｐゴシック" panose="020B0600070205080204" pitchFamily="50" charset="-128"/>
              </a:rPr>
              <a:t>36.5</a:t>
            </a:r>
            <a:r>
              <a:rPr kumimoji="1" lang="ja-JP" altLang="en-US" sz="3200" dirty="0">
                <a:latin typeface="ＭＳ Ｐゴシック" panose="020B0600070205080204" pitchFamily="50" charset="-128"/>
                <a:ea typeface="ＭＳ Ｐゴシック" panose="020B0600070205080204" pitchFamily="50" charset="-128"/>
              </a:rPr>
              <a:t>度　血圧</a:t>
            </a:r>
            <a:r>
              <a:rPr kumimoji="1" lang="en-US" altLang="ja-JP" sz="3200" dirty="0">
                <a:latin typeface="ＭＳ Ｐゴシック" panose="020B0600070205080204" pitchFamily="50" charset="-128"/>
                <a:ea typeface="ＭＳ Ｐゴシック" panose="020B0600070205080204" pitchFamily="50" charset="-128"/>
              </a:rPr>
              <a:t>100/70</a:t>
            </a:r>
            <a:r>
              <a:rPr kumimoji="1" lang="ja-JP" altLang="en-US" sz="3200" dirty="0">
                <a:latin typeface="ＭＳ Ｐゴシック" panose="020B0600070205080204" pitchFamily="50" charset="-128"/>
                <a:ea typeface="ＭＳ Ｐゴシック" panose="020B0600070205080204" pitchFamily="50" charset="-128"/>
              </a:rPr>
              <a:t>㎜</a:t>
            </a:r>
            <a:r>
              <a:rPr kumimoji="1" lang="en-US" altLang="ja-JP" sz="3200" dirty="0">
                <a:latin typeface="ＭＳ Ｐゴシック" panose="020B0600070205080204" pitchFamily="50" charset="-128"/>
                <a:ea typeface="ＭＳ Ｐゴシック" panose="020B0600070205080204" pitchFamily="50" charset="-128"/>
              </a:rPr>
              <a:t>H</a:t>
            </a:r>
            <a:r>
              <a:rPr kumimoji="1" lang="ja-JP" altLang="en-US" sz="3200" dirty="0">
                <a:latin typeface="ＭＳ Ｐゴシック" panose="020B0600070205080204" pitchFamily="50" charset="-128"/>
                <a:ea typeface="ＭＳ Ｐゴシック" panose="020B0600070205080204" pitchFamily="50" charset="-128"/>
              </a:rPr>
              <a:t>ｇ　脈拍数</a:t>
            </a:r>
            <a:r>
              <a:rPr kumimoji="1" lang="en-US" altLang="ja-JP" sz="3200" dirty="0">
                <a:latin typeface="ＭＳ Ｐゴシック" panose="020B0600070205080204" pitchFamily="50" charset="-128"/>
                <a:ea typeface="ＭＳ Ｐゴシック" panose="020B0600070205080204" pitchFamily="50" charset="-128"/>
              </a:rPr>
              <a:t>60/min</a:t>
            </a:r>
          </a:p>
          <a:p>
            <a:pPr algn="l"/>
            <a:r>
              <a:rPr lang="ja-JP" altLang="en-US" sz="3200" dirty="0">
                <a:latin typeface="ＭＳ Ｐゴシック" panose="020B0600070205080204" pitchFamily="50" charset="-128"/>
                <a:ea typeface="ＭＳ Ｐゴシック" panose="020B0600070205080204" pitchFamily="50" charset="-128"/>
              </a:rPr>
              <a:t>・</a:t>
            </a:r>
            <a:r>
              <a:rPr lang="en-US" altLang="ja-JP" sz="3200" dirty="0">
                <a:solidFill>
                  <a:srgbClr val="0070C0"/>
                </a:solidFill>
                <a:latin typeface="ＭＳ Ｐゴシック" panose="020B0600070205080204" pitchFamily="50" charset="-128"/>
                <a:ea typeface="ＭＳ Ｐゴシック" panose="020B0600070205080204" pitchFamily="50" charset="-128"/>
              </a:rPr>
              <a:t>JCS300</a:t>
            </a:r>
            <a:r>
              <a:rPr lang="ja-JP" altLang="en-US" sz="3200" dirty="0">
                <a:solidFill>
                  <a:srgbClr val="0070C0"/>
                </a:solidFill>
                <a:latin typeface="ＭＳ Ｐゴシック" panose="020B0600070205080204" pitchFamily="50" charset="-128"/>
                <a:ea typeface="ＭＳ Ｐゴシック" panose="020B0600070205080204" pitchFamily="50" charset="-128"/>
              </a:rPr>
              <a:t>　両側瞳孔散大　咳反射なし　自発呼吸消失</a:t>
            </a:r>
            <a:endParaRPr kumimoji="1" lang="en-US" altLang="ja-JP" sz="3200" dirty="0">
              <a:solidFill>
                <a:srgbClr val="0070C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072017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3387</TotalTime>
  <Words>4456</Words>
  <Application>Microsoft Office PowerPoint</Application>
  <PresentationFormat>ワイド画面</PresentationFormat>
  <Paragraphs>404</Paragraphs>
  <Slides>42</Slides>
  <Notes>14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42</vt:i4>
      </vt:variant>
    </vt:vector>
  </HeadingPairs>
  <TitlesOfParts>
    <vt:vector size="53" baseType="lpstr">
      <vt:lpstr>HG丸ｺﾞｼｯｸM-PRO</vt:lpstr>
      <vt:lpstr>MS PGothic</vt:lpstr>
      <vt:lpstr>MS PGothic</vt:lpstr>
      <vt:lpstr>MS UI Gothic</vt:lpstr>
      <vt:lpstr>ＭＳ ゴシック</vt:lpstr>
      <vt:lpstr>ＭＳ ゴシック</vt:lpstr>
      <vt:lpstr>游ゴシック</vt:lpstr>
      <vt:lpstr>游ゴシック Light</vt:lpstr>
      <vt:lpstr>Arial</vt:lpstr>
      <vt:lpstr>Wingdings</vt:lpstr>
      <vt:lpstr>Office テーマ</vt:lpstr>
      <vt:lpstr>臓器提供の適応判断 症例シリーズ 〜院内Coとしての判断〜</vt:lpstr>
      <vt:lpstr>本セッションにおける 言葉の定義と目的</vt:lpstr>
      <vt:lpstr>症例１</vt:lpstr>
      <vt:lpstr>症例１ 解説</vt:lpstr>
      <vt:lpstr>症例２</vt:lpstr>
      <vt:lpstr>症例２ 解説</vt:lpstr>
      <vt:lpstr>症例３</vt:lpstr>
      <vt:lpstr>症例３ 解説</vt:lpstr>
      <vt:lpstr>症例４</vt:lpstr>
      <vt:lpstr>症例４ 解説</vt:lpstr>
      <vt:lpstr>症例５</vt:lpstr>
      <vt:lpstr>症例５ 解説</vt:lpstr>
      <vt:lpstr>症例６</vt:lpstr>
      <vt:lpstr>症例６ 解説</vt:lpstr>
      <vt:lpstr>症例７</vt:lpstr>
      <vt:lpstr>症例７ 解説</vt:lpstr>
      <vt:lpstr>症例８</vt:lpstr>
      <vt:lpstr>症例８ 解説</vt:lpstr>
      <vt:lpstr>症例９</vt:lpstr>
      <vt:lpstr>症例９ 解説</vt:lpstr>
      <vt:lpstr>症例10</vt:lpstr>
      <vt:lpstr>症例10 解説</vt:lpstr>
      <vt:lpstr>症例11</vt:lpstr>
      <vt:lpstr>症例11 解説</vt:lpstr>
      <vt:lpstr>症例12</vt:lpstr>
      <vt:lpstr>症例12 解説</vt:lpstr>
      <vt:lpstr>症例13</vt:lpstr>
      <vt:lpstr>症例13 解説</vt:lpstr>
      <vt:lpstr>症例14</vt:lpstr>
      <vt:lpstr>症例14 解説</vt:lpstr>
      <vt:lpstr>症例15</vt:lpstr>
      <vt:lpstr>症例15 解説</vt:lpstr>
      <vt:lpstr>症例16</vt:lpstr>
      <vt:lpstr>症例16 解説</vt:lpstr>
      <vt:lpstr>症例17</vt:lpstr>
      <vt:lpstr>症例17 解説</vt:lpstr>
      <vt:lpstr>症例18</vt:lpstr>
      <vt:lpstr>症例18 解説</vt:lpstr>
      <vt:lpstr>症例19</vt:lpstr>
      <vt:lpstr>症例19 解説</vt:lpstr>
      <vt:lpstr>症例20</vt:lpstr>
      <vt:lpstr>症例20 解説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症例①</dc:title>
  <dc:creator>仲間 貴享</dc:creator>
  <cp:lastModifiedBy>宏道 内藤</cp:lastModifiedBy>
  <cp:revision>63</cp:revision>
  <cp:lastPrinted>2025-03-06T03:09:49Z</cp:lastPrinted>
  <dcterms:created xsi:type="dcterms:W3CDTF">2023-01-27T02:10:53Z</dcterms:created>
  <dcterms:modified xsi:type="dcterms:W3CDTF">2025-08-15T23:35:26Z</dcterms:modified>
</cp:coreProperties>
</file>