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slid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</a:t>
            </a:r>
            <a:r>
              <a:rPr b="0" lang="pt-PT" sz="2000" spc="-1" strike="noStrike">
                <a:latin typeface="Arial"/>
              </a:rPr>
              <a:t>c</a:t>
            </a:r>
            <a:r>
              <a:rPr b="0" lang="pt-PT" sz="2000" spc="-1" strike="noStrike">
                <a:latin typeface="Arial"/>
              </a:rPr>
              <a:t>k</a:t>
            </a:r>
            <a:r>
              <a:rPr b="0" lang="pt-PT" sz="2000" spc="-1" strike="noStrike">
                <a:latin typeface="Arial"/>
              </a:rPr>
              <a:t> </a:t>
            </a:r>
            <a:r>
              <a:rPr b="0" lang="pt-PT" sz="2000" spc="-1" strike="noStrike">
                <a:latin typeface="Arial"/>
              </a:rPr>
              <a:t>t</a:t>
            </a:r>
            <a:r>
              <a:rPr b="0" lang="pt-PT" sz="2000" spc="-1" strike="noStrike">
                <a:latin typeface="Arial"/>
              </a:rPr>
              <a:t>o</a:t>
            </a:r>
            <a:r>
              <a:rPr b="0" lang="pt-PT" sz="2000" spc="-1" strike="noStrike">
                <a:latin typeface="Arial"/>
              </a:rPr>
              <a:t> </a:t>
            </a:r>
            <a:r>
              <a:rPr b="0" lang="pt-PT" sz="2000" spc="-1" strike="noStrike">
                <a:latin typeface="Arial"/>
              </a:rPr>
              <a:t>e</a:t>
            </a:r>
            <a:r>
              <a:rPr b="0" lang="pt-PT" sz="2000" spc="-1" strike="noStrike">
                <a:latin typeface="Arial"/>
              </a:rPr>
              <a:t>d</a:t>
            </a:r>
            <a:r>
              <a:rPr b="0" lang="pt-PT" sz="2000" spc="-1" strike="noStrike">
                <a:latin typeface="Arial"/>
              </a:rPr>
              <a:t>i</a:t>
            </a:r>
            <a:r>
              <a:rPr b="0" lang="pt-PT" sz="2000" spc="-1" strike="noStrike">
                <a:latin typeface="Arial"/>
              </a:rPr>
              <a:t>t </a:t>
            </a:r>
            <a:r>
              <a:rPr b="0" lang="pt-PT" sz="2000" spc="-1" strike="noStrike">
                <a:latin typeface="Arial"/>
              </a:rPr>
              <a:t>t</a:t>
            </a:r>
            <a:r>
              <a:rPr b="0" lang="pt-PT" sz="2000" spc="-1" strike="noStrike">
                <a:latin typeface="Arial"/>
              </a:rPr>
              <a:t>h</a:t>
            </a:r>
            <a:r>
              <a:rPr b="0" lang="pt-PT" sz="2000" spc="-1" strike="noStrike">
                <a:latin typeface="Arial"/>
              </a:rPr>
              <a:t>e</a:t>
            </a:r>
            <a:r>
              <a:rPr b="0" lang="pt-PT" sz="2000" spc="-1" strike="noStrike">
                <a:latin typeface="Arial"/>
              </a:rPr>
              <a:t> </a:t>
            </a:r>
            <a:r>
              <a:rPr b="0" lang="pt-PT" sz="2000" spc="-1" strike="noStrike">
                <a:latin typeface="Arial"/>
              </a:rPr>
              <a:t>n</a:t>
            </a:r>
            <a:r>
              <a:rPr b="0" lang="pt-PT" sz="2000" spc="-1" strike="noStrike">
                <a:latin typeface="Arial"/>
              </a:rPr>
              <a:t>o</a:t>
            </a:r>
            <a:r>
              <a:rPr b="0" lang="pt-PT" sz="2000" spc="-1" strike="noStrike">
                <a:latin typeface="Arial"/>
              </a:rPr>
              <a:t>t</a:t>
            </a:r>
            <a:r>
              <a:rPr b="0" lang="pt-PT" sz="2000" spc="-1" strike="noStrike">
                <a:latin typeface="Arial"/>
              </a:rPr>
              <a:t>e</a:t>
            </a:r>
            <a:r>
              <a:rPr b="0" lang="pt-PT" sz="2000" spc="-1" strike="noStrike">
                <a:latin typeface="Arial"/>
              </a:rPr>
              <a:t>s</a:t>
            </a:r>
            <a:r>
              <a:rPr b="0" lang="pt-PT" sz="2000" spc="-1" strike="noStrike">
                <a:latin typeface="Arial"/>
              </a:rPr>
              <a:t> </a:t>
            </a:r>
            <a:r>
              <a:rPr b="0" lang="pt-PT" sz="2000" spc="-1" strike="noStrike">
                <a:latin typeface="Arial"/>
              </a:rPr>
              <a:t>f</a:t>
            </a:r>
            <a:r>
              <a:rPr b="0" lang="pt-PT" sz="2000" spc="-1" strike="noStrike">
                <a:latin typeface="Arial"/>
              </a:rPr>
              <a:t>o</a:t>
            </a:r>
            <a:r>
              <a:rPr b="0" lang="pt-PT" sz="2000" spc="-1" strike="noStrike">
                <a:latin typeface="Arial"/>
              </a:rPr>
              <a:t>r</a:t>
            </a:r>
            <a:r>
              <a:rPr b="0" lang="pt-PT" sz="2000" spc="-1" strike="noStrike">
                <a:latin typeface="Arial"/>
              </a:rPr>
              <a:t>m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FB72FF-EFBC-4E74-98DE-B3DAF8BAE12A}" type="slidenum">
              <a:rPr b="0" lang="pt-PT" sz="1400" spc="-1" strike="noStrike">
                <a:latin typeface="Times New Roman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0D9CF383-00EA-4FC4-BB0A-A6273F49BCBC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aims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ARM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is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vector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activa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tions/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deacti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vation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produ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best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Curre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ntly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3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allow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us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optimi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such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ons: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rando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mly,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using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geneti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greed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try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optimi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such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taking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into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accou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nt 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maxi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mize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 loss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fitnes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functi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on. A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high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mean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better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compr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ehend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perfor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manc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metric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like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precis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FPR,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but it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also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includ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 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numb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er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exam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ples.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penali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higher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numb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er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activa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ted.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100" spc="-1" strike="noStrike"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38288D19-EB2E-4BB1-B43C-5E334518D200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aims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ARM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is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vector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activa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tions/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deacti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vation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produ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best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Curre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ntly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3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allow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us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optimi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such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ons: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rando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mly,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using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geneti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greed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algorit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hms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try 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optimi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such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taking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into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accou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nt that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they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maxi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mize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 loss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fitnes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functi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on. A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high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mean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better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FIT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compr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ehend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perfor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manc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metric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 like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precis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FPR,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but it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also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includ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 the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numb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er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exam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ples.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penali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ze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soluti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higher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numb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er of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activa</a:t>
            </a:r>
            <a:r>
              <a:rPr b="0" lang="pt-PT" sz="1100" spc="-1" strike="noStrike">
                <a:solidFill>
                  <a:srgbClr val="000000"/>
                </a:solidFill>
                <a:latin typeface="Arial"/>
              </a:rPr>
              <a:t>ted.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100" spc="-1" strike="noStrike">
              <a:latin typeface="Arial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32AE5F50-5AE7-4F4B-866A-0B6C4EFB721F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3922D41D-B4E2-41C3-B299-0E8F529DFA3D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1F961591-AEC9-4F44-8344-B4D16AA23F45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PT" sz="1100" spc="-1" strike="noStrike">
                <a:latin typeface="Arial"/>
              </a:rPr>
              <a:t>A </a:t>
            </a:r>
            <a:r>
              <a:rPr b="0" lang="pt-PT" sz="1100" spc="-1" strike="noStrike">
                <a:latin typeface="Arial"/>
              </a:rPr>
              <a:t>re</a:t>
            </a:r>
            <a:r>
              <a:rPr b="0" lang="pt-PT" sz="1100" spc="-1" strike="noStrike">
                <a:latin typeface="Arial"/>
              </a:rPr>
              <a:t>vi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w </a:t>
            </a:r>
            <a:r>
              <a:rPr b="0" lang="pt-PT" sz="1100" spc="-1" strike="noStrike">
                <a:latin typeface="Arial"/>
              </a:rPr>
              <a:t>ru</a:t>
            </a:r>
            <a:r>
              <a:rPr b="0" lang="pt-PT" sz="1100" spc="-1" strike="noStrike">
                <a:latin typeface="Arial"/>
              </a:rPr>
              <a:t>le </a:t>
            </a:r>
            <a:r>
              <a:rPr b="0" lang="pt-PT" sz="1100" spc="-1" strike="noStrike">
                <a:latin typeface="Arial"/>
              </a:rPr>
              <a:t>is 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-&gt; </a:t>
            </a:r>
            <a:r>
              <a:rPr b="0" lang="pt-PT" sz="1100" spc="-1" strike="noStrike">
                <a:latin typeface="Arial"/>
              </a:rPr>
              <a:t>g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b</a:t>
            </a:r>
            <a:r>
              <a:rPr b="0" lang="pt-PT" sz="1100" spc="-1" strike="noStrike">
                <a:latin typeface="Arial"/>
              </a:rPr>
              <a:t>al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c</a:t>
            </a:r>
            <a:r>
              <a:rPr b="0" lang="pt-PT" sz="1100" spc="-1" strike="noStrike">
                <a:latin typeface="Arial"/>
              </a:rPr>
              <a:t>e </a:t>
            </a:r>
            <a:r>
              <a:rPr b="0" lang="pt-PT" sz="1100" spc="-1" strike="noStrike">
                <a:latin typeface="Arial"/>
              </a:rPr>
              <a:t>b</a:t>
            </a:r>
            <a:r>
              <a:rPr b="0" lang="pt-PT" sz="1100" spc="-1" strike="noStrike">
                <a:latin typeface="Arial"/>
              </a:rPr>
              <a:t>et</a:t>
            </a:r>
            <a:r>
              <a:rPr b="0" lang="pt-PT" sz="1100" spc="-1" strike="noStrike">
                <a:latin typeface="Arial"/>
              </a:rPr>
              <a:t>w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n </a:t>
            </a:r>
            <a:r>
              <a:rPr b="0" lang="pt-PT" sz="1100" spc="-1" strike="noStrike">
                <a:latin typeface="Arial"/>
              </a:rPr>
              <a:t>re</a:t>
            </a:r>
            <a:r>
              <a:rPr b="0" lang="pt-PT" sz="1100" spc="-1" strike="noStrike">
                <a:latin typeface="Arial"/>
              </a:rPr>
              <a:t>vi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wi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g </a:t>
            </a:r>
            <a:r>
              <a:rPr b="0" lang="pt-PT" sz="1100" spc="-1" strike="noStrike">
                <a:latin typeface="Arial"/>
              </a:rPr>
              <a:t>fr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u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le</a:t>
            </a:r>
            <a:r>
              <a:rPr b="0" lang="pt-PT" sz="1100" spc="-1" strike="noStrike">
                <a:latin typeface="Arial"/>
              </a:rPr>
              <a:t>git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PT" sz="1100" spc="-1" strike="noStrike">
                <a:latin typeface="Arial"/>
              </a:rPr>
              <a:t>A 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p</a:t>
            </a:r>
            <a:r>
              <a:rPr b="0" lang="pt-PT" sz="1100" spc="-1" strike="noStrike">
                <a:latin typeface="Arial"/>
              </a:rPr>
              <a:t>pr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v</a:t>
            </a:r>
            <a:r>
              <a:rPr b="0" lang="pt-PT" sz="1100" spc="-1" strike="noStrike">
                <a:latin typeface="Arial"/>
              </a:rPr>
              <a:t>e </a:t>
            </a:r>
            <a:r>
              <a:rPr b="0" lang="pt-PT" sz="1100" spc="-1" strike="noStrike">
                <a:latin typeface="Arial"/>
              </a:rPr>
              <a:t>ru</a:t>
            </a:r>
            <a:r>
              <a:rPr b="0" lang="pt-PT" sz="1100" spc="-1" strike="noStrike">
                <a:latin typeface="Arial"/>
              </a:rPr>
              <a:t>le </a:t>
            </a:r>
            <a:r>
              <a:rPr b="0" lang="pt-PT" sz="1100" spc="-1" strike="noStrike">
                <a:latin typeface="Arial"/>
              </a:rPr>
              <a:t>is 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-&gt; </a:t>
            </a:r>
            <a:r>
              <a:rPr b="0" lang="pt-PT" sz="1100" spc="-1" strike="noStrike">
                <a:latin typeface="Arial"/>
              </a:rPr>
              <a:t>g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at </a:t>
            </a:r>
            <a:r>
              <a:rPr b="0" lang="pt-PT" sz="1100" spc="-1" strike="noStrike">
                <a:latin typeface="Arial"/>
              </a:rPr>
              <a:t>fin</a:t>
            </a:r>
            <a:r>
              <a:rPr b="0" lang="pt-PT" sz="1100" spc="-1" strike="noStrike">
                <a:latin typeface="Arial"/>
              </a:rPr>
              <a:t>di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g </a:t>
            </a:r>
            <a:r>
              <a:rPr b="0" lang="pt-PT" sz="1100" spc="-1" strike="noStrike">
                <a:latin typeface="Arial"/>
              </a:rPr>
              <a:t>pr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vi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u</a:t>
            </a:r>
            <a:r>
              <a:rPr b="0" lang="pt-PT" sz="1100" spc="-1" strike="noStrike">
                <a:latin typeface="Arial"/>
              </a:rPr>
              <a:t>sl</a:t>
            </a:r>
            <a:r>
              <a:rPr b="0" lang="pt-PT" sz="1100" spc="-1" strike="noStrike">
                <a:latin typeface="Arial"/>
              </a:rPr>
              <a:t>y </a:t>
            </a:r>
            <a:r>
              <a:rPr b="0" lang="pt-PT" sz="1100" spc="-1" strike="noStrike">
                <a:latin typeface="Arial"/>
              </a:rPr>
              <a:t>mi</a:t>
            </a:r>
            <a:r>
              <a:rPr b="0" lang="pt-PT" sz="1100" spc="-1" strike="noStrike">
                <a:latin typeface="Arial"/>
              </a:rPr>
              <a:t>s</a:t>
            </a:r>
            <a:r>
              <a:rPr b="0" lang="pt-PT" sz="1100" spc="-1" strike="noStrike">
                <a:latin typeface="Arial"/>
              </a:rPr>
              <a:t>s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le</a:t>
            </a:r>
            <a:r>
              <a:rPr b="0" lang="pt-PT" sz="1100" spc="-1" strike="noStrike">
                <a:latin typeface="Arial"/>
              </a:rPr>
              <a:t>git</a:t>
            </a:r>
            <a:r>
              <a:rPr b="0" lang="pt-PT" sz="1100" spc="-1" strike="noStrike">
                <a:latin typeface="Arial"/>
              </a:rPr>
              <a:t>s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PT" sz="1100" spc="-1" strike="noStrike">
                <a:latin typeface="Arial"/>
              </a:rPr>
              <a:t>A 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cli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e </a:t>
            </a:r>
            <a:r>
              <a:rPr b="0" lang="pt-PT" sz="1100" spc="-1" strike="noStrike">
                <a:latin typeface="Arial"/>
              </a:rPr>
              <a:t>ru</a:t>
            </a:r>
            <a:r>
              <a:rPr b="0" lang="pt-PT" sz="1100" spc="-1" strike="noStrike">
                <a:latin typeface="Arial"/>
              </a:rPr>
              <a:t>le </a:t>
            </a:r>
            <a:r>
              <a:rPr b="0" lang="pt-PT" sz="1100" spc="-1" strike="noStrike">
                <a:latin typeface="Arial"/>
              </a:rPr>
              <a:t>is 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d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d </a:t>
            </a:r>
            <a:r>
              <a:rPr b="0" lang="pt-PT" sz="1100" spc="-1" strike="noStrike">
                <a:latin typeface="Arial"/>
              </a:rPr>
              <a:t>-&gt; </a:t>
            </a:r>
            <a:r>
              <a:rPr b="0" lang="pt-PT" sz="1100" spc="-1" strike="noStrike">
                <a:latin typeface="Arial"/>
              </a:rPr>
              <a:t>b</a:t>
            </a:r>
            <a:r>
              <a:rPr b="0" lang="pt-PT" sz="1100" spc="-1" strike="noStrike">
                <a:latin typeface="Arial"/>
              </a:rPr>
              <a:t>et</a:t>
            </a:r>
            <a:r>
              <a:rPr b="0" lang="pt-PT" sz="1100" spc="-1" strike="noStrike">
                <a:latin typeface="Arial"/>
              </a:rPr>
              <a:t>te</a:t>
            </a:r>
            <a:r>
              <a:rPr b="0" lang="pt-PT" sz="1100" spc="-1" strike="noStrike">
                <a:latin typeface="Arial"/>
              </a:rPr>
              <a:t>r </a:t>
            </a:r>
            <a:r>
              <a:rPr b="0" lang="pt-PT" sz="1100" spc="-1" strike="noStrike">
                <a:latin typeface="Arial"/>
              </a:rPr>
              <a:t>th</a:t>
            </a:r>
            <a:r>
              <a:rPr b="0" lang="pt-PT" sz="1100" spc="-1" strike="noStrike">
                <a:latin typeface="Arial"/>
              </a:rPr>
              <a:t>a</a:t>
            </a:r>
            <a:r>
              <a:rPr b="0" lang="pt-PT" sz="1100" spc="-1" strike="noStrike">
                <a:latin typeface="Arial"/>
              </a:rPr>
              <a:t>n </a:t>
            </a:r>
            <a:r>
              <a:rPr b="0" lang="pt-PT" sz="1100" spc="-1" strike="noStrike">
                <a:latin typeface="Arial"/>
              </a:rPr>
              <a:t>re</a:t>
            </a:r>
            <a:r>
              <a:rPr b="0" lang="pt-PT" sz="1100" spc="-1" strike="noStrike">
                <a:latin typeface="Arial"/>
              </a:rPr>
              <a:t>vi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wi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g, </a:t>
            </a:r>
            <a:r>
              <a:rPr b="0" lang="pt-PT" sz="1100" spc="-1" strike="noStrike">
                <a:latin typeface="Arial"/>
              </a:rPr>
              <a:t>b</a:t>
            </a:r>
            <a:r>
              <a:rPr b="0" lang="pt-PT" sz="1100" spc="-1" strike="noStrike">
                <a:latin typeface="Arial"/>
              </a:rPr>
              <a:t>ut </a:t>
            </a:r>
            <a:r>
              <a:rPr b="0" lang="pt-PT" sz="1100" spc="-1" strike="noStrike">
                <a:latin typeface="Arial"/>
              </a:rPr>
              <a:t>n</a:t>
            </a:r>
            <a:r>
              <a:rPr b="0" lang="pt-PT" sz="1100" spc="-1" strike="noStrike">
                <a:latin typeface="Arial"/>
              </a:rPr>
              <a:t>o</a:t>
            </a:r>
            <a:r>
              <a:rPr b="0" lang="pt-PT" sz="1100" spc="-1" strike="noStrike">
                <a:latin typeface="Arial"/>
              </a:rPr>
              <a:t>w </a:t>
            </a:r>
            <a:r>
              <a:rPr b="0" lang="pt-PT" sz="1100" spc="-1" strike="noStrike">
                <a:latin typeface="Arial"/>
              </a:rPr>
              <a:t>th</a:t>
            </a:r>
            <a:r>
              <a:rPr b="0" lang="pt-PT" sz="1100" spc="-1" strike="noStrike">
                <a:latin typeface="Arial"/>
              </a:rPr>
              <a:t>e </a:t>
            </a:r>
            <a:r>
              <a:rPr b="0" lang="pt-PT" sz="1100" spc="-1" strike="noStrike">
                <a:latin typeface="Arial"/>
              </a:rPr>
              <a:t>re</a:t>
            </a:r>
            <a:r>
              <a:rPr b="0" lang="pt-PT" sz="1100" spc="-1" strike="noStrike">
                <a:latin typeface="Arial"/>
              </a:rPr>
              <a:t>vi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w </a:t>
            </a:r>
            <a:r>
              <a:rPr b="0" lang="pt-PT" sz="1100" spc="-1" strike="noStrike">
                <a:latin typeface="Arial"/>
              </a:rPr>
              <a:t>ru</a:t>
            </a:r>
            <a:r>
              <a:rPr b="0" lang="pt-PT" sz="1100" spc="-1" strike="noStrike">
                <a:latin typeface="Arial"/>
              </a:rPr>
              <a:t>le </a:t>
            </a:r>
            <a:r>
              <a:rPr b="0" lang="pt-PT" sz="1100" spc="-1" strike="noStrike">
                <a:latin typeface="Arial"/>
              </a:rPr>
              <a:t>is </a:t>
            </a:r>
            <a:r>
              <a:rPr b="0" lang="pt-PT" sz="1100" spc="-1" strike="noStrike">
                <a:latin typeface="Arial"/>
              </a:rPr>
              <a:t>u</a:t>
            </a:r>
            <a:r>
              <a:rPr b="0" lang="pt-PT" sz="1100" spc="-1" strike="noStrike">
                <a:latin typeface="Arial"/>
              </a:rPr>
              <a:t>s</a:t>
            </a:r>
            <a:r>
              <a:rPr b="0" lang="pt-PT" sz="1100" spc="-1" strike="noStrike">
                <a:latin typeface="Arial"/>
              </a:rPr>
              <a:t>el</a:t>
            </a:r>
            <a:r>
              <a:rPr b="0" lang="pt-PT" sz="1100" spc="-1" strike="noStrike">
                <a:latin typeface="Arial"/>
              </a:rPr>
              <a:t>e</a:t>
            </a:r>
            <a:r>
              <a:rPr b="0" lang="pt-PT" sz="1100" spc="-1" strike="noStrike">
                <a:latin typeface="Arial"/>
              </a:rPr>
              <a:t>s</a:t>
            </a:r>
            <a:r>
              <a:rPr b="0" lang="pt-PT" sz="1100" spc="-1" strike="noStrike">
                <a:latin typeface="Arial"/>
              </a:rPr>
              <a:t>s</a:t>
            </a:r>
            <a:endParaRPr b="0" lang="pt-PT" sz="1100" spc="-1" strike="noStrike"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A3C734C1-3547-41B5-9B7D-EB1018178EDF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C64D1E40-F37B-45F4-BEC8-52D042FCC9D5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CA73694E-FD4D-4C37-943F-7088B288234E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DB4AF4B7-1FF1-4BEF-992F-4B37F0CCB5E7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89F4EA5F-E5E6-46A3-B080-AFEE26A8B711}" type="slidenum">
              <a:rPr b="0" lang="pt-PT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97000" y="29419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748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8744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7824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9700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8744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7824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97000" y="1032120"/>
            <a:ext cx="8548920" cy="3656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854892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616120" y="231480"/>
            <a:ext cx="6230520" cy="2302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97000" y="1032120"/>
            <a:ext cx="8548920" cy="3656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48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97000" y="29419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748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8744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78240" y="10321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29700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18744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78240" y="2941920"/>
            <a:ext cx="275256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854892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616120" y="231480"/>
            <a:ext cx="6230520" cy="2302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365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480" y="29419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9700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480" y="1032120"/>
            <a:ext cx="417168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97000" y="2941920"/>
            <a:ext cx="8548920" cy="174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13360" y="4817520"/>
            <a:ext cx="272448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</a:pPr>
            <a:r>
              <a:rPr b="0" lang="pt-PT" sz="700" spc="-1" strike="noStrike">
                <a:solidFill>
                  <a:srgbClr val="757575"/>
                </a:solidFill>
                <a:latin typeface="Arial"/>
                <a:ea typeface="Arial"/>
              </a:rPr>
              <a:t>© 2019 Feedzai. This presentation is proprietary and confidential.</a:t>
            </a:r>
            <a:endParaRPr b="0" lang="pt-PT" sz="700" spc="-1" strike="noStrike">
              <a:latin typeface="Arial"/>
            </a:endParaRPr>
          </a:p>
        </p:txBody>
      </p:sp>
      <p:pic>
        <p:nvPicPr>
          <p:cNvPr id="1" name="Google Shape;56;p13" descr=""/>
          <p:cNvPicPr/>
          <p:nvPr/>
        </p:nvPicPr>
        <p:blipFill>
          <a:blip r:embed="rId2"/>
          <a:stretch/>
        </p:blipFill>
        <p:spPr>
          <a:xfrm>
            <a:off x="385560" y="298800"/>
            <a:ext cx="994320" cy="309600"/>
          </a:xfrm>
          <a:prstGeom prst="rect">
            <a:avLst/>
          </a:prstGeom>
          <a:ln>
            <a:noFill/>
          </a:ln>
        </p:spPr>
      </p:pic>
      <p:pic>
        <p:nvPicPr>
          <p:cNvPr id="2" name="Google Shape;89;p18" descr=""/>
          <p:cNvPicPr/>
          <p:nvPr/>
        </p:nvPicPr>
        <p:blipFill>
          <a:blip r:embed="rId3"/>
          <a:stretch/>
        </p:blipFill>
        <p:spPr>
          <a:xfrm flipH="1" rot="16200000">
            <a:off x="4857480" y="857160"/>
            <a:ext cx="5143320" cy="3428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97360" y="3462480"/>
            <a:ext cx="5188680" cy="112500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97360" y="1302480"/>
            <a:ext cx="5188680" cy="2139120"/>
          </a:xfrm>
          <a:prstGeom prst="rect">
            <a:avLst/>
          </a:prstGeom>
        </p:spPr>
        <p:txBody>
          <a:bodyPr lIns="68400" rIns="68400" tIns="34200" bIns="34200" anchor="b">
            <a:noAutofit/>
          </a:bodyPr>
          <a:p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297360" y="4767120"/>
            <a:ext cx="22302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6616440" y="4767120"/>
            <a:ext cx="22302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26F9C6B7-D68D-4061-B4BC-4BCF4D381A0B}" type="slidenum">
              <a:rPr b="0" lang="pt-PT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pt-PT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13360" y="4817520"/>
            <a:ext cx="272448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</a:pPr>
            <a:r>
              <a:rPr b="0" lang="pt-PT" sz="700" spc="-1" strike="noStrike">
                <a:solidFill>
                  <a:srgbClr val="757575"/>
                </a:solidFill>
                <a:latin typeface="Arial"/>
                <a:ea typeface="Arial"/>
              </a:rPr>
              <a:t>© 2019 Feedzai. This presentation is proprietary and confidential.</a:t>
            </a:r>
            <a:endParaRPr b="0" lang="pt-PT" sz="700" spc="-1" strike="noStrike">
              <a:latin typeface="Arial"/>
            </a:endParaRPr>
          </a:p>
        </p:txBody>
      </p:sp>
      <p:pic>
        <p:nvPicPr>
          <p:cNvPr id="44" name="Google Shape;56;p13" descr=""/>
          <p:cNvPicPr/>
          <p:nvPr/>
        </p:nvPicPr>
        <p:blipFill>
          <a:blip r:embed="rId2"/>
          <a:stretch/>
        </p:blipFill>
        <p:spPr>
          <a:xfrm>
            <a:off x="385560" y="298800"/>
            <a:ext cx="994320" cy="3096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297360" y="4767120"/>
            <a:ext cx="22302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6616440" y="4767120"/>
            <a:ext cx="22302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69B9AF9A-1A91-48E6-ADA7-3751B10FED6B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0" y="0"/>
            <a:ext cx="9143640" cy="96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97000" y="1032120"/>
            <a:ext cx="8548920" cy="365616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2616120" y="231480"/>
            <a:ext cx="6230520" cy="49644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2616120" y="668160"/>
            <a:ext cx="6229440" cy="27396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3213360" y="4817520"/>
            <a:ext cx="272448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</a:pPr>
            <a:r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© 2019 Feedzai. This presentation is proprietary and confidential.</a:t>
            </a:r>
            <a:endParaRPr b="0" lang="pt-PT" sz="700" spc="-1" strike="noStrike">
              <a:latin typeface="Arial"/>
            </a:endParaRPr>
          </a:p>
        </p:txBody>
      </p:sp>
      <p:pic>
        <p:nvPicPr>
          <p:cNvPr id="53" name="Google Shape;66;p14" descr=""/>
          <p:cNvPicPr/>
          <p:nvPr/>
        </p:nvPicPr>
        <p:blipFill>
          <a:blip r:embed="rId3"/>
          <a:stretch/>
        </p:blipFill>
        <p:spPr>
          <a:xfrm>
            <a:off x="385560" y="298800"/>
            <a:ext cx="994320" cy="309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7000" y="1803240"/>
            <a:ext cx="5602320" cy="2084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Autofit/>
          </a:bodyPr>
          <a:p>
            <a:pPr>
              <a:lnSpc>
                <a:spcPct val="90000"/>
              </a:lnSpc>
            </a:pPr>
            <a:br/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: </a:t>
            </a:r>
            <a:br/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u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t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o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m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a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t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e</a:t>
            </a:r>
            <a:r>
              <a:rPr b="1" lang="pt-PT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d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u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l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s 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n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g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n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t 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y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t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30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7000" y="4091040"/>
            <a:ext cx="1784880" cy="739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</a:pPr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David Aparício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Ricardo Barata</a:t>
            </a:r>
            <a:br/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João Bravo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D79B3596-B60D-4254-A869-D64E4503FF24}" type="slidenum">
              <a:rPr b="0" lang="pt-PT" sz="7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827000" y="4032720"/>
            <a:ext cx="29995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</a:pPr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João Tiago Ascensão</a:t>
            </a:r>
            <a:br/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Pedro Bizarro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Bl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ac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kli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st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ge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nt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3" name="Table 3"/>
          <p:cNvGraphicFramePr/>
          <p:nvPr/>
        </p:nvGraphicFramePr>
        <p:xfrm>
          <a:off x="149040" y="2514960"/>
          <a:ext cx="4767120" cy="1562400"/>
        </p:xfrm>
        <a:graphic>
          <a:graphicData uri="http://schemas.openxmlformats.org/drawingml/2006/table">
            <a:tbl>
              <a:tblPr/>
              <a:tblGrid>
                <a:gridCol w="680760"/>
                <a:gridCol w="680760"/>
                <a:gridCol w="680760"/>
                <a:gridCol w="351000"/>
                <a:gridCol w="909360"/>
                <a:gridCol w="841680"/>
                <a:gridCol w="622800"/>
              </a:tblGrid>
              <a:tr h="524160"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Trx_id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User_id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Zip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Rules Triggered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Decision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21240" rIns="21240" tIns="14040" bIns="1404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 feedback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960"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3456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R_34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DECLINED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legit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45960"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3456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R_1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DECLINED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legit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577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3456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R_1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DECLINED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21240" rIns="21240" tIns="14040" bIns="1404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pt-PT" sz="1000" spc="-1" strike="noStrike">
                          <a:solidFill>
                            <a:srgbClr val="646464"/>
                          </a:solidFill>
                          <a:latin typeface="Arial"/>
                          <a:ea typeface="Arial"/>
                        </a:rPr>
                        <a:t>legit</a:t>
                      </a:r>
                      <a:endParaRPr b="0" lang="pt-PT" sz="1000" spc="-1" strike="noStrike">
                        <a:latin typeface="Arial"/>
                      </a:endParaRPr>
                    </a:p>
                  </a:txBody>
                  <a:tcPr marL="21240" marR="2124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4" name="CustomShape 4"/>
          <p:cNvSpPr/>
          <p:nvPr/>
        </p:nvSpPr>
        <p:spPr>
          <a:xfrm>
            <a:off x="2462760" y="3731760"/>
            <a:ext cx="5371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15000"/>
              </a:lnSpc>
            </a:pPr>
            <a:r>
              <a:rPr b="1" lang="pt-PT" sz="800" spc="-1" strike="noStrike">
                <a:solidFill>
                  <a:srgbClr val="cc0000"/>
                </a:solidFill>
                <a:latin typeface="Arial"/>
                <a:ea typeface="Arial"/>
              </a:rPr>
              <a:t>R_34,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2462760" y="3385080"/>
            <a:ext cx="5371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15000"/>
              </a:lnSpc>
            </a:pPr>
            <a:r>
              <a:rPr b="1" lang="pt-PT" sz="800" spc="-1" strike="noStrike">
                <a:solidFill>
                  <a:srgbClr val="cc0000"/>
                </a:solidFill>
                <a:latin typeface="Arial"/>
                <a:ea typeface="Arial"/>
              </a:rPr>
              <a:t>R_34,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163080" y="1045800"/>
            <a:ext cx="5369040" cy="10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Blacklist actions</a:t>
            </a: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: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3da1da"/>
              </a:buClr>
              <a:buFont typeface="Arial"/>
              <a:buChar char="●"/>
            </a:pP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Fetch from blacklist.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3da1da"/>
              </a:buClr>
              <a:buFont typeface="Arial"/>
              <a:buChar char="●"/>
            </a:pP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Add to blacklist (manual, </a:t>
            </a:r>
            <a:r>
              <a:rPr b="0" lang="pt-PT" sz="1600" spc="-1" strike="noStrike" u="sng">
                <a:solidFill>
                  <a:srgbClr val="4d4d4d"/>
                </a:solidFill>
                <a:uFillTx/>
                <a:latin typeface="Arial"/>
                <a:ea typeface="Arial"/>
              </a:rPr>
              <a:t>rule</a:t>
            </a: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) → </a:t>
            </a:r>
            <a:r>
              <a:rPr b="0" lang="pt-PT" sz="1400" spc="-1" strike="noStrike">
                <a:solidFill>
                  <a:srgbClr val="4d4d4d"/>
                </a:solidFill>
                <a:latin typeface="Arial"/>
                <a:ea typeface="Arial"/>
              </a:rPr>
              <a:t>users, zips, cards, ...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17" name="TextShape 7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6C7074FF-BBE2-41DC-B938-03752B45AD41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318" name="CustomShape 8"/>
          <p:cNvSpPr/>
          <p:nvPr/>
        </p:nvSpPr>
        <p:spPr>
          <a:xfrm>
            <a:off x="5529240" y="1604880"/>
            <a:ext cx="381384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>
              <a:lnSpc>
                <a:spcPct val="90000"/>
              </a:lnSpc>
              <a:spcBef>
                <a:spcPts val="799"/>
              </a:spcBef>
              <a:buClr>
                <a:srgbClr val="3da1da"/>
              </a:buClr>
              <a:buFont typeface="Arial"/>
              <a:buAutoNum type="arabicPeriod"/>
            </a:pPr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Rule_34: adds zips to blacklist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90000"/>
              </a:lnSpc>
              <a:buClr>
                <a:srgbClr val="3da1da"/>
              </a:buClr>
              <a:buFont typeface="Arial"/>
              <a:buAutoNum type="arabicPeriod"/>
            </a:pPr>
            <a:r>
              <a:rPr b="0" lang="pt-PT" sz="1600" spc="-1" strike="noStrike">
                <a:solidFill>
                  <a:srgbClr val="646464"/>
                </a:solidFill>
                <a:latin typeface="Arial"/>
                <a:ea typeface="Arial"/>
              </a:rPr>
              <a:t>Rule_1: checks blacklisted zips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5224320" y="2307240"/>
            <a:ext cx="381384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1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How do we evaluate Rule_34?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5276520" y="2604240"/>
            <a:ext cx="356904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spcBef>
                <a:spcPts val="799"/>
              </a:spcBef>
              <a:buClr>
                <a:srgbClr val="3da1da"/>
              </a:buClr>
              <a:buFont typeface="Arial"/>
              <a:buChar char="●"/>
            </a:pP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Propagate triggers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21" name="CustomShape 11"/>
          <p:cNvSpPr/>
          <p:nvPr/>
        </p:nvSpPr>
        <p:spPr>
          <a:xfrm>
            <a:off x="5276520" y="2924640"/>
            <a:ext cx="3637080" cy="10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spcBef>
                <a:spcPts val="799"/>
              </a:spcBef>
              <a:buClr>
                <a:srgbClr val="3da1da"/>
              </a:buClr>
              <a:buFont typeface="Arial"/>
              <a:buChar char="●"/>
            </a:pP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ARMS </a:t>
            </a:r>
            <a:r>
              <a:rPr b="1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penalizes</a:t>
            </a: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 Rule_34 if it blacklists a zip that is </a:t>
            </a:r>
            <a:r>
              <a:rPr b="1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later used in a legit transaction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22" name="CustomShape 12"/>
          <p:cNvSpPr/>
          <p:nvPr/>
        </p:nvSpPr>
        <p:spPr>
          <a:xfrm>
            <a:off x="5276520" y="3721320"/>
            <a:ext cx="368532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spcBef>
                <a:spcPts val="799"/>
              </a:spcBef>
              <a:buClr>
                <a:srgbClr val="3da1da"/>
              </a:buClr>
              <a:buFont typeface="Arial"/>
              <a:buChar char="●"/>
            </a:pP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ARMS </a:t>
            </a:r>
            <a:r>
              <a:rPr b="1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gives credit</a:t>
            </a: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 to Rule_34 if it blacklists a zip that is </a:t>
            </a:r>
            <a:r>
              <a:rPr b="1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later used in a fraudulent transaction</a:t>
            </a: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.</a:t>
            </a:r>
            <a:endParaRPr b="0" lang="pt-P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Optim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izatio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 goal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+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Outpu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4895640" y="3634560"/>
            <a:ext cx="3699000" cy="990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We can’t test every possible rule combination</a:t>
            </a: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1188360" y="1550520"/>
            <a:ext cx="315972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pt-PT" sz="1400" spc="-1" strike="noStrike">
                <a:solidFill>
                  <a:srgbClr val="646464"/>
                </a:solidFill>
                <a:latin typeface="Arial"/>
                <a:ea typeface="Arial"/>
              </a:rPr>
              <a:t>min( 𝛃FPR - 𝞪Recall)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409320" y="1028160"/>
            <a:ext cx="457020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799"/>
              </a:spcBef>
            </a:pPr>
            <a:r>
              <a:rPr b="1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Customizable loss metric:</a:t>
            </a:r>
            <a:endParaRPr b="0" lang="pt-PT" sz="2300" spc="-1" strike="noStrike">
              <a:latin typeface="Arial"/>
            </a:endParaRPr>
          </a:p>
        </p:txBody>
      </p:sp>
      <p:graphicFrame>
        <p:nvGraphicFramePr>
          <p:cNvPr id="328" name="Table 6"/>
          <p:cNvGraphicFramePr/>
          <p:nvPr/>
        </p:nvGraphicFramePr>
        <p:xfrm>
          <a:off x="1239480" y="4101120"/>
          <a:ext cx="2495520" cy="594000"/>
        </p:xfrm>
        <a:graphic>
          <a:graphicData uri="http://schemas.openxmlformats.org/drawingml/2006/table">
            <a:tbl>
              <a:tblPr/>
              <a:tblGrid>
                <a:gridCol w="623880"/>
                <a:gridCol w="623880"/>
                <a:gridCol w="623880"/>
                <a:gridCol w="623880"/>
              </a:tblGrid>
              <a:tr h="297000"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Z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97000"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On/Off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On/Off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On/Off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9" name="TextShape 7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9BB94C04-D703-444E-ADD6-5FD34F6091ED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409320" y="3569040"/>
            <a:ext cx="457020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799"/>
              </a:spcBef>
            </a:pPr>
            <a:r>
              <a:rPr b="1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Output:</a:t>
            </a:r>
            <a:endParaRPr b="0" lang="pt-PT" sz="23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336600" y="2528640"/>
            <a:ext cx="4011480" cy="10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pt-PT" sz="1700" spc="-1" strike="noStrike">
                <a:solidFill>
                  <a:srgbClr val="646464"/>
                </a:solidFill>
                <a:latin typeface="Arial"/>
                <a:ea typeface="Arial"/>
              </a:rPr>
              <a:t>It’s also possible to add rigid constraints: “</a:t>
            </a:r>
            <a:r>
              <a:rPr b="0" lang="pt-PT" sz="1500" spc="-1" strike="noStrike">
                <a:solidFill>
                  <a:srgbClr val="646464"/>
                </a:solidFill>
                <a:latin typeface="Arial"/>
                <a:ea typeface="Arial"/>
              </a:rPr>
              <a:t>keep FRP &lt; 3.5%” OR “keep original Recall”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32" name="CustomShape 10"/>
          <p:cNvSpPr/>
          <p:nvPr/>
        </p:nvSpPr>
        <p:spPr>
          <a:xfrm>
            <a:off x="5580720" y="1687320"/>
            <a:ext cx="301392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Arial"/>
              </a:rPr>
              <a:t>&lt;,fpr,0.035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Arial"/>
              </a:rPr>
              <a:t>+,recall,0.90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Arial"/>
              </a:rPr>
              <a:t>-,ratio_of_active_rules,0.05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Arial"/>
              </a:rPr>
              <a:t>-,ratio_of_transactions_sent_to_review,0.05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1188360" y="1917000"/>
            <a:ext cx="315972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pt-PT" sz="1400" spc="-1" strike="noStrike">
                <a:solidFill>
                  <a:srgbClr val="646464"/>
                </a:solidFill>
                <a:latin typeface="Arial"/>
                <a:ea typeface="Arial"/>
              </a:rPr>
              <a:t>min(#activated rules)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34" name="CustomShape 12"/>
          <p:cNvSpPr/>
          <p:nvPr/>
        </p:nvSpPr>
        <p:spPr>
          <a:xfrm>
            <a:off x="5367240" y="1328040"/>
            <a:ext cx="315972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pt-PT" sz="1400" spc="-1" strike="noStrike">
                <a:solidFill>
                  <a:srgbClr val="646464"/>
                </a:solidFill>
                <a:latin typeface="Arial"/>
                <a:ea typeface="Arial"/>
              </a:rPr>
              <a:t>Metric configuration file example: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Optim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izatio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strate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gies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02760" y="1220760"/>
            <a:ext cx="8180280" cy="35463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343080" indent="-310680">
              <a:lnSpc>
                <a:spcPct val="90000"/>
              </a:lnSpc>
              <a:spcBef>
                <a:spcPts val="799"/>
              </a:spcBef>
              <a:buClr>
                <a:srgbClr val="3da1da"/>
              </a:buClr>
              <a:buFont typeface="Arial"/>
              <a:buAutoNum type="arabicPeriod"/>
            </a:pP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Random Search</a:t>
            </a: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799"/>
              </a:spcBef>
            </a:pPr>
            <a:br/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10680">
              <a:lnSpc>
                <a:spcPct val="90000"/>
              </a:lnSpc>
              <a:spcBef>
                <a:spcPts val="799"/>
              </a:spcBef>
              <a:buClr>
                <a:srgbClr val="3da1da"/>
              </a:buClr>
              <a:buFont typeface="Arial"/>
              <a:buAutoNum type="arabicPeriod"/>
            </a:pP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Genetic algorithm</a:t>
            </a: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799"/>
              </a:spcBef>
            </a:pP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10680">
              <a:lnSpc>
                <a:spcPct val="100000"/>
              </a:lnSpc>
              <a:spcBef>
                <a:spcPts val="799"/>
              </a:spcBef>
              <a:buClr>
                <a:srgbClr val="3da1da"/>
              </a:buClr>
              <a:buFont typeface="Arial"/>
              <a:buAutoNum type="arabicPeriod"/>
            </a:pP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Greedy algorithm</a:t>
            </a: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114480">
              <a:lnSpc>
                <a:spcPct val="100000"/>
              </a:lnSpc>
              <a:spcBef>
                <a:spcPts val="799"/>
              </a:spcBef>
            </a:pPr>
            <a:br/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pt-PT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2BB14800-2F16-4EB3-B94A-C23A399F19D4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248040" y="1650960"/>
            <a:ext cx="7552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343080">
              <a:lnSpc>
                <a:spcPct val="90000"/>
              </a:lnSpc>
              <a:spcBef>
                <a:spcPts val="799"/>
              </a:spcBef>
            </a:pPr>
            <a:r>
              <a:rPr b="0" lang="pt-PT" sz="1200" spc="-1" strike="noStrike">
                <a:solidFill>
                  <a:srgbClr val="666666"/>
                </a:solidFill>
                <a:latin typeface="Arial"/>
                <a:ea typeface="Arial"/>
              </a:rPr>
              <a:t>Generate n rule configurations, each with x% rules turned off (e.g., 50%, 20%, …)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258840" y="2714400"/>
            <a:ext cx="717552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343080">
              <a:lnSpc>
                <a:spcPct val="90000"/>
              </a:lnSpc>
              <a:spcBef>
                <a:spcPts val="799"/>
              </a:spcBef>
            </a:pPr>
            <a:r>
              <a:rPr b="0" lang="pt-PT" sz="1200" spc="-1" strike="noStrike">
                <a:solidFill>
                  <a:srgbClr val="666666"/>
                </a:solidFill>
                <a:latin typeface="Arial"/>
                <a:ea typeface="Arial"/>
              </a:rPr>
              <a:t>Generate initial configurations, combine parts of each, keep the best ones, iterate again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302760" y="3651120"/>
            <a:ext cx="68029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343080">
              <a:lnSpc>
                <a:spcPct val="100000"/>
              </a:lnSpc>
              <a:spcBef>
                <a:spcPts val="799"/>
              </a:spcBef>
            </a:pPr>
            <a:r>
              <a:rPr b="0" lang="pt-PT" sz="1200" spc="-1" strike="noStrike">
                <a:solidFill>
                  <a:srgbClr val="666666"/>
                </a:solidFill>
                <a:latin typeface="Arial"/>
                <a:ea typeface="Arial"/>
              </a:rPr>
              <a:t>Add the single best, then add the second best in combination with that one, etc.</a:t>
            </a:r>
            <a:endParaRPr b="0" lang="pt-PT" sz="1200" spc="-1" strike="noStrike">
              <a:latin typeface="Arial"/>
            </a:endParaRPr>
          </a:p>
          <a:p>
            <a:pPr marL="343080" indent="114480">
              <a:lnSpc>
                <a:spcPct val="100000"/>
              </a:lnSpc>
              <a:spcBef>
                <a:spcPts val="799"/>
              </a:spcBef>
            </a:pPr>
            <a:endParaRPr b="0" lang="pt-PT" sz="1200" spc="-1" strike="noStrike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560880" y="4008600"/>
            <a:ext cx="639036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343080" indent="114480">
              <a:lnSpc>
                <a:spcPct val="100000"/>
              </a:lnSpc>
              <a:spcBef>
                <a:spcPts val="799"/>
              </a:spcBef>
            </a:pPr>
            <a:r>
              <a:rPr b="0" lang="pt-PT" sz="1200" spc="-1" strike="noStrike">
                <a:solidFill>
                  <a:srgbClr val="666666"/>
                </a:solidFill>
                <a:latin typeface="Arial"/>
                <a:ea typeface="Arial"/>
              </a:rPr>
              <a:t>Contraction Greedy: “remove worst, then add the second worst, etc.”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560880" y="4366440"/>
            <a:ext cx="768600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343080" indent="114480">
              <a:lnSpc>
                <a:spcPct val="100000"/>
              </a:lnSpc>
              <a:spcBef>
                <a:spcPts val="799"/>
              </a:spcBef>
            </a:pPr>
            <a:r>
              <a:rPr b="0" lang="pt-PT" sz="1200" spc="-1" strike="noStrike">
                <a:solidFill>
                  <a:srgbClr val="666666"/>
                </a:solidFill>
                <a:latin typeface="Arial"/>
                <a:ea typeface="Arial"/>
              </a:rPr>
              <a:t>Backtracking Greedy: 2 additions, try to remove 1, 2 additions, try to remove one, etc.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Priorit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y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Shuffl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BC0C74B5-6252-4148-9726-F33FE72EF84C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541440" y="1198800"/>
            <a:ext cx="8024400" cy="8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799"/>
              </a:spcBef>
            </a:pPr>
            <a:r>
              <a:rPr b="0" lang="pt-PT" sz="2300" spc="-1" strike="noStrike">
                <a:solidFill>
                  <a:srgbClr val="3da1da"/>
                </a:solidFill>
                <a:latin typeface="Arial"/>
                <a:ea typeface="Arial"/>
              </a:rPr>
              <a:t>1.</a:t>
            </a: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  Random Priority Shuffle</a:t>
            </a:r>
            <a:endParaRPr b="0" lang="pt-PT" sz="23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635760" y="1702080"/>
            <a:ext cx="7524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lvl="1" marL="685800" indent="-259920">
              <a:lnSpc>
                <a:spcPct val="100000"/>
              </a:lnSpc>
              <a:spcBef>
                <a:spcPts val="499"/>
              </a:spcBef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Generate one configuration (using random search, or genetic crossovers),</a:t>
            </a:r>
            <a:endParaRPr b="0" lang="pt-PT" sz="1500" spc="-1" strike="noStrike">
              <a:latin typeface="Arial"/>
            </a:endParaRPr>
          </a:p>
          <a:p>
            <a:pPr lvl="1" marL="685800" indent="-259920">
              <a:lnSpc>
                <a:spcPct val="10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With probability x%, this configuration will be shuffled,</a:t>
            </a:r>
            <a:endParaRPr b="0" lang="pt-PT" sz="1500" spc="-1" strike="noStrike">
              <a:latin typeface="Arial"/>
            </a:endParaRPr>
          </a:p>
          <a:p>
            <a:pPr lvl="1" marL="685800" indent="-259920">
              <a:lnSpc>
                <a:spcPct val="10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With probability y%, this rule priority will be shuffled (e.g., from 5 to 10, from 11 to 6, ...)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61880" y="2801520"/>
            <a:ext cx="838368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799"/>
              </a:spcBef>
            </a:pPr>
            <a:r>
              <a:rPr b="0" lang="pt-PT" sz="2300" spc="-1" strike="noStrike">
                <a:solidFill>
                  <a:srgbClr val="3da1da"/>
                </a:solidFill>
                <a:latin typeface="Arial"/>
                <a:ea typeface="Arial"/>
              </a:rPr>
              <a:t>2.</a:t>
            </a:r>
            <a:r>
              <a:rPr b="0" lang="pt-PT" sz="2300" spc="-1" strike="noStrike">
                <a:solidFill>
                  <a:srgbClr val="666666"/>
                </a:solidFill>
                <a:latin typeface="Arial"/>
                <a:ea typeface="Arial"/>
              </a:rPr>
              <a:t>  Augmented rules pool</a:t>
            </a:r>
            <a:endParaRPr b="0" lang="pt-PT" sz="23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695160" y="3332520"/>
            <a:ext cx="771732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lvl="1" marL="685800" indent="-259920">
              <a:lnSpc>
                <a:spcPct val="100000"/>
              </a:lnSpc>
              <a:spcBef>
                <a:spcPts val="499"/>
              </a:spcBef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Read datasource with initial rule priorities,</a:t>
            </a:r>
            <a:endParaRPr b="0" lang="pt-PT" sz="1500" spc="-1" strike="noStrike">
              <a:latin typeface="Arial"/>
            </a:endParaRPr>
          </a:p>
          <a:p>
            <a:pPr lvl="1" marL="685800" indent="-259920">
              <a:lnSpc>
                <a:spcPct val="10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Generate augmented datasource with new columns: rules with shuffled priorities (but same triggers),</a:t>
            </a:r>
            <a:endParaRPr b="0" lang="pt-PT" sz="1500" spc="-1" strike="noStrike">
              <a:latin typeface="Arial"/>
            </a:endParaRPr>
          </a:p>
          <a:p>
            <a:pPr lvl="1" marL="685800" indent="-259920">
              <a:lnSpc>
                <a:spcPct val="10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1500" spc="-1" strike="noStrike">
                <a:solidFill>
                  <a:srgbClr val="666666"/>
                </a:solidFill>
                <a:latin typeface="Arial"/>
                <a:ea typeface="Arial"/>
              </a:rPr>
              <a:t>Do a greedy expansion on the augmented rules pool. </a:t>
            </a:r>
            <a:endParaRPr b="0" lang="pt-P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y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358560" y="1351800"/>
            <a:ext cx="4067640" cy="2934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1" lang="pt-PT" sz="2400" spc="-1" strike="noStrike">
                <a:solidFill>
                  <a:srgbClr val="3da1da"/>
                </a:solidFill>
                <a:latin typeface="Arial"/>
                <a:ea typeface="Arial"/>
              </a:rPr>
              <a:t>1.</a:t>
            </a:r>
            <a:r>
              <a:rPr b="1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    What is ARMS?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spcBef>
                <a:spcPts val="499"/>
              </a:spcBef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Why is it useful?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What does it do?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What is the deliverable? </a:t>
            </a:r>
            <a:br/>
            <a:r>
              <a:rPr b="1" lang="pt-PT" sz="2400" spc="-1" strike="noStrike">
                <a:solidFill>
                  <a:srgbClr val="646464"/>
                </a:solidFill>
                <a:latin typeface="Arial"/>
              </a:rPr>
              <a:t>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216320" y="1274400"/>
            <a:ext cx="466344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1" lang="pt-PT" sz="2400" spc="-1" strike="noStrike">
                <a:solidFill>
                  <a:srgbClr val="3da1da"/>
                </a:solidFill>
                <a:latin typeface="Arial"/>
                <a:ea typeface="Arial"/>
              </a:rPr>
              <a:t>2.</a:t>
            </a:r>
            <a:r>
              <a:rPr b="1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    How does ARMS work?</a:t>
            </a:r>
            <a:endParaRPr b="0" lang="pt-PT" sz="2400" spc="-1" strike="noStrike">
              <a:latin typeface="Arial"/>
            </a:endParaRPr>
          </a:p>
          <a:p>
            <a:pPr lvl="1" marL="914400" indent="-380520">
              <a:lnSpc>
                <a:spcPct val="115000"/>
              </a:lnSpc>
              <a:spcBef>
                <a:spcPts val="499"/>
              </a:spcBef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Evaluate rules systems</a:t>
            </a:r>
            <a:endParaRPr b="0" lang="pt-PT" sz="2400" spc="-1" strike="noStrike"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Deactivate </a:t>
            </a:r>
            <a:r>
              <a:rPr b="0" i="1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bad</a:t>
            </a: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 rules</a:t>
            </a:r>
            <a:endParaRPr b="0" lang="pt-PT" sz="2400" spc="-1" strike="noStrike"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Change rule priorities</a:t>
            </a:r>
            <a:endParaRPr b="0" lang="pt-PT" sz="2400" spc="-1" strike="noStrike"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Blacklists</a:t>
            </a:r>
            <a:endParaRPr b="0" lang="pt-PT" sz="2400" spc="-1" strike="noStrike"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2400" spc="-1" strike="noStrike">
                <a:solidFill>
                  <a:srgbClr val="646464"/>
                </a:solidFill>
                <a:latin typeface="Arial"/>
                <a:ea typeface="Arial"/>
              </a:rPr>
              <a:t>Optimization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71C0A70D-F56B-4817-B012-288FE0E91E01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97360" y="1863720"/>
            <a:ext cx="5188680" cy="2139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Autofit/>
          </a:bodyPr>
          <a:p>
            <a:pPr>
              <a:lnSpc>
                <a:spcPct val="90000"/>
              </a:lnSpc>
            </a:pPr>
            <a:br/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W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h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t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i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S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?</a:t>
            </a:r>
            <a:br/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CA4A4BCD-559A-47BB-82EB-0E980F00CF32}" type="slidenum">
              <a:rPr b="0" lang="pt-PT" sz="7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899240" y="2112120"/>
            <a:ext cx="892800" cy="856440"/>
          </a:xfrm>
          <a:prstGeom prst="ellipse">
            <a:avLst/>
          </a:prstGeom>
          <a:solidFill>
            <a:srgbClr val="f6b26b">
              <a:alpha val="34000"/>
            </a:srgbClr>
          </a:solidFill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5199840" y="1982520"/>
            <a:ext cx="892800" cy="677520"/>
          </a:xfrm>
          <a:prstGeom prst="ellipse">
            <a:avLst/>
          </a:prstGeom>
          <a:solidFill>
            <a:srgbClr val="f4cccc"/>
          </a:solidFill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2469960" y="2951640"/>
            <a:ext cx="1354320" cy="67752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864720" y="2112120"/>
            <a:ext cx="892800" cy="856440"/>
          </a:xfrm>
          <a:prstGeom prst="ellipse">
            <a:avLst/>
          </a:prstGeom>
          <a:solidFill>
            <a:srgbClr val="f6b26b">
              <a:alpha val="34000"/>
            </a:srgbClr>
          </a:solidFill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W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h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y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b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v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686880" y="3670200"/>
            <a:ext cx="1312920" cy="6418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" name="Group 7"/>
          <p:cNvGrpSpPr/>
          <p:nvPr/>
        </p:nvGrpSpPr>
        <p:grpSpPr>
          <a:xfrm>
            <a:off x="1217880" y="2251080"/>
            <a:ext cx="525960" cy="405000"/>
            <a:chOff x="1217880" y="2251080"/>
            <a:chExt cx="525960" cy="405000"/>
          </a:xfrm>
        </p:grpSpPr>
        <p:sp>
          <p:nvSpPr>
            <p:cNvPr id="114" name="CustomShape 8"/>
            <p:cNvSpPr/>
            <p:nvPr/>
          </p:nvSpPr>
          <p:spPr>
            <a:xfrm>
              <a:off x="121788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287360" y="24516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0"/>
            <p:cNvSpPr/>
            <p:nvPr/>
          </p:nvSpPr>
          <p:spPr>
            <a:xfrm>
              <a:off x="1583280" y="25020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"/>
            <p:cNvSpPr/>
            <p:nvPr/>
          </p:nvSpPr>
          <p:spPr>
            <a:xfrm>
              <a:off x="1496160" y="2368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2"/>
            <p:cNvSpPr/>
            <p:nvPr/>
          </p:nvSpPr>
          <p:spPr>
            <a:xfrm>
              <a:off x="142668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13"/>
          <p:cNvSpPr/>
          <p:nvPr/>
        </p:nvSpPr>
        <p:spPr>
          <a:xfrm>
            <a:off x="523800" y="1222560"/>
            <a:ext cx="21060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bf9000"/>
                </a:solidFill>
                <a:latin typeface="Trebuchet MS"/>
                <a:ea typeface="Trebuchet MS"/>
              </a:rPr>
              <a:t>Rule A:</a:t>
            </a:r>
            <a:br/>
            <a:r>
              <a:rPr b="1" lang="pt-PT" sz="1800" spc="-1" strike="noStrike">
                <a:solidFill>
                  <a:srgbClr val="bf9000"/>
                </a:solidFill>
                <a:latin typeface="Trebuchet MS"/>
                <a:ea typeface="Trebuchet MS"/>
              </a:rPr>
              <a:t>Send to Review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446760" y="3670200"/>
            <a:ext cx="1604880" cy="9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Reviewing 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Legits + Fraud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1" name="Google Shape;484;p59" descr=""/>
          <p:cNvPicPr/>
          <p:nvPr/>
        </p:nvPicPr>
        <p:blipFill>
          <a:blip r:embed="rId1"/>
          <a:stretch/>
        </p:blipFill>
        <p:spPr>
          <a:xfrm>
            <a:off x="2086920" y="3823920"/>
            <a:ext cx="345240" cy="231480"/>
          </a:xfrm>
          <a:prstGeom prst="rect">
            <a:avLst/>
          </a:prstGeom>
          <a:ln>
            <a:noFill/>
          </a:ln>
        </p:spPr>
      </p:pic>
      <p:grpSp>
        <p:nvGrpSpPr>
          <p:cNvPr id="122" name="Group 15"/>
          <p:cNvGrpSpPr/>
          <p:nvPr/>
        </p:nvGrpSpPr>
        <p:grpSpPr>
          <a:xfrm>
            <a:off x="595800" y="2852280"/>
            <a:ext cx="1085400" cy="642240"/>
            <a:chOff x="595800" y="2852280"/>
            <a:chExt cx="1085400" cy="642240"/>
          </a:xfrm>
        </p:grpSpPr>
        <p:sp>
          <p:nvSpPr>
            <p:cNvPr id="123" name="CustomShape 16"/>
            <p:cNvSpPr/>
            <p:nvPr/>
          </p:nvSpPr>
          <p:spPr>
            <a:xfrm>
              <a:off x="1587240" y="313200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1430640" y="3002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8"/>
            <p:cNvSpPr/>
            <p:nvPr/>
          </p:nvSpPr>
          <p:spPr>
            <a:xfrm>
              <a:off x="1169640" y="285228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9"/>
            <p:cNvSpPr/>
            <p:nvPr/>
          </p:nvSpPr>
          <p:spPr>
            <a:xfrm>
              <a:off x="59580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0"/>
            <p:cNvSpPr/>
            <p:nvPr/>
          </p:nvSpPr>
          <p:spPr>
            <a:xfrm>
              <a:off x="64800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21"/>
            <p:cNvSpPr/>
            <p:nvPr/>
          </p:nvSpPr>
          <p:spPr>
            <a:xfrm>
              <a:off x="96120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2"/>
            <p:cNvSpPr/>
            <p:nvPr/>
          </p:nvSpPr>
          <p:spPr>
            <a:xfrm>
              <a:off x="752400" y="31532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3"/>
            <p:cNvSpPr/>
            <p:nvPr/>
          </p:nvSpPr>
          <p:spPr>
            <a:xfrm>
              <a:off x="106524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4"/>
            <p:cNvSpPr/>
            <p:nvPr/>
          </p:nvSpPr>
          <p:spPr>
            <a:xfrm>
              <a:off x="85680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5"/>
            <p:cNvSpPr/>
            <p:nvPr/>
          </p:nvSpPr>
          <p:spPr>
            <a:xfrm>
              <a:off x="961200" y="34041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" name="Group 26"/>
          <p:cNvGrpSpPr/>
          <p:nvPr/>
        </p:nvGrpSpPr>
        <p:grpSpPr>
          <a:xfrm>
            <a:off x="606600" y="2243160"/>
            <a:ext cx="1189440" cy="1251360"/>
            <a:chOff x="606600" y="2243160"/>
            <a:chExt cx="1189440" cy="1251360"/>
          </a:xfrm>
        </p:grpSpPr>
        <p:sp>
          <p:nvSpPr>
            <p:cNvPr id="134" name="CustomShape 27"/>
            <p:cNvSpPr/>
            <p:nvPr/>
          </p:nvSpPr>
          <p:spPr>
            <a:xfrm>
              <a:off x="1389240" y="278100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1598040" y="313200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9"/>
            <p:cNvSpPr/>
            <p:nvPr/>
          </p:nvSpPr>
          <p:spPr>
            <a:xfrm>
              <a:off x="1702080" y="2881440"/>
              <a:ext cx="93960" cy="90360"/>
            </a:xfrm>
            <a:prstGeom prst="ellipse">
              <a:avLst/>
            </a:prstGeom>
            <a:solidFill>
              <a:srgbClr val="b7b7b7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30"/>
            <p:cNvSpPr/>
            <p:nvPr/>
          </p:nvSpPr>
          <p:spPr>
            <a:xfrm>
              <a:off x="1493640" y="2680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1"/>
            <p:cNvSpPr/>
            <p:nvPr/>
          </p:nvSpPr>
          <p:spPr>
            <a:xfrm>
              <a:off x="1189800" y="2644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2"/>
            <p:cNvSpPr/>
            <p:nvPr/>
          </p:nvSpPr>
          <p:spPr>
            <a:xfrm>
              <a:off x="1085400" y="249408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3"/>
            <p:cNvSpPr/>
            <p:nvPr/>
          </p:nvSpPr>
          <p:spPr>
            <a:xfrm>
              <a:off x="981000" y="22431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34"/>
            <p:cNvSpPr/>
            <p:nvPr/>
          </p:nvSpPr>
          <p:spPr>
            <a:xfrm>
              <a:off x="1441440" y="3002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35"/>
            <p:cNvSpPr/>
            <p:nvPr/>
          </p:nvSpPr>
          <p:spPr>
            <a:xfrm>
              <a:off x="60660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6"/>
            <p:cNvSpPr/>
            <p:nvPr/>
          </p:nvSpPr>
          <p:spPr>
            <a:xfrm>
              <a:off x="65880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7"/>
            <p:cNvSpPr/>
            <p:nvPr/>
          </p:nvSpPr>
          <p:spPr>
            <a:xfrm>
              <a:off x="97200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38"/>
            <p:cNvSpPr/>
            <p:nvPr/>
          </p:nvSpPr>
          <p:spPr>
            <a:xfrm>
              <a:off x="763200" y="31532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9"/>
            <p:cNvSpPr/>
            <p:nvPr/>
          </p:nvSpPr>
          <p:spPr>
            <a:xfrm>
              <a:off x="107604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40"/>
            <p:cNvSpPr/>
            <p:nvPr/>
          </p:nvSpPr>
          <p:spPr>
            <a:xfrm>
              <a:off x="86760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41"/>
            <p:cNvSpPr/>
            <p:nvPr/>
          </p:nvSpPr>
          <p:spPr>
            <a:xfrm>
              <a:off x="972000" y="34041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CustomShape 42"/>
          <p:cNvSpPr/>
          <p:nvPr/>
        </p:nvSpPr>
        <p:spPr>
          <a:xfrm>
            <a:off x="2881800" y="2112120"/>
            <a:ext cx="892800" cy="856440"/>
          </a:xfrm>
          <a:prstGeom prst="ellipse">
            <a:avLst/>
          </a:prstGeom>
          <a:solidFill>
            <a:srgbClr val="f6b26b">
              <a:alpha val="34000"/>
            </a:srgbClr>
          </a:solidFill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Group 43"/>
          <p:cNvGrpSpPr/>
          <p:nvPr/>
        </p:nvGrpSpPr>
        <p:grpSpPr>
          <a:xfrm>
            <a:off x="3234960" y="2251080"/>
            <a:ext cx="525960" cy="405000"/>
            <a:chOff x="3234960" y="2251080"/>
            <a:chExt cx="525960" cy="405000"/>
          </a:xfrm>
        </p:grpSpPr>
        <p:sp>
          <p:nvSpPr>
            <p:cNvPr id="151" name="CustomShape 44"/>
            <p:cNvSpPr/>
            <p:nvPr/>
          </p:nvSpPr>
          <p:spPr>
            <a:xfrm>
              <a:off x="323496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45"/>
            <p:cNvSpPr/>
            <p:nvPr/>
          </p:nvSpPr>
          <p:spPr>
            <a:xfrm>
              <a:off x="3304800" y="24516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46"/>
            <p:cNvSpPr/>
            <p:nvPr/>
          </p:nvSpPr>
          <p:spPr>
            <a:xfrm>
              <a:off x="3600360" y="25020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47"/>
            <p:cNvSpPr/>
            <p:nvPr/>
          </p:nvSpPr>
          <p:spPr>
            <a:xfrm>
              <a:off x="3513240" y="2368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8"/>
            <p:cNvSpPr/>
            <p:nvPr/>
          </p:nvSpPr>
          <p:spPr>
            <a:xfrm>
              <a:off x="344376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" name="CustomShape 49"/>
          <p:cNvSpPr/>
          <p:nvPr/>
        </p:nvSpPr>
        <p:spPr>
          <a:xfrm>
            <a:off x="2471760" y="1258560"/>
            <a:ext cx="21060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38761d"/>
                </a:solidFill>
                <a:latin typeface="Trebuchet MS"/>
                <a:ea typeface="Trebuchet MS"/>
              </a:rPr>
              <a:t>Rule B:</a:t>
            </a:r>
            <a:br/>
            <a:r>
              <a:rPr b="1" lang="pt-PT" sz="1800" spc="-1" strike="noStrike">
                <a:solidFill>
                  <a:srgbClr val="38761d"/>
                </a:solidFill>
                <a:latin typeface="Trebuchet MS"/>
                <a:ea typeface="Trebuchet MS"/>
              </a:rPr>
              <a:t>Approve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7" name="CustomShape 50"/>
          <p:cNvSpPr/>
          <p:nvPr/>
        </p:nvSpPr>
        <p:spPr>
          <a:xfrm>
            <a:off x="2582280" y="3670200"/>
            <a:ext cx="1486800" cy="9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Approving</a:t>
            </a:r>
            <a:br/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Legits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58" name="Google Shape;521;p59" descr=""/>
          <p:cNvPicPr/>
          <p:nvPr/>
        </p:nvPicPr>
        <p:blipFill>
          <a:blip r:embed="rId2"/>
          <a:stretch/>
        </p:blipFill>
        <p:spPr>
          <a:xfrm>
            <a:off x="4104000" y="3823920"/>
            <a:ext cx="345240" cy="231480"/>
          </a:xfrm>
          <a:prstGeom prst="rect">
            <a:avLst/>
          </a:prstGeom>
          <a:ln>
            <a:noFill/>
          </a:ln>
        </p:spPr>
      </p:pic>
      <p:grpSp>
        <p:nvGrpSpPr>
          <p:cNvPr id="159" name="Group 51"/>
          <p:cNvGrpSpPr/>
          <p:nvPr/>
        </p:nvGrpSpPr>
        <p:grpSpPr>
          <a:xfrm>
            <a:off x="2613240" y="2852280"/>
            <a:ext cx="1085040" cy="642240"/>
            <a:chOff x="2613240" y="2852280"/>
            <a:chExt cx="1085040" cy="642240"/>
          </a:xfrm>
        </p:grpSpPr>
        <p:sp>
          <p:nvSpPr>
            <p:cNvPr id="160" name="CustomShape 52"/>
            <p:cNvSpPr/>
            <p:nvPr/>
          </p:nvSpPr>
          <p:spPr>
            <a:xfrm>
              <a:off x="3604320" y="313200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53"/>
            <p:cNvSpPr/>
            <p:nvPr/>
          </p:nvSpPr>
          <p:spPr>
            <a:xfrm>
              <a:off x="3447720" y="3002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54"/>
            <p:cNvSpPr/>
            <p:nvPr/>
          </p:nvSpPr>
          <p:spPr>
            <a:xfrm>
              <a:off x="3187080" y="285228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55"/>
            <p:cNvSpPr/>
            <p:nvPr/>
          </p:nvSpPr>
          <p:spPr>
            <a:xfrm>
              <a:off x="261324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56"/>
            <p:cNvSpPr/>
            <p:nvPr/>
          </p:nvSpPr>
          <p:spPr>
            <a:xfrm>
              <a:off x="266544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57"/>
            <p:cNvSpPr/>
            <p:nvPr/>
          </p:nvSpPr>
          <p:spPr>
            <a:xfrm>
              <a:off x="297828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8"/>
            <p:cNvSpPr/>
            <p:nvPr/>
          </p:nvSpPr>
          <p:spPr>
            <a:xfrm>
              <a:off x="2769480" y="31532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59"/>
            <p:cNvSpPr/>
            <p:nvPr/>
          </p:nvSpPr>
          <p:spPr>
            <a:xfrm>
              <a:off x="308268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60"/>
            <p:cNvSpPr/>
            <p:nvPr/>
          </p:nvSpPr>
          <p:spPr>
            <a:xfrm>
              <a:off x="287388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61"/>
            <p:cNvSpPr/>
            <p:nvPr/>
          </p:nvSpPr>
          <p:spPr>
            <a:xfrm>
              <a:off x="2978280" y="34041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62"/>
          <p:cNvGrpSpPr/>
          <p:nvPr/>
        </p:nvGrpSpPr>
        <p:grpSpPr>
          <a:xfrm>
            <a:off x="2624040" y="2243160"/>
            <a:ext cx="1189440" cy="1251360"/>
            <a:chOff x="2624040" y="2243160"/>
            <a:chExt cx="1189440" cy="1251360"/>
          </a:xfrm>
        </p:grpSpPr>
        <p:sp>
          <p:nvSpPr>
            <p:cNvPr id="171" name="CustomShape 63"/>
            <p:cNvSpPr/>
            <p:nvPr/>
          </p:nvSpPr>
          <p:spPr>
            <a:xfrm>
              <a:off x="3406320" y="278100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64"/>
            <p:cNvSpPr/>
            <p:nvPr/>
          </p:nvSpPr>
          <p:spPr>
            <a:xfrm>
              <a:off x="3615120" y="313200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65"/>
            <p:cNvSpPr/>
            <p:nvPr/>
          </p:nvSpPr>
          <p:spPr>
            <a:xfrm>
              <a:off x="3719520" y="2881440"/>
              <a:ext cx="93960" cy="90360"/>
            </a:xfrm>
            <a:prstGeom prst="ellipse">
              <a:avLst/>
            </a:prstGeom>
            <a:solidFill>
              <a:srgbClr val="b7b7b7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66"/>
            <p:cNvSpPr/>
            <p:nvPr/>
          </p:nvSpPr>
          <p:spPr>
            <a:xfrm>
              <a:off x="3510720" y="2680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67"/>
            <p:cNvSpPr/>
            <p:nvPr/>
          </p:nvSpPr>
          <p:spPr>
            <a:xfrm>
              <a:off x="3206880" y="2644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68"/>
            <p:cNvSpPr/>
            <p:nvPr/>
          </p:nvSpPr>
          <p:spPr>
            <a:xfrm>
              <a:off x="3102480" y="249408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69"/>
            <p:cNvSpPr/>
            <p:nvPr/>
          </p:nvSpPr>
          <p:spPr>
            <a:xfrm>
              <a:off x="2998080" y="22431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70"/>
            <p:cNvSpPr/>
            <p:nvPr/>
          </p:nvSpPr>
          <p:spPr>
            <a:xfrm>
              <a:off x="3458520" y="3002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71"/>
            <p:cNvSpPr/>
            <p:nvPr/>
          </p:nvSpPr>
          <p:spPr>
            <a:xfrm>
              <a:off x="262404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72"/>
            <p:cNvSpPr/>
            <p:nvPr/>
          </p:nvSpPr>
          <p:spPr>
            <a:xfrm>
              <a:off x="2676240" y="32036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73"/>
            <p:cNvSpPr/>
            <p:nvPr/>
          </p:nvSpPr>
          <p:spPr>
            <a:xfrm>
              <a:off x="2989080" y="32036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74"/>
            <p:cNvSpPr/>
            <p:nvPr/>
          </p:nvSpPr>
          <p:spPr>
            <a:xfrm>
              <a:off x="2780280" y="31532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75"/>
            <p:cNvSpPr/>
            <p:nvPr/>
          </p:nvSpPr>
          <p:spPr>
            <a:xfrm>
              <a:off x="309348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76"/>
            <p:cNvSpPr/>
            <p:nvPr/>
          </p:nvSpPr>
          <p:spPr>
            <a:xfrm>
              <a:off x="288468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77"/>
            <p:cNvSpPr/>
            <p:nvPr/>
          </p:nvSpPr>
          <p:spPr>
            <a:xfrm>
              <a:off x="2989080" y="34041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78"/>
          <p:cNvSpPr/>
          <p:nvPr/>
        </p:nvSpPr>
        <p:spPr>
          <a:xfrm>
            <a:off x="4487040" y="2951640"/>
            <a:ext cx="1354320" cy="67752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" name="Group 79"/>
          <p:cNvGrpSpPr/>
          <p:nvPr/>
        </p:nvGrpSpPr>
        <p:grpSpPr>
          <a:xfrm>
            <a:off x="5252400" y="2251080"/>
            <a:ext cx="525600" cy="405000"/>
            <a:chOff x="5252400" y="2251080"/>
            <a:chExt cx="525600" cy="405000"/>
          </a:xfrm>
        </p:grpSpPr>
        <p:sp>
          <p:nvSpPr>
            <p:cNvPr id="188" name="CustomShape 80"/>
            <p:cNvSpPr/>
            <p:nvPr/>
          </p:nvSpPr>
          <p:spPr>
            <a:xfrm>
              <a:off x="525240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81"/>
            <p:cNvSpPr/>
            <p:nvPr/>
          </p:nvSpPr>
          <p:spPr>
            <a:xfrm>
              <a:off x="5321880" y="24516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2"/>
            <p:cNvSpPr/>
            <p:nvPr/>
          </p:nvSpPr>
          <p:spPr>
            <a:xfrm>
              <a:off x="5617440" y="250200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83"/>
            <p:cNvSpPr/>
            <p:nvPr/>
          </p:nvSpPr>
          <p:spPr>
            <a:xfrm>
              <a:off x="5530680" y="2368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84"/>
            <p:cNvSpPr/>
            <p:nvPr/>
          </p:nvSpPr>
          <p:spPr>
            <a:xfrm>
              <a:off x="5460840" y="2251080"/>
              <a:ext cx="160560" cy="154080"/>
            </a:xfrm>
            <a:prstGeom prst="star4">
              <a:avLst>
                <a:gd name="adj" fmla="val 12500"/>
              </a:avLst>
            </a:prstGeom>
            <a:solidFill>
              <a:srgbClr val="990000"/>
            </a:solidFill>
            <a:ln w="9360">
              <a:solidFill>
                <a:srgbClr val="98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85"/>
          <p:cNvSpPr/>
          <p:nvPr/>
        </p:nvSpPr>
        <p:spPr>
          <a:xfrm>
            <a:off x="4558320" y="1254600"/>
            <a:ext cx="21060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cc0000"/>
                </a:solidFill>
                <a:latin typeface="Trebuchet MS"/>
                <a:ea typeface="Trebuchet MS"/>
              </a:rPr>
              <a:t>Rule C:</a:t>
            </a:r>
            <a:br/>
            <a:r>
              <a:rPr b="1" lang="pt-PT" sz="1800" spc="-1" strike="noStrike">
                <a:solidFill>
                  <a:srgbClr val="cc0000"/>
                </a:solidFill>
                <a:latin typeface="Trebuchet MS"/>
                <a:ea typeface="Trebuchet MS"/>
              </a:rPr>
              <a:t>Decline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94" name="CustomShape 86"/>
          <p:cNvSpPr/>
          <p:nvPr/>
        </p:nvSpPr>
        <p:spPr>
          <a:xfrm>
            <a:off x="4599360" y="3670200"/>
            <a:ext cx="1486800" cy="9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Declining</a:t>
            </a:r>
            <a:br/>
            <a:r>
              <a:rPr b="1" lang="pt-PT" sz="1800" spc="-1" strike="noStrike">
                <a:solidFill>
                  <a:srgbClr val="646464"/>
                </a:solidFill>
                <a:latin typeface="Trebuchet MS"/>
                <a:ea typeface="Trebuchet MS"/>
              </a:rPr>
              <a:t>Fraud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95" name="Google Shape;558;p59" descr=""/>
          <p:cNvPicPr/>
          <p:nvPr/>
        </p:nvPicPr>
        <p:blipFill>
          <a:blip r:embed="rId3"/>
          <a:stretch/>
        </p:blipFill>
        <p:spPr>
          <a:xfrm>
            <a:off x="6121080" y="3899880"/>
            <a:ext cx="345240" cy="231480"/>
          </a:xfrm>
          <a:prstGeom prst="rect">
            <a:avLst/>
          </a:prstGeom>
          <a:ln>
            <a:noFill/>
          </a:ln>
        </p:spPr>
      </p:pic>
      <p:grpSp>
        <p:nvGrpSpPr>
          <p:cNvPr id="196" name="Group 87"/>
          <p:cNvGrpSpPr/>
          <p:nvPr/>
        </p:nvGrpSpPr>
        <p:grpSpPr>
          <a:xfrm>
            <a:off x="4630320" y="2852280"/>
            <a:ext cx="1085040" cy="642240"/>
            <a:chOff x="4630320" y="2852280"/>
            <a:chExt cx="1085040" cy="642240"/>
          </a:xfrm>
        </p:grpSpPr>
        <p:sp>
          <p:nvSpPr>
            <p:cNvPr id="197" name="CustomShape 88"/>
            <p:cNvSpPr/>
            <p:nvPr/>
          </p:nvSpPr>
          <p:spPr>
            <a:xfrm>
              <a:off x="5621400" y="313200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9"/>
            <p:cNvSpPr/>
            <p:nvPr/>
          </p:nvSpPr>
          <p:spPr>
            <a:xfrm>
              <a:off x="5464800" y="3002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90"/>
            <p:cNvSpPr/>
            <p:nvPr/>
          </p:nvSpPr>
          <p:spPr>
            <a:xfrm>
              <a:off x="5204160" y="285228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91"/>
            <p:cNvSpPr/>
            <p:nvPr/>
          </p:nvSpPr>
          <p:spPr>
            <a:xfrm>
              <a:off x="463032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92"/>
            <p:cNvSpPr/>
            <p:nvPr/>
          </p:nvSpPr>
          <p:spPr>
            <a:xfrm>
              <a:off x="468252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93"/>
            <p:cNvSpPr/>
            <p:nvPr/>
          </p:nvSpPr>
          <p:spPr>
            <a:xfrm>
              <a:off x="4995360" y="32036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94"/>
            <p:cNvSpPr/>
            <p:nvPr/>
          </p:nvSpPr>
          <p:spPr>
            <a:xfrm>
              <a:off x="4786920" y="315324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95"/>
            <p:cNvSpPr/>
            <p:nvPr/>
          </p:nvSpPr>
          <p:spPr>
            <a:xfrm>
              <a:off x="509976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96"/>
            <p:cNvSpPr/>
            <p:nvPr/>
          </p:nvSpPr>
          <p:spPr>
            <a:xfrm>
              <a:off x="4890960" y="33537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97"/>
            <p:cNvSpPr/>
            <p:nvPr/>
          </p:nvSpPr>
          <p:spPr>
            <a:xfrm>
              <a:off x="4995360" y="3404160"/>
              <a:ext cx="93960" cy="90360"/>
            </a:xfrm>
            <a:prstGeom prst="ellipse">
              <a:avLst/>
            </a:prstGeom>
            <a:solidFill>
              <a:srgbClr val="99999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roup 98"/>
          <p:cNvGrpSpPr/>
          <p:nvPr/>
        </p:nvGrpSpPr>
        <p:grpSpPr>
          <a:xfrm>
            <a:off x="4641120" y="2243160"/>
            <a:ext cx="1189440" cy="1251360"/>
            <a:chOff x="4641120" y="2243160"/>
            <a:chExt cx="1189440" cy="1251360"/>
          </a:xfrm>
        </p:grpSpPr>
        <p:sp>
          <p:nvSpPr>
            <p:cNvPr id="208" name="CustomShape 99"/>
            <p:cNvSpPr/>
            <p:nvPr/>
          </p:nvSpPr>
          <p:spPr>
            <a:xfrm>
              <a:off x="5423760" y="278100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00"/>
            <p:cNvSpPr/>
            <p:nvPr/>
          </p:nvSpPr>
          <p:spPr>
            <a:xfrm>
              <a:off x="5632200" y="313200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01"/>
            <p:cNvSpPr/>
            <p:nvPr/>
          </p:nvSpPr>
          <p:spPr>
            <a:xfrm>
              <a:off x="5736600" y="2881440"/>
              <a:ext cx="93960" cy="90360"/>
            </a:xfrm>
            <a:prstGeom prst="ellipse">
              <a:avLst/>
            </a:prstGeom>
            <a:solidFill>
              <a:srgbClr val="b7b7b7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02"/>
            <p:cNvSpPr/>
            <p:nvPr/>
          </p:nvSpPr>
          <p:spPr>
            <a:xfrm>
              <a:off x="5527800" y="2680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03"/>
            <p:cNvSpPr/>
            <p:nvPr/>
          </p:nvSpPr>
          <p:spPr>
            <a:xfrm>
              <a:off x="5223960" y="26445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04"/>
            <p:cNvSpPr/>
            <p:nvPr/>
          </p:nvSpPr>
          <p:spPr>
            <a:xfrm>
              <a:off x="5119560" y="249408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05"/>
            <p:cNvSpPr/>
            <p:nvPr/>
          </p:nvSpPr>
          <p:spPr>
            <a:xfrm>
              <a:off x="5015520" y="22431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06"/>
            <p:cNvSpPr/>
            <p:nvPr/>
          </p:nvSpPr>
          <p:spPr>
            <a:xfrm>
              <a:off x="5475600" y="3002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07"/>
            <p:cNvSpPr/>
            <p:nvPr/>
          </p:nvSpPr>
          <p:spPr>
            <a:xfrm>
              <a:off x="464112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08"/>
            <p:cNvSpPr/>
            <p:nvPr/>
          </p:nvSpPr>
          <p:spPr>
            <a:xfrm>
              <a:off x="4693320" y="32036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09"/>
            <p:cNvSpPr/>
            <p:nvPr/>
          </p:nvSpPr>
          <p:spPr>
            <a:xfrm>
              <a:off x="5006160" y="32036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10"/>
            <p:cNvSpPr/>
            <p:nvPr/>
          </p:nvSpPr>
          <p:spPr>
            <a:xfrm>
              <a:off x="4797720" y="315324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11"/>
            <p:cNvSpPr/>
            <p:nvPr/>
          </p:nvSpPr>
          <p:spPr>
            <a:xfrm>
              <a:off x="511056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12"/>
            <p:cNvSpPr/>
            <p:nvPr/>
          </p:nvSpPr>
          <p:spPr>
            <a:xfrm>
              <a:off x="4901760" y="33537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13"/>
            <p:cNvSpPr/>
            <p:nvPr/>
          </p:nvSpPr>
          <p:spPr>
            <a:xfrm>
              <a:off x="5006160" y="3404160"/>
              <a:ext cx="93960" cy="90360"/>
            </a:xfrm>
            <a:prstGeom prst="ellipse">
              <a:avLst/>
            </a:prstGeom>
            <a:solidFill>
              <a:srgbClr val="38761d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CustomShape 114"/>
          <p:cNvSpPr/>
          <p:nvPr/>
        </p:nvSpPr>
        <p:spPr>
          <a:xfrm flipH="1" rot="10800000">
            <a:off x="577800" y="1260360"/>
            <a:ext cx="57132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15"/>
          <p:cNvSpPr/>
          <p:nvPr/>
        </p:nvSpPr>
        <p:spPr>
          <a:xfrm>
            <a:off x="2634480" y="921600"/>
            <a:ext cx="21060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Trebuchet MS"/>
                <a:ea typeface="Trebuchet MS"/>
              </a:rPr>
              <a:t>Time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5" name="CustomShape 116"/>
          <p:cNvSpPr/>
          <p:nvPr/>
        </p:nvSpPr>
        <p:spPr>
          <a:xfrm>
            <a:off x="7216920" y="2473920"/>
            <a:ext cx="892800" cy="856440"/>
          </a:xfrm>
          <a:prstGeom prst="ellipse">
            <a:avLst/>
          </a:prstGeom>
          <a:solidFill>
            <a:srgbClr val="f6b26b">
              <a:alpha val="34000"/>
            </a:srgbClr>
          </a:solidFill>
          <a:ln w="2844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6" name="Group 117"/>
          <p:cNvGrpSpPr/>
          <p:nvPr/>
        </p:nvGrpSpPr>
        <p:grpSpPr>
          <a:xfrm>
            <a:off x="7333200" y="2604960"/>
            <a:ext cx="606600" cy="628200"/>
            <a:chOff x="7333200" y="2604960"/>
            <a:chExt cx="606600" cy="628200"/>
          </a:xfrm>
        </p:grpSpPr>
        <p:sp>
          <p:nvSpPr>
            <p:cNvPr id="227" name="CustomShape 118"/>
            <p:cNvSpPr/>
            <p:nvPr/>
          </p:nvSpPr>
          <p:spPr>
            <a:xfrm>
              <a:off x="7741440" y="314280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19"/>
            <p:cNvSpPr/>
            <p:nvPr/>
          </p:nvSpPr>
          <p:spPr>
            <a:xfrm>
              <a:off x="7845840" y="304272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20"/>
            <p:cNvSpPr/>
            <p:nvPr/>
          </p:nvSpPr>
          <p:spPr>
            <a:xfrm>
              <a:off x="7542000" y="30063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21"/>
            <p:cNvSpPr/>
            <p:nvPr/>
          </p:nvSpPr>
          <p:spPr>
            <a:xfrm>
              <a:off x="7437600" y="285588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22"/>
            <p:cNvSpPr/>
            <p:nvPr/>
          </p:nvSpPr>
          <p:spPr>
            <a:xfrm>
              <a:off x="7333200" y="2604960"/>
              <a:ext cx="93960" cy="9036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CustomShape 123"/>
          <p:cNvSpPr/>
          <p:nvPr/>
        </p:nvSpPr>
        <p:spPr>
          <a:xfrm>
            <a:off x="7274520" y="2018880"/>
            <a:ext cx="9921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bf9000"/>
                </a:solidFill>
                <a:latin typeface="Trebuchet MS"/>
                <a:ea typeface="Trebuchet MS"/>
              </a:rPr>
              <a:t>Rule 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3" name="CustomShape 124"/>
          <p:cNvSpPr/>
          <p:nvPr/>
        </p:nvSpPr>
        <p:spPr>
          <a:xfrm>
            <a:off x="6768000" y="3531600"/>
            <a:ext cx="1525320" cy="107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980000"/>
                </a:solidFill>
                <a:latin typeface="Trebuchet MS"/>
                <a:ea typeface="Trebuchet MS"/>
              </a:rPr>
              <a:t>Reviewing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980000"/>
                </a:solidFill>
                <a:latin typeface="Trebuchet MS"/>
                <a:ea typeface="Trebuchet MS"/>
              </a:rPr>
              <a:t>Legits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234" name="Google Shape;597;p59" descr=""/>
          <p:cNvPicPr/>
          <p:nvPr/>
        </p:nvPicPr>
        <p:blipFill>
          <a:blip r:embed="rId4"/>
          <a:stretch/>
        </p:blipFill>
        <p:spPr>
          <a:xfrm>
            <a:off x="8345520" y="3705120"/>
            <a:ext cx="345240" cy="231480"/>
          </a:xfrm>
          <a:prstGeom prst="rect">
            <a:avLst/>
          </a:prstGeom>
          <a:ln>
            <a:noFill/>
          </a:ln>
        </p:spPr>
      </p:pic>
      <p:sp>
        <p:nvSpPr>
          <p:cNvPr id="235" name="CustomShape 125"/>
          <p:cNvSpPr/>
          <p:nvPr/>
        </p:nvSpPr>
        <p:spPr>
          <a:xfrm>
            <a:off x="6507000" y="1204560"/>
            <a:ext cx="2106000" cy="814320"/>
          </a:xfrm>
          <a:prstGeom prst="wedgeRoundRectCallout">
            <a:avLst>
              <a:gd name="adj1" fmla="val -20015"/>
              <a:gd name="adj2" fmla="val 68137"/>
              <a:gd name="adj3" fmla="val 0"/>
            </a:avLst>
          </a:prstGeom>
          <a:solidFill>
            <a:srgbClr val="3da1da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307fac"/>
                </a:solidFill>
                <a:latin typeface="Architects Daughter"/>
                <a:ea typeface="Architects Daughter"/>
              </a:rPr>
              <a:t>Now, this rule is degrading the system!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6" name="TextShape 126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B274C678-ACEF-4E40-A5C2-B7E448E2A727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Ho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w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do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we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ev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te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rul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es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14080" y="1531800"/>
            <a:ext cx="8218080" cy="15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50000"/>
              </a:lnSpc>
              <a:buClr>
                <a:srgbClr val="3da1da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4d4d4d"/>
                </a:solidFill>
                <a:latin typeface="Arial"/>
                <a:ea typeface="Arial"/>
              </a:rPr>
              <a:t>Evaluate each rule independently - </a:t>
            </a:r>
            <a:r>
              <a:rPr b="1" lang="pt-PT" sz="2000" spc="-1" strike="noStrike">
                <a:solidFill>
                  <a:srgbClr val="4d4d4d"/>
                </a:solidFill>
                <a:latin typeface="Arial"/>
                <a:ea typeface="Arial"/>
              </a:rPr>
              <a:t>unreliable</a:t>
            </a:r>
            <a:endParaRPr b="0" lang="pt-PT" sz="2000" spc="-1" strike="noStrike"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1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Overlaps:</a:t>
            </a: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 rules with the same priority → maybe the rule is never useful.</a:t>
            </a:r>
            <a:endParaRPr b="0" lang="pt-PT" sz="1600" spc="-1" strike="noStrike"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1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Non-actions:</a:t>
            </a: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 rules with lower priority aren’t even activated.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514080" y="2827440"/>
            <a:ext cx="8218080" cy="19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0000"/>
              </a:lnSpc>
            </a:pPr>
            <a:endParaRPr b="0" lang="pt-PT" sz="18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3da1da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4d4d4d"/>
                </a:solidFill>
                <a:latin typeface="Arial"/>
                <a:ea typeface="Arial"/>
              </a:rPr>
              <a:t>Evaluate the whole system without the rule - </a:t>
            </a:r>
            <a:r>
              <a:rPr b="1" lang="pt-PT" sz="2000" spc="-1" strike="noStrike">
                <a:solidFill>
                  <a:srgbClr val="4d4d4d"/>
                </a:solidFill>
                <a:latin typeface="Arial"/>
                <a:ea typeface="Arial"/>
              </a:rPr>
              <a:t>time-consuming</a:t>
            </a:r>
            <a:endParaRPr b="0" lang="pt-PT" sz="2000" spc="-1" strike="noStrike"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3da1da"/>
              </a:buClr>
              <a:buFont typeface="Arial"/>
              <a:buAutoNum type="alphaLcPeriod"/>
            </a:pPr>
            <a:r>
              <a:rPr b="0" lang="pt-PT" sz="1600" spc="-1" strike="noStrike">
                <a:solidFill>
                  <a:srgbClr val="4d4d4d"/>
                </a:solidFill>
                <a:latin typeface="Arial"/>
                <a:ea typeface="Arial"/>
              </a:rPr>
              <a:t>Try it for every rule? Every two rules? …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2054B1BC-0EE7-4E47-892D-857D7B8A7B51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to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tic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les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ge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me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nt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Sy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st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em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616120" y="61092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709720" y="1092960"/>
            <a:ext cx="915840" cy="765720"/>
          </a:xfrm>
          <a:prstGeom prst="hexagon">
            <a:avLst>
              <a:gd name="adj" fmla="val 25000"/>
              <a:gd name="vf" fmla="val 115470"/>
            </a:avLst>
          </a:prstGeom>
          <a:noFill/>
          <a:ln w="114480">
            <a:solidFill>
              <a:srgbClr val="3da1d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2733480" y="2487600"/>
            <a:ext cx="875520" cy="724320"/>
          </a:xfrm>
          <a:prstGeom prst="hexagon">
            <a:avLst>
              <a:gd name="adj" fmla="val 25000"/>
              <a:gd name="vf" fmla="val 115470"/>
            </a:avLst>
          </a:prstGeom>
          <a:noFill/>
          <a:ln w="114480">
            <a:solidFill>
              <a:srgbClr val="cfe2f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668320" y="3637080"/>
            <a:ext cx="998640" cy="765720"/>
          </a:xfrm>
          <a:prstGeom prst="hexagon">
            <a:avLst>
              <a:gd name="adj" fmla="val 25000"/>
              <a:gd name="vf" fmla="val 115470"/>
            </a:avLst>
          </a:prstGeom>
          <a:noFill/>
          <a:ln w="114480">
            <a:solidFill>
              <a:srgbClr val="3da1d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2153520" y="1466280"/>
            <a:ext cx="11160" cy="27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2153520" y="1473120"/>
            <a:ext cx="444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2157480" y="4213440"/>
            <a:ext cx="3279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2349360" y="1880280"/>
            <a:ext cx="173988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pt-PT" sz="1400" spc="-1" strike="noStrike">
                <a:solidFill>
                  <a:srgbClr val="307fac"/>
                </a:solidFill>
                <a:latin typeface="Architects Daughter"/>
                <a:ea typeface="Architects Daughter"/>
              </a:rPr>
              <a:t>Rule Performance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2355840" y="3210840"/>
            <a:ext cx="158688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pt-PT" sz="1400" spc="-1" strike="noStrike">
                <a:solidFill>
                  <a:srgbClr val="307fac"/>
                </a:solidFill>
                <a:latin typeface="Architects Daughter"/>
                <a:ea typeface="Architects Daughter"/>
              </a:rPr>
              <a:t>Simplify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2705760" y="4458960"/>
            <a:ext cx="158688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pt-PT" sz="1400" spc="-1" strike="noStrike">
                <a:solidFill>
                  <a:srgbClr val="307fac"/>
                </a:solidFill>
                <a:latin typeface="Architects Daughter"/>
                <a:ea typeface="Architects Daughter"/>
              </a:rPr>
              <a:t>Improve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253" name="Google Shape;626;p61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2878920" y="1198440"/>
            <a:ext cx="577440" cy="558720"/>
          </a:xfrm>
          <a:prstGeom prst="rect">
            <a:avLst/>
          </a:prstGeom>
          <a:ln>
            <a:noFill/>
          </a:ln>
        </p:spPr>
      </p:pic>
      <p:pic>
        <p:nvPicPr>
          <p:cNvPr id="254" name="Google Shape;627;p61" descr=""/>
          <p:cNvPicPr/>
          <p:nvPr/>
        </p:nvPicPr>
        <p:blipFill>
          <a:blip r:embed="rId2"/>
          <a:stretch/>
        </p:blipFill>
        <p:spPr>
          <a:xfrm>
            <a:off x="2862720" y="3762360"/>
            <a:ext cx="609480" cy="51480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628;p61" descr=""/>
          <p:cNvPicPr/>
          <p:nvPr/>
        </p:nvPicPr>
        <p:blipFill>
          <a:blip r:embed="rId3">
            <a:alphaModFix amt="91000"/>
          </a:blip>
          <a:stretch/>
        </p:blipFill>
        <p:spPr>
          <a:xfrm>
            <a:off x="2873520" y="2554920"/>
            <a:ext cx="595440" cy="542160"/>
          </a:xfrm>
          <a:prstGeom prst="rect">
            <a:avLst/>
          </a:prstGeom>
          <a:ln>
            <a:noFill/>
          </a:ln>
        </p:spPr>
      </p:pic>
      <p:sp>
        <p:nvSpPr>
          <p:cNvPr id="256" name="CustomShape 12"/>
          <p:cNvSpPr/>
          <p:nvPr/>
        </p:nvSpPr>
        <p:spPr>
          <a:xfrm>
            <a:off x="2153520" y="2768760"/>
            <a:ext cx="444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3"/>
          <p:cNvSpPr/>
          <p:nvPr/>
        </p:nvSpPr>
        <p:spPr>
          <a:xfrm>
            <a:off x="1696320" y="2768760"/>
            <a:ext cx="444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>
            <a:off x="4170960" y="1202040"/>
            <a:ext cx="488556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Makes lives of DS easier </a:t>
            </a:r>
            <a:r>
              <a:rPr b="0" lang="pt-PT" sz="1000" spc="-1" strike="noStrike">
                <a:solidFill>
                  <a:srgbClr val="4d4d4d"/>
                </a:solidFill>
                <a:latin typeface="Arial"/>
                <a:ea typeface="Arial"/>
              </a:rPr>
              <a:t>(hard to evaluate rule performance)</a:t>
            </a:r>
            <a:endParaRPr b="0" lang="pt-PT" sz="10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Configurable metrics </a:t>
            </a:r>
            <a:r>
              <a:rPr b="0" lang="pt-PT" sz="1000" spc="-1" strike="noStrike">
                <a:solidFill>
                  <a:srgbClr val="4d4d4d"/>
                </a:solidFill>
                <a:latin typeface="Arial"/>
                <a:ea typeface="Arial"/>
              </a:rPr>
              <a:t>(recall@x%FPR, money-recall, loss function)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4177440" y="2369160"/>
            <a:ext cx="488556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Find best rule configuration → turn-off “bad” rules</a:t>
            </a:r>
            <a:endParaRPr b="0" lang="pt-PT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Optimization strategy, e.g., genetic or greedy algorithms</a:t>
            </a:r>
            <a:endParaRPr b="0" lang="pt-PT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Different solutions: more complex/efficient vs simpler/faster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4170600" y="3657600"/>
            <a:ext cx="4885560" cy="8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Not only deactivations, but changes in priorities</a:t>
            </a:r>
            <a:endParaRPr b="0" lang="pt-PT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4d4d4d"/>
              </a:buClr>
              <a:buFont typeface="Arial"/>
              <a:buChar char="●"/>
            </a:pPr>
            <a:r>
              <a:rPr b="0" lang="pt-PT" sz="1200" spc="-1" strike="noStrike">
                <a:solidFill>
                  <a:srgbClr val="4d4d4d"/>
                </a:solidFill>
                <a:latin typeface="Arial"/>
                <a:ea typeface="Arial"/>
              </a:rPr>
              <a:t>Make a rule more/less important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61" name="TextShape 17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A0D86B03-33F3-4A76-9FF9-817F41BAA670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262" name="CustomShape 18"/>
          <p:cNvSpPr/>
          <p:nvPr/>
        </p:nvSpPr>
        <p:spPr>
          <a:xfrm>
            <a:off x="72000" y="2452680"/>
            <a:ext cx="1635120" cy="9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</a:pPr>
            <a:r>
              <a:rPr b="1" lang="pt-PT" sz="3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ARMS </a:t>
            </a:r>
            <a:endParaRPr b="0" lang="pt-PT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97360" y="1863720"/>
            <a:ext cx="5188680" cy="2139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Autofit/>
          </a:bodyPr>
          <a:p>
            <a:pPr>
              <a:lnSpc>
                <a:spcPct val="90000"/>
              </a:lnSpc>
            </a:pPr>
            <a:br/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H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o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w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d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o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s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 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 </a:t>
            </a:r>
            <a:br/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A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M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S 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w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o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k</a:t>
            </a:r>
            <a:r>
              <a:rPr b="1" lang="pt-PT" sz="4500" spc="-1" strike="noStrike">
                <a:solidFill>
                  <a:srgbClr val="646464"/>
                </a:solidFill>
                <a:latin typeface="Trebuchet MS"/>
                <a:ea typeface="Trebuchet MS"/>
              </a:rPr>
              <a:t>?</a:t>
            </a:r>
            <a:br/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2651ABE9-C566-49D0-A6BE-FF6C5F400651}" type="slidenum">
              <a:rPr b="0" lang="pt-PT" sz="7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ev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ua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ti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on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an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de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ac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tiv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at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io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ns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7" name="Table 3"/>
          <p:cNvGraphicFramePr/>
          <p:nvPr/>
        </p:nvGraphicFramePr>
        <p:xfrm>
          <a:off x="3260520" y="1076400"/>
          <a:ext cx="3192120" cy="1538640"/>
        </p:xfrm>
        <a:graphic>
          <a:graphicData uri="http://schemas.openxmlformats.org/drawingml/2006/table">
            <a:tbl>
              <a:tblPr/>
              <a:tblGrid>
                <a:gridCol w="532080"/>
                <a:gridCol w="660960"/>
                <a:gridCol w="677520"/>
                <a:gridCol w="686520"/>
                <a:gridCol w="635040"/>
              </a:tblGrid>
              <a:tr h="350280">
                <a:tc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Table 4"/>
          <p:cNvGraphicFramePr/>
          <p:nvPr/>
        </p:nvGraphicFramePr>
        <p:xfrm>
          <a:off x="3260520" y="3237480"/>
          <a:ext cx="3192120" cy="1538640"/>
        </p:xfrm>
        <a:graphic>
          <a:graphicData uri="http://schemas.openxmlformats.org/drawingml/2006/table">
            <a:tbl>
              <a:tblPr/>
              <a:tblGrid>
                <a:gridCol w="532080"/>
                <a:gridCol w="704160"/>
                <a:gridCol w="633960"/>
                <a:gridCol w="686520"/>
                <a:gridCol w="635400"/>
              </a:tblGrid>
              <a:tr h="350280">
                <a:tc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Table 5"/>
          <p:cNvGraphicFramePr/>
          <p:nvPr/>
        </p:nvGraphicFramePr>
        <p:xfrm>
          <a:off x="229680" y="1076400"/>
          <a:ext cx="2831760" cy="1542600"/>
        </p:xfrm>
        <a:graphic>
          <a:graphicData uri="http://schemas.openxmlformats.org/drawingml/2006/table">
            <a:tbl>
              <a:tblPr/>
              <a:tblGrid>
                <a:gridCol w="738000"/>
                <a:gridCol w="738000"/>
                <a:gridCol w="1355760"/>
              </a:tblGrid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Decline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0" name="Table 6"/>
          <p:cNvGraphicFramePr/>
          <p:nvPr/>
        </p:nvGraphicFramePr>
        <p:xfrm>
          <a:off x="6453000" y="1076400"/>
          <a:ext cx="1226160" cy="1538640"/>
        </p:xfrm>
        <a:graphic>
          <a:graphicData uri="http://schemas.openxmlformats.org/drawingml/2006/table">
            <a:tbl>
              <a:tblPr/>
              <a:tblGrid>
                <a:gridCol w="122616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1" name="Table 7"/>
          <p:cNvGraphicFramePr/>
          <p:nvPr/>
        </p:nvGraphicFramePr>
        <p:xfrm>
          <a:off x="7679520" y="1076400"/>
          <a:ext cx="669240" cy="1538640"/>
        </p:xfrm>
        <a:graphic>
          <a:graphicData uri="http://schemas.openxmlformats.org/drawingml/2006/table">
            <a:tbl>
              <a:tblPr/>
              <a:tblGrid>
                <a:gridCol w="66960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Fraud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Table 8"/>
          <p:cNvGraphicFramePr/>
          <p:nvPr/>
        </p:nvGraphicFramePr>
        <p:xfrm>
          <a:off x="8349120" y="1076400"/>
          <a:ext cx="590760" cy="1538640"/>
        </p:xfrm>
        <a:graphic>
          <a:graphicData uri="http://schemas.openxmlformats.org/drawingml/2006/table">
            <a:tbl>
              <a:tblPr/>
              <a:tblGrid>
                <a:gridCol w="591120"/>
              </a:tblGrid>
              <a:tr h="393120">
                <a:tc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3" name="Table 9"/>
          <p:cNvGraphicFramePr/>
          <p:nvPr/>
        </p:nvGraphicFramePr>
        <p:xfrm>
          <a:off x="7679520" y="3237480"/>
          <a:ext cx="669240" cy="1538640"/>
        </p:xfrm>
        <a:graphic>
          <a:graphicData uri="http://schemas.openxmlformats.org/drawingml/2006/table">
            <a:tbl>
              <a:tblPr/>
              <a:tblGrid>
                <a:gridCol w="66960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Fraud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4" name="Table 10"/>
          <p:cNvGraphicFramePr/>
          <p:nvPr/>
        </p:nvGraphicFramePr>
        <p:xfrm>
          <a:off x="8349120" y="3237480"/>
          <a:ext cx="590760" cy="1538640"/>
        </p:xfrm>
        <a:graphic>
          <a:graphicData uri="http://schemas.openxmlformats.org/drawingml/2006/table">
            <a:tbl>
              <a:tblPr/>
              <a:tblGrid>
                <a:gridCol w="591120"/>
              </a:tblGrid>
              <a:tr h="393120">
                <a:tc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6aa84f"/>
                          </a:solidFill>
                          <a:latin typeface="Arial"/>
                          <a:ea typeface="Arial"/>
                        </a:rPr>
                        <a:t>TP ✓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6aa84f"/>
                          </a:solidFill>
                          <a:latin typeface="Arial"/>
                          <a:ea typeface="Arial"/>
                        </a:rPr>
                        <a:t>TP ✓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5" name="Table 11"/>
          <p:cNvGraphicFramePr/>
          <p:nvPr/>
        </p:nvGraphicFramePr>
        <p:xfrm>
          <a:off x="6453000" y="3237480"/>
          <a:ext cx="1226160" cy="1538640"/>
        </p:xfrm>
        <a:graphic>
          <a:graphicData uri="http://schemas.openxmlformats.org/drawingml/2006/table">
            <a:tbl>
              <a:tblPr/>
              <a:tblGrid>
                <a:gridCol w="122616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Decline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6" name="TextShape 12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91331041-2892-4DA9-8473-5BF1E0F84D17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graphicFrame>
        <p:nvGraphicFramePr>
          <p:cNvPr id="277" name="Table 13"/>
          <p:cNvGraphicFramePr/>
          <p:nvPr/>
        </p:nvGraphicFramePr>
        <p:xfrm>
          <a:off x="3792600" y="2795040"/>
          <a:ext cx="2660040" cy="296640"/>
        </p:xfrm>
        <a:graphic>
          <a:graphicData uri="http://schemas.openxmlformats.org/drawingml/2006/table">
            <a:tbl>
              <a:tblPr/>
              <a:tblGrid>
                <a:gridCol w="660960"/>
                <a:gridCol w="677520"/>
                <a:gridCol w="686520"/>
                <a:gridCol w="635040"/>
              </a:tblGrid>
              <a:tr h="296640"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8" name="Table 14"/>
          <p:cNvGraphicFramePr/>
          <p:nvPr/>
        </p:nvGraphicFramePr>
        <p:xfrm>
          <a:off x="3792600" y="2795040"/>
          <a:ext cx="2660040" cy="296640"/>
        </p:xfrm>
        <a:graphic>
          <a:graphicData uri="http://schemas.openxmlformats.org/drawingml/2006/table">
            <a:tbl>
              <a:tblPr/>
              <a:tblGrid>
                <a:gridCol w="660960"/>
                <a:gridCol w="677520"/>
                <a:gridCol w="686520"/>
                <a:gridCol w="635040"/>
              </a:tblGrid>
              <a:tr h="296640"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Off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9" name="CustomShape 15"/>
          <p:cNvSpPr/>
          <p:nvPr/>
        </p:nvSpPr>
        <p:spPr>
          <a:xfrm>
            <a:off x="6009120" y="14554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6"/>
          <p:cNvSpPr/>
          <p:nvPr/>
        </p:nvSpPr>
        <p:spPr>
          <a:xfrm>
            <a:off x="5347080" y="1455480"/>
            <a:ext cx="259560" cy="259560"/>
          </a:xfrm>
          <a:prstGeom prst="ellipse">
            <a:avLst/>
          </a:prstGeom>
          <a:noFill/>
          <a:ln w="28440">
            <a:solidFill>
              <a:srgbClr val="e691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7"/>
          <p:cNvSpPr/>
          <p:nvPr/>
        </p:nvSpPr>
        <p:spPr>
          <a:xfrm>
            <a:off x="5347080" y="173880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8"/>
          <p:cNvSpPr/>
          <p:nvPr/>
        </p:nvSpPr>
        <p:spPr>
          <a:xfrm>
            <a:off x="6009120" y="20440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9"/>
          <p:cNvSpPr/>
          <p:nvPr/>
        </p:nvSpPr>
        <p:spPr>
          <a:xfrm>
            <a:off x="5347080" y="23464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0"/>
          <p:cNvSpPr/>
          <p:nvPr/>
        </p:nvSpPr>
        <p:spPr>
          <a:xfrm>
            <a:off x="5360040" y="363168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1"/>
          <p:cNvSpPr/>
          <p:nvPr/>
        </p:nvSpPr>
        <p:spPr>
          <a:xfrm>
            <a:off x="5360040" y="393660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2"/>
          <p:cNvSpPr/>
          <p:nvPr/>
        </p:nvSpPr>
        <p:spPr>
          <a:xfrm>
            <a:off x="5360040" y="454608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3"/>
          <p:cNvSpPr/>
          <p:nvPr/>
        </p:nvSpPr>
        <p:spPr>
          <a:xfrm>
            <a:off x="4047480" y="424152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2616120" y="231480"/>
            <a:ext cx="6230520" cy="49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Ru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le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pri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ori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ty 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sh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u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ffl</a:t>
            </a:r>
            <a:r>
              <a:rPr b="1" lang="pt-PT" sz="2400" spc="-1" strike="noStrike">
                <a:solidFill>
                  <a:srgbClr val="646464"/>
                </a:solidFill>
                <a:latin typeface="Trebuchet MS"/>
                <a:ea typeface="Trebuchet MS"/>
              </a:rPr>
              <a:t>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2616120" y="668160"/>
            <a:ext cx="6229440" cy="27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0" name="Table 3"/>
          <p:cNvGraphicFramePr/>
          <p:nvPr/>
        </p:nvGraphicFramePr>
        <p:xfrm>
          <a:off x="3260520" y="1076400"/>
          <a:ext cx="3192120" cy="1538640"/>
        </p:xfrm>
        <a:graphic>
          <a:graphicData uri="http://schemas.openxmlformats.org/drawingml/2006/table">
            <a:tbl>
              <a:tblPr/>
              <a:tblGrid>
                <a:gridCol w="532080"/>
                <a:gridCol w="660960"/>
                <a:gridCol w="677520"/>
                <a:gridCol w="686520"/>
                <a:gridCol w="635040"/>
              </a:tblGrid>
              <a:tr h="350280">
                <a:tc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1" name="Table 4"/>
          <p:cNvGraphicFramePr/>
          <p:nvPr/>
        </p:nvGraphicFramePr>
        <p:xfrm>
          <a:off x="229680" y="1076400"/>
          <a:ext cx="2831760" cy="1542600"/>
        </p:xfrm>
        <a:graphic>
          <a:graphicData uri="http://schemas.openxmlformats.org/drawingml/2006/table">
            <a:tbl>
              <a:tblPr/>
              <a:tblGrid>
                <a:gridCol w="738000"/>
                <a:gridCol w="738000"/>
                <a:gridCol w="1355760"/>
              </a:tblGrid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Decline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2" name="Table 5"/>
          <p:cNvGraphicFramePr/>
          <p:nvPr/>
        </p:nvGraphicFramePr>
        <p:xfrm>
          <a:off x="6453000" y="1076400"/>
          <a:ext cx="1226160" cy="1538640"/>
        </p:xfrm>
        <a:graphic>
          <a:graphicData uri="http://schemas.openxmlformats.org/drawingml/2006/table">
            <a:tbl>
              <a:tblPr/>
              <a:tblGrid>
                <a:gridCol w="122616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3" name="Table 6"/>
          <p:cNvGraphicFramePr/>
          <p:nvPr/>
        </p:nvGraphicFramePr>
        <p:xfrm>
          <a:off x="7679520" y="1076400"/>
          <a:ext cx="669240" cy="1538640"/>
        </p:xfrm>
        <a:graphic>
          <a:graphicData uri="http://schemas.openxmlformats.org/drawingml/2006/table">
            <a:tbl>
              <a:tblPr/>
              <a:tblGrid>
                <a:gridCol w="669600"/>
              </a:tblGrid>
              <a:tr h="3502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Fraud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736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4" name="Table 7"/>
          <p:cNvGraphicFramePr/>
          <p:nvPr/>
        </p:nvGraphicFramePr>
        <p:xfrm>
          <a:off x="8349120" y="1076400"/>
          <a:ext cx="590760" cy="1538640"/>
        </p:xfrm>
        <a:graphic>
          <a:graphicData uri="http://schemas.openxmlformats.org/drawingml/2006/table">
            <a:tbl>
              <a:tblPr/>
              <a:tblGrid>
                <a:gridCol w="591120"/>
              </a:tblGrid>
              <a:tr h="393120">
                <a:tc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FP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5" name="TextShape 8"/>
          <p:cNvSpPr txBox="1"/>
          <p:nvPr/>
        </p:nvSpPr>
        <p:spPr>
          <a:xfrm>
            <a:off x="6616440" y="4767120"/>
            <a:ext cx="2230200" cy="273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4288288D-9051-4BCA-871A-B0731AC6D48A}" type="slidenum">
              <a:rPr b="0" lang="pt-PT" sz="700" spc="-1" strike="noStrike">
                <a:solidFill>
                  <a:srgbClr val="646464"/>
                </a:solidFill>
                <a:latin typeface="Arial"/>
                <a:ea typeface="Arial"/>
              </a:rPr>
              <a:t>1</a:t>
            </a:fld>
            <a:endParaRPr b="0" lang="pt-PT" sz="700" spc="-1" strike="noStrike">
              <a:latin typeface="Times New Roman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6009120" y="14554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5347080" y="173880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6009120" y="20440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347080" y="2346480"/>
            <a:ext cx="259560" cy="25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0" name="Table 13"/>
          <p:cNvGraphicFramePr/>
          <p:nvPr/>
        </p:nvGraphicFramePr>
        <p:xfrm>
          <a:off x="3792600" y="2717280"/>
          <a:ext cx="2660040" cy="270000"/>
        </p:xfrm>
        <a:graphic>
          <a:graphicData uri="http://schemas.openxmlformats.org/drawingml/2006/table">
            <a:tbl>
              <a:tblPr/>
              <a:tblGrid>
                <a:gridCol w="660960"/>
                <a:gridCol w="677520"/>
                <a:gridCol w="686520"/>
                <a:gridCol w="635040"/>
              </a:tblGrid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14"/>
          <p:cNvGraphicFramePr/>
          <p:nvPr/>
        </p:nvGraphicFramePr>
        <p:xfrm>
          <a:off x="3328200" y="3098160"/>
          <a:ext cx="3124800" cy="1389600"/>
        </p:xfrm>
        <a:graphic>
          <a:graphicData uri="http://schemas.openxmlformats.org/drawingml/2006/table">
            <a:tbl>
              <a:tblPr/>
              <a:tblGrid>
                <a:gridCol w="464400"/>
                <a:gridCol w="660960"/>
                <a:gridCol w="677520"/>
                <a:gridCol w="686520"/>
                <a:gridCol w="635400"/>
              </a:tblGrid>
              <a:tr h="292680">
                <a:tc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Trx 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9900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2" name="CustomShape 15"/>
          <p:cNvSpPr/>
          <p:nvPr/>
        </p:nvSpPr>
        <p:spPr>
          <a:xfrm>
            <a:off x="1453680" y="2747520"/>
            <a:ext cx="360" cy="5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3" name="Table 16"/>
          <p:cNvGraphicFramePr/>
          <p:nvPr/>
        </p:nvGraphicFramePr>
        <p:xfrm>
          <a:off x="229680" y="3362400"/>
          <a:ext cx="2831760" cy="1542600"/>
        </p:xfrm>
        <a:graphic>
          <a:graphicData uri="http://schemas.openxmlformats.org/drawingml/2006/table">
            <a:tbl>
              <a:tblPr/>
              <a:tblGrid>
                <a:gridCol w="738000"/>
                <a:gridCol w="738000"/>
                <a:gridCol w="1355760"/>
              </a:tblGrid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A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Decline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B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C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8520"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 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 lIns="68400" rIns="68400" tIns="68400"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4" name="CustomShape 17"/>
          <p:cNvSpPr/>
          <p:nvPr/>
        </p:nvSpPr>
        <p:spPr>
          <a:xfrm>
            <a:off x="5366880" y="344304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5366880" y="375768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28560" y="406044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5366880" y="4368960"/>
            <a:ext cx="220320" cy="227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8" name="Table 21"/>
          <p:cNvGraphicFramePr/>
          <p:nvPr/>
        </p:nvGraphicFramePr>
        <p:xfrm>
          <a:off x="6453000" y="3099960"/>
          <a:ext cx="1226160" cy="1389600"/>
        </p:xfrm>
        <a:graphic>
          <a:graphicData uri="http://schemas.openxmlformats.org/drawingml/2006/table">
            <a:tbl>
              <a:tblPr/>
              <a:tblGrid>
                <a:gridCol w="1226160"/>
              </a:tblGrid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Review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Strong Approve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9" name="Table 22"/>
          <p:cNvGraphicFramePr/>
          <p:nvPr/>
        </p:nvGraphicFramePr>
        <p:xfrm>
          <a:off x="7679520" y="3098160"/>
          <a:ext cx="669240" cy="1389600"/>
        </p:xfrm>
        <a:graphic>
          <a:graphicData uri="http://schemas.openxmlformats.org/drawingml/2006/table">
            <a:tbl>
              <a:tblPr/>
              <a:tblGrid>
                <a:gridCol w="669600"/>
              </a:tblGrid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Fraud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99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0" name="Table 23"/>
          <p:cNvGraphicFramePr/>
          <p:nvPr/>
        </p:nvGraphicFramePr>
        <p:xfrm>
          <a:off x="8349120" y="3101760"/>
          <a:ext cx="590760" cy="1389600"/>
        </p:xfrm>
        <a:graphic>
          <a:graphicData uri="http://schemas.openxmlformats.org/drawingml/2006/table">
            <a:tbl>
              <a:tblPr/>
              <a:tblGrid>
                <a:gridCol w="591120"/>
              </a:tblGrid>
              <a:tr h="393120">
                <a:tc>
                  <a:tcPr marL="68400" marR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FN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6aa84f"/>
                          </a:solidFill>
                          <a:latin typeface="Arial"/>
                          <a:ea typeface="Arial"/>
                        </a:rPr>
                        <a:t>TN✓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6aa84f"/>
                          </a:solidFill>
                          <a:latin typeface="Arial"/>
                          <a:ea typeface="Arial"/>
                        </a:rPr>
                        <a:t>TP✓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2680">
                <a:tc>
                  <a:txBody>
                    <a:bodyPr lIns="68400" rIns="6840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100" spc="-1" strike="noStrike">
                          <a:solidFill>
                            <a:srgbClr val="6aa84f"/>
                          </a:solidFill>
                          <a:latin typeface="Arial"/>
                          <a:ea typeface="Arial"/>
                        </a:rPr>
                        <a:t>TN✓</a:t>
                      </a:r>
                      <a:endParaRPr b="0" lang="pt-PT" sz="11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464"/>
      </a:dk2>
      <a:lt2>
        <a:srgbClr val="eaeaea"/>
      </a:lt2>
      <a:accent1>
        <a:srgbClr val="3da1da"/>
      </a:accent1>
      <a:accent2>
        <a:srgbClr val="69b745"/>
      </a:accent2>
      <a:accent3>
        <a:srgbClr val="4568bb"/>
      </a:accent3>
      <a:accent4>
        <a:srgbClr val="008b86"/>
      </a:accent4>
      <a:accent5>
        <a:srgbClr val="865fc1"/>
      </a:accent5>
      <a:accent6>
        <a:srgbClr val="a50b5e"/>
      </a:accent6>
      <a:hlink>
        <a:srgbClr val="f05722"/>
      </a:hlink>
      <a:folHlink>
        <a:srgbClr val="e1b7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464"/>
      </a:dk2>
      <a:lt2>
        <a:srgbClr val="eaeaea"/>
      </a:lt2>
      <a:accent1>
        <a:srgbClr val="3da1da"/>
      </a:accent1>
      <a:accent2>
        <a:srgbClr val="69b745"/>
      </a:accent2>
      <a:accent3>
        <a:srgbClr val="4568bb"/>
      </a:accent3>
      <a:accent4>
        <a:srgbClr val="008b86"/>
      </a:accent4>
      <a:accent5>
        <a:srgbClr val="865fc1"/>
      </a:accent5>
      <a:accent6>
        <a:srgbClr val="a50b5e"/>
      </a:accent6>
      <a:hlink>
        <a:srgbClr val="f05722"/>
      </a:hlink>
      <a:folHlink>
        <a:srgbClr val="e1b7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464"/>
      </a:dk2>
      <a:lt2>
        <a:srgbClr val="eaeaea"/>
      </a:lt2>
      <a:accent1>
        <a:srgbClr val="3da1da"/>
      </a:accent1>
      <a:accent2>
        <a:srgbClr val="69b745"/>
      </a:accent2>
      <a:accent3>
        <a:srgbClr val="4568bb"/>
      </a:accent3>
      <a:accent4>
        <a:srgbClr val="008b86"/>
      </a:accent4>
      <a:accent5>
        <a:srgbClr val="865fc1"/>
      </a:accent5>
      <a:accent6>
        <a:srgbClr val="a50b5e"/>
      </a:accent6>
      <a:hlink>
        <a:srgbClr val="f05722"/>
      </a:hlink>
      <a:folHlink>
        <a:srgbClr val="e1b7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2020-02-13T19:20:41Z</dcterms:modified>
  <cp:revision>4</cp:revision>
  <dc:subject/>
  <dc:title/>
</cp:coreProperties>
</file>