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1" r:id="rId10"/>
    <p:sldId id="266" r:id="rId11"/>
    <p:sldId id="282" r:id="rId12"/>
    <p:sldId id="267" r:id="rId13"/>
    <p:sldId id="293" r:id="rId14"/>
    <p:sldId id="278" r:id="rId15"/>
    <p:sldId id="279" r:id="rId16"/>
    <p:sldId id="280" r:id="rId17"/>
    <p:sldId id="268" r:id="rId18"/>
    <p:sldId id="292" r:id="rId19"/>
    <p:sldId id="269" r:id="rId20"/>
    <p:sldId id="289" r:id="rId21"/>
    <p:sldId id="271" r:id="rId22"/>
    <p:sldId id="290" r:id="rId23"/>
    <p:sldId id="291" r:id="rId24"/>
    <p:sldId id="272" r:id="rId25"/>
    <p:sldId id="283" r:id="rId26"/>
    <p:sldId id="276" r:id="rId27"/>
    <p:sldId id="277" r:id="rId28"/>
    <p:sldId id="295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DBEA80-DE22-4A0A-9B6E-3F99721100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16DA3-E47C-4DEA-AE6B-5505BEB525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0E20AA-94CC-44D5-BA4B-05649F47A6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681AF-5D88-4FE6-94D9-DE0F74A6F93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595E08-F700-4278-AD96-37266062CBC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10183C-421D-4374-A290-4D5C9F2C97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8AE97C-2782-41E5-B452-DFD0E9ED0E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E58085-3A67-445A-81E8-46E0732649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6E4F30-6F3E-42F0-AA3B-1E363B4936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3F3A56-3AB7-4BFA-8A86-9DDF6AF948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81CCF6-81EB-47A9-A2B1-14A01CADD6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2620E3-E96D-42F4-A307-A7E053228F3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54C5CB-124D-4E20-AF3E-4C5D8F61D7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86F17F-1D82-4B1A-9271-C94650716A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5A8B3D-61E1-4686-B625-FE679EFE47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1BA62F-48EB-4DD2-970D-84AA5572E7F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FDC9CE-D02F-4C41-8BB2-ECDCFEC315D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31E8C7-9974-4B71-9CF1-892CFE430E6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DE023A-643E-4A7F-A0D7-2B5C9E4DFA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5FBB04-F407-45B6-83AF-8CA0FF894F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A648E6-61C8-4F3E-8D39-E32B5350088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4719D5-3C78-448B-8032-36665759DA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69EFB0-C8CA-4589-85C0-E7197887DD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D2FF28-84F2-4FAB-B905-89972845FF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3730E44-0390-4DAE-91F5-C1FF4FEF65C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FFB858A-15F5-4AA5-8D66-5DC7985E52BF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8;p1"/>
          <p:cNvSpPr/>
          <p:nvPr/>
        </p:nvSpPr>
        <p:spPr>
          <a:xfrm>
            <a:off x="0" y="0"/>
            <a:ext cx="3628800" cy="4419360"/>
          </a:xfrm>
          <a:prstGeom prst="diagStripe">
            <a:avLst>
              <a:gd name="adj" fmla="val 49184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89;p1"/>
          <p:cNvPicPr/>
          <p:nvPr/>
        </p:nvPicPr>
        <p:blipFill>
          <a:blip r:embed="rId2"/>
          <a:srcRect l="25979" r="23668" b="6567"/>
          <a:stretch/>
        </p:blipFill>
        <p:spPr>
          <a:xfrm>
            <a:off x="0" y="1943280"/>
            <a:ext cx="3463560" cy="49143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90;p1"/>
          <p:cNvSpPr/>
          <p:nvPr/>
        </p:nvSpPr>
        <p:spPr>
          <a:xfrm>
            <a:off x="4793040" y="558720"/>
            <a:ext cx="595584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2F5496"/>
                </a:solidFill>
                <a:latin typeface="Arial Rounded"/>
                <a:ea typeface="Arial Rounded"/>
              </a:rPr>
              <a:t>Risk Analysis and Support System  for Children with ASD Using IoT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5" name="Google Shape;91;p1"/>
          <p:cNvSpPr/>
          <p:nvPr/>
        </p:nvSpPr>
        <p:spPr>
          <a:xfrm>
            <a:off x="4526280" y="2959200"/>
            <a:ext cx="6489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92;p1"/>
          <p:cNvSpPr/>
          <p:nvPr/>
        </p:nvSpPr>
        <p:spPr>
          <a:xfrm>
            <a:off x="7327800" y="2959200"/>
            <a:ext cx="360" cy="307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93;p1"/>
          <p:cNvSpPr/>
          <p:nvPr/>
        </p:nvSpPr>
        <p:spPr>
          <a:xfrm>
            <a:off x="3629160" y="3162240"/>
            <a:ext cx="3250800" cy="2554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Presented by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 err="1">
                <a:solidFill>
                  <a:srgbClr val="2F5496"/>
                </a:solidFill>
                <a:latin typeface="Lustria"/>
                <a:ea typeface="Lustria"/>
              </a:rPr>
              <a:t>Susmita</a:t>
            </a:r>
            <a:r>
              <a:rPr lang="en-US" sz="2000" b="1" strike="noStrike" spc="-1" dirty="0">
                <a:solidFill>
                  <a:srgbClr val="2F5496"/>
                </a:solidFill>
                <a:latin typeface="Lustria"/>
                <a:ea typeface="Lustria"/>
              </a:rPr>
              <a:t> Debnath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lang="en-US" sz="2000" b="1" strike="noStrike" spc="-1" dirty="0">
                <a:solidFill>
                  <a:srgbClr val="7F7F7F"/>
                </a:solidFill>
                <a:latin typeface="Lustria"/>
                <a:ea typeface="Lustria"/>
              </a:rPr>
              <a:t>191002076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F5496"/>
                </a:solidFill>
                <a:latin typeface="Lustria"/>
                <a:ea typeface="Lustria"/>
              </a:rPr>
              <a:t>Tahiya Akter</a:t>
            </a:r>
            <a:endParaRPr lang="en-US" sz="20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lang="en-US" sz="2000" b="1" strike="noStrike" spc="-1" dirty="0">
                <a:solidFill>
                  <a:srgbClr val="7F7F7F"/>
                </a:solidFill>
                <a:latin typeface="Lustria"/>
                <a:ea typeface="Lustria"/>
              </a:rPr>
              <a:t>191002213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F5496"/>
                </a:solidFill>
                <a:latin typeface="Lustria"/>
                <a:ea typeface="Lustria"/>
              </a:rPr>
              <a:t>Shartaz Yeasar Feeham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Lustria"/>
                <a:ea typeface="Lustria"/>
              </a:rPr>
              <a:t>     </a:t>
            </a:r>
            <a:r>
              <a:rPr lang="en-US" sz="2000" b="1" strike="noStrike" spc="-1" dirty="0">
                <a:solidFill>
                  <a:srgbClr val="7F7F7F"/>
                </a:solidFill>
                <a:latin typeface="Lustria"/>
                <a:ea typeface="Lustria"/>
              </a:rPr>
              <a:t>191002130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Google Shape;94;p1"/>
          <p:cNvSpPr/>
          <p:nvPr/>
        </p:nvSpPr>
        <p:spPr>
          <a:xfrm>
            <a:off x="7493040" y="3218400"/>
            <a:ext cx="3892320" cy="222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Lustria"/>
                <a:ea typeface="Lustria"/>
              </a:rPr>
              <a:t>Supervised by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F5496"/>
                </a:solidFill>
                <a:latin typeface="Lustria"/>
                <a:ea typeface="Lustria"/>
              </a:rPr>
              <a:t>Md. Solaiman Mia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Lustria"/>
                <a:ea typeface="Lustria"/>
              </a:rPr>
              <a:t>Assistant Professor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F5496"/>
                </a:solidFill>
                <a:latin typeface="Lustria"/>
                <a:ea typeface="Lustria"/>
              </a:rPr>
              <a:t>Department of CSE 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70AD47"/>
                </a:solidFill>
                <a:latin typeface="Lustria"/>
                <a:ea typeface="Lustria"/>
              </a:rPr>
              <a:t>Green University of Bangladesh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9" name="Google Shape;95;p1" descr="GUB Logo | Green University of Bangladesh"/>
          <p:cNvPicPr/>
          <p:nvPr/>
        </p:nvPicPr>
        <p:blipFill>
          <a:blip r:embed="rId3"/>
          <a:srcRect b="3914"/>
          <a:stretch/>
        </p:blipFill>
        <p:spPr>
          <a:xfrm>
            <a:off x="8016480" y="5341680"/>
            <a:ext cx="3521160" cy="13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B356E1D-3DA5-45EE-A4C7-FA1F38FD76B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954F48-23EE-4251-90C4-105A220EC40D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Google Shape;329;p11"/>
          <p:cNvSpPr/>
          <p:nvPr/>
        </p:nvSpPr>
        <p:spPr>
          <a:xfrm>
            <a:off x="647640" y="307800"/>
            <a:ext cx="108824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(SPACE OPTIMIZATION)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97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182471" y="6356520"/>
            <a:ext cx="5576047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256BD-511D-4971-B4A5-6050E5E16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1"/>
          <a:stretch/>
        </p:blipFill>
        <p:spPr>
          <a:xfrm>
            <a:off x="1066800" y="2557185"/>
            <a:ext cx="9524520" cy="30482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37C0F9-082D-454D-A007-A1BD0830B30A}"/>
              </a:ext>
            </a:extLst>
          </p:cNvPr>
          <p:cNvSpPr/>
          <p:nvPr/>
        </p:nvSpPr>
        <p:spPr>
          <a:xfrm>
            <a:off x="744279" y="1501780"/>
            <a:ext cx="1078580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>
                <a:solidFill>
                  <a:srgbClr val="333F4F"/>
                </a:solidFill>
                <a:latin typeface="Arial Rounded"/>
                <a:ea typeface="Arial Rounded"/>
              </a:rPr>
              <a:t>Clock-Queue: Overcoming the Storage Problem</a:t>
            </a:r>
          </a:p>
          <a:p>
            <a:endParaRPr lang="en-US" sz="1600" spc="-1" dirty="0">
              <a:solidFill>
                <a:srgbClr val="333F4F"/>
              </a:solidFill>
              <a:latin typeface="Arial Rounded"/>
            </a:endParaRPr>
          </a:p>
          <a:p>
            <a:pPr algn="just"/>
            <a:r>
              <a:rPr lang="en-US" sz="1600" spc="-1" dirty="0">
                <a:solidFill>
                  <a:srgbClr val="333F4F"/>
                </a:solidFill>
                <a:latin typeface="Arial Rounded"/>
              </a:rPr>
              <a:t>There are 3 different queues for each of the sensor data, a single cell of a higher level queue represents a whole lower level queue by storing the average of lower level queue. Which ensures data abstraction and space optimization.</a:t>
            </a:r>
            <a:endParaRPr lang="en-US" sz="16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D59F5E6-BE85-42EC-904D-56FB85B4DA7C}"/>
              </a:ext>
            </a:extLst>
          </p:cNvPr>
          <p:cNvSpPr/>
          <p:nvPr/>
        </p:nvSpPr>
        <p:spPr>
          <a:xfrm>
            <a:off x="5060276" y="5605449"/>
            <a:ext cx="344204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Fig: Clock queue data structure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6956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FLOWCHART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Picture 6"/>
          <p:cNvPicPr/>
          <p:nvPr/>
        </p:nvPicPr>
        <p:blipFill rotWithShape="1">
          <a:blip r:embed="rId2"/>
          <a:srcRect t="49395"/>
          <a:stretch/>
        </p:blipFill>
        <p:spPr>
          <a:xfrm>
            <a:off x="6149668" y="1878744"/>
            <a:ext cx="4921624" cy="333487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361765" y="6356520"/>
            <a:ext cx="5450541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1A1415A-F09A-432C-AC03-C9CA33E7D991}"/>
              </a:ext>
            </a:extLst>
          </p:cNvPr>
          <p:cNvPicPr/>
          <p:nvPr/>
        </p:nvPicPr>
        <p:blipFill rotWithShape="1">
          <a:blip r:embed="rId2"/>
          <a:srcRect b="45997"/>
          <a:stretch/>
        </p:blipFill>
        <p:spPr>
          <a:xfrm>
            <a:off x="979334" y="1502632"/>
            <a:ext cx="5116666" cy="3494148"/>
          </a:xfrm>
          <a:prstGeom prst="rect">
            <a:avLst/>
          </a:prstGeom>
          <a:ln w="0">
            <a:noFill/>
          </a:ln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D51F4647-43C6-4EC9-89F5-DD3C340A93C2}"/>
              </a:ext>
            </a:extLst>
          </p:cNvPr>
          <p:cNvSpPr/>
          <p:nvPr/>
        </p:nvSpPr>
        <p:spPr>
          <a:xfrm>
            <a:off x="4629970" y="5472811"/>
            <a:ext cx="344204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Fig: Flow chart of algorithms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ALGORITHMS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Box 3"/>
          <p:cNvSpPr/>
          <p:nvPr/>
        </p:nvSpPr>
        <p:spPr>
          <a:xfrm>
            <a:off x="838080" y="1463040"/>
            <a:ext cx="105152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The system uses the data in real-life logical conditions to determine a state. There are 5 different algorithms that handles a dozen types of input data; each one is connected with others’ yet independent. A cooperative flow shown here, is the backbone of the system.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06" name="Picture 7"/>
          <p:cNvPicPr/>
          <p:nvPr/>
        </p:nvPicPr>
        <p:blipFill>
          <a:blip r:embed="rId2"/>
          <a:stretch/>
        </p:blipFill>
        <p:spPr>
          <a:xfrm>
            <a:off x="3652638" y="2479201"/>
            <a:ext cx="4493880" cy="3091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361765" y="6356520"/>
            <a:ext cx="5450541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1E500F3-EF11-40EB-BA57-3A85F63B7101}"/>
              </a:ext>
            </a:extLst>
          </p:cNvPr>
          <p:cNvSpPr/>
          <p:nvPr/>
        </p:nvSpPr>
        <p:spPr>
          <a:xfrm>
            <a:off x="4366014" y="5564865"/>
            <a:ext cx="344204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Fig: Algorithm 2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83385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ALGORITHMS</a:t>
            </a:r>
            <a:r>
              <a:rPr lang="en-US" sz="24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580920" y="6356520"/>
            <a:ext cx="5177598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EB4C6-8641-424E-902C-F1A8FAF0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599062"/>
            <a:ext cx="4238704" cy="4317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24C0E6-A869-4E26-B08C-959C00B8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61" y="1574940"/>
            <a:ext cx="5320317" cy="4336058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F8C33EB-5791-4456-8946-D1618C93397B}"/>
              </a:ext>
            </a:extLst>
          </p:cNvPr>
          <p:cNvSpPr/>
          <p:nvPr/>
        </p:nvSpPr>
        <p:spPr>
          <a:xfrm>
            <a:off x="1156648" y="5842285"/>
            <a:ext cx="344204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Fig: Algorithm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6505EC9-1D2C-4049-ADCD-3DFA1E9370F4}"/>
              </a:ext>
            </a:extLst>
          </p:cNvPr>
          <p:cNvSpPr/>
          <p:nvPr/>
        </p:nvSpPr>
        <p:spPr>
          <a:xfrm>
            <a:off x="6634083" y="5842285"/>
            <a:ext cx="344204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Fig: Algorithm 3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46230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THRESHOLDS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890681" y="6356520"/>
            <a:ext cx="4546311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8A5F9-C7C6-46B4-98FB-CB0C3CDE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40" y="2570874"/>
            <a:ext cx="4546312" cy="2924490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79D4565B-3E57-4B12-B16E-0FD878E29F46}"/>
              </a:ext>
            </a:extLst>
          </p:cNvPr>
          <p:cNvSpPr/>
          <p:nvPr/>
        </p:nvSpPr>
        <p:spPr>
          <a:xfrm>
            <a:off x="968940" y="1439942"/>
            <a:ext cx="1056114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figure out different threshold values, we conducted several experiments for each of the input data. </a:t>
            </a:r>
            <a:r>
              <a:rPr lang="en-US" sz="1400" spc="-1" dirty="0">
                <a:solidFill>
                  <a:srgbClr val="000000"/>
                </a:solidFill>
                <a:latin typeface="Calibri"/>
                <a:ea typeface="Arial"/>
              </a:rPr>
              <a:t>The experiments are divided into two different types. 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Regular events: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Experimented on regular environments and surroundings to observe what the data looks in 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no-risk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situation. 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Risky events: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Experimented on risky environments and surroundings to observe what the data looks in </a:t>
            </a: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risky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situation.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5C7F16-1FFB-40CE-ABB7-8D3E4E62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60" y="2565588"/>
            <a:ext cx="5257320" cy="2929776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829064AE-ECBA-45AE-BDB8-D99B119CB6BC}"/>
              </a:ext>
            </a:extLst>
          </p:cNvPr>
          <p:cNvSpPr/>
          <p:nvPr/>
        </p:nvSpPr>
        <p:spPr>
          <a:xfrm>
            <a:off x="3789043" y="5668357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Experiment results on Temperature threshold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9688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9007765-A303-4E42-9AD7-F786973B0E3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C6348E5-F897-4223-A270-B6F92F25EFE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Google Shape;329;p11"/>
          <p:cNvSpPr/>
          <p:nvPr/>
        </p:nvSpPr>
        <p:spPr>
          <a:xfrm>
            <a:off x="647640" y="307800"/>
            <a:ext cx="108824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(</a:t>
            </a:r>
            <a:r>
              <a:rPr lang="en-US" sz="20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THRESHOLDS</a:t>
            </a:r>
            <a:r>
              <a:rPr lang="en-US" sz="2400" b="1" strike="noStrike" spc="-1" dirty="0">
                <a:solidFill>
                  <a:srgbClr val="333F4F"/>
                </a:solidFill>
                <a:latin typeface="Arial Rounded"/>
                <a:ea typeface="Arial Rounded"/>
              </a:rPr>
              <a:t>)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3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675529" y="6356520"/>
            <a:ext cx="4814047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F9D68-D8E7-4CFF-B458-0927A8E2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9" y="1943791"/>
            <a:ext cx="5371327" cy="3440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EE4C00-7C15-4765-A3BA-CD3F6DE8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2005180"/>
            <a:ext cx="5371327" cy="3379188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2C9E04AE-427D-47A1-8C1C-D0B04751FCDB}"/>
              </a:ext>
            </a:extLst>
          </p:cNvPr>
          <p:cNvSpPr/>
          <p:nvPr/>
        </p:nvSpPr>
        <p:spPr>
          <a:xfrm>
            <a:off x="3885466" y="5636768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Experiment results on Altitude threshold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03341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48D9196-6A9C-4698-81BA-ACEE55E8B18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1B5932-B772-4462-85FB-A547E57A1A1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9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4472C4"/>
                </a:solidFill>
                <a:latin typeface="Arial Rounded"/>
                <a:ea typeface="Arial Rounded"/>
              </a:rPr>
              <a:t>TOOLS AND TECHNOLOGIES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10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Google Shape;131;p3"/>
          <p:cNvSpPr/>
          <p:nvPr/>
        </p:nvSpPr>
        <p:spPr>
          <a:xfrm>
            <a:off x="838080" y="1547280"/>
            <a:ext cx="6155280" cy="28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Calibri"/>
              </a:rPr>
              <a:t>The proposed system consists of a processing device(Arduino Uno), a communication device (GSM module) alongside with 4 sensors, those are –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Calibr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Accelerometer (MPU6050)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Gas (MQ135)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Barometric pressure(BMP-180)</a:t>
            </a:r>
            <a:endParaRPr lang="en-US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3F3F3F"/>
                </a:solidFill>
                <a:latin typeface="Calibri"/>
                <a:ea typeface="Arial"/>
              </a:rPr>
              <a:t>Heart rate (MAX30102)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12" name="Picture 2"/>
          <p:cNvPicPr/>
          <p:nvPr/>
        </p:nvPicPr>
        <p:blipFill>
          <a:blip r:embed="rId2"/>
          <a:stretch/>
        </p:blipFill>
        <p:spPr>
          <a:xfrm>
            <a:off x="7709646" y="1339920"/>
            <a:ext cx="3053273" cy="4383001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801035" y="6356520"/>
            <a:ext cx="4809445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8AD48A2-9A2E-4A34-9807-A3E730DE43B2}"/>
              </a:ext>
            </a:extLst>
          </p:cNvPr>
          <p:cNvSpPr/>
          <p:nvPr/>
        </p:nvSpPr>
        <p:spPr>
          <a:xfrm>
            <a:off x="7102782" y="5771183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Hardware components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48D9196-6A9C-4698-81BA-ACEE55E8B18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1B5932-B772-4462-85FB-A547E57A1A1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9" name="Google Shape;127;p3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4472C4"/>
                </a:solidFill>
                <a:latin typeface="Arial Rounded"/>
                <a:ea typeface="Arial Rounded"/>
              </a:rPr>
              <a:t>IMPLEMENTATION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10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801035" y="6356520"/>
            <a:ext cx="4809445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7DF9E-F64A-4F5F-857B-FF6CBCF7C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2542651"/>
            <a:ext cx="3940108" cy="2862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7BA62-911D-4222-BE7A-B6CA1147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5" y="2503466"/>
            <a:ext cx="4333955" cy="2901920"/>
          </a:xfrm>
          <a:prstGeom prst="rect">
            <a:avLst/>
          </a:prstGeom>
        </p:spPr>
      </p:pic>
      <p:sp>
        <p:nvSpPr>
          <p:cNvPr id="13" name="Google Shape;294;p9">
            <a:extLst>
              <a:ext uri="{FF2B5EF4-FFF2-40B4-BE49-F238E27FC236}">
                <a16:creationId xmlns:a16="http://schemas.microsoft.com/office/drawing/2014/main" id="{FAE27BF1-6E61-4E22-8241-9FE26DD21AC9}"/>
              </a:ext>
            </a:extLst>
          </p:cNvPr>
          <p:cNvSpPr/>
          <p:nvPr/>
        </p:nvSpPr>
        <p:spPr>
          <a:xfrm>
            <a:off x="696466" y="1452614"/>
            <a:ext cx="10303228" cy="4001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The following figures shows the implementation of the work.</a:t>
            </a:r>
            <a:endParaRPr lang="en-US" sz="20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40D9D2D-1BCE-4EB3-8734-27AB5AD5A33D}"/>
              </a:ext>
            </a:extLst>
          </p:cNvPr>
          <p:cNvSpPr/>
          <p:nvPr/>
        </p:nvSpPr>
        <p:spPr>
          <a:xfrm>
            <a:off x="696466" y="5569759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Hardware implementation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922F219-D178-49CE-98FC-5F9AF409F8B0}"/>
              </a:ext>
            </a:extLst>
          </p:cNvPr>
          <p:cNvSpPr/>
          <p:nvPr/>
        </p:nvSpPr>
        <p:spPr>
          <a:xfrm>
            <a:off x="7086321" y="5569758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Software implementation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30490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826025AA-C91A-437C-A168-5E923D6A76B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E2B737F-5A45-49EA-A26A-9BF20E32F90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5" name="Google Shape;281;p9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DATA COLLECTION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16" name="Google Shape;282;p9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17" name="Google Shape;283;p9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318" name="Google Shape;284;p9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Google Shape;285;p9"/>
            <p:cNvSpPr/>
            <p:nvPr/>
          </p:nvSpPr>
          <p:spPr>
            <a:xfrm>
              <a:off x="988920" y="2833560"/>
              <a:ext cx="112788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Accelerometer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" name="Google Shape;286;p9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Google Shape;287;p9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Barometric pressure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2" name="Google Shape;288;p9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Google Shape;289;p9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Gas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4" name="Google Shape;290;p9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Google Shape;291;p9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85320" bIns="853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1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Heart rate sensor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6" name="Google Shape;292;p9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Google Shape;293;p9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8" name="Google Shape;294;p9"/>
          <p:cNvSpPr/>
          <p:nvPr/>
        </p:nvSpPr>
        <p:spPr>
          <a:xfrm>
            <a:off x="988920" y="1415880"/>
            <a:ext cx="10364400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Designed prototype system relies on sensor based environmental information. Each sensor provides some certain types of real-time data.  </a:t>
            </a:r>
            <a:endParaRPr lang="en-US" sz="20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</p:txBody>
      </p:sp>
      <p:sp>
        <p:nvSpPr>
          <p:cNvPr id="329" name="Google Shape;295;p9"/>
          <p:cNvSpPr/>
          <p:nvPr/>
        </p:nvSpPr>
        <p:spPr>
          <a:xfrm>
            <a:off x="4805280" y="227772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Arial"/>
              </a:rPr>
              <a:t>Acceleration (3-axis), Angular rotation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0" name="Google Shape;296;p9"/>
          <p:cNvSpPr/>
          <p:nvPr/>
        </p:nvSpPr>
        <p:spPr>
          <a:xfrm>
            <a:off x="4805280" y="321012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757070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Temperature (nature), Pressure, Altitude, Humidity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Google Shape;297;p9"/>
          <p:cNvSpPr/>
          <p:nvPr/>
        </p:nvSpPr>
        <p:spPr>
          <a:xfrm>
            <a:off x="4805280" y="4199040"/>
            <a:ext cx="6045840" cy="73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Ammonia (NH3), Sulfur (S), Benzene (C6H6), CO2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Google Shape;298;p9"/>
          <p:cNvSpPr/>
          <p:nvPr/>
        </p:nvSpPr>
        <p:spPr>
          <a:xfrm>
            <a:off x="4805280" y="5187960"/>
            <a:ext cx="6045840" cy="7369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Heart rate, Pulse oximeter, Temperature (body)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720353" y="6356520"/>
            <a:ext cx="5307105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826025AA-C91A-437C-A168-5E923D6A76B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E2B737F-5A45-49EA-A26A-9BF20E32F90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5" name="Google Shape;281;p9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DATA COLLECTION (cont</a:t>
            </a:r>
            <a:r>
              <a:rPr lang="en-US" sz="3600" b="1" spc="-1" dirty="0">
                <a:solidFill>
                  <a:srgbClr val="70AD47"/>
                </a:solidFill>
                <a:latin typeface="Arial Rounded"/>
                <a:ea typeface="Arial Rounded"/>
              </a:rPr>
              <a:t>.)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16" name="Google Shape;282;p9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Google Shape;294;p9"/>
          <p:cNvSpPr/>
          <p:nvPr/>
        </p:nvSpPr>
        <p:spPr>
          <a:xfrm>
            <a:off x="988920" y="1415880"/>
            <a:ext cx="10364400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The 4 different sensors read 3 data per second (300ms interval), the following snap of the data are direct input for our algorithms. The data </a:t>
            </a:r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is collected from the real world in real time. </a:t>
            </a:r>
            <a:endParaRPr lang="en-US" sz="20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580920" y="6356520"/>
            <a:ext cx="4899692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1680D-9E59-4499-B235-A205D7B8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45" y="2767219"/>
            <a:ext cx="8972550" cy="2524125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605A5D62-CB17-42D7-AE43-31F89808F70A}"/>
              </a:ext>
            </a:extLst>
          </p:cNvPr>
          <p:cNvSpPr/>
          <p:nvPr/>
        </p:nvSpPr>
        <p:spPr>
          <a:xfrm>
            <a:off x="4213613" y="5517608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Input data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4269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7F97BBC-9EA0-4E05-A274-DFF4AFBFE1C5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91" name="Google Shape;102;p2"/>
          <p:cNvGrpSpPr/>
          <p:nvPr/>
        </p:nvGrpSpPr>
        <p:grpSpPr>
          <a:xfrm>
            <a:off x="-135000" y="802080"/>
            <a:ext cx="4780440" cy="4983120"/>
            <a:chOff x="-135000" y="802080"/>
            <a:chExt cx="4780440" cy="4983120"/>
          </a:xfrm>
        </p:grpSpPr>
        <p:sp>
          <p:nvSpPr>
            <p:cNvPr id="92" name="Google Shape;103;p2"/>
            <p:cNvSpPr/>
            <p:nvPr/>
          </p:nvSpPr>
          <p:spPr>
            <a:xfrm>
              <a:off x="594360" y="2121120"/>
              <a:ext cx="2865240" cy="2371320"/>
            </a:xfrm>
            <a:custGeom>
              <a:avLst/>
              <a:gdLst/>
              <a:ahLst/>
              <a:cxnLst/>
              <a:rect l="l" t="t" r="r" b="b"/>
              <a:pathLst>
                <a:path w="2371962" h="2371750">
                  <a:moveTo>
                    <a:pt x="0" y="1185875"/>
                  </a:moveTo>
                  <a:cubicBezTo>
                    <a:pt x="0" y="530934"/>
                    <a:pt x="530982" y="0"/>
                    <a:pt x="1185981" y="0"/>
                  </a:cubicBezTo>
                  <a:cubicBezTo>
                    <a:pt x="1840980" y="0"/>
                    <a:pt x="2371962" y="530934"/>
                    <a:pt x="2371962" y="1185875"/>
                  </a:cubicBezTo>
                  <a:cubicBezTo>
                    <a:pt x="2371962" y="1840816"/>
                    <a:pt x="1840980" y="2371750"/>
                    <a:pt x="1185981" y="2371750"/>
                  </a:cubicBezTo>
                  <a:cubicBezTo>
                    <a:pt x="530982" y="2371750"/>
                    <a:pt x="0" y="1840816"/>
                    <a:pt x="0" y="1185875"/>
                  </a:cubicBezTo>
                  <a:close/>
                </a:path>
              </a:pathLst>
            </a:custGeom>
            <a:gradFill rotWithShape="0">
              <a:gsLst>
                <a:gs pos="50000">
                  <a:srgbClr val="000000"/>
                </a:gs>
                <a:gs pos="100000">
                  <a:srgbClr val="474747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0600" tIns="390600" rIns="390600" bIns="39060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3400" b="1" strike="noStrike" spc="-1">
                  <a:solidFill>
                    <a:srgbClr val="FFFFFF"/>
                  </a:solidFill>
                  <a:latin typeface="Arial Rounded"/>
                  <a:ea typeface="Arial Rounded"/>
                </a:rPr>
                <a:t>Contents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93" name="Google Shape;104;p2"/>
            <p:cNvSpPr/>
            <p:nvPr/>
          </p:nvSpPr>
          <p:spPr>
            <a:xfrm>
              <a:off x="-135000" y="802080"/>
              <a:ext cx="4780440" cy="4983120"/>
            </a:xfrm>
            <a:prstGeom prst="blockArc">
              <a:avLst>
                <a:gd name="adj1" fmla="val 16509444"/>
                <a:gd name="adj2" fmla="val 5088054"/>
                <a:gd name="adj3" fmla="val 5240"/>
              </a:avLst>
            </a:prstGeom>
            <a:gradFill rotWithShape="0">
              <a:gsLst>
                <a:gs pos="50000">
                  <a:srgbClr val="000000"/>
                </a:gs>
                <a:gs pos="100000">
                  <a:srgbClr val="474747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Google Shape;105;p2"/>
          <p:cNvSpPr/>
          <p:nvPr/>
        </p:nvSpPr>
        <p:spPr>
          <a:xfrm>
            <a:off x="4327059" y="1438200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ED7D31"/>
                </a:solidFill>
                <a:latin typeface="Arial Rounded"/>
                <a:ea typeface="Arial Rounded"/>
              </a:rPr>
              <a:t>Motivation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Google Shape;106;p2"/>
          <p:cNvSpPr/>
          <p:nvPr/>
        </p:nvSpPr>
        <p:spPr>
          <a:xfrm>
            <a:off x="4797900" y="2264159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Objectives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6" name="Google Shape;107;p2"/>
          <p:cNvSpPr/>
          <p:nvPr/>
        </p:nvSpPr>
        <p:spPr>
          <a:xfrm>
            <a:off x="4967280" y="3349804"/>
            <a:ext cx="31449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C000"/>
                </a:solidFill>
                <a:latin typeface="Arial Rounded"/>
                <a:ea typeface="Arial Rounded"/>
              </a:rPr>
              <a:t>Literature Review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Google Shape;108;p2"/>
          <p:cNvSpPr/>
          <p:nvPr/>
        </p:nvSpPr>
        <p:spPr>
          <a:xfrm>
            <a:off x="4634831" y="4322164"/>
            <a:ext cx="35337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B0F0"/>
                </a:solidFill>
                <a:latin typeface="Arial Rounded"/>
                <a:ea typeface="Arial Rounded"/>
              </a:rPr>
              <a:t>Problem Description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8" name="Google Shape;112;p2"/>
          <p:cNvSpPr/>
          <p:nvPr/>
        </p:nvSpPr>
        <p:spPr>
          <a:xfrm>
            <a:off x="3586550" y="1419539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Google Shape;113;p2"/>
          <p:cNvSpPr/>
          <p:nvPr/>
        </p:nvSpPr>
        <p:spPr>
          <a:xfrm>
            <a:off x="4097520" y="2227791"/>
            <a:ext cx="684720" cy="636120"/>
          </a:xfrm>
          <a:prstGeom prst="ellipse">
            <a:avLst/>
          </a:prstGeom>
          <a:gradFill rotWithShape="0">
            <a:gsLst>
              <a:gs pos="0">
                <a:srgbClr val="7FB75F"/>
              </a:gs>
              <a:gs pos="100000">
                <a:srgbClr val="6EB141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Google Shape;114;p2"/>
          <p:cNvSpPr/>
          <p:nvPr/>
        </p:nvSpPr>
        <p:spPr>
          <a:xfrm>
            <a:off x="4200300" y="3233039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Google Shape;115;p2"/>
          <p:cNvSpPr/>
          <p:nvPr/>
        </p:nvSpPr>
        <p:spPr>
          <a:xfrm>
            <a:off x="3913200" y="421836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116;p2"/>
          <p:cNvSpPr/>
          <p:nvPr/>
        </p:nvSpPr>
        <p:spPr>
          <a:xfrm>
            <a:off x="3126600" y="4963140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Google Shape;119;p2"/>
          <p:cNvSpPr/>
          <p:nvPr/>
        </p:nvSpPr>
        <p:spPr>
          <a:xfrm>
            <a:off x="2610720" y="7138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120;p2"/>
          <p:cNvSpPr/>
          <p:nvPr/>
        </p:nvSpPr>
        <p:spPr>
          <a:xfrm>
            <a:off x="3331440" y="712080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Introduction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6" name="Google Shape;109;p2"/>
          <p:cNvSpPr/>
          <p:nvPr/>
        </p:nvSpPr>
        <p:spPr>
          <a:xfrm>
            <a:off x="3888459" y="5067600"/>
            <a:ext cx="4364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C55A11"/>
                </a:solidFill>
                <a:latin typeface="Arial Rounded"/>
                <a:ea typeface="Arial Rounded"/>
              </a:rPr>
              <a:t>Methodology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8" name="Google Shape;104;p2"/>
          <p:cNvSpPr/>
          <p:nvPr/>
        </p:nvSpPr>
        <p:spPr>
          <a:xfrm>
            <a:off x="3969360" y="802080"/>
            <a:ext cx="4780440" cy="4983120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  <a:gradFill rotWithShape="0">
            <a:gsLst>
              <a:gs pos="50000">
                <a:srgbClr val="000000"/>
              </a:gs>
              <a:gs pos="100000">
                <a:srgbClr val="474747"/>
              </a:gs>
            </a:gsLst>
            <a:lin ang="162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105;p2"/>
          <p:cNvSpPr/>
          <p:nvPr/>
        </p:nvSpPr>
        <p:spPr>
          <a:xfrm>
            <a:off x="8301416" y="1296344"/>
            <a:ext cx="323640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ED7D31"/>
                </a:solidFill>
                <a:latin typeface="Arial Rounded"/>
                <a:ea typeface="Arial Rounded"/>
              </a:rPr>
              <a:t>Data Collection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Google Shape;106;p2"/>
          <p:cNvSpPr/>
          <p:nvPr/>
        </p:nvSpPr>
        <p:spPr>
          <a:xfrm>
            <a:off x="8822795" y="1999784"/>
            <a:ext cx="25005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Evaluation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1" name="Google Shape;107;p2"/>
          <p:cNvSpPr/>
          <p:nvPr/>
        </p:nvSpPr>
        <p:spPr>
          <a:xfrm>
            <a:off x="9011608" y="3697045"/>
            <a:ext cx="282852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FFC000"/>
                </a:solidFill>
                <a:latin typeface="Arial Rounded"/>
                <a:ea typeface="Arial Rounded"/>
              </a:rPr>
              <a:t>Limitations and Challenges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2" name="Google Shape;108;p2"/>
          <p:cNvSpPr/>
          <p:nvPr/>
        </p:nvSpPr>
        <p:spPr>
          <a:xfrm>
            <a:off x="8568176" y="4570546"/>
            <a:ext cx="353376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B0F0"/>
                </a:solidFill>
                <a:latin typeface="Arial Rounded"/>
                <a:ea typeface="Arial Rounded"/>
              </a:rPr>
              <a:t>Future Work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3" name="Google Shape;112;p2"/>
          <p:cNvSpPr/>
          <p:nvPr/>
        </p:nvSpPr>
        <p:spPr>
          <a:xfrm>
            <a:off x="7598153" y="1245784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113;p2"/>
          <p:cNvSpPr/>
          <p:nvPr/>
        </p:nvSpPr>
        <p:spPr>
          <a:xfrm>
            <a:off x="8107987" y="1909731"/>
            <a:ext cx="684720" cy="636120"/>
          </a:xfrm>
          <a:prstGeom prst="ellipse">
            <a:avLst/>
          </a:prstGeom>
          <a:gradFill rotWithShape="0">
            <a:gsLst>
              <a:gs pos="0">
                <a:srgbClr val="7FB75F"/>
              </a:gs>
              <a:gs pos="100000">
                <a:srgbClr val="6EB141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Google Shape;114;p2"/>
          <p:cNvSpPr/>
          <p:nvPr/>
        </p:nvSpPr>
        <p:spPr>
          <a:xfrm>
            <a:off x="8282873" y="3613165"/>
            <a:ext cx="684720" cy="636120"/>
          </a:xfrm>
          <a:prstGeom prst="ellipse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Google Shape;115;p2"/>
          <p:cNvSpPr/>
          <p:nvPr/>
        </p:nvSpPr>
        <p:spPr>
          <a:xfrm>
            <a:off x="7796892" y="4486666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116;p2"/>
          <p:cNvSpPr/>
          <p:nvPr/>
        </p:nvSpPr>
        <p:spPr>
          <a:xfrm>
            <a:off x="6996276" y="5067631"/>
            <a:ext cx="684720" cy="636120"/>
          </a:xfrm>
          <a:prstGeom prst="ellipse">
            <a:avLst/>
          </a:prstGeom>
          <a:gradFill rotWithShape="0">
            <a:gsLst>
              <a:gs pos="0">
                <a:srgbClr val="F08B54"/>
              </a:gs>
              <a:gs pos="100000">
                <a:srgbClr val="F67A26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Google Shape;119;p2"/>
          <p:cNvSpPr/>
          <p:nvPr/>
        </p:nvSpPr>
        <p:spPr>
          <a:xfrm>
            <a:off x="6667560" y="713880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Google Shape;120;p2"/>
          <p:cNvSpPr/>
          <p:nvPr/>
        </p:nvSpPr>
        <p:spPr>
          <a:xfrm>
            <a:off x="7491240" y="777424"/>
            <a:ext cx="3536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4472C4"/>
                </a:solidFill>
                <a:latin typeface="Arial Rounded"/>
                <a:ea typeface="Arial Rounded"/>
              </a:rPr>
              <a:t>Tools and Technologies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1" name="Google Shape;109;p2"/>
          <p:cNvSpPr/>
          <p:nvPr/>
        </p:nvSpPr>
        <p:spPr>
          <a:xfrm>
            <a:off x="7737296" y="5187413"/>
            <a:ext cx="4364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C55A11"/>
                </a:solidFill>
                <a:latin typeface="Arial Rounded"/>
                <a:ea typeface="Arial Rounded"/>
              </a:rPr>
              <a:t>Conclusion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7E27CE4-7C52-46C9-935D-02CCF5C959FF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" name="Google Shape;119;p2">
            <a:extLst>
              <a:ext uri="{FF2B5EF4-FFF2-40B4-BE49-F238E27FC236}">
                <a16:creationId xmlns:a16="http://schemas.microsoft.com/office/drawing/2014/main" id="{5AD4DE6E-ED6E-4842-B256-A7AD5CF69302}"/>
              </a:ext>
            </a:extLst>
          </p:cNvPr>
          <p:cNvSpPr/>
          <p:nvPr/>
        </p:nvSpPr>
        <p:spPr>
          <a:xfrm>
            <a:off x="8311968" y="2756091"/>
            <a:ext cx="684720" cy="636120"/>
          </a:xfrm>
          <a:prstGeom prst="ellipse">
            <a:avLst/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Google Shape;120;p2">
            <a:extLst>
              <a:ext uri="{FF2B5EF4-FFF2-40B4-BE49-F238E27FC236}">
                <a16:creationId xmlns:a16="http://schemas.microsoft.com/office/drawing/2014/main" id="{4967F02E-8A33-487E-B47E-7E2E0C9BCA26}"/>
              </a:ext>
            </a:extLst>
          </p:cNvPr>
          <p:cNvSpPr/>
          <p:nvPr/>
        </p:nvSpPr>
        <p:spPr>
          <a:xfrm>
            <a:off x="9135648" y="2819635"/>
            <a:ext cx="3536640" cy="468360"/>
          </a:xfrm>
          <a:custGeom>
            <a:avLst/>
            <a:gdLst/>
            <a:ahLst/>
            <a:cxnLst/>
            <a:rect l="l" t="t" r="r" b="b"/>
            <a:pathLst>
              <a:path w="1701322" h="1230037">
                <a:moveTo>
                  <a:pt x="0" y="0"/>
                </a:moveTo>
                <a:lnTo>
                  <a:pt x="1701322" y="0"/>
                </a:lnTo>
                <a:lnTo>
                  <a:pt x="1701322" y="1230037"/>
                </a:lnTo>
                <a:lnTo>
                  <a:pt x="0" y="123003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1680" tIns="31680" rIns="31680" bIns="316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strike="noStrike" spc="-1" dirty="0">
                <a:solidFill>
                  <a:srgbClr val="4472C4"/>
                </a:solidFill>
                <a:latin typeface="Arial Rounded"/>
                <a:ea typeface="Arial Rounded"/>
              </a:rPr>
              <a:t>Comparative Results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F6972A2-0B72-42FE-A338-6AE4D2E87128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4AEDEBC-9AEC-4EBA-B3A4-F03F02F908A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Google Shape;139;p4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ED7D31"/>
                </a:solidFill>
                <a:latin typeface="Arial Rounded"/>
                <a:ea typeface="Arial Rounded"/>
              </a:rPr>
              <a:t>EVALUATION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42" name="Google Shape;140;p4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254188" y="6356520"/>
            <a:ext cx="5683624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B1FC1-2A18-4C07-AAA3-F90B22DB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25" y="1655567"/>
            <a:ext cx="6126896" cy="4088884"/>
          </a:xfrm>
          <a:prstGeom prst="rect">
            <a:avLst/>
          </a:prstGeom>
        </p:spPr>
      </p:pic>
      <p:sp>
        <p:nvSpPr>
          <p:cNvPr id="13" name="Google Shape;294;p9">
            <a:extLst>
              <a:ext uri="{FF2B5EF4-FFF2-40B4-BE49-F238E27FC236}">
                <a16:creationId xmlns:a16="http://schemas.microsoft.com/office/drawing/2014/main" id="{506B02A8-753B-43B7-AD90-EED10A8BC925}"/>
              </a:ext>
            </a:extLst>
          </p:cNvPr>
          <p:cNvSpPr/>
          <p:nvPr/>
        </p:nvSpPr>
        <p:spPr>
          <a:xfrm>
            <a:off x="988920" y="1559589"/>
            <a:ext cx="4049245" cy="23083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The testing of the system </a:t>
            </a: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and efficiency of algorithms are conducted in two different types. First one includes testing with no-risk data while the second one involves data that represents a risky event. </a:t>
            </a: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In both of the cases the </a:t>
            </a: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mbria"/>
              </a:rPr>
              <a:t>algorithms could capture results pretty perfectly. </a:t>
            </a:r>
            <a:endParaRPr lang="en-US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EA1B4C0-A958-4E99-9243-BC1B25174FC6}"/>
              </a:ext>
            </a:extLst>
          </p:cNvPr>
          <p:cNvSpPr/>
          <p:nvPr/>
        </p:nvSpPr>
        <p:spPr>
          <a:xfrm>
            <a:off x="6317090" y="5845127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Normal event testing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F6972A2-0B72-42FE-A338-6AE4D2E87128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4AEDEBC-9AEC-4EBA-B3A4-F03F02F908A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ED7D31"/>
                </a:solidFill>
                <a:latin typeface="Arial Rounded"/>
                <a:ea typeface="Arial Rounded"/>
              </a:rPr>
              <a:t>EVALUATION (cont.)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2" name="Google Shape;140;p4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580920" y="6356520"/>
            <a:ext cx="5029560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CF70D-A1B4-4C9F-8BF4-3286D12C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3" y="1346760"/>
            <a:ext cx="5991783" cy="400939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BFA8EF6D-0AED-4121-9D3C-89E9C6BD3324}"/>
              </a:ext>
            </a:extLst>
          </p:cNvPr>
          <p:cNvSpPr/>
          <p:nvPr/>
        </p:nvSpPr>
        <p:spPr>
          <a:xfrm>
            <a:off x="3771114" y="5569759"/>
            <a:ext cx="426699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Fig: Risky event testing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70329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F6972A2-0B72-42FE-A338-6AE4D2E87128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4AEDEBC-9AEC-4EBA-B3A4-F03F02F908A6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Google Shape;139;p4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accent6"/>
                </a:solidFill>
                <a:latin typeface="Arial Rounded"/>
              </a:rPr>
              <a:t>COMPARATIVE RESULTS </a:t>
            </a:r>
          </a:p>
        </p:txBody>
      </p:sp>
      <p:sp>
        <p:nvSpPr>
          <p:cNvPr id="342" name="Google Shape;140;p4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accent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572000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430279-E382-4A64-B5D6-A0A104E6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57681"/>
              </p:ext>
            </p:extLst>
          </p:nvPr>
        </p:nvGraphicFramePr>
        <p:xfrm>
          <a:off x="837600" y="1470645"/>
          <a:ext cx="10515718" cy="42631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{2A488322-F2BA-4B5B-9748-0D474271808F}</a:tableStyleId>
              </a:tblPr>
              <a:tblGrid>
                <a:gridCol w="765054">
                  <a:extLst>
                    <a:ext uri="{9D8B030D-6E8A-4147-A177-3AD203B41FA5}">
                      <a16:colId xmlns:a16="http://schemas.microsoft.com/office/drawing/2014/main" val="1732114307"/>
                    </a:ext>
                  </a:extLst>
                </a:gridCol>
                <a:gridCol w="1326813">
                  <a:extLst>
                    <a:ext uri="{9D8B030D-6E8A-4147-A177-3AD203B41FA5}">
                      <a16:colId xmlns:a16="http://schemas.microsoft.com/office/drawing/2014/main" val="3123694433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386157691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194709895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87301256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26600473"/>
                    </a:ext>
                  </a:extLst>
                </a:gridCol>
                <a:gridCol w="2277533">
                  <a:extLst>
                    <a:ext uri="{9D8B030D-6E8A-4147-A177-3AD203B41FA5}">
                      <a16:colId xmlns:a16="http://schemas.microsoft.com/office/drawing/2014/main" val="1799479385"/>
                    </a:ext>
                  </a:extLst>
                </a:gridCol>
                <a:gridCol w="1193318">
                  <a:extLst>
                    <a:ext uri="{9D8B030D-6E8A-4147-A177-3AD203B41FA5}">
                      <a16:colId xmlns:a16="http://schemas.microsoft.com/office/drawing/2014/main" val="2192139482"/>
                    </a:ext>
                  </a:extLst>
                </a:gridCol>
              </a:tblGrid>
              <a:tr h="1018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System Type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Physical risk detection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Mental risk detection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Differentiating regular vs risky event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vs risky</a:t>
                      </a:r>
                    </a:p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events differentiating</a:t>
                      </a:r>
                    </a:p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performance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Embedded</a:t>
                      </a:r>
                    </a:p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Risk Analysis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Dataset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28434"/>
                  </a:ext>
                </a:extLst>
              </a:tr>
              <a:tr h="54727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[1]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Detection,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Few 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Arduino,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RFID, GSM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Data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274605"/>
                  </a:ext>
                </a:extLst>
              </a:tr>
              <a:tr h="5472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[2]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Detection,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Analysis,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fr-FR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Particle photon, Arduino, 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r>
                        <a:rPr lang="fr-FR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GSM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61400"/>
                  </a:ext>
                </a:extLst>
              </a:tr>
              <a:tr h="5472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[3]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Detection, Analysis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Few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ery Low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Arduino, IR, Camera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5074"/>
                  </a:ext>
                </a:extLst>
              </a:tr>
              <a:tr h="5472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[4]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Detection, Analysis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Few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few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ery Low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Arduino, IR, Camera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175971"/>
                  </a:ext>
                </a:extLst>
              </a:tr>
              <a:tr h="5472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Proposed Work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Detection, Analysis, Tracking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Yes;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Arduino, Sensors, GSM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</a:t>
                      </a:r>
                      <a:b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r>
                        <a:rPr lang="en-US" sz="14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82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5887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D964C0A-B621-4927-B14D-86A18C9A763F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8AC7E6E-13C4-4B1C-8C04-A02F8A91C54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0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4472C4"/>
                </a:solidFill>
                <a:latin typeface="Arial Rounded"/>
                <a:ea typeface="Arial Rounded"/>
              </a:rPr>
              <a:t>LIMITATIONS AND CHALLENGES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51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Google Shape;131;p3"/>
          <p:cNvSpPr/>
          <p:nvPr/>
        </p:nvSpPr>
        <p:spPr>
          <a:xfrm>
            <a:off x="838080" y="1547280"/>
            <a:ext cx="10515240" cy="341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The system works as expected till now, but further evaluation may figure out more defects.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However some drawbacks found yet are – 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1" strike="noStrike" spc="-1" dirty="0">
                <a:solidFill>
                  <a:srgbClr val="404040"/>
                </a:solidFill>
                <a:latin typeface="Calibri"/>
                <a:ea typeface="Arial"/>
              </a:rPr>
              <a:t>Differentiating risky events vs regular events.</a:t>
            </a:r>
            <a:endParaRPr lang="en-U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Limited risk detection.</a:t>
            </a:r>
            <a:endParaRPr lang="en-U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Testing is hard and risky.</a:t>
            </a:r>
            <a:endParaRPr lang="en-U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Failure propagation.</a:t>
            </a:r>
            <a:endParaRPr lang="en-U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Hart rate sensor is not capable enough.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495920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D964C0A-B621-4927-B14D-86A18C9A763F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8AC7E6E-13C4-4B1C-8C04-A02F8A91C54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0" name="Google Shape;127;p3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chemeClr val="accent5">
                    <a:lumMod val="75000"/>
                  </a:schemeClr>
                </a:solidFill>
                <a:latin typeface="Arial Rounded"/>
                <a:ea typeface="Arial Rounded"/>
              </a:rPr>
              <a:t>FUTURE WORK</a:t>
            </a:r>
            <a:endParaRPr lang="en-US" sz="3600" b="0" strike="noStrike" spc="-1" dirty="0">
              <a:solidFill>
                <a:schemeClr val="accent5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51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Google Shape;131;p3"/>
          <p:cNvSpPr/>
          <p:nvPr/>
        </p:nvSpPr>
        <p:spPr>
          <a:xfrm>
            <a:off x="838080" y="1547280"/>
            <a:ext cx="10515240" cy="26776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404040"/>
                </a:solidFill>
                <a:latin typeface="Calibri"/>
                <a:ea typeface="Arial"/>
              </a:rPr>
              <a:t>The work can be extended based on the previously mentioned limitations in future. New capability or extent that can be added to our existing research are - 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Adding more risk detectability </a:t>
            </a: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Updating threshold with more experiments</a:t>
            </a: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strike="noStrike" spc="-1" dirty="0">
                <a:solidFill>
                  <a:srgbClr val="404040"/>
                </a:solidFill>
                <a:latin typeface="Calibri"/>
              </a:rPr>
              <a:t>Advance in sensor devices</a:t>
            </a: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388659" y="6356520"/>
            <a:ext cx="5871882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  <p:extLst>
      <p:ext uri="{BB962C8B-B14F-4D97-AF65-F5344CB8AC3E}">
        <p14:creationId xmlns:p14="http://schemas.microsoft.com/office/powerpoint/2010/main" val="1933662154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7F1AD5C7-8926-406A-B301-DFEBBFC7A54A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D87149-224C-4596-86E4-81200266842B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5" name="Google Shape;413;p15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548135"/>
                </a:solidFill>
                <a:latin typeface="Arial Rounded"/>
                <a:ea typeface="Arial Rounded"/>
              </a:rPr>
              <a:t>CONCLUSION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6" name="Google Shape;414;p15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580920" y="6356520"/>
            <a:ext cx="5150704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04ADB-F97D-4B8D-867A-04497DEE2B5A}"/>
              </a:ext>
            </a:extLst>
          </p:cNvPr>
          <p:cNvSpPr txBox="1"/>
          <p:nvPr/>
        </p:nvSpPr>
        <p:spPr>
          <a:xfrm>
            <a:off x="838080" y="1577789"/>
            <a:ext cx="10515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pc="-1" dirty="0">
                <a:solidFill>
                  <a:srgbClr val="404040"/>
                </a:solidFill>
                <a:ea typeface="Arial"/>
              </a:rPr>
              <a:t>Autistic children face many difficulties which includes life threatening risky events as well.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pc="-1" dirty="0">
                <a:solidFill>
                  <a:srgbClr val="404040"/>
                </a:solidFill>
                <a:ea typeface="Arial"/>
              </a:rPr>
              <a:t>Their parent or a supervisor can not always keep observing the child.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pc="-1" dirty="0">
                <a:solidFill>
                  <a:srgbClr val="404040"/>
                </a:solidFill>
                <a:ea typeface="Arial"/>
              </a:rPr>
              <a:t>Our proposed framework comes up with different risk detection for the sake of their safety and freedom.</a:t>
            </a:r>
            <a:endParaRPr lang="en-US" sz="2400" spc="-1" dirty="0"/>
          </a:p>
        </p:txBody>
      </p:sp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E1D9B87-B796-454C-A758-E7A92E2634D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56513F3-72A2-46B5-9B4C-F173F4AC247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5" name="Google Shape;437;p16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FFC000"/>
                </a:solidFill>
                <a:latin typeface="Arial Rounded"/>
                <a:ea typeface="Arial Rounded"/>
              </a:rPr>
              <a:t>REFERENCES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6" name="Google Shape;438;p16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Google Shape;439;p16"/>
          <p:cNvSpPr/>
          <p:nvPr/>
        </p:nvSpPr>
        <p:spPr>
          <a:xfrm>
            <a:off x="1442880" y="1699200"/>
            <a:ext cx="9458640" cy="40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BF9000"/>
                </a:solidFill>
                <a:latin typeface="Calibri"/>
                <a:ea typeface="Calibri"/>
              </a:rPr>
              <a:t>[1] 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A. S.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Agnal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S. Janani, C.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Maneesha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 and K. Ramya “Autism Support System using RFID Technology,” Int. J. Engineering and Advanced Technology, vol. 9, no. 1, pp. 4706-4710, 2019.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BF9000"/>
                </a:solidFill>
                <a:latin typeface="Calibri"/>
                <a:ea typeface="Calibri"/>
              </a:rPr>
              <a:t>[2] 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N. M. Abdullah and A. F. A.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Allaf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“A support system for autistic children using Internet of Things technology,” 2021 Int. Conf. Advanced Computer Applications (ACA), pp. 51-56, 2021.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BF9000"/>
                </a:solidFill>
                <a:latin typeface="Calibri"/>
                <a:ea typeface="Calibri"/>
              </a:rPr>
              <a:t>[3] 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K. Lavanya, S. M.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Anitha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J.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Joveka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R.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Priyatharshni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 and S.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Mahipal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“Emotion recognition of autism children using IoT,” Int. J. Applied Engineering Research, vol. 14, no. 6, pp. 106-111, 2019.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BF9000"/>
                </a:solidFill>
                <a:latin typeface="Calibri"/>
                <a:ea typeface="Calibri"/>
              </a:rPr>
              <a:t>[4] 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S.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Dedgaonkar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R. K. S.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Bedi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, K. Kothari, R.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Loya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 and S. </a:t>
            </a:r>
            <a:r>
              <a:rPr lang="en-US" sz="2000" b="0" strike="noStrike" spc="-1" dirty="0" err="1">
                <a:solidFill>
                  <a:srgbClr val="3A3838"/>
                </a:solidFill>
                <a:latin typeface="Calibri"/>
                <a:ea typeface="Calibri"/>
              </a:rPr>
              <a:t>Godbole,“Role</a:t>
            </a:r>
            <a:r>
              <a:rPr lang="en-US" sz="2000" b="0" strike="noStrike" spc="-1" dirty="0">
                <a:solidFill>
                  <a:srgbClr val="3A3838"/>
                </a:solidFill>
                <a:latin typeface="Calibri"/>
                <a:ea typeface="Calibri"/>
              </a:rPr>
              <a:t> of IoT and ML for autistic people,” Int. J. Future Generation Communication and Networking, vol. 13, no. 3, pp. 773–781, 2019.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648320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E1D9B87-B796-454C-A758-E7A92E2634DD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56513F3-72A2-46B5-9B4C-F173F4AC247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5" name="Google Shape;437;p16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accent5">
                    <a:lumMod val="75000"/>
                  </a:schemeClr>
                </a:solidFill>
                <a:latin typeface="Arial Rounded"/>
                <a:ea typeface="Arial Rounded"/>
              </a:rPr>
              <a:t>Accepted Paper from this Thesis</a:t>
            </a:r>
            <a:endParaRPr lang="en-US" sz="3600" b="0" strike="noStrike" spc="-1" dirty="0">
              <a:solidFill>
                <a:schemeClr val="accent5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406" name="Google Shape;438;p16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70C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Google Shape;439;p16"/>
          <p:cNvSpPr/>
          <p:nvPr/>
        </p:nvSpPr>
        <p:spPr>
          <a:xfrm>
            <a:off x="838080" y="1699200"/>
            <a:ext cx="10515240" cy="1200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strike="noStrike" spc="-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</a:rPr>
              <a:t>[1] </a:t>
            </a:r>
            <a:r>
              <a:rPr lang="en-US" sz="2400" strike="noStrike" spc="-1" dirty="0">
                <a:solidFill>
                  <a:srgbClr val="3A3838"/>
                </a:solidFill>
                <a:latin typeface="Calibri"/>
                <a:ea typeface="Calibri"/>
              </a:rPr>
              <a:t>S. Debnath, T. Akter, S. Y. </a:t>
            </a:r>
            <a:r>
              <a:rPr lang="en-US" sz="2400" spc="-1" dirty="0">
                <a:solidFill>
                  <a:srgbClr val="3A3838"/>
                </a:solidFill>
                <a:latin typeface="Calibri"/>
                <a:ea typeface="Calibri"/>
              </a:rPr>
              <a:t>Feeham and M. S. Mia, “Risk Analysis and Support System  for Children with ASD Using IoT” International Conference on Sustainable Technologies for Industry 4.0, 2022.</a:t>
            </a:r>
            <a:endParaRPr lang="en-US" sz="240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648320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  <p:extLst>
      <p:ext uri="{BB962C8B-B14F-4D97-AF65-F5344CB8AC3E}">
        <p14:creationId xmlns:p14="http://schemas.microsoft.com/office/powerpoint/2010/main" val="2490480869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7F57698F-1C65-469B-8FA1-F78761CB99A5}"/>
              </a:ext>
            </a:extLst>
          </p:cNvPr>
          <p:cNvSpPr/>
          <p:nvPr/>
        </p:nvSpPr>
        <p:spPr>
          <a:xfrm>
            <a:off x="4078549" y="2881879"/>
            <a:ext cx="4034901" cy="7694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4400" spc="-1" dirty="0">
              <a:solidFill>
                <a:srgbClr val="35C0D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Google Shape;127;p3">
            <a:extLst>
              <a:ext uri="{FF2B5EF4-FFF2-40B4-BE49-F238E27FC236}">
                <a16:creationId xmlns:a16="http://schemas.microsoft.com/office/drawing/2014/main" id="{4F8F7705-6ECF-49B4-83ED-52E2B17C0F4D}"/>
              </a:ext>
            </a:extLst>
          </p:cNvPr>
          <p:cNvSpPr/>
          <p:nvPr/>
        </p:nvSpPr>
        <p:spPr>
          <a:xfrm>
            <a:off x="2543258" y="2536448"/>
            <a:ext cx="6044930" cy="20005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/>
            <a:r>
              <a:rPr lang="en-US" sz="8000" b="1" spc="-1" dirty="0">
                <a:solidFill>
                  <a:schemeClr val="accent5"/>
                </a:solidFill>
                <a:latin typeface="Arial Rounded MT Bold" panose="020F0704030504030204" pitchFamily="34" charset="0"/>
                <a:ea typeface="Arial Rounded"/>
              </a:rPr>
              <a:t>T</a:t>
            </a:r>
            <a:r>
              <a:rPr lang="en-US" sz="5400" b="1" spc="-1" dirty="0">
                <a:solidFill>
                  <a:schemeClr val="accent2"/>
                </a:solidFill>
                <a:latin typeface="Arial Rounded MT Bold" panose="020F0704030504030204" pitchFamily="34" charset="0"/>
                <a:ea typeface="Arial Rounded"/>
              </a:rPr>
              <a:t>H</a:t>
            </a:r>
            <a:r>
              <a:rPr lang="en-US" sz="5400" b="1" spc="-1" dirty="0">
                <a:solidFill>
                  <a:schemeClr val="accent6"/>
                </a:solidFill>
                <a:latin typeface="Arial Rounded MT Bold" panose="020F0704030504030204" pitchFamily="34" charset="0"/>
                <a:ea typeface="Arial Rounded"/>
              </a:rPr>
              <a:t>A</a:t>
            </a:r>
            <a:r>
              <a:rPr lang="en-US" sz="5400" b="1" spc="-1" dirty="0">
                <a:solidFill>
                  <a:srgbClr val="FFC000"/>
                </a:solidFill>
                <a:latin typeface="Arial Rounded MT Bold" panose="020F0704030504030204" pitchFamily="34" charset="0"/>
                <a:ea typeface="Arial Rounded"/>
              </a:rPr>
              <a:t>N</a:t>
            </a:r>
            <a:r>
              <a:rPr lang="en-US" sz="5400" b="1" spc="-1" dirty="0">
                <a:solidFill>
                  <a:srgbClr val="F868FC"/>
                </a:solidFill>
                <a:latin typeface="Arial Rounded MT Bold" panose="020F0704030504030204" pitchFamily="34" charset="0"/>
                <a:ea typeface="Arial Rounded"/>
              </a:rPr>
              <a:t>K</a:t>
            </a:r>
            <a:r>
              <a:rPr lang="en-US" sz="5400" b="1" spc="-1" dirty="0">
                <a:solidFill>
                  <a:srgbClr val="4472C4"/>
                </a:solidFill>
                <a:latin typeface="Arial Rounded MT Bold" panose="020F0704030504030204" pitchFamily="34" charset="0"/>
                <a:ea typeface="Arial Rounded"/>
              </a:rPr>
              <a:t> </a:t>
            </a:r>
            <a:r>
              <a:rPr lang="en-US" sz="5400" b="1" spc="-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Arial Rounded"/>
              </a:rPr>
              <a:t>Y</a:t>
            </a:r>
            <a:r>
              <a:rPr lang="en-US" sz="5400" b="1" spc="-1" dirty="0">
                <a:solidFill>
                  <a:srgbClr val="FF0909"/>
                </a:solidFill>
                <a:latin typeface="Arial Rounded MT Bold" panose="020F0704030504030204" pitchFamily="34" charset="0"/>
                <a:ea typeface="Arial Rounded"/>
              </a:rPr>
              <a:t>O</a:t>
            </a:r>
            <a:r>
              <a:rPr lang="en-US" sz="5400" b="1" spc="-1" dirty="0">
                <a:solidFill>
                  <a:srgbClr val="35C0D3"/>
                </a:solidFill>
                <a:latin typeface="Arial Rounded MT Bold" panose="020F0704030504030204" pitchFamily="34" charset="0"/>
                <a:ea typeface="Arial Rounded"/>
              </a:rPr>
              <a:t>U</a:t>
            </a:r>
            <a:endParaRPr lang="en-US" sz="5400" spc="-1" dirty="0">
              <a:solidFill>
                <a:srgbClr val="35C0D3"/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00000"/>
              </a:lnSpc>
              <a:buNone/>
            </a:pPr>
            <a:endParaRPr lang="en-US" sz="4400" spc="-1" dirty="0">
              <a:solidFill>
                <a:srgbClr val="35C0D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123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AAEC28A6-FF23-4A47-A398-462CDE6398D9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3434E7E-9BF1-47B5-8B60-053DD81091B0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Google Shape;127;p3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4472C4"/>
                </a:solidFill>
                <a:latin typeface="Arial Rounded"/>
                <a:ea typeface="Arial Rounded"/>
              </a:rPr>
              <a:t>INTRODUCTION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7" name="Google Shape;128;p3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129;p3" descr="Autism spectrum disorder (ASD) in Bangladesh | theindependentbd.com"/>
          <p:cNvPicPr/>
          <p:nvPr/>
        </p:nvPicPr>
        <p:blipFill>
          <a:blip r:embed="rId2"/>
          <a:srcRect l="16998" t="6971" r="16998" b="4947"/>
          <a:stretch/>
        </p:blipFill>
        <p:spPr>
          <a:xfrm>
            <a:off x="838080" y="1414800"/>
            <a:ext cx="2342880" cy="17586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0;p3" descr="What Is Meant By the term: Internet of Things(IoT)? | Medium"/>
          <p:cNvPicPr/>
          <p:nvPr/>
        </p:nvPicPr>
        <p:blipFill>
          <a:blip r:embed="rId3"/>
          <a:stretch/>
        </p:blipFill>
        <p:spPr>
          <a:xfrm>
            <a:off x="8610480" y="3429000"/>
            <a:ext cx="3238200" cy="268632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31;p3"/>
          <p:cNvSpPr/>
          <p:nvPr/>
        </p:nvSpPr>
        <p:spPr>
          <a:xfrm>
            <a:off x="3581280" y="1547280"/>
            <a:ext cx="729576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alibri"/>
                <a:ea typeface="Calibri"/>
              </a:rPr>
              <a:t>Autism Spectrum Disorder (ASD) is a medical condition that occurs in children which affects communication and behavior of a kid.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1" name="Google Shape;132;p3"/>
          <p:cNvSpPr/>
          <p:nvPr/>
        </p:nvSpPr>
        <p:spPr>
          <a:xfrm>
            <a:off x="838080" y="4604760"/>
            <a:ext cx="791496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alibri"/>
                <a:ea typeface="Calibri"/>
              </a:rPr>
              <a:t>Internet of Things (IoT) is simply a network of “things” that are connected to the internet so they can share data with each other.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580919" y="6356520"/>
            <a:ext cx="4863833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586B6487-5B13-4807-B4DD-47D058531E92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EDBEB54-E840-4D1A-B437-A1D7FFAF0FD8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Google Shape;139;p4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ED7D31"/>
                </a:solidFill>
                <a:latin typeface="Arial Rounded"/>
                <a:ea typeface="Arial Rounded"/>
              </a:rPr>
              <a:t>MOTIVATIONS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5" name="Google Shape;140;p4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oogle Shape;141;p4"/>
          <p:cNvGrpSpPr/>
          <p:nvPr/>
        </p:nvGrpSpPr>
        <p:grpSpPr>
          <a:xfrm>
            <a:off x="2605320" y="1666080"/>
            <a:ext cx="5917320" cy="4339080"/>
            <a:chOff x="2605320" y="1666080"/>
            <a:chExt cx="5917320" cy="4339080"/>
          </a:xfrm>
        </p:grpSpPr>
        <p:sp>
          <p:nvSpPr>
            <p:cNvPr id="137" name="Google Shape;142;p4"/>
            <p:cNvSpPr/>
            <p:nvPr/>
          </p:nvSpPr>
          <p:spPr>
            <a:xfrm>
              <a:off x="2955600" y="166608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Acquiring knowledge </a:t>
              </a:r>
              <a:endParaRPr lang="en-US" sz="1900" b="0" strike="noStrike" spc="-1" dirty="0">
                <a:latin typeface="Arial"/>
              </a:endParaRPr>
            </a:p>
          </p:txBody>
        </p:sp>
        <p:sp>
          <p:nvSpPr>
            <p:cNvPr id="138" name="Google Shape;143;p4"/>
            <p:cNvSpPr/>
            <p:nvPr/>
          </p:nvSpPr>
          <p:spPr>
            <a:xfrm>
              <a:off x="2605320" y="1666080"/>
              <a:ext cx="700200" cy="700200"/>
            </a:xfrm>
            <a:prstGeom prst="ellipse">
              <a:avLst/>
            </a:prstGeom>
            <a:solidFill>
              <a:srgbClr val="F5CBBC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144;p4"/>
            <p:cNvSpPr/>
            <p:nvPr/>
          </p:nvSpPr>
          <p:spPr>
            <a:xfrm>
              <a:off x="3736440" y="261468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Assuring safety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40" name="Google Shape;145;p4"/>
            <p:cNvSpPr/>
            <p:nvPr/>
          </p:nvSpPr>
          <p:spPr>
            <a:xfrm>
              <a:off x="3231000" y="2609640"/>
              <a:ext cx="700200" cy="700200"/>
            </a:xfrm>
            <a:prstGeom prst="ellipse">
              <a:avLst/>
            </a:prstGeom>
            <a:solidFill>
              <a:srgbClr val="D8D8D8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146;p4"/>
            <p:cNvSpPr/>
            <p:nvPr/>
          </p:nvSpPr>
          <p:spPr>
            <a:xfrm>
              <a:off x="2955600" y="348552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High availability of IoT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42" name="Google Shape;147;p4"/>
            <p:cNvSpPr/>
            <p:nvPr/>
          </p:nvSpPr>
          <p:spPr>
            <a:xfrm>
              <a:off x="2605320" y="3485520"/>
              <a:ext cx="700200" cy="700200"/>
            </a:xfrm>
            <a:prstGeom prst="ellipse">
              <a:avLst/>
            </a:prstGeom>
            <a:solidFill>
              <a:srgbClr val="FFE2BA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148;p4"/>
            <p:cNvSpPr/>
            <p:nvPr/>
          </p:nvSpPr>
          <p:spPr>
            <a:xfrm>
              <a:off x="3736440" y="439524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rgbClr val="599BD5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Contribute for health sector</a:t>
              </a:r>
              <a:endParaRPr lang="en-US" sz="1900" b="0" strike="noStrike" spc="-1" dirty="0">
                <a:latin typeface="Arial"/>
              </a:endParaRPr>
            </a:p>
          </p:txBody>
        </p:sp>
        <p:sp>
          <p:nvSpPr>
            <p:cNvPr id="144" name="Google Shape;149;p4"/>
            <p:cNvSpPr/>
            <p:nvPr/>
          </p:nvSpPr>
          <p:spPr>
            <a:xfrm>
              <a:off x="3231000" y="4387320"/>
              <a:ext cx="700200" cy="700200"/>
            </a:xfrm>
            <a:prstGeom prst="ellipse">
              <a:avLst/>
            </a:prstGeom>
            <a:solidFill>
              <a:srgbClr val="C3D4EB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150;p4"/>
            <p:cNvSpPr/>
            <p:nvPr/>
          </p:nvSpPr>
          <p:spPr>
            <a:xfrm>
              <a:off x="2955600" y="5304960"/>
              <a:ext cx="4786200" cy="700200"/>
            </a:xfrm>
            <a:custGeom>
              <a:avLst/>
              <a:gdLst/>
              <a:ahLst/>
              <a:cxnLst/>
              <a:rect l="l" t="t" r="r" b="b"/>
              <a:pathLst>
                <a:path w="4786487" h="700530">
                  <a:moveTo>
                    <a:pt x="4786487" y="700529"/>
                  </a:moveTo>
                  <a:lnTo>
                    <a:pt x="350265" y="700529"/>
                  </a:lnTo>
                  <a:lnTo>
                    <a:pt x="0" y="350265"/>
                  </a:lnTo>
                  <a:lnTo>
                    <a:pt x="350265" y="1"/>
                  </a:lnTo>
                  <a:lnTo>
                    <a:pt x="4786487" y="1"/>
                  </a:lnTo>
                  <a:lnTo>
                    <a:pt x="4786487" y="700529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84200" tIns="72360" rIns="135000" bIns="7236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9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IoT’s previous success</a:t>
              </a:r>
              <a:endParaRPr lang="en-US" sz="1900" b="0" strike="noStrike" spc="-1">
                <a:latin typeface="Arial"/>
              </a:endParaRPr>
            </a:p>
          </p:txBody>
        </p:sp>
        <p:sp>
          <p:nvSpPr>
            <p:cNvPr id="146" name="Google Shape;151;p4"/>
            <p:cNvSpPr/>
            <p:nvPr/>
          </p:nvSpPr>
          <p:spPr>
            <a:xfrm>
              <a:off x="2605320" y="5304960"/>
              <a:ext cx="700200" cy="700200"/>
            </a:xfrm>
            <a:prstGeom prst="ellipse">
              <a:avLst/>
            </a:prstGeom>
            <a:solidFill>
              <a:srgbClr val="C7DBBF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580920" y="6356520"/>
            <a:ext cx="5921668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78563B8-1EC6-4D94-99F1-B955B732B8B3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D11B2F1-C7FE-42A5-B632-4F2FA984E693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Google Shape;158;p5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70AD47"/>
                </a:solidFill>
                <a:latin typeface="Arial Rounded"/>
                <a:ea typeface="Arial Rounded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0" name="Google Shape;159;p5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Google Shape;160;p5"/>
          <p:cNvGrpSpPr/>
          <p:nvPr/>
        </p:nvGrpSpPr>
        <p:grpSpPr>
          <a:xfrm>
            <a:off x="3355920" y="2609280"/>
            <a:ext cx="4749840" cy="1148400"/>
            <a:chOff x="3355920" y="2609280"/>
            <a:chExt cx="4749840" cy="1148400"/>
          </a:xfrm>
        </p:grpSpPr>
        <p:sp>
          <p:nvSpPr>
            <p:cNvPr id="152" name="Google Shape;161;p5"/>
            <p:cNvSpPr/>
            <p:nvPr/>
          </p:nvSpPr>
          <p:spPr>
            <a:xfrm rot="5400000">
              <a:off x="3184200" y="27817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10800000"/>
            </a:gradFill>
            <a:ln w="9525">
              <a:solidFill>
                <a:srgbClr val="ED7D3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162;p5"/>
            <p:cNvSpPr/>
            <p:nvPr/>
          </p:nvSpPr>
          <p:spPr>
            <a:xfrm>
              <a:off x="3355920" y="301104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163;p5"/>
            <p:cNvSpPr/>
            <p:nvPr/>
          </p:nvSpPr>
          <p:spPr>
            <a:xfrm rot="5400000">
              <a:off x="5760000" y="10094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ED7D3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164;p5"/>
            <p:cNvSpPr/>
            <p:nvPr/>
          </p:nvSpPr>
          <p:spPr>
            <a:xfrm>
              <a:off x="4160160" y="26456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440" tIns="14760" rIns="14760" bIns="1476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3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To examine the extent, range, and efficiency of IoT</a:t>
              </a:r>
              <a:endParaRPr lang="en-US" sz="2300" b="0" strike="noStrike" spc="-1">
                <a:latin typeface="Arial"/>
              </a:endParaRPr>
            </a:p>
          </p:txBody>
        </p:sp>
      </p:grpSp>
      <p:grpSp>
        <p:nvGrpSpPr>
          <p:cNvPr id="156" name="Google Shape;165;p5"/>
          <p:cNvGrpSpPr/>
          <p:nvPr/>
        </p:nvGrpSpPr>
        <p:grpSpPr>
          <a:xfrm>
            <a:off x="3355920" y="1624680"/>
            <a:ext cx="4749840" cy="1148400"/>
            <a:chOff x="3355920" y="1624680"/>
            <a:chExt cx="4749840" cy="1148400"/>
          </a:xfrm>
        </p:grpSpPr>
        <p:sp>
          <p:nvSpPr>
            <p:cNvPr id="157" name="Google Shape;166;p5"/>
            <p:cNvSpPr/>
            <p:nvPr/>
          </p:nvSpPr>
          <p:spPr>
            <a:xfrm rot="5400000">
              <a:off x="3184200" y="17971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76A85B"/>
                </a:gs>
                <a:gs pos="100000">
                  <a:srgbClr val="63A03A"/>
                </a:gs>
              </a:gsLst>
              <a:lin ang="10800000"/>
            </a:gradFill>
            <a:ln w="9525">
              <a:solidFill>
                <a:srgbClr val="659C4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167;p5"/>
            <p:cNvSpPr/>
            <p:nvPr/>
          </p:nvSpPr>
          <p:spPr>
            <a:xfrm>
              <a:off x="3355920" y="202644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168;p5"/>
            <p:cNvSpPr/>
            <p:nvPr/>
          </p:nvSpPr>
          <p:spPr>
            <a:xfrm rot="5400000">
              <a:off x="5760000" y="248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659C4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Google Shape;169;p5"/>
            <p:cNvSpPr/>
            <p:nvPr/>
          </p:nvSpPr>
          <p:spPr>
            <a:xfrm>
              <a:off x="4160160" y="16610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3440" tIns="14760" rIns="14760" bIns="1476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3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Aims for  observing and analyzing risk</a:t>
              </a:r>
              <a:endParaRPr lang="en-US" sz="2300" b="0" strike="noStrike" spc="-1">
                <a:latin typeface="Arial"/>
              </a:endParaRPr>
            </a:p>
          </p:txBody>
        </p:sp>
      </p:grpSp>
      <p:grpSp>
        <p:nvGrpSpPr>
          <p:cNvPr id="161" name="Google Shape;170;p5"/>
          <p:cNvGrpSpPr/>
          <p:nvPr/>
        </p:nvGrpSpPr>
        <p:grpSpPr>
          <a:xfrm>
            <a:off x="3355920" y="3553560"/>
            <a:ext cx="4749840" cy="1145880"/>
            <a:chOff x="3355920" y="3553560"/>
            <a:chExt cx="4749840" cy="1145880"/>
          </a:xfrm>
        </p:grpSpPr>
        <p:sp>
          <p:nvSpPr>
            <p:cNvPr id="162" name="Google Shape;171;p5"/>
            <p:cNvSpPr/>
            <p:nvPr/>
          </p:nvSpPr>
          <p:spPr>
            <a:xfrm rot="5400000">
              <a:off x="3184200" y="3725280"/>
              <a:ext cx="1145880" cy="8020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0800000"/>
            </a:gradFill>
            <a:ln w="9525">
              <a:solidFill>
                <a:srgbClr val="FFC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Google Shape;172;p5"/>
            <p:cNvSpPr/>
            <p:nvPr/>
          </p:nvSpPr>
          <p:spPr>
            <a:xfrm>
              <a:off x="3355920" y="3954960"/>
              <a:ext cx="80208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Google Shape;173;p5"/>
            <p:cNvSpPr/>
            <p:nvPr/>
          </p:nvSpPr>
          <p:spPr>
            <a:xfrm rot="5400000">
              <a:off x="5759640" y="1952280"/>
              <a:ext cx="744840" cy="39470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FFC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Google Shape;174;p5"/>
            <p:cNvSpPr/>
            <p:nvPr/>
          </p:nvSpPr>
          <p:spPr>
            <a:xfrm>
              <a:off x="4158360" y="3589920"/>
              <a:ext cx="3910680" cy="67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70640" tIns="15120" rIns="15120" bIns="1512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To make </a:t>
              </a:r>
              <a:r>
                <a:rPr lang="en-US" sz="2400" spc="-1" dirty="0">
                  <a:solidFill>
                    <a:srgbClr val="000000"/>
                  </a:solidFill>
                  <a:latin typeface="Calibri"/>
                  <a:ea typeface="Calibri"/>
                </a:rPr>
                <a:t>risk detection algorithms reliable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66" name="Google Shape;175;p5"/>
          <p:cNvGrpSpPr/>
          <p:nvPr/>
        </p:nvGrpSpPr>
        <p:grpSpPr>
          <a:xfrm>
            <a:off x="3355920" y="4537080"/>
            <a:ext cx="4749840" cy="1148400"/>
            <a:chOff x="3355920" y="4537080"/>
            <a:chExt cx="4749840" cy="1148400"/>
          </a:xfrm>
        </p:grpSpPr>
        <p:sp>
          <p:nvSpPr>
            <p:cNvPr id="167" name="Google Shape;176;p5"/>
            <p:cNvSpPr/>
            <p:nvPr/>
          </p:nvSpPr>
          <p:spPr>
            <a:xfrm rot="5400000">
              <a:off x="3184200" y="4709520"/>
              <a:ext cx="1148400" cy="8035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5E81C9"/>
                </a:gs>
                <a:gs pos="100000">
                  <a:srgbClr val="3B70C9"/>
                </a:gs>
              </a:gsLst>
              <a:lin ang="10800000"/>
            </a:gradFill>
            <a:ln w="9525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Google Shape;177;p5"/>
            <p:cNvSpPr/>
            <p:nvPr/>
          </p:nvSpPr>
          <p:spPr>
            <a:xfrm>
              <a:off x="3355920" y="4939200"/>
              <a:ext cx="80352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Google Shape;178;p5"/>
            <p:cNvSpPr/>
            <p:nvPr/>
          </p:nvSpPr>
          <p:spPr>
            <a:xfrm rot="5400000">
              <a:off x="5760000" y="2937240"/>
              <a:ext cx="746280" cy="39452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9525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Google Shape;179;p5"/>
            <p:cNvSpPr/>
            <p:nvPr/>
          </p:nvSpPr>
          <p:spPr>
            <a:xfrm>
              <a:off x="4160160" y="4573440"/>
              <a:ext cx="3908880" cy="67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12600" rIns="12600" bIns="12600" anchor="ctr">
              <a:noAutofit/>
            </a:bodyPr>
            <a:lstStyle/>
            <a:p>
              <a:pPr marL="228600" lvl="1" indent="-228600">
                <a:lnSpc>
                  <a:spcPct val="90000"/>
                </a:lnSpc>
                <a:buClr>
                  <a:srgbClr val="000000"/>
                </a:buClr>
                <a:buFont typeface="Calibri"/>
                <a:buChar char="•"/>
              </a:pPr>
              <a:r>
                <a:rPr lang="en-US" sz="2000" b="0" strike="noStrike" spc="-1" dirty="0">
                  <a:latin typeface="Arial"/>
                </a:rPr>
                <a:t>Propose a protection device model</a:t>
              </a: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355919" y="6356520"/>
            <a:ext cx="5420527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0B41E59-0CF2-480F-9F44-808242068EAF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472C657-2179-4D31-BAF9-6CA7FBF2ADBC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3" name="Google Shape;186;p6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BF9000"/>
                </a:solidFill>
                <a:latin typeface="Arial Rounded"/>
                <a:ea typeface="Arial Rounded"/>
              </a:rPr>
              <a:t>PROBLEM DESCRIPTION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" name="Google Shape;187;p6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5" name="Google Shape;188;p6"/>
          <p:cNvGrpSpPr/>
          <p:nvPr/>
        </p:nvGrpSpPr>
        <p:grpSpPr>
          <a:xfrm>
            <a:off x="904680" y="2314440"/>
            <a:ext cx="2676600" cy="2645280"/>
            <a:chOff x="904680" y="2314440"/>
            <a:chExt cx="2676600" cy="2645280"/>
          </a:xfrm>
        </p:grpSpPr>
        <p:sp>
          <p:nvSpPr>
            <p:cNvPr id="176" name="Google Shape;189;p6"/>
            <p:cNvSpPr/>
            <p:nvPr/>
          </p:nvSpPr>
          <p:spPr>
            <a:xfrm>
              <a:off x="904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08B54"/>
                </a:gs>
                <a:gs pos="100000">
                  <a:srgbClr val="F67A26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Google Shape;190;p6"/>
            <p:cNvSpPr/>
            <p:nvPr/>
          </p:nvSpPr>
          <p:spPr>
            <a:xfrm>
              <a:off x="126000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The problem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8" name="Google Shape;191;p6"/>
            <p:cNvSpPr/>
            <p:nvPr/>
          </p:nvSpPr>
          <p:spPr>
            <a:xfrm rot="5400000">
              <a:off x="2173680" y="2478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108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Google Shape;192;p6"/>
            <p:cNvSpPr/>
            <p:nvPr/>
          </p:nvSpPr>
          <p:spPr>
            <a:xfrm>
              <a:off x="2173320" y="283356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Why 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490"/>
                </a:spcBef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is it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0" name="Google Shape;193;p6"/>
            <p:cNvSpPr/>
            <p:nvPr/>
          </p:nvSpPr>
          <p:spPr>
            <a:xfrm rot="10800000">
              <a:off x="2173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FFC647"/>
                </a:gs>
                <a:gs pos="100000">
                  <a:srgbClr val="FFC600"/>
                </a:gs>
              </a:gsLst>
              <a:lin ang="162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Google Shape;194;p6"/>
            <p:cNvSpPr/>
            <p:nvPr/>
          </p:nvSpPr>
          <p:spPr>
            <a:xfrm>
              <a:off x="217332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What can be done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2" name="Google Shape;195;p6"/>
            <p:cNvSpPr/>
            <p:nvPr/>
          </p:nvSpPr>
          <p:spPr>
            <a:xfrm rot="16200000">
              <a:off x="904680" y="3747600"/>
              <a:ext cx="1212120" cy="1212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6EA5DA"/>
                </a:gs>
                <a:gs pos="100000">
                  <a:srgbClr val="529BDA"/>
                </a:gs>
              </a:gsLst>
              <a:lin ang="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Google Shape;196;p6"/>
            <p:cNvSpPr/>
            <p:nvPr/>
          </p:nvSpPr>
          <p:spPr>
            <a:xfrm>
              <a:off x="1260000" y="3747240"/>
              <a:ext cx="857160" cy="85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720" tIns="99720" rIns="99720" bIns="99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What can not be done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4" name="Google Shape;197;p6"/>
            <p:cNvSpPr/>
            <p:nvPr/>
          </p:nvSpPr>
          <p:spPr>
            <a:xfrm>
              <a:off x="3013200" y="231444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Google Shape;198;p6"/>
            <p:cNvSpPr/>
            <p:nvPr/>
          </p:nvSpPr>
          <p:spPr>
            <a:xfrm rot="10800000">
              <a:off x="3162960" y="2326320"/>
              <a:ext cx="418320" cy="3636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oogle Shape;199;p6"/>
          <p:cNvGrpSpPr/>
          <p:nvPr/>
        </p:nvGrpSpPr>
        <p:grpSpPr>
          <a:xfrm>
            <a:off x="3535200" y="1188000"/>
            <a:ext cx="3534480" cy="1672920"/>
            <a:chOff x="3535200" y="1188000"/>
            <a:chExt cx="3534480" cy="1672920"/>
          </a:xfrm>
        </p:grpSpPr>
        <p:sp>
          <p:nvSpPr>
            <p:cNvPr id="187" name="Google Shape;200;p6"/>
            <p:cNvSpPr/>
            <p:nvPr/>
          </p:nvSpPr>
          <p:spPr>
            <a:xfrm>
              <a:off x="3535200" y="1188000"/>
              <a:ext cx="3534480" cy="16729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Google Shape;201;p6"/>
            <p:cNvSpPr/>
            <p:nvPr/>
          </p:nvSpPr>
          <p:spPr>
            <a:xfrm>
              <a:off x="3820320" y="1606320"/>
              <a:ext cx="2895840" cy="83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Google Shape;202;p6"/>
            <p:cNvSpPr/>
            <p:nvPr/>
          </p:nvSpPr>
          <p:spPr>
            <a:xfrm>
              <a:off x="3820320" y="1606320"/>
              <a:ext cx="2895840" cy="83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  <a:ea typeface="Calibri"/>
                </a:rPr>
                <a:t>Autism children deserve to be observed without being treated like they are caged.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190" name="Google Shape;203;p6"/>
          <p:cNvGrpSpPr/>
          <p:nvPr/>
        </p:nvGrpSpPr>
        <p:grpSpPr>
          <a:xfrm>
            <a:off x="4137480" y="2060640"/>
            <a:ext cx="4073400" cy="1887120"/>
            <a:chOff x="4137480" y="2060640"/>
            <a:chExt cx="4073400" cy="1887120"/>
          </a:xfrm>
        </p:grpSpPr>
        <p:sp>
          <p:nvSpPr>
            <p:cNvPr id="191" name="Google Shape;204;p6"/>
            <p:cNvSpPr/>
            <p:nvPr/>
          </p:nvSpPr>
          <p:spPr>
            <a:xfrm>
              <a:off x="4137480" y="2060640"/>
              <a:ext cx="4073400" cy="18871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Google Shape;205;p6"/>
            <p:cNvSpPr/>
            <p:nvPr/>
          </p:nvSpPr>
          <p:spPr>
            <a:xfrm>
              <a:off x="682200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Google Shape;206;p6"/>
            <p:cNvSpPr/>
            <p:nvPr/>
          </p:nvSpPr>
          <p:spPr>
            <a:xfrm>
              <a:off x="682200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IoT has a big role in healthcare but not enough in this field.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4" name="Google Shape;207;p6"/>
            <p:cNvSpPr/>
            <p:nvPr/>
          </p:nvSpPr>
          <p:spPr>
            <a:xfrm>
              <a:off x="564408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Google Shape;208;p6"/>
            <p:cNvSpPr/>
            <p:nvPr/>
          </p:nvSpPr>
          <p:spPr>
            <a:xfrm>
              <a:off x="564408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For being over observed they are being caged.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6" name="Google Shape;209;p6"/>
            <p:cNvSpPr/>
            <p:nvPr/>
          </p:nvSpPr>
          <p:spPr>
            <a:xfrm>
              <a:off x="446616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Google Shape;210;p6"/>
            <p:cNvSpPr/>
            <p:nvPr/>
          </p:nvSpPr>
          <p:spPr>
            <a:xfrm>
              <a:off x="4466160" y="2541600"/>
              <a:ext cx="98136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For being not observed they are getting in risk. 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98" name="Google Shape;211;p6"/>
          <p:cNvGrpSpPr/>
          <p:nvPr/>
        </p:nvGrpSpPr>
        <p:grpSpPr>
          <a:xfrm>
            <a:off x="5546520" y="3254400"/>
            <a:ext cx="3854160" cy="1982160"/>
            <a:chOff x="5546520" y="3254400"/>
            <a:chExt cx="3854160" cy="1982160"/>
          </a:xfrm>
        </p:grpSpPr>
        <p:sp>
          <p:nvSpPr>
            <p:cNvPr id="199" name="Google Shape;212;p6"/>
            <p:cNvSpPr/>
            <p:nvPr/>
          </p:nvSpPr>
          <p:spPr>
            <a:xfrm>
              <a:off x="5546520" y="3254400"/>
              <a:ext cx="3854160" cy="19821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Google Shape;213;p6"/>
            <p:cNvSpPr/>
            <p:nvPr/>
          </p:nvSpPr>
          <p:spPr>
            <a:xfrm>
              <a:off x="808668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Google Shape;215;p6"/>
            <p:cNvSpPr/>
            <p:nvPr/>
          </p:nvSpPr>
          <p:spPr>
            <a:xfrm>
              <a:off x="697212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Google Shape;216;p6"/>
            <p:cNvSpPr/>
            <p:nvPr/>
          </p:nvSpPr>
          <p:spPr>
            <a:xfrm>
              <a:off x="6822000" y="3759840"/>
              <a:ext cx="205992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Capturing risks from surrounding environment or movements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04" name="Google Shape;217;p6"/>
            <p:cNvSpPr/>
            <p:nvPr/>
          </p:nvSpPr>
          <p:spPr>
            <a:xfrm>
              <a:off x="585756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Google Shape;218;p6"/>
            <p:cNvSpPr/>
            <p:nvPr/>
          </p:nvSpPr>
          <p:spPr>
            <a:xfrm>
              <a:off x="5857560" y="3759840"/>
              <a:ext cx="928440" cy="99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Real time monitoring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06" name="Google Shape;219;p6"/>
          <p:cNvGrpSpPr/>
          <p:nvPr/>
        </p:nvGrpSpPr>
        <p:grpSpPr>
          <a:xfrm>
            <a:off x="6315120" y="4429440"/>
            <a:ext cx="4201920" cy="1911600"/>
            <a:chOff x="6315120" y="4429440"/>
            <a:chExt cx="4201920" cy="1911600"/>
          </a:xfrm>
        </p:grpSpPr>
        <p:sp>
          <p:nvSpPr>
            <p:cNvPr id="207" name="Google Shape;220;p6"/>
            <p:cNvSpPr/>
            <p:nvPr/>
          </p:nvSpPr>
          <p:spPr>
            <a:xfrm>
              <a:off x="6315120" y="4429440"/>
              <a:ext cx="4201920" cy="1911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99BD5"/>
            </a:solidFill>
            <a:ln w="127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Google Shape;221;p6"/>
            <p:cNvSpPr/>
            <p:nvPr/>
          </p:nvSpPr>
          <p:spPr>
            <a:xfrm>
              <a:off x="9084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Google Shape;222;p6"/>
            <p:cNvSpPr/>
            <p:nvPr/>
          </p:nvSpPr>
          <p:spPr>
            <a:xfrm>
              <a:off x="8063280" y="4934245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Can catch up certain situations only.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0" name="Google Shape;223;p6"/>
            <p:cNvSpPr/>
            <p:nvPr/>
          </p:nvSpPr>
          <p:spPr>
            <a:xfrm>
              <a:off x="786960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Google Shape;224;p6"/>
            <p:cNvSpPr/>
            <p:nvPr/>
          </p:nvSpPr>
          <p:spPr>
            <a:xfrm>
              <a:off x="6588791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2720" rIns="0" bIns="162720" anchor="ctr">
              <a:noAutofit/>
            </a:bodyPr>
            <a:lstStyle/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600" b="0" strike="noStrike" spc="-1" dirty="0">
                  <a:solidFill>
                    <a:srgbClr val="FFFFFF"/>
                  </a:solidFill>
                  <a:latin typeface="Calibri"/>
                  <a:ea typeface="Calibri"/>
                </a:rPr>
                <a:t>Limited range.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2" name="Google Shape;225;p6"/>
            <p:cNvSpPr/>
            <p:nvPr/>
          </p:nvSpPr>
          <p:spPr>
            <a:xfrm>
              <a:off x="6654240" y="4916520"/>
              <a:ext cx="1012320" cy="95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738282" y="6356520"/>
            <a:ext cx="4697506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654C6D0-D1C1-4355-818F-E92945021900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C3A0A41-F0B9-4423-89BA-9DF72621B02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Google Shape;233;p7"/>
          <p:cNvSpPr/>
          <p:nvPr/>
        </p:nvSpPr>
        <p:spPr>
          <a:xfrm>
            <a:off x="647640" y="307800"/>
            <a:ext cx="101152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70AD47"/>
                </a:solidFill>
                <a:latin typeface="Arial Rounded"/>
                <a:ea typeface="Arial Rounded"/>
              </a:rPr>
              <a:t>LITERATURE REVIEW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Google Shape;234;p7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729317" y="6356520"/>
            <a:ext cx="4966447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168E5DF-3481-475E-AD5A-62CD26D7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04355"/>
              </p:ext>
            </p:extLst>
          </p:nvPr>
        </p:nvGraphicFramePr>
        <p:xfrm>
          <a:off x="842442" y="2179196"/>
          <a:ext cx="10515240" cy="36880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810">
                  <a:extLst>
                    <a:ext uri="{9D8B030D-6E8A-4147-A177-3AD203B41FA5}">
                      <a16:colId xmlns:a16="http://schemas.microsoft.com/office/drawing/2014/main" val="2603117131"/>
                    </a:ext>
                  </a:extLst>
                </a:gridCol>
                <a:gridCol w="2916977">
                  <a:extLst>
                    <a:ext uri="{9D8B030D-6E8A-4147-A177-3AD203B41FA5}">
                      <a16:colId xmlns:a16="http://schemas.microsoft.com/office/drawing/2014/main" val="2896533236"/>
                    </a:ext>
                  </a:extLst>
                </a:gridCol>
                <a:gridCol w="2340643">
                  <a:extLst>
                    <a:ext uri="{9D8B030D-6E8A-4147-A177-3AD203B41FA5}">
                      <a16:colId xmlns:a16="http://schemas.microsoft.com/office/drawing/2014/main" val="1288078627"/>
                    </a:ext>
                  </a:extLst>
                </a:gridCol>
                <a:gridCol w="2628810">
                  <a:extLst>
                    <a:ext uri="{9D8B030D-6E8A-4147-A177-3AD203B41FA5}">
                      <a16:colId xmlns:a16="http://schemas.microsoft.com/office/drawing/2014/main" val="1136019509"/>
                    </a:ext>
                  </a:extLst>
                </a:gridCol>
              </a:tblGrid>
              <a:tr h="3888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Brief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720111"/>
                  </a:ext>
                </a:extLst>
              </a:tr>
              <a:tr h="38887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Autism Support System using RFID Technology 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Identifies the location of ASD child and informs parents using RFID.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Common technology, low cost, available tools.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Backdated GSM, low range, RFID can only detect physical scenarios.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6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support system for autistic children using Internet of Things technology 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Uses advanced computing device and multiple sensors to observe the children and acknowledge parents.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WIFI for communication, Several risk detection, calming section.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Complex implementation, large device, internet dependency.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68259"/>
                  </a:ext>
                </a:extLst>
              </a:tr>
            </a:tbl>
          </a:graphicData>
        </a:graphic>
      </p:graphicFrame>
      <p:sp>
        <p:nvSpPr>
          <p:cNvPr id="25" name="TextBox 3">
            <a:extLst>
              <a:ext uri="{FF2B5EF4-FFF2-40B4-BE49-F238E27FC236}">
                <a16:creationId xmlns:a16="http://schemas.microsoft.com/office/drawing/2014/main" id="{A0FB208B-B0F5-4C37-BF5B-3ED5A3B8142B}"/>
              </a:ext>
            </a:extLst>
          </p:cNvPr>
          <p:cNvSpPr/>
          <p:nvPr/>
        </p:nvSpPr>
        <p:spPr>
          <a:xfrm>
            <a:off x="838079" y="1346760"/>
            <a:ext cx="10322979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Here are som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Arial"/>
              </a:rPr>
              <a:t>e review on works that have been conducted on the similar field - 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654C6D0-D1C1-4355-818F-E92945021900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C3A0A41-F0B9-4423-89BA-9DF72621B02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Google Shape;233;p7"/>
          <p:cNvSpPr/>
          <p:nvPr/>
        </p:nvSpPr>
        <p:spPr>
          <a:xfrm>
            <a:off x="647640" y="307800"/>
            <a:ext cx="1011528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70AD47"/>
                </a:solidFill>
                <a:latin typeface="Arial Rounded"/>
                <a:ea typeface="Arial Rounded"/>
              </a:rPr>
              <a:t>LITERATURE REVIEW (cont.)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7" name="Google Shape;234;p7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AD4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881718" y="6356520"/>
            <a:ext cx="4625788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5F154F-38F0-4622-8417-5851DB49A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92914"/>
              </p:ext>
            </p:extLst>
          </p:nvPr>
        </p:nvGraphicFramePr>
        <p:xfrm>
          <a:off x="838080" y="1508851"/>
          <a:ext cx="10515240" cy="4206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810">
                  <a:extLst>
                    <a:ext uri="{9D8B030D-6E8A-4147-A177-3AD203B41FA5}">
                      <a16:colId xmlns:a16="http://schemas.microsoft.com/office/drawing/2014/main" val="2603117131"/>
                    </a:ext>
                  </a:extLst>
                </a:gridCol>
                <a:gridCol w="2916977">
                  <a:extLst>
                    <a:ext uri="{9D8B030D-6E8A-4147-A177-3AD203B41FA5}">
                      <a16:colId xmlns:a16="http://schemas.microsoft.com/office/drawing/2014/main" val="2896533236"/>
                    </a:ext>
                  </a:extLst>
                </a:gridCol>
                <a:gridCol w="2340643">
                  <a:extLst>
                    <a:ext uri="{9D8B030D-6E8A-4147-A177-3AD203B41FA5}">
                      <a16:colId xmlns:a16="http://schemas.microsoft.com/office/drawing/2014/main" val="1288078627"/>
                    </a:ext>
                  </a:extLst>
                </a:gridCol>
                <a:gridCol w="2628810">
                  <a:extLst>
                    <a:ext uri="{9D8B030D-6E8A-4147-A177-3AD203B41FA5}">
                      <a16:colId xmlns:a16="http://schemas.microsoft.com/office/drawing/2014/main" val="1136019509"/>
                    </a:ext>
                  </a:extLst>
                </a:gridCol>
              </a:tblGrid>
              <a:tr h="3888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Brief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Pros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Cons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720111"/>
                  </a:ext>
                </a:extLst>
              </a:tr>
              <a:tr h="38887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Emotion Recognition of Autism Children Using IoT [3]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thermal infrared (IR) information as data to detect the facial expression of ASD child and analyze their status.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 friendly, effective in mental and social risk/problem detection, doesn’t use multiple sensors.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ASD child make abnormal facial expressions.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6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of IoT and ML for autistic people  [4]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comparative study about the various systems currently being used for monitoring the autistic patients’ and how can those be efficiently applied.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Polysomnography, pulse rate sensor, eye tracking glasses.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proposed applications are sensitive, stationary and inefficient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6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29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B356E1D-3DA5-45EE-A4C7-FA1F38FD76B1}" type="datetime3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25 March 2023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954F48-23EE-4251-90C4-105A220EC40D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Google Shape;329;p11"/>
          <p:cNvSpPr/>
          <p:nvPr/>
        </p:nvSpPr>
        <p:spPr>
          <a:xfrm>
            <a:off x="647640" y="307800"/>
            <a:ext cx="108824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METHODOLOGY </a:t>
            </a:r>
            <a:r>
              <a:rPr lang="en-US" sz="2000" b="1" strike="noStrike" spc="-1">
                <a:solidFill>
                  <a:srgbClr val="333F4F"/>
                </a:solidFill>
                <a:latin typeface="Arial Rounded"/>
                <a:ea typeface="Arial Rounded"/>
              </a:rPr>
              <a:t>(SYSTEM FLOW AND ENGINEERING PROCESS)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7" name="Google Shape;330;p11"/>
          <p:cNvSpPr/>
          <p:nvPr/>
        </p:nvSpPr>
        <p:spPr>
          <a:xfrm rot="10800000" flipH="1">
            <a:off x="360" y="1135080"/>
            <a:ext cx="12191760" cy="2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>
                <a:lumMod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8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21" y="1792800"/>
            <a:ext cx="5764463" cy="4412726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3854824" y="6356520"/>
            <a:ext cx="4781160" cy="364680"/>
          </a:xfrm>
        </p:spPr>
        <p:txBody>
          <a:bodyPr/>
          <a:lstStyle/>
          <a:p>
            <a:r>
              <a:rPr dirty="0"/>
              <a:t>Risk Analysis and Support System  for Children with ASD Using IoT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031137F-21AA-4035-BDD7-07DB54CD60B6}"/>
              </a:ext>
            </a:extLst>
          </p:cNvPr>
          <p:cNvSpPr/>
          <p:nvPr/>
        </p:nvSpPr>
        <p:spPr>
          <a:xfrm>
            <a:off x="3854824" y="5324266"/>
            <a:ext cx="425640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Fig: Flow of the risk detection system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1813</Words>
  <Application>Microsoft Office PowerPoint</Application>
  <PresentationFormat>Widescreen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Rounded</vt:lpstr>
      <vt:lpstr>Arial Rounded MT Bold</vt:lpstr>
      <vt:lpstr>Calibri</vt:lpstr>
      <vt:lpstr>Cambria</vt:lpstr>
      <vt:lpstr>DejaVu Sans</vt:lpstr>
      <vt:lpstr>Lustria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Feeham</dc:creator>
  <dc:description/>
  <cp:lastModifiedBy>Sz Feeham</cp:lastModifiedBy>
  <cp:revision>92</cp:revision>
  <dcterms:created xsi:type="dcterms:W3CDTF">2022-04-01T14:30:40Z</dcterms:created>
  <dcterms:modified xsi:type="dcterms:W3CDTF">2023-03-24T20:01:41Z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