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6" r:id="rId11"/>
    <p:sldId id="282" r:id="rId12"/>
    <p:sldId id="267" r:id="rId13"/>
    <p:sldId id="278" r:id="rId14"/>
    <p:sldId id="279" r:id="rId15"/>
    <p:sldId id="280" r:id="rId16"/>
    <p:sldId id="268" r:id="rId17"/>
    <p:sldId id="269" r:id="rId18"/>
    <p:sldId id="271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DBEA80-DE22-4A0A-9B6E-3F99721100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16DA3-E47C-4DEA-AE6B-5505BEB525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0E20AA-94CC-44D5-BA4B-05649F47A6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681AF-5D88-4FE6-94D9-DE0F74A6F93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595E08-F700-4278-AD96-37266062CBC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10183C-421D-4374-A290-4D5C9F2C97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8AE97C-2782-41E5-B452-DFD0E9ED0E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E58085-3A67-445A-81E8-46E0732649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6E4F30-6F3E-42F0-AA3B-1E363B4936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3F3A56-3AB7-4BFA-8A86-9DDF6AF948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81CCF6-81EB-47A9-A2B1-14A01CADD6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2620E3-E96D-42F4-A307-A7E053228F3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54C5CB-124D-4E20-AF3E-4C5D8F61D7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86F17F-1D82-4B1A-9271-C94650716A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5A8B3D-61E1-4686-B625-FE679EFE47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1BA62F-48EB-4DD2-970D-84AA5572E7F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FDC9CE-D02F-4C41-8BB2-ECDCFEC315D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31E8C7-9974-4B71-9CF1-892CFE430E6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DE023A-643E-4A7F-A0D7-2B5C9E4DFA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5FBB04-F407-45B6-83AF-8CA0FF894F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A648E6-61C8-4F3E-8D39-E32B5350088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4719D5-3C78-448B-8032-36665759DA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69EFB0-C8CA-4589-85C0-E7197887DD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D2FF28-84F2-4FAB-B905-89972845FF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3730E44-0390-4DAE-91F5-C1FF4FEF65C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FFB858A-15F5-4AA5-8D66-5DC7985E52B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8;p1"/>
          <p:cNvSpPr/>
          <p:nvPr/>
        </p:nvSpPr>
        <p:spPr>
          <a:xfrm>
            <a:off x="0" y="0"/>
            <a:ext cx="3628800" cy="4419360"/>
          </a:xfrm>
          <a:prstGeom prst="diagStripe">
            <a:avLst>
              <a:gd name="adj" fmla="val 49184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89;p1"/>
          <p:cNvPicPr/>
          <p:nvPr/>
        </p:nvPicPr>
        <p:blipFill>
          <a:blip r:embed="rId2"/>
          <a:srcRect l="25979" r="23668" b="6567"/>
          <a:stretch/>
        </p:blipFill>
        <p:spPr>
          <a:xfrm>
            <a:off x="0" y="1943280"/>
            <a:ext cx="3463560" cy="49143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90;p1"/>
          <p:cNvSpPr/>
          <p:nvPr/>
        </p:nvSpPr>
        <p:spPr>
          <a:xfrm>
            <a:off x="4793040" y="558720"/>
            <a:ext cx="595584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2F5496"/>
                </a:solidFill>
                <a:latin typeface="Arial Rounded"/>
                <a:ea typeface="Arial Rounded"/>
              </a:rPr>
              <a:t>Risk Analysis and Support System  for Children with ASD Using IoT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" name="Google Shape;91;p1"/>
          <p:cNvSpPr/>
          <p:nvPr/>
        </p:nvSpPr>
        <p:spPr>
          <a:xfrm>
            <a:off x="4526280" y="2959200"/>
            <a:ext cx="648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92;p1"/>
          <p:cNvSpPr/>
          <p:nvPr/>
        </p:nvSpPr>
        <p:spPr>
          <a:xfrm>
            <a:off x="7327800" y="2959200"/>
            <a:ext cx="360" cy="307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93;p1"/>
          <p:cNvSpPr/>
          <p:nvPr/>
        </p:nvSpPr>
        <p:spPr>
          <a:xfrm>
            <a:off x="3629160" y="3162240"/>
            <a:ext cx="3250800" cy="2554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Presented by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err="1">
                <a:solidFill>
                  <a:srgbClr val="2F5496"/>
                </a:solidFill>
                <a:latin typeface="Lustria"/>
                <a:ea typeface="Lustria"/>
              </a:rPr>
              <a:t>Susmita</a:t>
            </a: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 Debnath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191002076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Tahiya Akter</a:t>
            </a:r>
            <a:endParaRPr lang="en-US" sz="20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191002213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Shartaz Yeasar Feeham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191002130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Google Shape;94;p1"/>
          <p:cNvSpPr/>
          <p:nvPr/>
        </p:nvSpPr>
        <p:spPr>
          <a:xfrm>
            <a:off x="7493040" y="3218400"/>
            <a:ext cx="3892320" cy="22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Lustria"/>
                <a:ea typeface="Lustria"/>
              </a:rPr>
              <a:t>Supervised by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F5496"/>
                </a:solidFill>
                <a:latin typeface="Lustria"/>
                <a:ea typeface="Lustria"/>
              </a:rPr>
              <a:t>Md. Solaiman Mia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Lustria"/>
                <a:ea typeface="Lustria"/>
              </a:rPr>
              <a:t>Assistant Professor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F5496"/>
                </a:solidFill>
                <a:latin typeface="Lustria"/>
                <a:ea typeface="Lustria"/>
              </a:rPr>
              <a:t>Department of CSE 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70AD47"/>
                </a:solidFill>
                <a:latin typeface="Lustria"/>
                <a:ea typeface="Lustria"/>
              </a:rPr>
              <a:t>Green University of Bangladesh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Google Shape;95;p1" descr="GUB Logo | Green University of Bangladesh"/>
          <p:cNvPicPr/>
          <p:nvPr/>
        </p:nvPicPr>
        <p:blipFill>
          <a:blip r:embed="rId3"/>
          <a:srcRect b="3914"/>
          <a:stretch/>
        </p:blipFill>
        <p:spPr>
          <a:xfrm>
            <a:off x="8016480" y="5341680"/>
            <a:ext cx="3521160" cy="13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B356E1D-3DA5-45EE-A4C7-FA1F38FD76B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954F48-23EE-4251-90C4-105A220EC40D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(SYSTEM FLOW AND ENGINEERING PROCESS)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97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256BD-511D-4971-B4A5-6050E5E1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60" y="1616448"/>
            <a:ext cx="10439960" cy="4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956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ALGORITHMS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Box 3"/>
          <p:cNvSpPr/>
          <p:nvPr/>
        </p:nvSpPr>
        <p:spPr>
          <a:xfrm>
            <a:off x="647640" y="1463040"/>
            <a:ext cx="6139080" cy="11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The system uses the data in real-life logical conditions to determine a state. There are 5 different algorithms that handles a dozen types of input data; each one is connected with others’ yet independent. A cooperative flow shown here, is the backbone of the system.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05" name="Picture 6"/>
          <p:cNvPicPr/>
          <p:nvPr/>
        </p:nvPicPr>
        <p:blipFill>
          <a:blip r:embed="rId2"/>
          <a:stretch/>
        </p:blipFill>
        <p:spPr>
          <a:xfrm>
            <a:off x="6787080" y="1165320"/>
            <a:ext cx="4102920" cy="51908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7"/>
          <p:cNvPicPr/>
          <p:nvPr/>
        </p:nvPicPr>
        <p:blipFill>
          <a:blip r:embed="rId3"/>
          <a:stretch/>
        </p:blipFill>
        <p:spPr>
          <a:xfrm>
            <a:off x="1146240" y="2936520"/>
            <a:ext cx="4493880" cy="3091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ALGORITHMS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EB4C6-8641-424E-902C-F1A8FAF0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599062"/>
            <a:ext cx="4238704" cy="4317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24C0E6-A869-4E26-B08C-959C00B8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61" y="1574940"/>
            <a:ext cx="5320317" cy="43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2303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THRESHOLDS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8A5F9-C7C6-46B4-98FB-CB0C3CDE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64" y="2929463"/>
            <a:ext cx="4546312" cy="2924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302FB-F203-4A14-948C-DD7256DB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18" y="2875924"/>
            <a:ext cx="4860691" cy="2978029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79D4565B-3E57-4B12-B16E-0FD878E29F46}"/>
              </a:ext>
            </a:extLst>
          </p:cNvPr>
          <p:cNvSpPr/>
          <p:nvPr/>
        </p:nvSpPr>
        <p:spPr>
          <a:xfrm>
            <a:off x="968940" y="1439942"/>
            <a:ext cx="1056114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figure out different threshold values, we conducted several experiments for each of the input data. </a:t>
            </a:r>
            <a:r>
              <a:rPr lang="en-US" sz="1400" spc="-1" dirty="0">
                <a:solidFill>
                  <a:srgbClr val="000000"/>
                </a:solidFill>
                <a:latin typeface="Calibri"/>
                <a:ea typeface="Arial"/>
              </a:rPr>
              <a:t>The experiments are divided into two different types. 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Regular events: Experimented on regular environments and surroundings to observe what the data looks in 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no-risk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situation. 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Risky events: Experimented on risky environments and surroundings to observe what the data looks in 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risky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situation. </a:t>
            </a:r>
          </a:p>
        </p:txBody>
      </p:sp>
    </p:spTree>
    <p:extLst>
      <p:ext uri="{BB962C8B-B14F-4D97-AF65-F5344CB8AC3E}">
        <p14:creationId xmlns:p14="http://schemas.microsoft.com/office/powerpoint/2010/main" val="676968851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THRESHOLDS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F9D68-D8E7-4CFF-B458-0927A8E2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9" y="1943791"/>
            <a:ext cx="5371327" cy="3440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E4C00-7C15-4765-A3BA-CD3F6DE8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005180"/>
            <a:ext cx="5371327" cy="33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341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48D9196-6A9C-4698-81BA-ACEE55E8B18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1B5932-B772-4462-85FB-A547E57A1A1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0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Google Shape;131;p3"/>
          <p:cNvSpPr/>
          <p:nvPr/>
        </p:nvSpPr>
        <p:spPr>
          <a:xfrm>
            <a:off x="838080" y="1547280"/>
            <a:ext cx="6155280" cy="28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Calibri"/>
              </a:rPr>
              <a:t>The proposed system consists of a processing device(Arduino Uno), a communication device (GSM module) alongside with 4 sensors, those are –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Calibr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Accelerometer (MPU6050)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Gas (MQ135)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Barometric pressure(BMP-180)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Heart rate (MAX30102)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7602120" y="1339920"/>
            <a:ext cx="3160800" cy="4713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826025AA-C91A-437C-A168-5E923D6A76B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E2B737F-5A45-49EA-A26A-9BF20E32F90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5" name="Google Shape;281;p9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DATA COLLECTION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6" name="Google Shape;282;p9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7" name="Google Shape;283;p9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318" name="Google Shape;284;p9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Google Shape;285;p9"/>
            <p:cNvSpPr/>
            <p:nvPr/>
          </p:nvSpPr>
          <p:spPr>
            <a:xfrm>
              <a:off x="988920" y="2833560"/>
              <a:ext cx="112788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Accelerometer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" name="Google Shape;286;p9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Google Shape;287;p9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Barometric pressure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2" name="Google Shape;288;p9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Google Shape;289;p9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Gas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4" name="Google Shape;290;p9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291;p9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Heart rate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6" name="Google Shape;292;p9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293;p9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8" name="Google Shape;294;p9"/>
          <p:cNvSpPr/>
          <p:nvPr/>
        </p:nvSpPr>
        <p:spPr>
          <a:xfrm>
            <a:off x="988920" y="1415880"/>
            <a:ext cx="10364400" cy="70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7B7B7B"/>
                </a:solidFill>
                <a:latin typeface="Calibri"/>
                <a:ea typeface="Cambria"/>
              </a:rPr>
              <a:t>Designed prototype system relies on sensor based environmental information. Each sensor provides some certain types of real-time data. 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9" name="Google Shape;295;p9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Arial"/>
              </a:rPr>
              <a:t>Acceleration (3-axis), Angular rotation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0" name="Google Shape;296;p9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Temperature (nature), Pressure, Altitude, Humidity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Google Shape;297;p9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Ammonia (NH3), Sulfur (S), Benzene (C6H6), CO2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Google Shape;298;p9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Heart rate, Pulse oximeter, Temperature (body)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F6972A2-0B72-42FE-A338-6AE4D2E87128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AEDEBC-9AEC-4EBA-B3A4-F03F02F908A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ED7D31"/>
                </a:solidFill>
                <a:latin typeface="Arial Rounded"/>
                <a:ea typeface="Arial Rounded"/>
              </a:rPr>
              <a:t>EVALUATION (cont.)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2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Google Shape;294;p9"/>
          <p:cNvSpPr/>
          <p:nvPr/>
        </p:nvSpPr>
        <p:spPr>
          <a:xfrm>
            <a:off x="988920" y="1415880"/>
            <a:ext cx="10364400" cy="70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7B7B7B"/>
                </a:solidFill>
                <a:latin typeface="Calibri"/>
                <a:ea typeface="Cambria"/>
              </a:rPr>
              <a:t>Test results of real-time sensor-data testing and virtually software-based testing.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44" name="Picture 4"/>
          <p:cNvPicPr/>
          <p:nvPr/>
        </p:nvPicPr>
        <p:blipFill>
          <a:blip r:embed="rId2"/>
          <a:stretch/>
        </p:blipFill>
        <p:spPr>
          <a:xfrm>
            <a:off x="1591200" y="2116440"/>
            <a:ext cx="2218680" cy="290052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6"/>
          <p:cNvPicPr/>
          <p:nvPr/>
        </p:nvPicPr>
        <p:blipFill>
          <a:blip r:embed="rId3"/>
          <a:stretch/>
        </p:blipFill>
        <p:spPr>
          <a:xfrm>
            <a:off x="6406560" y="2751120"/>
            <a:ext cx="4356360" cy="22658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7"/>
          <p:cNvSpPr/>
          <p:nvPr/>
        </p:nvSpPr>
        <p:spPr>
          <a:xfrm>
            <a:off x="1501560" y="5073480"/>
            <a:ext cx="2926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595959"/>
                </a:solidFill>
                <a:latin typeface="Cambria"/>
                <a:ea typeface="Cambria"/>
              </a:rPr>
              <a:t>Fig: test result with actual data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7" name="TextBox 13"/>
          <p:cNvSpPr/>
          <p:nvPr/>
        </p:nvSpPr>
        <p:spPr>
          <a:xfrm>
            <a:off x="6818760" y="5073120"/>
            <a:ext cx="3944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595959"/>
                </a:solidFill>
                <a:latin typeface="Cambria"/>
                <a:ea typeface="Cambria"/>
              </a:rPr>
              <a:t>Fig: test result with virtually generated data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964C0A-B621-4927-B14D-86A18C9A763F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AC7E6E-13C4-4B1C-8C04-A02F8A91C54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0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LIMITATIONS AND CHALLENGES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1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Google Shape;131;p3"/>
          <p:cNvSpPr/>
          <p:nvPr/>
        </p:nvSpPr>
        <p:spPr>
          <a:xfrm>
            <a:off x="838080" y="1547280"/>
            <a:ext cx="10515240" cy="28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The system works as expected till now, but further evaluation may figure out more defects.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However some drawbacks found yet are – 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Arial"/>
              </a:rPr>
              <a:t>Differentiating risky events vs regular events.</a:t>
            </a: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Limited risk detection.</a:t>
            </a: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Testing is hard and risky.</a:t>
            </a: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Failure propagation.</a:t>
            </a: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Arial"/>
              </a:rPr>
              <a:t>Hart rate sensor is not capable enough.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F1AD5C7-8926-406A-B301-DFEBBFC7A54A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D87149-224C-4596-86E4-81200266842B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5" name="Google Shape;413;p1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548135"/>
                </a:solidFill>
                <a:latin typeface="Arial Rounded"/>
                <a:ea typeface="Arial Rounded"/>
              </a:rPr>
              <a:t>CONCLUSION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6" name="Google Shape;414;p15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7" name="Google Shape;415;p15"/>
          <p:cNvGrpSpPr/>
          <p:nvPr/>
        </p:nvGrpSpPr>
        <p:grpSpPr>
          <a:xfrm>
            <a:off x="1310760" y="1514520"/>
            <a:ext cx="8602920" cy="4623480"/>
            <a:chOff x="1310760" y="1514520"/>
            <a:chExt cx="8602920" cy="4623480"/>
          </a:xfrm>
        </p:grpSpPr>
        <p:sp>
          <p:nvSpPr>
            <p:cNvPr id="388" name="Google Shape;416;p15"/>
            <p:cNvSpPr/>
            <p:nvPr/>
          </p:nvSpPr>
          <p:spPr>
            <a:xfrm>
              <a:off x="1310760" y="1514520"/>
              <a:ext cx="4623480" cy="462348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C4E0B2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Google Shape;417;p15"/>
            <p:cNvSpPr/>
            <p:nvPr/>
          </p:nvSpPr>
          <p:spPr>
            <a:xfrm>
              <a:off x="3622680" y="1514520"/>
              <a:ext cx="6104520" cy="4623480"/>
            </a:xfrm>
            <a:prstGeom prst="rect">
              <a:avLst/>
            </a:prstGeom>
            <a:solidFill>
              <a:srgbClr val="C4E0B2">
                <a:alpha val="90000"/>
              </a:srgbClr>
            </a:solidFill>
            <a:ln w="12700">
              <a:solidFill>
                <a:srgbClr val="C4E0B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Google Shape;418;p15"/>
            <p:cNvSpPr/>
            <p:nvPr/>
          </p:nvSpPr>
          <p:spPr>
            <a:xfrm>
              <a:off x="3622680" y="151452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3720" tIns="243720" rIns="243720" bIns="243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6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lang="en-US" sz="6400" b="0" strike="noStrike" spc="-1">
                <a:latin typeface="Arial"/>
              </a:endParaRPr>
            </a:p>
          </p:txBody>
        </p:sp>
        <p:sp>
          <p:nvSpPr>
            <p:cNvPr id="391" name="Google Shape;419;p15"/>
            <p:cNvSpPr/>
            <p:nvPr/>
          </p:nvSpPr>
          <p:spPr>
            <a:xfrm>
              <a:off x="2120040" y="2901600"/>
              <a:ext cx="3005280" cy="300528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2CC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oogle Shape;420;p15"/>
            <p:cNvSpPr/>
            <p:nvPr/>
          </p:nvSpPr>
          <p:spPr>
            <a:xfrm>
              <a:off x="3622680" y="2901600"/>
              <a:ext cx="6104520" cy="3005280"/>
            </a:xfrm>
            <a:prstGeom prst="rect">
              <a:avLst/>
            </a:prstGeom>
            <a:solidFill>
              <a:srgbClr val="FFF2CC">
                <a:alpha val="90000"/>
              </a:srgbClr>
            </a:solidFill>
            <a:ln w="12700">
              <a:solidFill>
                <a:srgbClr val="FFF2C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Google Shape;421;p15"/>
            <p:cNvSpPr/>
            <p:nvPr/>
          </p:nvSpPr>
          <p:spPr>
            <a:xfrm>
              <a:off x="3622680" y="290160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3720" tIns="243720" rIns="243720" bIns="243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6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lang="en-US" sz="6400" b="0" strike="noStrike" spc="-1">
                <a:latin typeface="Arial"/>
              </a:endParaRPr>
            </a:p>
          </p:txBody>
        </p:sp>
        <p:sp>
          <p:nvSpPr>
            <p:cNvPr id="394" name="Google Shape;422;p15"/>
            <p:cNvSpPr/>
            <p:nvPr/>
          </p:nvSpPr>
          <p:spPr>
            <a:xfrm>
              <a:off x="2928960" y="4288680"/>
              <a:ext cx="1386720" cy="138672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8E2F3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Google Shape;423;p15"/>
            <p:cNvSpPr/>
            <p:nvPr/>
          </p:nvSpPr>
          <p:spPr>
            <a:xfrm>
              <a:off x="3622680" y="4288680"/>
              <a:ext cx="6104520" cy="1386720"/>
            </a:xfrm>
            <a:prstGeom prst="rect">
              <a:avLst/>
            </a:prstGeom>
            <a:solidFill>
              <a:srgbClr val="D8E2F3">
                <a:alpha val="90000"/>
              </a:srgbClr>
            </a:solidFill>
            <a:ln w="12700">
              <a:solidFill>
                <a:srgbClr val="F2F2F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Google Shape;424;p15"/>
            <p:cNvSpPr/>
            <p:nvPr/>
          </p:nvSpPr>
          <p:spPr>
            <a:xfrm>
              <a:off x="3622680" y="428868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3720" tIns="243720" rIns="243720" bIns="243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6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lang="en-US" sz="6400" b="0" strike="noStrike" spc="-1">
                <a:latin typeface="Arial"/>
              </a:endParaRPr>
            </a:p>
          </p:txBody>
        </p:sp>
        <p:sp>
          <p:nvSpPr>
            <p:cNvPr id="397" name="Google Shape;425;p15"/>
            <p:cNvSpPr/>
            <p:nvPr/>
          </p:nvSpPr>
          <p:spPr>
            <a:xfrm>
              <a:off x="3962880" y="1524960"/>
              <a:ext cx="5771880" cy="1386720"/>
            </a:xfrm>
            <a:prstGeom prst="rect">
              <a:avLst/>
            </a:prstGeom>
            <a:solidFill>
              <a:srgbClr val="C4E0B2">
                <a:alpha val="9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Google Shape;426;p15"/>
            <p:cNvSpPr/>
            <p:nvPr/>
          </p:nvSpPr>
          <p:spPr>
            <a:xfrm>
              <a:off x="3962880" y="1524960"/>
              <a:ext cx="57718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360" tIns="72360" rIns="72360" bIns="72360" anchor="ctr">
              <a:noAutofit/>
            </a:bodyPr>
            <a:lstStyle/>
            <a:p>
              <a:pPr marL="171360" lvl="1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ASD child problems and barriers </a:t>
              </a:r>
              <a:endParaRPr lang="en-US" sz="1900" b="0" strike="noStrike" spc="-1">
                <a:latin typeface="Arial"/>
              </a:endParaRPr>
            </a:p>
            <a:p>
              <a:pPr marL="171360" lvl="1" indent="-171360">
                <a:lnSpc>
                  <a:spcPct val="90000"/>
                </a:lnSpc>
                <a:spcBef>
                  <a:spcPts val="286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Availability and high capability of IoT devices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399" name="Google Shape;427;p15"/>
            <p:cNvSpPr/>
            <p:nvPr/>
          </p:nvSpPr>
          <p:spPr>
            <a:xfrm>
              <a:off x="3939480" y="2859120"/>
              <a:ext cx="55306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428;p15"/>
            <p:cNvSpPr/>
            <p:nvPr/>
          </p:nvSpPr>
          <p:spPr>
            <a:xfrm>
              <a:off x="3939480" y="2859120"/>
              <a:ext cx="55306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360" tIns="72360" rIns="72360" bIns="72360" anchor="ctr">
              <a:noAutofit/>
            </a:bodyPr>
            <a:lstStyle/>
            <a:p>
              <a:pPr marL="171360" lvl="1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Risk analysis and acknowledgement systems</a:t>
              </a:r>
              <a:endParaRPr lang="en-US" sz="1900" b="0" strike="noStrike" spc="-1">
                <a:latin typeface="Arial"/>
              </a:endParaRPr>
            </a:p>
            <a:p>
              <a:pPr marL="171360" lvl="1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Multi situation catch up and communication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401" name="Google Shape;429;p15"/>
            <p:cNvSpPr/>
            <p:nvPr/>
          </p:nvSpPr>
          <p:spPr>
            <a:xfrm>
              <a:off x="3976560" y="4251960"/>
              <a:ext cx="593712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430;p15"/>
            <p:cNvSpPr/>
            <p:nvPr/>
          </p:nvSpPr>
          <p:spPr>
            <a:xfrm>
              <a:off x="3976560" y="4251960"/>
              <a:ext cx="593712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360" tIns="72360" rIns="72360" bIns="72360" anchor="ctr">
              <a:noAutofit/>
            </a:bodyPr>
            <a:lstStyle/>
            <a:p>
              <a:pPr marL="171360" lvl="1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Software evaluation resulted better than hardware</a:t>
              </a:r>
              <a:endParaRPr lang="en-US" sz="1900" b="0" strike="noStrike" spc="-1">
                <a:latin typeface="Arial"/>
              </a:endParaRPr>
            </a:p>
            <a:p>
              <a:pPr marL="171360" lvl="1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Hard to test</a:t>
              </a:r>
              <a:endParaRPr lang="en-US" sz="1900" b="0" strike="noStrike" spc="-1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7F97BBC-9EA0-4E05-A274-DFF4AFBFE1C5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91" name="Google Shape;102;p2"/>
          <p:cNvGrpSpPr/>
          <p:nvPr/>
        </p:nvGrpSpPr>
        <p:grpSpPr>
          <a:xfrm>
            <a:off x="-135000" y="802080"/>
            <a:ext cx="4780440" cy="4983120"/>
            <a:chOff x="-135000" y="802080"/>
            <a:chExt cx="4780440" cy="4983120"/>
          </a:xfrm>
        </p:grpSpPr>
        <p:sp>
          <p:nvSpPr>
            <p:cNvPr id="92" name="Google Shape;103;p2"/>
            <p:cNvSpPr/>
            <p:nvPr/>
          </p:nvSpPr>
          <p:spPr>
            <a:xfrm>
              <a:off x="594360" y="2121120"/>
              <a:ext cx="2865240" cy="2371320"/>
            </a:xfrm>
            <a:custGeom>
              <a:avLst/>
              <a:gdLst/>
              <a:ahLst/>
              <a:cxnLst/>
              <a:rect l="l" t="t" r="r" b="b"/>
              <a:pathLst>
                <a:path w="2371962" h="2371750">
                  <a:moveTo>
                    <a:pt x="0" y="1185875"/>
                  </a:moveTo>
                  <a:cubicBezTo>
                    <a:pt x="0" y="530934"/>
                    <a:pt x="530982" y="0"/>
                    <a:pt x="1185981" y="0"/>
                  </a:cubicBezTo>
                  <a:cubicBezTo>
                    <a:pt x="1840980" y="0"/>
                    <a:pt x="2371962" y="530934"/>
                    <a:pt x="2371962" y="1185875"/>
                  </a:cubicBezTo>
                  <a:cubicBezTo>
                    <a:pt x="2371962" y="1840816"/>
                    <a:pt x="1840980" y="2371750"/>
                    <a:pt x="1185981" y="2371750"/>
                  </a:cubicBezTo>
                  <a:cubicBezTo>
                    <a:pt x="530982" y="2371750"/>
                    <a:pt x="0" y="1840816"/>
                    <a:pt x="0" y="1185875"/>
                  </a:cubicBezTo>
                  <a:close/>
                </a:path>
              </a:pathLst>
            </a:cu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0600" tIns="390600" rIns="390600" bIns="39060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3400" b="1" strike="noStrike" spc="-1">
                  <a:solidFill>
                    <a:srgbClr val="FFFFFF"/>
                  </a:solidFill>
                  <a:latin typeface="Arial Rounded"/>
                  <a:ea typeface="Arial Rounded"/>
                </a:rPr>
                <a:t>Contents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93" name="Google Shape;104;p2"/>
            <p:cNvSpPr/>
            <p:nvPr/>
          </p:nvSpPr>
          <p:spPr>
            <a:xfrm>
              <a:off x="-135000" y="802080"/>
              <a:ext cx="4780440" cy="4983120"/>
            </a:xfrm>
            <a:prstGeom prst="blockArc">
              <a:avLst>
                <a:gd name="adj1" fmla="val 16509444"/>
                <a:gd name="adj2" fmla="val 5088054"/>
                <a:gd name="adj3" fmla="val 5240"/>
              </a:avLst>
            </a:pr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Google Shape;105;p2"/>
          <p:cNvSpPr/>
          <p:nvPr/>
        </p:nvSpPr>
        <p:spPr>
          <a:xfrm>
            <a:off x="4327059" y="1438200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ED7D31"/>
                </a:solidFill>
                <a:latin typeface="Arial Rounded"/>
                <a:ea typeface="Arial Rounded"/>
              </a:rPr>
              <a:t>Motivation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Google Shape;106;p2"/>
          <p:cNvSpPr/>
          <p:nvPr/>
        </p:nvSpPr>
        <p:spPr>
          <a:xfrm>
            <a:off x="4797900" y="2264159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6" name="Google Shape;107;p2"/>
          <p:cNvSpPr/>
          <p:nvPr/>
        </p:nvSpPr>
        <p:spPr>
          <a:xfrm>
            <a:off x="4967280" y="3349804"/>
            <a:ext cx="31449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C000"/>
                </a:solidFill>
                <a:latin typeface="Arial Rounded"/>
                <a:ea typeface="Arial Rounded"/>
              </a:rPr>
              <a:t>Literature Review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Google Shape;108;p2"/>
          <p:cNvSpPr/>
          <p:nvPr/>
        </p:nvSpPr>
        <p:spPr>
          <a:xfrm>
            <a:off x="4634831" y="4322164"/>
            <a:ext cx="35337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B0F0"/>
                </a:solidFill>
                <a:latin typeface="Arial Rounded"/>
                <a:ea typeface="Arial Rounded"/>
              </a:rPr>
              <a:t>Problem Description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8" name="Google Shape;112;p2"/>
          <p:cNvSpPr/>
          <p:nvPr/>
        </p:nvSpPr>
        <p:spPr>
          <a:xfrm>
            <a:off x="3586550" y="1419539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Google Shape;113;p2"/>
          <p:cNvSpPr/>
          <p:nvPr/>
        </p:nvSpPr>
        <p:spPr>
          <a:xfrm>
            <a:off x="4097520" y="2227791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Google Shape;114;p2"/>
          <p:cNvSpPr/>
          <p:nvPr/>
        </p:nvSpPr>
        <p:spPr>
          <a:xfrm>
            <a:off x="4200300" y="3233039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Google Shape;115;p2"/>
          <p:cNvSpPr/>
          <p:nvPr/>
        </p:nvSpPr>
        <p:spPr>
          <a:xfrm>
            <a:off x="3913200" y="421836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116;p2"/>
          <p:cNvSpPr/>
          <p:nvPr/>
        </p:nvSpPr>
        <p:spPr>
          <a:xfrm>
            <a:off x="3126600" y="496314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Google Shape;119;p2"/>
          <p:cNvSpPr/>
          <p:nvPr/>
        </p:nvSpPr>
        <p:spPr>
          <a:xfrm>
            <a:off x="261072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120;p2"/>
          <p:cNvSpPr/>
          <p:nvPr/>
        </p:nvSpPr>
        <p:spPr>
          <a:xfrm>
            <a:off x="3331440" y="712080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6" name="Google Shape;109;p2"/>
          <p:cNvSpPr/>
          <p:nvPr/>
        </p:nvSpPr>
        <p:spPr>
          <a:xfrm>
            <a:off x="3888459" y="5067600"/>
            <a:ext cx="4364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C55A11"/>
                </a:solidFill>
                <a:latin typeface="Arial Rounded"/>
                <a:ea typeface="Arial Rounded"/>
              </a:rPr>
              <a:t>Methodology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8" name="Google Shape;104;p2"/>
          <p:cNvSpPr/>
          <p:nvPr/>
        </p:nvSpPr>
        <p:spPr>
          <a:xfrm>
            <a:off x="3969360" y="802080"/>
            <a:ext cx="4780440" cy="4983120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gradFill rotWithShape="0">
            <a:gsLst>
              <a:gs pos="50000">
                <a:srgbClr val="000000"/>
              </a:gs>
              <a:gs pos="100000">
                <a:srgbClr val="474747"/>
              </a:gs>
            </a:gsLst>
            <a:lin ang="162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105;p2"/>
          <p:cNvSpPr/>
          <p:nvPr/>
        </p:nvSpPr>
        <p:spPr>
          <a:xfrm>
            <a:off x="8559675" y="1457467"/>
            <a:ext cx="323640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ED7D31"/>
                </a:solidFill>
                <a:latin typeface="Arial Rounded"/>
                <a:ea typeface="Arial Rounded"/>
              </a:rPr>
              <a:t>Data collection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Google Shape;106;p2"/>
          <p:cNvSpPr/>
          <p:nvPr/>
        </p:nvSpPr>
        <p:spPr>
          <a:xfrm>
            <a:off x="8960795" y="2346847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Evaluation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1" name="Google Shape;107;p2"/>
          <p:cNvSpPr/>
          <p:nvPr/>
        </p:nvSpPr>
        <p:spPr>
          <a:xfrm>
            <a:off x="9113199" y="3462865"/>
            <a:ext cx="282852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FFC000"/>
                </a:solidFill>
                <a:latin typeface="Arial Rounded"/>
                <a:ea typeface="Arial Rounded"/>
              </a:rPr>
              <a:t>Limitations and challenges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2" name="Google Shape;108;p2"/>
          <p:cNvSpPr/>
          <p:nvPr/>
        </p:nvSpPr>
        <p:spPr>
          <a:xfrm>
            <a:off x="8760579" y="4318906"/>
            <a:ext cx="35337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B0F0"/>
                </a:solidFill>
                <a:latin typeface="Arial Rounded"/>
                <a:ea typeface="Arial Rounded"/>
              </a:rPr>
              <a:t>Future work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Google Shape;112;p2"/>
          <p:cNvSpPr/>
          <p:nvPr/>
        </p:nvSpPr>
        <p:spPr>
          <a:xfrm>
            <a:off x="7694348" y="1425082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113;p2"/>
          <p:cNvSpPr/>
          <p:nvPr/>
        </p:nvSpPr>
        <p:spPr>
          <a:xfrm>
            <a:off x="8249040" y="2262967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114;p2"/>
          <p:cNvSpPr/>
          <p:nvPr/>
        </p:nvSpPr>
        <p:spPr>
          <a:xfrm>
            <a:off x="8301416" y="3349804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Google Shape;115;p2"/>
          <p:cNvSpPr/>
          <p:nvPr/>
        </p:nvSpPr>
        <p:spPr>
          <a:xfrm>
            <a:off x="8017560" y="4235026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116;p2"/>
          <p:cNvSpPr/>
          <p:nvPr/>
        </p:nvSpPr>
        <p:spPr>
          <a:xfrm>
            <a:off x="7274799" y="4962183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Google Shape;119;p2"/>
          <p:cNvSpPr/>
          <p:nvPr/>
        </p:nvSpPr>
        <p:spPr>
          <a:xfrm>
            <a:off x="666756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Google Shape;120;p2"/>
          <p:cNvSpPr/>
          <p:nvPr/>
        </p:nvSpPr>
        <p:spPr>
          <a:xfrm>
            <a:off x="7435800" y="712080"/>
            <a:ext cx="3536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Google Shape;109;p2"/>
          <p:cNvSpPr/>
          <p:nvPr/>
        </p:nvSpPr>
        <p:spPr>
          <a:xfrm>
            <a:off x="7999956" y="5106226"/>
            <a:ext cx="4364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C55A11"/>
                </a:solidFill>
                <a:latin typeface="Arial Rounded"/>
                <a:ea typeface="Arial Rounded"/>
              </a:rPr>
              <a:t>Conclusion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7E27CE4-7C52-46C9-935D-02CCF5C959F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E1D9B87-B796-454C-A758-E7A92E2634D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56513F3-72A2-46B5-9B4C-F173F4AC247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5" name="Google Shape;437;p1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FFC000"/>
                </a:solidFill>
                <a:latin typeface="Arial Rounded"/>
                <a:ea typeface="Arial Rounded"/>
              </a:rPr>
              <a:t>REFERENCES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6" name="Google Shape;438;p16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439;p16"/>
          <p:cNvSpPr/>
          <p:nvPr/>
        </p:nvSpPr>
        <p:spPr>
          <a:xfrm>
            <a:off x="1442880" y="1699200"/>
            <a:ext cx="9458640" cy="40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BF9000"/>
                </a:solidFill>
                <a:latin typeface="Calibri"/>
                <a:ea typeface="Calibri"/>
              </a:rPr>
              <a:t>[1] </a:t>
            </a:r>
            <a:r>
              <a:rPr lang="en-US" sz="2000" b="0" strike="noStrike" spc="-1">
                <a:solidFill>
                  <a:srgbClr val="3A3838"/>
                </a:solidFill>
                <a:latin typeface="Calibri"/>
                <a:ea typeface="Calibri"/>
              </a:rPr>
              <a:t>A. S. Agnal, S. Janani, C. Maneesha and K. Ramya “Autism Support System using RFID Technology,” Int. J. Engineering and Advanced Technology, vol. 9, no. 1, pp. 4706-4710, 2019.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BF9000"/>
                </a:solidFill>
                <a:latin typeface="Calibri"/>
                <a:ea typeface="Calibri"/>
              </a:rPr>
              <a:t>[2] </a:t>
            </a:r>
            <a:r>
              <a:rPr lang="en-US" sz="2000" b="0" strike="noStrike" spc="-1">
                <a:solidFill>
                  <a:srgbClr val="3A3838"/>
                </a:solidFill>
                <a:latin typeface="Calibri"/>
                <a:ea typeface="Calibri"/>
              </a:rPr>
              <a:t>N. M. Abdullah and A. F. A. Allaf, “A support system for autistic children using Internet of Things technology,” 2021 Int. Conf. Advanced Computer Applications (ACA), pp. 51-56, 2021.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BF9000"/>
                </a:solidFill>
                <a:latin typeface="Calibri"/>
                <a:ea typeface="Calibri"/>
              </a:rPr>
              <a:t>[3] </a:t>
            </a:r>
            <a:r>
              <a:rPr lang="en-US" sz="2000" b="0" strike="noStrike" spc="-1">
                <a:solidFill>
                  <a:srgbClr val="3A3838"/>
                </a:solidFill>
                <a:latin typeface="Calibri"/>
                <a:ea typeface="Calibri"/>
              </a:rPr>
              <a:t>K. Lavanya, S. M. Anitha, J. Joveka, R. Priyatharshni and S. Mahipal, “Emotion recognition of autism children using IoT,” Int. J. Applied Engineering Research, vol. 14, no. 6, pp. 106-111, 2019.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BF9000"/>
                </a:solidFill>
                <a:latin typeface="Calibri"/>
                <a:ea typeface="Calibri"/>
              </a:rPr>
              <a:t>[4] </a:t>
            </a:r>
            <a:r>
              <a:rPr lang="en-US" sz="2000" b="0" strike="noStrike" spc="-1">
                <a:solidFill>
                  <a:srgbClr val="3A3838"/>
                </a:solidFill>
                <a:latin typeface="Calibri"/>
                <a:ea typeface="Calibri"/>
              </a:rPr>
              <a:t>S. Dedgaonkar, R. K. S. Bedi, K. Kothari, R. Loya and S. Godbole,“Role of IoT and ML for autistic people,” Int. J. Future Generation Communication and Networking, vol. 13, no. 3, pp. 773–781, 2019.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AAEC28A6-FF23-4A47-A398-462CDE6398D9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3434E7E-9BF1-47B5-8B60-053DD81091B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7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129;p3" descr="Autism spectrum disorder (ASD) in Bangladesh | theindependentbd.com"/>
          <p:cNvPicPr/>
          <p:nvPr/>
        </p:nvPicPr>
        <p:blipFill>
          <a:blip r:embed="rId2"/>
          <a:srcRect l="16998" t="6971" r="16998" b="4947"/>
          <a:stretch/>
        </p:blipFill>
        <p:spPr>
          <a:xfrm>
            <a:off x="838080" y="1414800"/>
            <a:ext cx="2342880" cy="17586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0;p3" descr="What Is Meant By the term: Internet of Things(IoT)? | Medium"/>
          <p:cNvPicPr/>
          <p:nvPr/>
        </p:nvPicPr>
        <p:blipFill>
          <a:blip r:embed="rId3"/>
          <a:stretch/>
        </p:blipFill>
        <p:spPr>
          <a:xfrm>
            <a:off x="8610480" y="3429000"/>
            <a:ext cx="3238200" cy="268632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31;p3"/>
          <p:cNvSpPr/>
          <p:nvPr/>
        </p:nvSpPr>
        <p:spPr>
          <a:xfrm>
            <a:off x="3581280" y="1547280"/>
            <a:ext cx="72957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alibri"/>
                <a:ea typeface="Calibri"/>
              </a:rPr>
              <a:t>Autism Spectrum Disorder (ASD) is a medical condition that occurs in children which affects communication and behavior of a kid.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1" name="Google Shape;132;p3"/>
          <p:cNvSpPr/>
          <p:nvPr/>
        </p:nvSpPr>
        <p:spPr>
          <a:xfrm>
            <a:off x="838080" y="4604760"/>
            <a:ext cx="79149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alibri"/>
                <a:ea typeface="Calibri"/>
              </a:rPr>
              <a:t>Internet of Things (IoT) is simply a network of “things” that are connected to the internet so they can share data with each other.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86B6487-5B13-4807-B4DD-47D058531E92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EDBEB54-E840-4D1A-B437-A1D7FFAF0FD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ED7D31"/>
                </a:solidFill>
                <a:latin typeface="Arial Rounded"/>
                <a:ea typeface="Arial Rounded"/>
              </a:rPr>
              <a:t>MOTIVATIONS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oogle Shape;141;p4"/>
          <p:cNvGrpSpPr/>
          <p:nvPr/>
        </p:nvGrpSpPr>
        <p:grpSpPr>
          <a:xfrm>
            <a:off x="2605320" y="1666080"/>
            <a:ext cx="5917320" cy="4339080"/>
            <a:chOff x="2605320" y="1666080"/>
            <a:chExt cx="5917320" cy="4339080"/>
          </a:xfrm>
        </p:grpSpPr>
        <p:sp>
          <p:nvSpPr>
            <p:cNvPr id="137" name="Google Shape;142;p4"/>
            <p:cNvSpPr/>
            <p:nvPr/>
          </p:nvSpPr>
          <p:spPr>
            <a:xfrm>
              <a:off x="2955600" y="166608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Acquiring knowledge </a:t>
              </a:r>
              <a:endParaRPr lang="en-US" sz="1900" b="0" strike="noStrike" spc="-1" dirty="0">
                <a:latin typeface="Arial"/>
              </a:endParaRPr>
            </a:p>
          </p:txBody>
        </p:sp>
        <p:sp>
          <p:nvSpPr>
            <p:cNvPr id="138" name="Google Shape;143;p4"/>
            <p:cNvSpPr/>
            <p:nvPr/>
          </p:nvSpPr>
          <p:spPr>
            <a:xfrm>
              <a:off x="2605320" y="1666080"/>
              <a:ext cx="700200" cy="700200"/>
            </a:xfrm>
            <a:prstGeom prst="ellipse">
              <a:avLst/>
            </a:prstGeom>
            <a:solidFill>
              <a:srgbClr val="F5CBBC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144;p4"/>
            <p:cNvSpPr/>
            <p:nvPr/>
          </p:nvSpPr>
          <p:spPr>
            <a:xfrm>
              <a:off x="3736440" y="261468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Assuring safety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0" name="Google Shape;145;p4"/>
            <p:cNvSpPr/>
            <p:nvPr/>
          </p:nvSpPr>
          <p:spPr>
            <a:xfrm>
              <a:off x="3231000" y="2609640"/>
              <a:ext cx="700200" cy="700200"/>
            </a:xfrm>
            <a:prstGeom prst="ellipse">
              <a:avLst/>
            </a:prstGeom>
            <a:solidFill>
              <a:srgbClr val="D8D8D8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146;p4"/>
            <p:cNvSpPr/>
            <p:nvPr/>
          </p:nvSpPr>
          <p:spPr>
            <a:xfrm>
              <a:off x="2955600" y="348552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High availability of IoT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2" name="Google Shape;147;p4"/>
            <p:cNvSpPr/>
            <p:nvPr/>
          </p:nvSpPr>
          <p:spPr>
            <a:xfrm>
              <a:off x="2605320" y="3485520"/>
              <a:ext cx="700200" cy="700200"/>
            </a:xfrm>
            <a:prstGeom prst="ellipse">
              <a:avLst/>
            </a:prstGeom>
            <a:solidFill>
              <a:srgbClr val="FFE2BA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148;p4"/>
            <p:cNvSpPr/>
            <p:nvPr/>
          </p:nvSpPr>
          <p:spPr>
            <a:xfrm>
              <a:off x="3736440" y="439524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Contribute for health sector</a:t>
              </a:r>
              <a:endParaRPr lang="en-US" sz="1900" b="0" strike="noStrike" spc="-1" dirty="0">
                <a:latin typeface="Arial"/>
              </a:endParaRPr>
            </a:p>
          </p:txBody>
        </p:sp>
        <p:sp>
          <p:nvSpPr>
            <p:cNvPr id="144" name="Google Shape;149;p4"/>
            <p:cNvSpPr/>
            <p:nvPr/>
          </p:nvSpPr>
          <p:spPr>
            <a:xfrm>
              <a:off x="3231000" y="4387320"/>
              <a:ext cx="700200" cy="700200"/>
            </a:xfrm>
            <a:prstGeom prst="ellipse">
              <a:avLst/>
            </a:prstGeom>
            <a:solidFill>
              <a:srgbClr val="C3D4EB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150;p4"/>
            <p:cNvSpPr/>
            <p:nvPr/>
          </p:nvSpPr>
          <p:spPr>
            <a:xfrm>
              <a:off x="2955600" y="530496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IoT’s previous success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6" name="Google Shape;151;p4"/>
            <p:cNvSpPr/>
            <p:nvPr/>
          </p:nvSpPr>
          <p:spPr>
            <a:xfrm>
              <a:off x="2605320" y="5304960"/>
              <a:ext cx="700200" cy="700200"/>
            </a:xfrm>
            <a:prstGeom prst="ellipse">
              <a:avLst/>
            </a:prstGeom>
            <a:solidFill>
              <a:srgbClr val="C7DBBF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78563B8-1EC6-4D94-99F1-B955B732B8B3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D11B2F1-C7FE-42A5-B632-4F2FA984E69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Google Shape;158;p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0" name="Google Shape;159;p5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oogle Shape;160;p5"/>
          <p:cNvGrpSpPr/>
          <p:nvPr/>
        </p:nvGrpSpPr>
        <p:grpSpPr>
          <a:xfrm>
            <a:off x="3355920" y="2609280"/>
            <a:ext cx="4749840" cy="1148400"/>
            <a:chOff x="3355920" y="2609280"/>
            <a:chExt cx="4749840" cy="1148400"/>
          </a:xfrm>
        </p:grpSpPr>
        <p:sp>
          <p:nvSpPr>
            <p:cNvPr id="152" name="Google Shape;161;p5"/>
            <p:cNvSpPr/>
            <p:nvPr/>
          </p:nvSpPr>
          <p:spPr>
            <a:xfrm rot="5400000">
              <a:off x="3184200" y="27817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10800000"/>
            </a:gradFill>
            <a:ln w="952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162;p5"/>
            <p:cNvSpPr/>
            <p:nvPr/>
          </p:nvSpPr>
          <p:spPr>
            <a:xfrm>
              <a:off x="3355920" y="30110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163;p5"/>
            <p:cNvSpPr/>
            <p:nvPr/>
          </p:nvSpPr>
          <p:spPr>
            <a:xfrm rot="5400000">
              <a:off x="5760000" y="10094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164;p5"/>
            <p:cNvSpPr/>
            <p:nvPr/>
          </p:nvSpPr>
          <p:spPr>
            <a:xfrm>
              <a:off x="4160160" y="26456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440" tIns="14760" rIns="14760" bIns="1476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3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To examine the extent, range, and efficiency of IoT</a:t>
              </a:r>
              <a:endParaRPr lang="en-US" sz="2300" b="0" strike="noStrike" spc="-1">
                <a:latin typeface="Arial"/>
              </a:endParaRPr>
            </a:p>
          </p:txBody>
        </p:sp>
      </p:grpSp>
      <p:grpSp>
        <p:nvGrpSpPr>
          <p:cNvPr id="156" name="Google Shape;165;p5"/>
          <p:cNvGrpSpPr/>
          <p:nvPr/>
        </p:nvGrpSpPr>
        <p:grpSpPr>
          <a:xfrm>
            <a:off x="3355920" y="1624680"/>
            <a:ext cx="4749840" cy="1148400"/>
            <a:chOff x="3355920" y="1624680"/>
            <a:chExt cx="4749840" cy="1148400"/>
          </a:xfrm>
        </p:grpSpPr>
        <p:sp>
          <p:nvSpPr>
            <p:cNvPr id="157" name="Google Shape;166;p5"/>
            <p:cNvSpPr/>
            <p:nvPr/>
          </p:nvSpPr>
          <p:spPr>
            <a:xfrm rot="5400000">
              <a:off x="3184200" y="17971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76A85B"/>
                </a:gs>
                <a:gs pos="100000">
                  <a:srgbClr val="63A03A"/>
                </a:gs>
              </a:gsLst>
              <a:lin ang="10800000"/>
            </a:gradFill>
            <a:ln w="9525">
              <a:solidFill>
                <a:srgbClr val="659C4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167;p5"/>
            <p:cNvSpPr/>
            <p:nvPr/>
          </p:nvSpPr>
          <p:spPr>
            <a:xfrm>
              <a:off x="3355920" y="20264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168;p5"/>
            <p:cNvSpPr/>
            <p:nvPr/>
          </p:nvSpPr>
          <p:spPr>
            <a:xfrm rot="5400000">
              <a:off x="5760000" y="248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659C4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Google Shape;169;p5"/>
            <p:cNvSpPr/>
            <p:nvPr/>
          </p:nvSpPr>
          <p:spPr>
            <a:xfrm>
              <a:off x="4160160" y="16610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440" tIns="14760" rIns="14760" bIns="1476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3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Aims for  observing and analyzing risk</a:t>
              </a:r>
              <a:endParaRPr lang="en-US" sz="2300" b="0" strike="noStrike" spc="-1">
                <a:latin typeface="Arial"/>
              </a:endParaRPr>
            </a:p>
          </p:txBody>
        </p:sp>
      </p:grpSp>
      <p:grpSp>
        <p:nvGrpSpPr>
          <p:cNvPr id="161" name="Google Shape;170;p5"/>
          <p:cNvGrpSpPr/>
          <p:nvPr/>
        </p:nvGrpSpPr>
        <p:grpSpPr>
          <a:xfrm>
            <a:off x="3355920" y="3553560"/>
            <a:ext cx="4749840" cy="1145880"/>
            <a:chOff x="3355920" y="3553560"/>
            <a:chExt cx="4749840" cy="1145880"/>
          </a:xfrm>
        </p:grpSpPr>
        <p:sp>
          <p:nvSpPr>
            <p:cNvPr id="162" name="Google Shape;171;p5"/>
            <p:cNvSpPr/>
            <p:nvPr/>
          </p:nvSpPr>
          <p:spPr>
            <a:xfrm rot="5400000">
              <a:off x="3184200" y="3725280"/>
              <a:ext cx="1145880" cy="8020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0800000"/>
            </a:gradFill>
            <a:ln w="9525">
              <a:solidFill>
                <a:srgbClr val="FFC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Google Shape;172;p5"/>
            <p:cNvSpPr/>
            <p:nvPr/>
          </p:nvSpPr>
          <p:spPr>
            <a:xfrm>
              <a:off x="3355920" y="3954960"/>
              <a:ext cx="80208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Google Shape;173;p5"/>
            <p:cNvSpPr/>
            <p:nvPr/>
          </p:nvSpPr>
          <p:spPr>
            <a:xfrm rot="5400000">
              <a:off x="5759640" y="1952280"/>
              <a:ext cx="744840" cy="39470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FFC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Google Shape;174;p5"/>
            <p:cNvSpPr/>
            <p:nvPr/>
          </p:nvSpPr>
          <p:spPr>
            <a:xfrm>
              <a:off x="4158360" y="3589920"/>
              <a:ext cx="3910680" cy="67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15120" rIns="15120" bIns="1512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To make </a:t>
              </a:r>
              <a:r>
                <a:rPr lang="en-US" sz="2400" spc="-1" dirty="0">
                  <a:solidFill>
                    <a:srgbClr val="000000"/>
                  </a:solidFill>
                  <a:latin typeface="Calibri"/>
                  <a:ea typeface="Calibri"/>
                </a:rPr>
                <a:t>risk detection algorithms reliable. 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66" name="Google Shape;175;p5"/>
          <p:cNvGrpSpPr/>
          <p:nvPr/>
        </p:nvGrpSpPr>
        <p:grpSpPr>
          <a:xfrm>
            <a:off x="3355920" y="4537080"/>
            <a:ext cx="4749840" cy="1148400"/>
            <a:chOff x="3355920" y="4537080"/>
            <a:chExt cx="4749840" cy="1148400"/>
          </a:xfrm>
        </p:grpSpPr>
        <p:sp>
          <p:nvSpPr>
            <p:cNvPr id="167" name="Google Shape;176;p5"/>
            <p:cNvSpPr/>
            <p:nvPr/>
          </p:nvSpPr>
          <p:spPr>
            <a:xfrm rot="5400000">
              <a:off x="3184200" y="47095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5E81C9"/>
                </a:gs>
                <a:gs pos="100000">
                  <a:srgbClr val="3B70C9"/>
                </a:gs>
              </a:gsLst>
              <a:lin ang="10800000"/>
            </a:gradFill>
            <a:ln w="9525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Google Shape;177;p5"/>
            <p:cNvSpPr/>
            <p:nvPr/>
          </p:nvSpPr>
          <p:spPr>
            <a:xfrm>
              <a:off x="3355920" y="493920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Google Shape;178;p5"/>
            <p:cNvSpPr/>
            <p:nvPr/>
          </p:nvSpPr>
          <p:spPr>
            <a:xfrm rot="5400000">
              <a:off x="5760000" y="29372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Google Shape;179;p5"/>
            <p:cNvSpPr/>
            <p:nvPr/>
          </p:nvSpPr>
          <p:spPr>
            <a:xfrm>
              <a:off x="4160160" y="45734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12600" rIns="12600" bIns="1260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000" b="0" strike="noStrike" spc="-1" dirty="0">
                  <a:latin typeface="Arial"/>
                </a:rPr>
                <a:t>Propose a protection device model</a:t>
              </a: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0B41E59-0CF2-480F-9F44-808242068EAF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472C657-2179-4D31-BAF9-6CA7FBF2ADBC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3" name="Google Shape;186;p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BF9000"/>
                </a:solidFill>
                <a:latin typeface="Arial Rounded"/>
                <a:ea typeface="Arial Rounded"/>
              </a:rPr>
              <a:t>PROBLEM DESCRIPTION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Google Shape;187;p6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5" name="Google Shape;188;p6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176" name="Google Shape;189;p6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Google Shape;190;p6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The problem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8" name="Google Shape;191;p6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Google Shape;192;p6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Why 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490"/>
                </a:spcBef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is it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0" name="Google Shape;193;p6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Google Shape;194;p6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What can be done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2" name="Google Shape;195;p6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Google Shape;196;p6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What can not be done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4" name="Google Shape;197;p6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Google Shape;198;p6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oogle Shape;199;p6"/>
          <p:cNvGrpSpPr/>
          <p:nvPr/>
        </p:nvGrpSpPr>
        <p:grpSpPr>
          <a:xfrm>
            <a:off x="3535200" y="1188000"/>
            <a:ext cx="3534480" cy="1672920"/>
            <a:chOff x="3535200" y="1188000"/>
            <a:chExt cx="3534480" cy="1672920"/>
          </a:xfrm>
        </p:grpSpPr>
        <p:sp>
          <p:nvSpPr>
            <p:cNvPr id="187" name="Google Shape;200;p6"/>
            <p:cNvSpPr/>
            <p:nvPr/>
          </p:nvSpPr>
          <p:spPr>
            <a:xfrm>
              <a:off x="3535200" y="1188000"/>
              <a:ext cx="3534480" cy="16729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Google Shape;201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Google Shape;202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Autism children deserve to be observed without being treated like they are caged.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90" name="Google Shape;203;p6"/>
          <p:cNvGrpSpPr/>
          <p:nvPr/>
        </p:nvGrpSpPr>
        <p:grpSpPr>
          <a:xfrm>
            <a:off x="4137480" y="2060640"/>
            <a:ext cx="4073400" cy="1887120"/>
            <a:chOff x="4137480" y="2060640"/>
            <a:chExt cx="4073400" cy="1887120"/>
          </a:xfrm>
        </p:grpSpPr>
        <p:sp>
          <p:nvSpPr>
            <p:cNvPr id="191" name="Google Shape;204;p6"/>
            <p:cNvSpPr/>
            <p:nvPr/>
          </p:nvSpPr>
          <p:spPr>
            <a:xfrm>
              <a:off x="4137480" y="2060640"/>
              <a:ext cx="4073400" cy="1887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Google Shape;205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Google Shape;206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IoT has a big role in healthcare but not enough in this field.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4" name="Google Shape;207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Google Shape;208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For being over observed they are being caged.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6" name="Google Shape;209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Google Shape;210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For being not observed they are getting in risk. 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98" name="Google Shape;211;p6"/>
          <p:cNvGrpSpPr/>
          <p:nvPr/>
        </p:nvGrpSpPr>
        <p:grpSpPr>
          <a:xfrm>
            <a:off x="5546520" y="3254400"/>
            <a:ext cx="3854160" cy="1982160"/>
            <a:chOff x="5546520" y="3254400"/>
            <a:chExt cx="3854160" cy="1982160"/>
          </a:xfrm>
        </p:grpSpPr>
        <p:sp>
          <p:nvSpPr>
            <p:cNvPr id="199" name="Google Shape;212;p6"/>
            <p:cNvSpPr/>
            <p:nvPr/>
          </p:nvSpPr>
          <p:spPr>
            <a:xfrm>
              <a:off x="5546520" y="3254400"/>
              <a:ext cx="3854160" cy="19821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Google Shape;213;p6"/>
            <p:cNvSpPr/>
            <p:nvPr/>
          </p:nvSpPr>
          <p:spPr>
            <a:xfrm>
              <a:off x="808668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Google Shape;215;p6"/>
            <p:cNvSpPr/>
            <p:nvPr/>
          </p:nvSpPr>
          <p:spPr>
            <a:xfrm>
              <a:off x="697212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Google Shape;216;p6"/>
            <p:cNvSpPr/>
            <p:nvPr/>
          </p:nvSpPr>
          <p:spPr>
            <a:xfrm>
              <a:off x="6822000" y="3759840"/>
              <a:ext cx="205992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Capturing risks from surrounding environment or movements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4" name="Google Shape;217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Google Shape;218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Real time monitoring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06" name="Google Shape;219;p6"/>
          <p:cNvGrpSpPr/>
          <p:nvPr/>
        </p:nvGrpSpPr>
        <p:grpSpPr>
          <a:xfrm>
            <a:off x="6315120" y="4429440"/>
            <a:ext cx="4201920" cy="1911600"/>
            <a:chOff x="6315120" y="4429440"/>
            <a:chExt cx="4201920" cy="1911600"/>
          </a:xfrm>
        </p:grpSpPr>
        <p:sp>
          <p:nvSpPr>
            <p:cNvPr id="207" name="Google Shape;220;p6"/>
            <p:cNvSpPr/>
            <p:nvPr/>
          </p:nvSpPr>
          <p:spPr>
            <a:xfrm>
              <a:off x="6315120" y="4429440"/>
              <a:ext cx="4201920" cy="1911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Google Shape;221;p6"/>
            <p:cNvSpPr/>
            <p:nvPr/>
          </p:nvSpPr>
          <p:spPr>
            <a:xfrm>
              <a:off x="9084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Google Shape;222;p6"/>
            <p:cNvSpPr/>
            <p:nvPr/>
          </p:nvSpPr>
          <p:spPr>
            <a:xfrm>
              <a:off x="8063280" y="4934245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Can catch up certain situations only.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0" name="Google Shape;223;p6"/>
            <p:cNvSpPr/>
            <p:nvPr/>
          </p:nvSpPr>
          <p:spPr>
            <a:xfrm>
              <a:off x="7869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Google Shape;224;p6"/>
            <p:cNvSpPr/>
            <p:nvPr/>
          </p:nvSpPr>
          <p:spPr>
            <a:xfrm>
              <a:off x="6588791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Limited range.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2" name="Google Shape;225;p6"/>
            <p:cNvSpPr/>
            <p:nvPr/>
          </p:nvSpPr>
          <p:spPr>
            <a:xfrm>
              <a:off x="665424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654C6D0-D1C1-4355-818F-E92945021900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3A0A41-F0B9-4423-89BA-9DF72621B0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Google Shape;233;p7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Google Shape;234;p7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168E5DF-3481-475E-AD5A-62CD26D7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2586"/>
              </p:ext>
            </p:extLst>
          </p:nvPr>
        </p:nvGraphicFramePr>
        <p:xfrm>
          <a:off x="838080" y="1818680"/>
          <a:ext cx="10515240" cy="36880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810">
                  <a:extLst>
                    <a:ext uri="{9D8B030D-6E8A-4147-A177-3AD203B41FA5}">
                      <a16:colId xmlns:a16="http://schemas.microsoft.com/office/drawing/2014/main" val="2603117131"/>
                    </a:ext>
                  </a:extLst>
                </a:gridCol>
                <a:gridCol w="2916977">
                  <a:extLst>
                    <a:ext uri="{9D8B030D-6E8A-4147-A177-3AD203B41FA5}">
                      <a16:colId xmlns:a16="http://schemas.microsoft.com/office/drawing/2014/main" val="2896533236"/>
                    </a:ext>
                  </a:extLst>
                </a:gridCol>
                <a:gridCol w="2340643">
                  <a:extLst>
                    <a:ext uri="{9D8B030D-6E8A-4147-A177-3AD203B41FA5}">
                      <a16:colId xmlns:a16="http://schemas.microsoft.com/office/drawing/2014/main" val="1288078627"/>
                    </a:ext>
                  </a:extLst>
                </a:gridCol>
                <a:gridCol w="2628810">
                  <a:extLst>
                    <a:ext uri="{9D8B030D-6E8A-4147-A177-3AD203B41FA5}">
                      <a16:colId xmlns:a16="http://schemas.microsoft.com/office/drawing/2014/main" val="1136019509"/>
                    </a:ext>
                  </a:extLst>
                </a:gridCol>
              </a:tblGrid>
              <a:tr h="3888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Brief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20111"/>
                  </a:ext>
                </a:extLst>
              </a:tr>
              <a:tr h="3888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Autism Support System using RFID Technology 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Identifies the location of ASD child and informs parents using RFID.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 technology, low cost, available tools.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Backdated GSM, low range, RFID can only detect physical scenarios.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6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support system for autistic children using Internet of Things technology 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Uses advanced computing device and multiple sensors to observe the children and acknowledge parents.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WIFI for communication, Several risk detection, calming section.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Complex implementation, large device, internet dependency.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825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654C6D0-D1C1-4355-818F-E92945021900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3A0A41-F0B9-4423-89BA-9DF72621B0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Google Shape;233;p7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Google Shape;234;p7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5F154F-38F0-4622-8417-5851DB49A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92914"/>
              </p:ext>
            </p:extLst>
          </p:nvPr>
        </p:nvGraphicFramePr>
        <p:xfrm>
          <a:off x="838080" y="1508851"/>
          <a:ext cx="10515240" cy="4206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810">
                  <a:extLst>
                    <a:ext uri="{9D8B030D-6E8A-4147-A177-3AD203B41FA5}">
                      <a16:colId xmlns:a16="http://schemas.microsoft.com/office/drawing/2014/main" val="2603117131"/>
                    </a:ext>
                  </a:extLst>
                </a:gridCol>
                <a:gridCol w="2916977">
                  <a:extLst>
                    <a:ext uri="{9D8B030D-6E8A-4147-A177-3AD203B41FA5}">
                      <a16:colId xmlns:a16="http://schemas.microsoft.com/office/drawing/2014/main" val="2896533236"/>
                    </a:ext>
                  </a:extLst>
                </a:gridCol>
                <a:gridCol w="2340643">
                  <a:extLst>
                    <a:ext uri="{9D8B030D-6E8A-4147-A177-3AD203B41FA5}">
                      <a16:colId xmlns:a16="http://schemas.microsoft.com/office/drawing/2014/main" val="1288078627"/>
                    </a:ext>
                  </a:extLst>
                </a:gridCol>
                <a:gridCol w="2628810">
                  <a:extLst>
                    <a:ext uri="{9D8B030D-6E8A-4147-A177-3AD203B41FA5}">
                      <a16:colId xmlns:a16="http://schemas.microsoft.com/office/drawing/2014/main" val="1136019509"/>
                    </a:ext>
                  </a:extLst>
                </a:gridCol>
              </a:tblGrid>
              <a:tr h="3888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Brief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Pros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Cons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20111"/>
                  </a:ext>
                </a:extLst>
              </a:tr>
              <a:tr h="38887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Emotion Recognition of Autism Children Using IoT [3]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thermal infrared (IR) information as data to detect the facial expression of ASD child and analyze their status.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 friendly, effective in mental and social risk/problem detection, doesn’t use multiple sensors.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ASD child make abnormal facial expressions.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6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of IoT and ML for autistic people  [4]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comparative study about the various systems currently being used for monitoring the autistic patients’ and how can those be efficiently applied.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Polysomnography, pulse rate sensor, eye tracking glasses.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proposed applications are sensitive, stationary and inefficient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296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B356E1D-3DA5-45EE-A4C7-FA1F38FD76B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954F48-23EE-4251-90C4-105A220EC40D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(SYSTEM FLOW AND ENGINEERING PROCESS)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7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8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60" y="2018520"/>
            <a:ext cx="4600839" cy="336168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4"/>
          <p:cNvPicPr/>
          <p:nvPr/>
        </p:nvPicPr>
        <p:blipFill>
          <a:blip r:embed="rId3"/>
          <a:stretch/>
        </p:blipFill>
        <p:spPr>
          <a:xfrm>
            <a:off x="1190520" y="1999080"/>
            <a:ext cx="4781160" cy="3361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1303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</vt:lpstr>
      <vt:lpstr>Calibri</vt:lpstr>
      <vt:lpstr>Cambria</vt:lpstr>
      <vt:lpstr>DejaVu Sans</vt:lpstr>
      <vt:lpstr>Lustria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Feeham</dc:creator>
  <dc:description/>
  <cp:lastModifiedBy>Sz Feeham</cp:lastModifiedBy>
  <cp:revision>44</cp:revision>
  <dcterms:created xsi:type="dcterms:W3CDTF">2022-04-01T14:30:40Z</dcterms:created>
  <dcterms:modified xsi:type="dcterms:W3CDTF">2023-03-22T17:11:03Z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