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png" ContentType="image/png"/>
  <Override PartName="/ppt/media/image9.jpeg" ContentType="image/jpeg"/>
  <Override PartName="/ppt/media/image4.png" ContentType="image/png"/>
  <Override PartName="/ppt/media/image13.jpeg" ContentType="image/jpeg"/>
  <Override PartName="/ppt/media/image5.png" ContentType="image/png"/>
  <Override PartName="/ppt/media/image6.jpeg" ContentType="image/jpeg"/>
  <Override PartName="/ppt/media/image8.png" ContentType="image/png"/>
  <Override PartName="/ppt/media/image11.jpeg" ContentType="image/jpeg"/>
  <Override PartName="/ppt/media/image7.png" ContentType="image/png"/>
  <Override PartName="/ppt/media/image12.png" ContentType="image/png"/>
  <Override PartName="/ppt/media/image10.jpeg" ContentType="image/jpe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DBEA80-DE22-4A0A-9B6E-3F99721100B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816DA3-E47C-4DEA-AE6B-5505BEB5257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0E20AA-94CC-44D5-BA4B-05649F47A64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E681AF-5D88-4FE6-94D9-DE0F74A6F93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5595E08-F700-4278-AD96-37266062CBC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010183C-421D-4374-A290-4D5C9F2C97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98AE97C-2782-41E5-B452-DFD0E9ED0EA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7E58085-3A67-445A-81E8-46E0732649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56E4F30-6F3E-42F0-AA3B-1E363B4936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A3F3A56-3AB7-4BFA-8A86-9DDF6AF948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881CCF6-81EB-47A9-A2B1-14A01CADD6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2620E3-E96D-42F4-A307-A7E053228F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454C5CB-124D-4E20-AF3E-4C5D8F61D7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686F17F-1D82-4B1A-9271-C94650716A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35A8B3D-61E1-4686-B625-FE679EFE47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41BA62F-48EB-4DD2-970D-84AA5572E7F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FDC9CE-D02F-4C41-8BB2-ECDCFEC315D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31E8C7-9974-4B71-9CF1-892CFE430E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DE023A-643E-4A7F-A0D7-2B5C9E4DFAA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5FBB04-F407-45B6-83AF-8CA0FF894F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A648E6-61C8-4F3E-8D39-E32B5350088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4719D5-3C78-448B-8032-36665759DA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69EFB0-C8CA-4589-85C0-E7197887DD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D2FF28-84F2-4FAB-B905-89972845FF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3730E44-0390-4DAE-91F5-C1FF4FEF65C3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FFB858A-15F5-4AA5-8D66-5DC7985E52BF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8;p1"/>
          <p:cNvSpPr/>
          <p:nvPr/>
        </p:nvSpPr>
        <p:spPr>
          <a:xfrm>
            <a:off x="0" y="0"/>
            <a:ext cx="3628800" cy="4419360"/>
          </a:xfrm>
          <a:prstGeom prst="diagStripe">
            <a:avLst>
              <a:gd name="adj" fmla="val 49184"/>
            </a:avLst>
          </a:prstGeom>
          <a:gradFill rotWithShape="0">
            <a:gsLst>
              <a:gs pos="0">
                <a:srgbClr val="70a5da"/>
              </a:gs>
              <a:gs pos="100000">
                <a:srgbClr val="539bdb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83" name="Google Shape;89;p1" descr=""/>
          <p:cNvPicPr/>
          <p:nvPr/>
        </p:nvPicPr>
        <p:blipFill>
          <a:blip r:embed="rId1"/>
          <a:srcRect l="25979" t="0" r="23668" b="6567"/>
          <a:stretch/>
        </p:blipFill>
        <p:spPr>
          <a:xfrm>
            <a:off x="0" y="1943280"/>
            <a:ext cx="3463560" cy="4914360"/>
          </a:xfrm>
          <a:prstGeom prst="rect">
            <a:avLst/>
          </a:prstGeom>
          <a:ln w="0">
            <a:noFill/>
          </a:ln>
        </p:spPr>
      </p:pic>
      <p:sp>
        <p:nvSpPr>
          <p:cNvPr id="84" name="Google Shape;90;p1"/>
          <p:cNvSpPr/>
          <p:nvPr/>
        </p:nvSpPr>
        <p:spPr>
          <a:xfrm>
            <a:off x="4793040" y="558720"/>
            <a:ext cx="5955840" cy="22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2f5496"/>
                </a:solidFill>
                <a:latin typeface="Arial Rounded"/>
                <a:ea typeface="Arial Rounded"/>
              </a:rPr>
              <a:t>Risk Analysis and Support System  for Children with ASD Using IoT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5" name="Google Shape;91;p1"/>
          <p:cNvSpPr/>
          <p:nvPr/>
        </p:nvSpPr>
        <p:spPr>
          <a:xfrm>
            <a:off x="4526280" y="2959200"/>
            <a:ext cx="6489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Google Shape;92;p1"/>
          <p:cNvSpPr/>
          <p:nvPr/>
        </p:nvSpPr>
        <p:spPr>
          <a:xfrm>
            <a:off x="7327800" y="2959200"/>
            <a:ext cx="360" cy="307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a5a5a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Google Shape;93;p1"/>
          <p:cNvSpPr/>
          <p:nvPr/>
        </p:nvSpPr>
        <p:spPr>
          <a:xfrm>
            <a:off x="3629160" y="3162240"/>
            <a:ext cx="3250800" cy="28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Lustria"/>
                <a:ea typeface="Lustria"/>
              </a:rPr>
              <a:t>Presented by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2f5496"/>
                </a:solidFill>
                <a:latin typeface="Lustria"/>
                <a:ea typeface="Lustria"/>
              </a:rPr>
              <a:t>Tahiya Akter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Lustria"/>
                <a:ea typeface="Lustria"/>
              </a:rPr>
              <a:t>     </a:t>
            </a:r>
            <a:r>
              <a:rPr b="1" lang="en-US" sz="2000" spc="-1" strike="noStrike">
                <a:solidFill>
                  <a:srgbClr val="7f7f7f"/>
                </a:solidFill>
                <a:latin typeface="Lustria"/>
                <a:ea typeface="Lustria"/>
              </a:rPr>
              <a:t>191002213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2f5496"/>
                </a:solidFill>
                <a:latin typeface="Lustria"/>
                <a:ea typeface="Lustria"/>
              </a:rPr>
              <a:t>Susmita Debnath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Lustria"/>
                <a:ea typeface="Lustria"/>
              </a:rPr>
              <a:t>     </a:t>
            </a:r>
            <a:r>
              <a:rPr b="1" lang="en-US" sz="2000" spc="-1" strike="noStrike">
                <a:solidFill>
                  <a:srgbClr val="7f7f7f"/>
                </a:solidFill>
                <a:latin typeface="Lustria"/>
                <a:ea typeface="Lustria"/>
              </a:rPr>
              <a:t>191002076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2f5496"/>
                </a:solidFill>
                <a:latin typeface="Lustria"/>
                <a:ea typeface="Lustria"/>
              </a:rPr>
              <a:t>Shartaz Yeasar Feeham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Lustria"/>
                <a:ea typeface="Lustria"/>
              </a:rPr>
              <a:t>     </a:t>
            </a:r>
            <a:r>
              <a:rPr b="1" lang="en-US" sz="2000" spc="-1" strike="noStrike">
                <a:solidFill>
                  <a:srgbClr val="7f7f7f"/>
                </a:solidFill>
                <a:latin typeface="Lustria"/>
                <a:ea typeface="Lustria"/>
              </a:rPr>
              <a:t>191002130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" name="Google Shape;94;p1"/>
          <p:cNvSpPr/>
          <p:nvPr/>
        </p:nvSpPr>
        <p:spPr>
          <a:xfrm>
            <a:off x="7493040" y="3218400"/>
            <a:ext cx="3892320" cy="22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Lustria"/>
                <a:ea typeface="Lustria"/>
              </a:rPr>
              <a:t>Supervised by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2f5496"/>
                </a:solidFill>
                <a:latin typeface="Lustria"/>
                <a:ea typeface="Lustria"/>
              </a:rPr>
              <a:t>Md. Solaiman Mia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Lustria"/>
                <a:ea typeface="Lustria"/>
              </a:rPr>
              <a:t>Assistant Professor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2f5496"/>
                </a:solidFill>
                <a:latin typeface="Lustria"/>
                <a:ea typeface="Lustria"/>
              </a:rPr>
              <a:t>Department of CSE 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70ad47"/>
                </a:solidFill>
                <a:latin typeface="Lustria"/>
                <a:ea typeface="Lustria"/>
              </a:rPr>
              <a:t>Green University of Bangladesh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89" name="Google Shape;95;p1" descr="GUB Logo | Green University of Bangladesh"/>
          <p:cNvPicPr/>
          <p:nvPr/>
        </p:nvPicPr>
        <p:blipFill>
          <a:blip r:embed="rId2"/>
          <a:srcRect l="0" t="0" r="0" b="3914"/>
          <a:stretch/>
        </p:blipFill>
        <p:spPr>
          <a:xfrm>
            <a:off x="8016480" y="5341680"/>
            <a:ext cx="3521160" cy="130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dt" idx="2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24899214-924D-4F69-98ED-1E124953384F}" type="datetime3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October 13, 2022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54743A4-16AD-46A6-A173-6FEEBD378776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76" name="Google Shape;305;p10"/>
          <p:cNvSpPr/>
          <p:nvPr/>
        </p:nvSpPr>
        <p:spPr>
          <a:xfrm>
            <a:off x="647640" y="307800"/>
            <a:ext cx="1011528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70ad47"/>
                </a:solidFill>
                <a:latin typeface="Arial Rounded"/>
                <a:ea typeface="Arial Rounded"/>
              </a:rPr>
              <a:t>LITERATURE REVIEW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7" name="Google Shape;306;p10"/>
          <p:cNvSpPr/>
          <p:nvPr/>
        </p:nvSpPr>
        <p:spPr>
          <a:xfrm flipH="1" rot="10800000">
            <a:off x="360" y="1135080"/>
            <a:ext cx="12191760" cy="2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0ad47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78" name="Google Shape;307;p10"/>
          <p:cNvGrpSpPr/>
          <p:nvPr/>
        </p:nvGrpSpPr>
        <p:grpSpPr>
          <a:xfrm>
            <a:off x="904680" y="2314440"/>
            <a:ext cx="2676600" cy="2645280"/>
            <a:chOff x="904680" y="2314440"/>
            <a:chExt cx="2676600" cy="2645280"/>
          </a:xfrm>
        </p:grpSpPr>
        <p:sp>
          <p:nvSpPr>
            <p:cNvPr id="279" name="Google Shape;308;p10"/>
            <p:cNvSpPr/>
            <p:nvPr/>
          </p:nvSpPr>
          <p:spPr>
            <a:xfrm>
              <a:off x="904680" y="2478600"/>
              <a:ext cx="1212120" cy="12121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f08b54"/>
                </a:gs>
                <a:gs pos="100000">
                  <a:srgbClr val="f67a26"/>
                </a:gs>
              </a:gsLst>
              <a:lin ang="5400000"/>
            </a:gradFill>
            <a:ln w="0">
              <a:noFill/>
            </a:ln>
            <a:effectLst>
              <a:outerShdw algn="ctr" blurRad="57240" dir="5400000" dist="19080" rotWithShape="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Google Shape;309;p10"/>
            <p:cNvSpPr/>
            <p:nvPr/>
          </p:nvSpPr>
          <p:spPr>
            <a:xfrm>
              <a:off x="1260000" y="2833560"/>
              <a:ext cx="857160" cy="85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5320" rIns="85320" tIns="85320" bIns="8532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1" lang="en-US" sz="12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Working process 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81" name="Google Shape;310;p10"/>
            <p:cNvSpPr/>
            <p:nvPr/>
          </p:nvSpPr>
          <p:spPr>
            <a:xfrm rot="5400000">
              <a:off x="2173680" y="2478600"/>
              <a:ext cx="1212120" cy="12121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afafaf"/>
                </a:gs>
                <a:gs pos="100000">
                  <a:srgbClr val="a5a5a5"/>
                </a:gs>
              </a:gsLst>
              <a:lin ang="10800000"/>
            </a:gradFill>
            <a:ln w="0">
              <a:noFill/>
            </a:ln>
            <a:effectLst>
              <a:outerShdw algn="ctr" blurRad="57240" dir="5400000" dist="19080" rotWithShape="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Google Shape;311;p10"/>
            <p:cNvSpPr/>
            <p:nvPr/>
          </p:nvSpPr>
          <p:spPr>
            <a:xfrm>
              <a:off x="2173320" y="2833560"/>
              <a:ext cx="857160" cy="85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5320" rIns="85320" tIns="85320" bIns="8532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1" lang="en-US" sz="12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Pros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83" name="Google Shape;312;p10"/>
            <p:cNvSpPr/>
            <p:nvPr/>
          </p:nvSpPr>
          <p:spPr>
            <a:xfrm rot="10800000">
              <a:off x="2173680" y="3747600"/>
              <a:ext cx="1212120" cy="12121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ffc647"/>
                </a:gs>
                <a:gs pos="100000">
                  <a:srgbClr val="ffc600"/>
                </a:gs>
              </a:gsLst>
              <a:lin ang="16200000"/>
            </a:gradFill>
            <a:ln w="0">
              <a:noFill/>
            </a:ln>
            <a:effectLst>
              <a:outerShdw algn="ctr" blurRad="57240" dir="5400000" dist="19080" rotWithShape="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Google Shape;313;p10"/>
            <p:cNvSpPr/>
            <p:nvPr/>
          </p:nvSpPr>
          <p:spPr>
            <a:xfrm>
              <a:off x="2173320" y="3747240"/>
              <a:ext cx="857160" cy="85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5320" rIns="85320" tIns="85320" bIns="8532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1" lang="en-US" sz="12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Drawback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85" name="Google Shape;314;p10"/>
            <p:cNvSpPr/>
            <p:nvPr/>
          </p:nvSpPr>
          <p:spPr>
            <a:xfrm rot="16200000">
              <a:off x="904680" y="3747600"/>
              <a:ext cx="1212120" cy="12121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6ea5da"/>
                </a:gs>
                <a:gs pos="100000">
                  <a:srgbClr val="529bda"/>
                </a:gs>
              </a:gsLst>
              <a:lin ang="0"/>
            </a:gradFill>
            <a:ln w="0">
              <a:noFill/>
            </a:ln>
            <a:effectLst>
              <a:outerShdw algn="ctr" blurRad="57240" dir="5400000" dist="19080" rotWithShape="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Google Shape;315;p10"/>
            <p:cNvSpPr/>
            <p:nvPr/>
          </p:nvSpPr>
          <p:spPr>
            <a:xfrm>
              <a:off x="1260000" y="3747240"/>
              <a:ext cx="857160" cy="85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5320" rIns="85320" tIns="85320" bIns="8532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1" lang="en-US" sz="12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Scope of improve-ment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87" name="Google Shape;316;p10"/>
            <p:cNvSpPr/>
            <p:nvPr/>
          </p:nvSpPr>
          <p:spPr>
            <a:xfrm>
              <a:off x="3013200" y="2314440"/>
              <a:ext cx="418320" cy="3636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chemeClr val="lt1"/>
            </a:solidFill>
            <a:ln w="127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Google Shape;317;p10"/>
            <p:cNvSpPr/>
            <p:nvPr/>
          </p:nvSpPr>
          <p:spPr>
            <a:xfrm rot="10800000">
              <a:off x="3162960" y="2326320"/>
              <a:ext cx="418320" cy="3636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chemeClr val="lt1"/>
            </a:solidFill>
            <a:ln w="127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9" name="Google Shape;318;p10"/>
          <p:cNvSpPr/>
          <p:nvPr/>
        </p:nvSpPr>
        <p:spPr>
          <a:xfrm>
            <a:off x="988920" y="1446120"/>
            <a:ext cx="103644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7b7b7b"/>
                </a:solidFill>
                <a:latin typeface="Arial Rounded"/>
                <a:ea typeface="Arial Rounded"/>
              </a:rPr>
              <a:t>Role of IoT and ML for autistic people  [4]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0" name="Google Shape;319;p10"/>
          <p:cNvSpPr/>
          <p:nvPr/>
        </p:nvSpPr>
        <p:spPr>
          <a:xfrm>
            <a:off x="4805280" y="2277720"/>
            <a:ext cx="6045840" cy="7369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This paper does a comparative study about the various systems currently being used for monitoring the autistic patients’ health and how it can be used for screening of autistic children.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1" name="Google Shape;320;p10"/>
          <p:cNvSpPr/>
          <p:nvPr/>
        </p:nvSpPr>
        <p:spPr>
          <a:xfrm>
            <a:off x="4805280" y="3210120"/>
            <a:ext cx="6045840" cy="736920"/>
          </a:xfrm>
          <a:prstGeom prst="roundRect">
            <a:avLst>
              <a:gd name="adj" fmla="val 16667"/>
            </a:avLst>
          </a:prstGeom>
          <a:solidFill>
            <a:srgbClr val="757070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Polysomnography, pulse rate sensor, eye tracking glasses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2" name="Google Shape;321;p10"/>
          <p:cNvSpPr/>
          <p:nvPr/>
        </p:nvSpPr>
        <p:spPr>
          <a:xfrm>
            <a:off x="4805280" y="4199040"/>
            <a:ext cx="6045840" cy="73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Pulse rate sensor reader is placed inside the body. Sensitive and stationary.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3" name="Google Shape;322;p10"/>
          <p:cNvSpPr/>
          <p:nvPr/>
        </p:nvSpPr>
        <p:spPr>
          <a:xfrm>
            <a:off x="4805280" y="5187960"/>
            <a:ext cx="6045840" cy="7369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Could use external sensing devices.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Acknowledgement systems can be added.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Risk Analysis and Support System  for Children with ASD Using IoT</a:t>
            </a:r>
          </a:p>
        </p:txBody>
      </p:sp>
    </p:spTree>
  </p:cSld>
  <p:transition spd="slow">
    <p:push dir="r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0B356E1D-3DA5-45EE-A4C7-FA1F38FD76B1}" type="datetime3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October 13, 2022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4954F48-23EE-4251-90C4-105A220EC40D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96" name="Google Shape;329;p11"/>
          <p:cNvSpPr/>
          <p:nvPr/>
        </p:nvSpPr>
        <p:spPr>
          <a:xfrm>
            <a:off x="647640" y="307800"/>
            <a:ext cx="1088244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333f4f"/>
                </a:solidFill>
                <a:latin typeface="Arial Rounded"/>
                <a:ea typeface="Arial Rounded"/>
              </a:rPr>
              <a:t>METHODOLOGY </a:t>
            </a:r>
            <a:r>
              <a:rPr b="1" lang="en-US" sz="2000" spc="-1" strike="noStrike">
                <a:solidFill>
                  <a:srgbClr val="333f4f"/>
                </a:solidFill>
                <a:latin typeface="Arial Rounded"/>
                <a:ea typeface="Arial Rounded"/>
              </a:rPr>
              <a:t>(SYSTEM FLOW AND ENGINEERING PROCESS)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7" name="Google Shape;330;p11"/>
          <p:cNvSpPr/>
          <p:nvPr/>
        </p:nvSpPr>
        <p:spPr>
          <a:xfrm flipH="1" rot="10800000">
            <a:off x="360" y="1135080"/>
            <a:ext cx="12191760" cy="2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546a">
                <a:lumMod val="7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98" name="Picture 2" descr=""/>
          <p:cNvPicPr/>
          <p:nvPr/>
        </p:nvPicPr>
        <p:blipFill>
          <a:blip r:embed="rId1"/>
          <a:stretch/>
        </p:blipFill>
        <p:spPr>
          <a:xfrm>
            <a:off x="6328440" y="2018520"/>
            <a:ext cx="5024880" cy="3361680"/>
          </a:xfrm>
          <a:prstGeom prst="rect">
            <a:avLst/>
          </a:prstGeom>
          <a:ln w="0">
            <a:noFill/>
          </a:ln>
        </p:spPr>
      </p:pic>
      <p:pic>
        <p:nvPicPr>
          <p:cNvPr id="299" name="Picture 4" descr=""/>
          <p:cNvPicPr/>
          <p:nvPr/>
        </p:nvPicPr>
        <p:blipFill>
          <a:blip r:embed="rId2"/>
          <a:stretch/>
        </p:blipFill>
        <p:spPr>
          <a:xfrm>
            <a:off x="1190520" y="1999080"/>
            <a:ext cx="4781160" cy="33616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Risk Analysis and Support System  for Children with ASD Using IoT</a:t>
            </a:r>
          </a:p>
        </p:txBody>
      </p:sp>
    </p:spTree>
  </p:cSld>
  <p:transition spd="slow">
    <p:push dir="r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69007765-A303-4E42-9AD7-F786973B0E31}" type="datetime3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October 13, 2022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sldNum" idx="2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C6348E5-F897-4223-A270-B6F92F25EFE6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02" name="Google Shape;329;p11"/>
          <p:cNvSpPr/>
          <p:nvPr/>
        </p:nvSpPr>
        <p:spPr>
          <a:xfrm>
            <a:off x="647640" y="307800"/>
            <a:ext cx="1088244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333f4f"/>
                </a:solidFill>
                <a:latin typeface="Arial Rounded"/>
                <a:ea typeface="Arial Rounded"/>
              </a:rPr>
              <a:t>METHODOLOGY </a:t>
            </a:r>
            <a:r>
              <a:rPr b="1" lang="en-US" sz="2400" spc="-1" strike="noStrike">
                <a:solidFill>
                  <a:srgbClr val="333f4f"/>
                </a:solidFill>
                <a:latin typeface="Arial Rounded"/>
                <a:ea typeface="Arial Rounded"/>
              </a:rPr>
              <a:t>(</a:t>
            </a:r>
            <a:r>
              <a:rPr b="1" lang="en-US" sz="2000" spc="-1" strike="noStrike">
                <a:solidFill>
                  <a:srgbClr val="333f4f"/>
                </a:solidFill>
                <a:latin typeface="Arial Rounded"/>
                <a:ea typeface="Arial Rounded"/>
              </a:rPr>
              <a:t>ALGORITHMS</a:t>
            </a:r>
            <a:r>
              <a:rPr b="1" lang="en-US" sz="2400" spc="-1" strike="noStrike">
                <a:solidFill>
                  <a:srgbClr val="333f4f"/>
                </a:solidFill>
                <a:latin typeface="Arial Rounded"/>
                <a:ea typeface="Arial Rounded"/>
              </a:rPr>
              <a:t>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3" name="Google Shape;330;p11"/>
          <p:cNvSpPr/>
          <p:nvPr/>
        </p:nvSpPr>
        <p:spPr>
          <a:xfrm flipH="1" rot="10800000">
            <a:off x="360" y="1135080"/>
            <a:ext cx="12191760" cy="2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546a">
                <a:lumMod val="7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TextBox 3"/>
          <p:cNvSpPr/>
          <p:nvPr/>
        </p:nvSpPr>
        <p:spPr>
          <a:xfrm>
            <a:off x="647640" y="1463040"/>
            <a:ext cx="6139080" cy="11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The system uses the data in real-life logical conditions to determine a state. There are 5 different algorithms that handles a dozen types of input data; each one is connected with others’ yet independent. A cooperative flow shown here, is the backbone of the system.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05" name="Picture 6" descr=""/>
          <p:cNvPicPr/>
          <p:nvPr/>
        </p:nvPicPr>
        <p:blipFill>
          <a:blip r:embed="rId1"/>
          <a:stretch/>
        </p:blipFill>
        <p:spPr>
          <a:xfrm>
            <a:off x="6787080" y="1165320"/>
            <a:ext cx="4102920" cy="519084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7" descr=""/>
          <p:cNvPicPr/>
          <p:nvPr/>
        </p:nvPicPr>
        <p:blipFill>
          <a:blip r:embed="rId2"/>
          <a:stretch/>
        </p:blipFill>
        <p:spPr>
          <a:xfrm>
            <a:off x="1146240" y="2936520"/>
            <a:ext cx="4493880" cy="30913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Risk Analysis and Support System  for Children with ASD Using IoT</a:t>
            </a:r>
          </a:p>
        </p:txBody>
      </p:sp>
    </p:spTree>
  </p:cSld>
  <p:transition spd="slow">
    <p:push dir="r"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dt" idx="2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D48D9196-6A9C-4698-81BA-ACEE55E8B18D}" type="datetime3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October 13, 2022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71B5932-B772-4462-85FB-A547E57A1A10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09" name="Google Shape;127;p3"/>
          <p:cNvSpPr/>
          <p:nvPr/>
        </p:nvSpPr>
        <p:spPr>
          <a:xfrm>
            <a:off x="647640" y="307800"/>
            <a:ext cx="1011528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4472c4"/>
                </a:solidFill>
                <a:latin typeface="Arial Rounded"/>
                <a:ea typeface="Arial Rounded"/>
              </a:rPr>
              <a:t>TOOLS AND TECHNOLOGIES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0" name="Google Shape;128;p3"/>
          <p:cNvSpPr/>
          <p:nvPr/>
        </p:nvSpPr>
        <p:spPr>
          <a:xfrm flipH="1" rot="10800000">
            <a:off x="360" y="1135080"/>
            <a:ext cx="12191760" cy="2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Google Shape;131;p3"/>
          <p:cNvSpPr/>
          <p:nvPr/>
        </p:nvSpPr>
        <p:spPr>
          <a:xfrm>
            <a:off x="838080" y="1547280"/>
            <a:ext cx="6155280" cy="28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3f3f3f"/>
                </a:solidFill>
                <a:latin typeface="Calibri"/>
                <a:ea typeface="Calibri"/>
              </a:rPr>
              <a:t>The proposed system consists of a processing device(Arduino Uno), a communication device (GSM module) alongside with 4 sensors, those are –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3f3f3f"/>
                </a:solidFill>
                <a:latin typeface="Calibri"/>
                <a:ea typeface="Calibri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f3f3f"/>
                </a:solidFill>
                <a:latin typeface="Calibri"/>
                <a:ea typeface="Arial"/>
              </a:rPr>
              <a:t>Accelerometer (MPU6050)</a:t>
            </a:r>
            <a:endParaRPr b="0" lang="en-US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f3f3f"/>
                </a:solidFill>
                <a:latin typeface="Calibri"/>
                <a:ea typeface="Arial"/>
              </a:rPr>
              <a:t>Gas (MQ135)</a:t>
            </a:r>
            <a:endParaRPr b="0" lang="en-US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f3f3f"/>
                </a:solidFill>
                <a:latin typeface="Calibri"/>
                <a:ea typeface="Arial"/>
              </a:rPr>
              <a:t>Barometric pressure(BMP-180)</a:t>
            </a:r>
            <a:endParaRPr b="0" lang="en-US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f3f3f"/>
                </a:solidFill>
                <a:latin typeface="Calibri"/>
                <a:ea typeface="Arial"/>
              </a:rPr>
              <a:t>Heart rate (MAX30102)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12" name="Picture 2" descr=""/>
          <p:cNvPicPr/>
          <p:nvPr/>
        </p:nvPicPr>
        <p:blipFill>
          <a:blip r:embed="rId1"/>
          <a:stretch/>
        </p:blipFill>
        <p:spPr>
          <a:xfrm>
            <a:off x="7602120" y="1339920"/>
            <a:ext cx="3160800" cy="47131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Risk Analysis and Support System  for Children with ASD Using IoT</a:t>
            </a:r>
          </a:p>
        </p:txBody>
      </p:sp>
    </p:spTree>
  </p:cSld>
  <p:transition spd="slow">
    <p:push dir="r"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826025AA-C91A-437C-A168-5E923D6A76BD}" type="datetime3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October 13, 2022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E2B737F-5A45-49EA-A26A-9BF20E32F902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15" name="Google Shape;281;p9"/>
          <p:cNvSpPr/>
          <p:nvPr/>
        </p:nvSpPr>
        <p:spPr>
          <a:xfrm>
            <a:off x="647640" y="307800"/>
            <a:ext cx="1011528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70ad47"/>
                </a:solidFill>
                <a:latin typeface="Arial Rounded"/>
                <a:ea typeface="Arial Rounded"/>
              </a:rPr>
              <a:t>DATA COLLECTION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6" name="Google Shape;282;p9"/>
          <p:cNvSpPr/>
          <p:nvPr/>
        </p:nvSpPr>
        <p:spPr>
          <a:xfrm flipH="1" rot="10800000">
            <a:off x="360" y="1135080"/>
            <a:ext cx="12191760" cy="2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0ad47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17" name="Google Shape;283;p9"/>
          <p:cNvGrpSpPr/>
          <p:nvPr/>
        </p:nvGrpSpPr>
        <p:grpSpPr>
          <a:xfrm>
            <a:off x="904680" y="2314440"/>
            <a:ext cx="2676600" cy="2645280"/>
            <a:chOff x="904680" y="2314440"/>
            <a:chExt cx="2676600" cy="2645280"/>
          </a:xfrm>
        </p:grpSpPr>
        <p:sp>
          <p:nvSpPr>
            <p:cNvPr id="318" name="Google Shape;284;p9"/>
            <p:cNvSpPr/>
            <p:nvPr/>
          </p:nvSpPr>
          <p:spPr>
            <a:xfrm>
              <a:off x="904680" y="2478600"/>
              <a:ext cx="1212120" cy="12121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f08b54"/>
                </a:gs>
                <a:gs pos="100000">
                  <a:srgbClr val="f67a26"/>
                </a:gs>
              </a:gsLst>
              <a:lin ang="5400000"/>
            </a:gradFill>
            <a:ln w="0">
              <a:noFill/>
            </a:ln>
            <a:effectLst>
              <a:outerShdw algn="ctr" blurRad="57240" dir="5400000" dist="19080" rotWithShape="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Google Shape;285;p9"/>
            <p:cNvSpPr/>
            <p:nvPr/>
          </p:nvSpPr>
          <p:spPr>
            <a:xfrm>
              <a:off x="988920" y="2833560"/>
              <a:ext cx="1127880" cy="85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5320" rIns="85320" tIns="85320" bIns="8532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1" lang="en-US" sz="12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Accelerometer sensor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20" name="Google Shape;286;p9"/>
            <p:cNvSpPr/>
            <p:nvPr/>
          </p:nvSpPr>
          <p:spPr>
            <a:xfrm rot="5400000">
              <a:off x="2173680" y="2478600"/>
              <a:ext cx="1212120" cy="12121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afafaf"/>
                </a:gs>
                <a:gs pos="100000">
                  <a:srgbClr val="a5a5a5"/>
                </a:gs>
              </a:gsLst>
              <a:lin ang="10800000"/>
            </a:gradFill>
            <a:ln w="0">
              <a:noFill/>
            </a:ln>
            <a:effectLst>
              <a:outerShdw algn="ctr" blurRad="57240" dir="5400000" dist="19080" rotWithShape="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Google Shape;287;p9"/>
            <p:cNvSpPr/>
            <p:nvPr/>
          </p:nvSpPr>
          <p:spPr>
            <a:xfrm>
              <a:off x="2173320" y="2833560"/>
              <a:ext cx="857160" cy="85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5320" rIns="85320" tIns="85320" bIns="85320" anchor="ctr">
              <a:noAutofit/>
            </a:bodyPr>
            <a:p>
              <a:pPr algn="ctr">
                <a:lnSpc>
                  <a:spcPct val="90000"/>
                </a:lnSpc>
                <a:buNone/>
              </a:pPr>
              <a:r>
                <a:rPr b="1" lang="en-US" sz="12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Barometric pressure sensor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22" name="Google Shape;288;p9"/>
            <p:cNvSpPr/>
            <p:nvPr/>
          </p:nvSpPr>
          <p:spPr>
            <a:xfrm rot="10800000">
              <a:off x="2173680" y="3747600"/>
              <a:ext cx="1212120" cy="12121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ffc647"/>
                </a:gs>
                <a:gs pos="100000">
                  <a:srgbClr val="ffc600"/>
                </a:gs>
              </a:gsLst>
              <a:lin ang="16200000"/>
            </a:gradFill>
            <a:ln w="0">
              <a:noFill/>
            </a:ln>
            <a:effectLst>
              <a:outerShdw algn="ctr" blurRad="57240" dir="5400000" dist="19080" rotWithShape="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Google Shape;289;p9"/>
            <p:cNvSpPr/>
            <p:nvPr/>
          </p:nvSpPr>
          <p:spPr>
            <a:xfrm>
              <a:off x="2173320" y="3747240"/>
              <a:ext cx="857160" cy="85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5320" rIns="85320" tIns="85320" bIns="8532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1" lang="en-US" sz="12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Gas sensor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24" name="Google Shape;290;p9"/>
            <p:cNvSpPr/>
            <p:nvPr/>
          </p:nvSpPr>
          <p:spPr>
            <a:xfrm rot="16200000">
              <a:off x="904680" y="3747600"/>
              <a:ext cx="1212120" cy="12121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6ea5da"/>
                </a:gs>
                <a:gs pos="100000">
                  <a:srgbClr val="529bda"/>
                </a:gs>
              </a:gsLst>
              <a:lin ang="0"/>
            </a:gradFill>
            <a:ln w="0">
              <a:noFill/>
            </a:ln>
            <a:effectLst>
              <a:outerShdw algn="ctr" blurRad="57240" dir="5400000" dist="19080" rotWithShape="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Google Shape;291;p9"/>
            <p:cNvSpPr/>
            <p:nvPr/>
          </p:nvSpPr>
          <p:spPr>
            <a:xfrm>
              <a:off x="1260000" y="3747240"/>
              <a:ext cx="857160" cy="85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5320" rIns="85320" tIns="85320" bIns="8532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1" lang="en-US" sz="12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Heart rate sensor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26" name="Google Shape;292;p9"/>
            <p:cNvSpPr/>
            <p:nvPr/>
          </p:nvSpPr>
          <p:spPr>
            <a:xfrm>
              <a:off x="3013200" y="2314440"/>
              <a:ext cx="418320" cy="3636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chemeClr val="lt1"/>
            </a:solidFill>
            <a:ln w="127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Google Shape;293;p9"/>
            <p:cNvSpPr/>
            <p:nvPr/>
          </p:nvSpPr>
          <p:spPr>
            <a:xfrm rot="10800000">
              <a:off x="3162960" y="2326320"/>
              <a:ext cx="418320" cy="3636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chemeClr val="lt1"/>
            </a:solidFill>
            <a:ln w="127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8" name="Google Shape;294;p9"/>
          <p:cNvSpPr/>
          <p:nvPr/>
        </p:nvSpPr>
        <p:spPr>
          <a:xfrm>
            <a:off x="988920" y="1415880"/>
            <a:ext cx="103644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7b7b7b"/>
                </a:solidFill>
                <a:latin typeface="Calibri"/>
                <a:ea typeface="Cambria"/>
              </a:rPr>
              <a:t>Designed prototype system relies on sensor based environmental information. Each sensor provides some certain types of real-time data. 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9" name="Google Shape;295;p9"/>
          <p:cNvSpPr/>
          <p:nvPr/>
        </p:nvSpPr>
        <p:spPr>
          <a:xfrm>
            <a:off x="4805280" y="2277720"/>
            <a:ext cx="6045840" cy="7369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Arial"/>
              </a:rPr>
              <a:t>Acceleration (3-axis), Angular rotation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30" name="Google Shape;296;p9"/>
          <p:cNvSpPr/>
          <p:nvPr/>
        </p:nvSpPr>
        <p:spPr>
          <a:xfrm>
            <a:off x="4805280" y="3210120"/>
            <a:ext cx="6045840" cy="736920"/>
          </a:xfrm>
          <a:prstGeom prst="roundRect">
            <a:avLst>
              <a:gd name="adj" fmla="val 16667"/>
            </a:avLst>
          </a:prstGeom>
          <a:solidFill>
            <a:srgbClr val="757070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Temperature (nature), Pressure, Altitude, Humidity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Google Shape;297;p9"/>
          <p:cNvSpPr/>
          <p:nvPr/>
        </p:nvSpPr>
        <p:spPr>
          <a:xfrm>
            <a:off x="4805280" y="4199040"/>
            <a:ext cx="6045840" cy="73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Arial"/>
              </a:rPr>
              <a:t>Ammonia (NH3), Sulfur (S), Benzene (C6H6), CO2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2" name="Google Shape;298;p9"/>
          <p:cNvSpPr/>
          <p:nvPr/>
        </p:nvSpPr>
        <p:spPr>
          <a:xfrm>
            <a:off x="4805280" y="5187960"/>
            <a:ext cx="6045840" cy="7369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Heart rate, Pulse oximeter, Temperature (body)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Risk Analysis and Support System  for Children with ASD Using IoT</a:t>
            </a:r>
          </a:p>
        </p:txBody>
      </p:sp>
    </p:spTree>
  </p:cSld>
  <p:transition spd="slow">
    <p:push dir="r"/>
  </p:transition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8712F1C0-3A4E-4023-954B-9ABA41DBA201}" type="datetime3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October 13, 2022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sldNum" idx="3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A432668-9606-4709-A2EF-E0FD66DF9981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35" name="Google Shape;139;p4"/>
          <p:cNvSpPr/>
          <p:nvPr/>
        </p:nvSpPr>
        <p:spPr>
          <a:xfrm>
            <a:off x="647640" y="307800"/>
            <a:ext cx="1011528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ed7d31"/>
                </a:solidFill>
                <a:latin typeface="Arial Rounded"/>
                <a:ea typeface="Arial Rounded"/>
              </a:rPr>
              <a:t>EVALUATION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6" name="Google Shape;140;p4"/>
          <p:cNvSpPr/>
          <p:nvPr/>
        </p:nvSpPr>
        <p:spPr>
          <a:xfrm flipH="1" rot="10800000">
            <a:off x="360" y="1135080"/>
            <a:ext cx="12191760" cy="2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Google Shape;294;p9"/>
          <p:cNvSpPr/>
          <p:nvPr/>
        </p:nvSpPr>
        <p:spPr>
          <a:xfrm>
            <a:off x="988920" y="1415880"/>
            <a:ext cx="103644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7b7b7b"/>
                </a:solidFill>
                <a:latin typeface="Calibri"/>
                <a:ea typeface="Cambria"/>
              </a:rPr>
              <a:t>The proposed system with mentioned algorithms were implemented and tested on both virtually generated data and real-time sensor data.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38" name="" descr=""/>
          <p:cNvPicPr/>
          <p:nvPr/>
        </p:nvPicPr>
        <p:blipFill>
          <a:blip r:embed="rId1"/>
          <a:stretch/>
        </p:blipFill>
        <p:spPr>
          <a:xfrm>
            <a:off x="4114800" y="2330640"/>
            <a:ext cx="4343400" cy="31557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Risk Analysis and Support System  for Children with ASD Using IoT</a:t>
            </a:r>
          </a:p>
        </p:txBody>
      </p:sp>
    </p:spTree>
  </p:cSld>
  <p:transition spd="slow">
    <p:push dir="r"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dt" idx="3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3F6972A2-0B72-42FE-A338-6AE4D2E87128}" type="datetime3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October 13, 2022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sldNum" idx="3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4AEDEBC-9AEC-4EBA-B3A4-F03F02F908A6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41" name="Google Shape;139;p4"/>
          <p:cNvSpPr/>
          <p:nvPr/>
        </p:nvSpPr>
        <p:spPr>
          <a:xfrm>
            <a:off x="647640" y="307800"/>
            <a:ext cx="1011528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ed7d31"/>
                </a:solidFill>
                <a:latin typeface="Arial Rounded"/>
                <a:ea typeface="Arial Rounded"/>
              </a:rPr>
              <a:t>EVALUATION (cont.)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2" name="Google Shape;140;p4"/>
          <p:cNvSpPr/>
          <p:nvPr/>
        </p:nvSpPr>
        <p:spPr>
          <a:xfrm flipH="1" rot="10800000">
            <a:off x="360" y="1135080"/>
            <a:ext cx="12191760" cy="2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Google Shape;294;p9"/>
          <p:cNvSpPr/>
          <p:nvPr/>
        </p:nvSpPr>
        <p:spPr>
          <a:xfrm>
            <a:off x="988920" y="1415880"/>
            <a:ext cx="103644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7b7b7b"/>
                </a:solidFill>
                <a:latin typeface="Calibri"/>
                <a:ea typeface="Cambria"/>
              </a:rPr>
              <a:t>Test results of real-time sensor-data testing and virtually software-based testing.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44" name="Picture 4" descr=""/>
          <p:cNvPicPr/>
          <p:nvPr/>
        </p:nvPicPr>
        <p:blipFill>
          <a:blip r:embed="rId1"/>
          <a:stretch/>
        </p:blipFill>
        <p:spPr>
          <a:xfrm>
            <a:off x="1591200" y="2116440"/>
            <a:ext cx="2218680" cy="2900520"/>
          </a:xfrm>
          <a:prstGeom prst="rect">
            <a:avLst/>
          </a:prstGeom>
          <a:ln w="0">
            <a:noFill/>
          </a:ln>
        </p:spPr>
      </p:pic>
      <p:pic>
        <p:nvPicPr>
          <p:cNvPr id="345" name="Picture 6" descr=""/>
          <p:cNvPicPr/>
          <p:nvPr/>
        </p:nvPicPr>
        <p:blipFill>
          <a:blip r:embed="rId2"/>
          <a:stretch/>
        </p:blipFill>
        <p:spPr>
          <a:xfrm>
            <a:off x="6406560" y="2751120"/>
            <a:ext cx="4356360" cy="2265840"/>
          </a:xfrm>
          <a:prstGeom prst="rect">
            <a:avLst/>
          </a:prstGeom>
          <a:ln w="0">
            <a:noFill/>
          </a:ln>
        </p:spPr>
      </p:pic>
      <p:sp>
        <p:nvSpPr>
          <p:cNvPr id="346" name="TextBox 7"/>
          <p:cNvSpPr/>
          <p:nvPr/>
        </p:nvSpPr>
        <p:spPr>
          <a:xfrm>
            <a:off x="1501560" y="5073480"/>
            <a:ext cx="292680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Cambria"/>
                <a:ea typeface="Cambria"/>
              </a:rPr>
              <a:t>Fig: test result with actual data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7" name="TextBox 13"/>
          <p:cNvSpPr/>
          <p:nvPr/>
        </p:nvSpPr>
        <p:spPr>
          <a:xfrm>
            <a:off x="6818760" y="5073120"/>
            <a:ext cx="394416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Cambria"/>
                <a:ea typeface="Cambria"/>
              </a:rPr>
              <a:t>Fig: test result with virtually generated data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Risk Analysis and Support System  for Children with ASD Using IoT</a:t>
            </a:r>
          </a:p>
        </p:txBody>
      </p:sp>
    </p:spTree>
  </p:cSld>
  <p:transition spd="slow">
    <p:push dir="r"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dt" idx="3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9D964C0A-B621-4927-B14D-86A18C9A763F}" type="datetime3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October 13, 2022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sldNum" idx="3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8AC7E6E-13C4-4B1C-8C04-A02F8A91C543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50" name="Google Shape;127;p3"/>
          <p:cNvSpPr/>
          <p:nvPr/>
        </p:nvSpPr>
        <p:spPr>
          <a:xfrm>
            <a:off x="647640" y="307800"/>
            <a:ext cx="1011528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4472c4"/>
                </a:solidFill>
                <a:latin typeface="Arial Rounded"/>
                <a:ea typeface="Arial Rounded"/>
              </a:rPr>
              <a:t>LIMITATIONS AND CHALLENGES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51" name="Google Shape;128;p3"/>
          <p:cNvSpPr/>
          <p:nvPr/>
        </p:nvSpPr>
        <p:spPr>
          <a:xfrm flipH="1" rot="10800000">
            <a:off x="360" y="1135080"/>
            <a:ext cx="12191760" cy="2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Google Shape;131;p3"/>
          <p:cNvSpPr/>
          <p:nvPr/>
        </p:nvSpPr>
        <p:spPr>
          <a:xfrm>
            <a:off x="838080" y="1547280"/>
            <a:ext cx="10515240" cy="28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Arial"/>
              </a:rPr>
              <a:t>The system works as expected till now, but further evaluation may figure out more defects.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Arial"/>
              </a:rPr>
              <a:t>However some drawbacks found yet are – 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Arial"/>
              </a:rPr>
              <a:t>Differentiating risky events vs regular events.</a:t>
            </a:r>
            <a:endParaRPr b="0" lang="en-US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Arial"/>
              </a:rPr>
              <a:t>Limited risk detection.</a:t>
            </a:r>
            <a:endParaRPr b="0" lang="en-US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Arial"/>
              </a:rPr>
              <a:t>Testing is hard and risky.</a:t>
            </a:r>
            <a:endParaRPr b="0" lang="en-US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Arial"/>
              </a:rPr>
              <a:t>Failure propagation.</a:t>
            </a:r>
            <a:endParaRPr b="0" lang="en-US" sz="20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Arial"/>
              </a:rPr>
              <a:t>Hart rate sensor is not capable enough.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Risk Analysis and Support System  for Children with ASD Using IoT</a:t>
            </a:r>
          </a:p>
        </p:txBody>
      </p:sp>
    </p:spTree>
  </p:cSld>
  <p:transition spd="slow">
    <p:push dir="r"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dt" idx="3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98212E2F-3CE5-47E1-8995-1C5F84EB4466}" type="datetime3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October 13, 2022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sldNum" idx="4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94EDA9A-21EE-4B59-9E73-6CD06152E46B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55" name="Google Shape;371;p12"/>
          <p:cNvSpPr/>
          <p:nvPr/>
        </p:nvSpPr>
        <p:spPr>
          <a:xfrm>
            <a:off x="647640" y="307800"/>
            <a:ext cx="1011528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ed7d31"/>
                </a:solidFill>
                <a:latin typeface="Arial Rounded"/>
                <a:ea typeface="Arial Rounded"/>
              </a:rPr>
              <a:t>DRAFT PLAN (PROJECT PLAN)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56" name="Google Shape;372;p12"/>
          <p:cNvSpPr/>
          <p:nvPr/>
        </p:nvSpPr>
        <p:spPr>
          <a:xfrm flipH="1" rot="10800000">
            <a:off x="360" y="1135080"/>
            <a:ext cx="12191760" cy="2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57" name="Google Shape;373;p12"/>
          <p:cNvGrpSpPr/>
          <p:nvPr/>
        </p:nvGrpSpPr>
        <p:grpSpPr>
          <a:xfrm>
            <a:off x="2552760" y="1510560"/>
            <a:ext cx="7553160" cy="4407120"/>
            <a:chOff x="2552760" y="1510560"/>
            <a:chExt cx="7553160" cy="4407120"/>
          </a:xfrm>
        </p:grpSpPr>
        <p:sp>
          <p:nvSpPr>
            <p:cNvPr id="358" name="Google Shape;374;p12"/>
            <p:cNvSpPr/>
            <p:nvPr/>
          </p:nvSpPr>
          <p:spPr>
            <a:xfrm rot="5400000">
              <a:off x="2371320" y="1692360"/>
              <a:ext cx="1211760" cy="848160"/>
            </a:xfrm>
            <a:prstGeom prst="chevron">
              <a:avLst>
                <a:gd name="adj" fmla="val 50000"/>
              </a:avLst>
            </a:prstGeom>
            <a:gradFill rotWithShape="0">
              <a:gsLst>
                <a:gs pos="0">
                  <a:srgbClr val="ffc647"/>
                </a:gs>
                <a:gs pos="100000">
                  <a:srgbClr val="ffc600"/>
                </a:gs>
              </a:gsLst>
              <a:lin ang="10800000"/>
            </a:gradFill>
            <a:ln w="9525">
              <a:solidFill>
                <a:srgbClr val="ffc000"/>
              </a:solidFill>
              <a:miter/>
            </a:ln>
            <a:effectLst>
              <a:outerShdw algn="ctr" blurRad="57240" dir="5400000" dist="19080" rotWithShape="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Google Shape;375;p12"/>
            <p:cNvSpPr/>
            <p:nvPr/>
          </p:nvSpPr>
          <p:spPr>
            <a:xfrm>
              <a:off x="2552760" y="1934640"/>
              <a:ext cx="848160" cy="36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" rIns="10080" tIns="10080" bIns="1008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Initial works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60" name="Google Shape;376;p12"/>
            <p:cNvSpPr/>
            <p:nvPr/>
          </p:nvSpPr>
          <p:spPr>
            <a:xfrm rot="5400000">
              <a:off x="6359760" y="-1447560"/>
              <a:ext cx="788040" cy="670428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90000"/>
              </a:schemeClr>
            </a:solidFill>
            <a:ln w="9525">
              <a:solidFill>
                <a:srgbClr val="ffc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Google Shape;377;p12"/>
            <p:cNvSpPr/>
            <p:nvPr/>
          </p:nvSpPr>
          <p:spPr>
            <a:xfrm>
              <a:off x="3401280" y="1548720"/>
              <a:ext cx="6665760" cy="711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13760" rIns="10080" tIns="10080" bIns="10080" anchor="ctr">
              <a:noAutofit/>
            </a:bodyPr>
            <a:p>
              <a:pPr lvl="1" marL="171360" indent="-171360">
                <a:lnSpc>
                  <a:spcPct val="90000"/>
                </a:lnSpc>
                <a:buClr>
                  <a:srgbClr val="000000"/>
                </a:buClr>
                <a:buFont typeface="Calibri"/>
                <a:buChar char="•"/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Selection of research field</a:t>
              </a:r>
              <a:endParaRPr b="0" lang="en-US" sz="1600" spc="-1" strike="noStrike">
                <a:latin typeface="Arial"/>
              </a:endParaRPr>
            </a:p>
            <a:p>
              <a:pPr lvl="1" marL="171360" indent="-17136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•"/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Interests, ideas, formulation of research topic</a:t>
              </a:r>
              <a:endParaRPr b="0" lang="en-US" sz="1600" spc="-1" strike="noStrike">
                <a:latin typeface="Arial"/>
              </a:endParaRPr>
            </a:p>
            <a:p>
              <a:pPr lvl="1" marL="171360" indent="-17136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•"/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Research proposal, proposal presentation, idea discussion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62" name="Google Shape;378;p12"/>
            <p:cNvSpPr/>
            <p:nvPr/>
          </p:nvSpPr>
          <p:spPr>
            <a:xfrm rot="5400000">
              <a:off x="2371320" y="2757240"/>
              <a:ext cx="1211760" cy="848160"/>
            </a:xfrm>
            <a:prstGeom prst="chevron">
              <a:avLst>
                <a:gd name="adj" fmla="val 50000"/>
              </a:avLst>
            </a:prstGeom>
            <a:gradFill rotWithShape="0">
              <a:gsLst>
                <a:gs pos="0">
                  <a:srgbClr val="76f24c"/>
                </a:gs>
                <a:gs pos="100000">
                  <a:srgbClr val="61f813"/>
                </a:gs>
              </a:gsLst>
              <a:lin ang="10800000"/>
            </a:gradFill>
            <a:ln w="9525">
              <a:solidFill>
                <a:srgbClr val="65ee1f"/>
              </a:solidFill>
              <a:miter/>
            </a:ln>
            <a:effectLst>
              <a:outerShdw algn="ctr" blurRad="57240" dir="5400000" dist="19080" rotWithShape="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Google Shape;379;p12"/>
            <p:cNvSpPr/>
            <p:nvPr/>
          </p:nvSpPr>
          <p:spPr>
            <a:xfrm>
              <a:off x="2552760" y="2999880"/>
              <a:ext cx="848160" cy="36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" rIns="10080" tIns="10080" bIns="1008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Starting phase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64" name="Google Shape;380;p12"/>
            <p:cNvSpPr/>
            <p:nvPr/>
          </p:nvSpPr>
          <p:spPr>
            <a:xfrm rot="5400000">
              <a:off x="6359760" y="-382680"/>
              <a:ext cx="787680" cy="670428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90000"/>
              </a:schemeClr>
            </a:solidFill>
            <a:ln w="9525">
              <a:solidFill>
                <a:srgbClr val="65ee1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Google Shape;381;p12"/>
            <p:cNvSpPr/>
            <p:nvPr/>
          </p:nvSpPr>
          <p:spPr>
            <a:xfrm>
              <a:off x="3401280" y="2613960"/>
              <a:ext cx="6665760" cy="710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13760" rIns="10080" tIns="10080" bIns="10080" anchor="ctr">
              <a:noAutofit/>
            </a:bodyPr>
            <a:p>
              <a:pPr lvl="1" marL="171360" indent="-171360">
                <a:lnSpc>
                  <a:spcPct val="90000"/>
                </a:lnSpc>
                <a:buClr>
                  <a:srgbClr val="000000"/>
                </a:buClr>
                <a:buFont typeface="Calibri"/>
                <a:buChar char="•"/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Similar works literature study</a:t>
              </a:r>
              <a:endParaRPr b="0" lang="en-US" sz="1600" spc="-1" strike="noStrike">
                <a:latin typeface="Arial"/>
              </a:endParaRPr>
            </a:p>
            <a:p>
              <a:pPr lvl="1" marL="171360" indent="-17136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•"/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Data collection and analysis</a:t>
              </a:r>
              <a:endParaRPr b="0" lang="en-US" sz="1600" spc="-1" strike="noStrike">
                <a:latin typeface="Arial"/>
              </a:endParaRPr>
            </a:p>
            <a:p>
              <a:pPr lvl="1" marL="171360" indent="-17136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•"/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Similar work limitation and solution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66" name="Google Shape;382;p12"/>
            <p:cNvSpPr/>
            <p:nvPr/>
          </p:nvSpPr>
          <p:spPr>
            <a:xfrm rot="5400000">
              <a:off x="2371320" y="3822480"/>
              <a:ext cx="1211760" cy="848160"/>
            </a:xfrm>
            <a:prstGeom prst="chevron">
              <a:avLst>
                <a:gd name="adj" fmla="val 50000"/>
              </a:avLst>
            </a:prstGeom>
            <a:gradFill rotWithShape="0">
              <a:gsLst>
                <a:gs pos="0">
                  <a:srgbClr val="5ae5a3"/>
                </a:gs>
                <a:gs pos="100000">
                  <a:srgbClr val="34e899"/>
                </a:gs>
              </a:gsLst>
              <a:lin ang="10800000"/>
            </a:gradFill>
            <a:ln w="9525">
              <a:solidFill>
                <a:srgbClr val="3de199"/>
              </a:solidFill>
              <a:miter/>
            </a:ln>
            <a:effectLst>
              <a:outerShdw algn="ctr" blurRad="57240" dir="5400000" dist="19080" rotWithShape="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Google Shape;383;p12"/>
            <p:cNvSpPr/>
            <p:nvPr/>
          </p:nvSpPr>
          <p:spPr>
            <a:xfrm>
              <a:off x="2552760" y="4065120"/>
              <a:ext cx="848160" cy="36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" rIns="10080" tIns="10080" bIns="1008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Implement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68" name="Google Shape;384;p12"/>
            <p:cNvSpPr/>
            <p:nvPr/>
          </p:nvSpPr>
          <p:spPr>
            <a:xfrm rot="5400000">
              <a:off x="6359760" y="682200"/>
              <a:ext cx="787680" cy="670428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90000"/>
              </a:schemeClr>
            </a:solidFill>
            <a:ln w="9525">
              <a:solidFill>
                <a:srgbClr val="3de1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Google Shape;385;p12"/>
            <p:cNvSpPr/>
            <p:nvPr/>
          </p:nvSpPr>
          <p:spPr>
            <a:xfrm>
              <a:off x="3401280" y="3679200"/>
              <a:ext cx="6665760" cy="710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13760" rIns="10080" tIns="10080" bIns="10080" anchor="ctr">
              <a:noAutofit/>
            </a:bodyPr>
            <a:p>
              <a:pPr lvl="1" marL="171360" indent="-171360">
                <a:lnSpc>
                  <a:spcPct val="90000"/>
                </a:lnSpc>
                <a:buClr>
                  <a:srgbClr val="000000"/>
                </a:buClr>
                <a:buFont typeface="Calibri"/>
                <a:buChar char="•"/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First draft and second draft preparation </a:t>
              </a:r>
              <a:endParaRPr b="0" lang="en-US" sz="1600" spc="-1" strike="noStrike">
                <a:latin typeface="Arial"/>
              </a:endParaRPr>
            </a:p>
            <a:p>
              <a:pPr lvl="1" marL="171360" indent="-17136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•"/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Collecting components and implementation</a:t>
              </a:r>
              <a:endParaRPr b="0" lang="en-US" sz="1600" spc="-1" strike="noStrike">
                <a:latin typeface="Arial"/>
              </a:endParaRPr>
            </a:p>
            <a:p>
              <a:pPr lvl="1" marL="171360" indent="-17136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•"/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Accuracy analysis, drawback finding, result analysis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70" name="Google Shape;386;p12"/>
            <p:cNvSpPr/>
            <p:nvPr/>
          </p:nvSpPr>
          <p:spPr>
            <a:xfrm rot="5400000">
              <a:off x="2371320" y="4887720"/>
              <a:ext cx="1211760" cy="848160"/>
            </a:xfrm>
            <a:prstGeom prst="chevron">
              <a:avLst>
                <a:gd name="adj" fmla="val 50000"/>
              </a:avLst>
            </a:prstGeom>
            <a:gradFill rotWithShape="0">
              <a:gsLst>
                <a:gs pos="0">
                  <a:srgbClr val="6ea3da"/>
                </a:gs>
                <a:gs pos="100000">
                  <a:srgbClr val="5299da"/>
                </a:gs>
              </a:gsLst>
              <a:lin ang="10800000"/>
            </a:gradFill>
            <a:ln w="9525">
              <a:solidFill>
                <a:srgbClr val="5999d5"/>
              </a:solidFill>
              <a:miter/>
            </a:ln>
            <a:effectLst>
              <a:outerShdw algn="ctr" blurRad="57240" dir="5400000" dist="19080" rotWithShape="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Google Shape;387;p12"/>
            <p:cNvSpPr/>
            <p:nvPr/>
          </p:nvSpPr>
          <p:spPr>
            <a:xfrm>
              <a:off x="2552760" y="5130360"/>
              <a:ext cx="848160" cy="36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" rIns="10080" tIns="10080" bIns="1008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Finalization 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72" name="Google Shape;388;p12"/>
            <p:cNvSpPr/>
            <p:nvPr/>
          </p:nvSpPr>
          <p:spPr>
            <a:xfrm rot="5400000">
              <a:off x="6359760" y="1747440"/>
              <a:ext cx="787680" cy="670428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90000"/>
              </a:schemeClr>
            </a:solidFill>
            <a:ln w="9525">
              <a:solidFill>
                <a:srgbClr val="5999d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Google Shape;389;p12"/>
            <p:cNvSpPr/>
            <p:nvPr/>
          </p:nvSpPr>
          <p:spPr>
            <a:xfrm>
              <a:off x="3401280" y="4744440"/>
              <a:ext cx="6665760" cy="710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13760" rIns="10080" tIns="10080" bIns="10080" anchor="ctr">
              <a:noAutofit/>
            </a:bodyPr>
            <a:p>
              <a:pPr lvl="1" marL="171360" indent="-171360">
                <a:lnSpc>
                  <a:spcPct val="90000"/>
                </a:lnSpc>
                <a:buClr>
                  <a:srgbClr val="000000"/>
                </a:buClr>
                <a:buFont typeface="Calibri"/>
                <a:buChar char="•"/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Fixing  previously found drawbacks</a:t>
              </a:r>
              <a:endParaRPr b="0" lang="en-US" sz="1600" spc="-1" strike="noStrike">
                <a:latin typeface="Arial"/>
              </a:endParaRPr>
            </a:p>
            <a:p>
              <a:pPr lvl="1" marL="171360" indent="-17136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•"/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Additional works</a:t>
              </a:r>
              <a:endParaRPr b="0" lang="en-US" sz="1600" spc="-1" strike="noStrike">
                <a:latin typeface="Arial"/>
              </a:endParaRPr>
            </a:p>
            <a:p>
              <a:pPr lvl="1" marL="171360" indent="-17136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•"/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Final draft writing, submission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Risk Analysis and Support System  for Children with ASD Using IoT</a:t>
            </a:r>
          </a:p>
        </p:txBody>
      </p:sp>
    </p:spTree>
  </p:cSld>
  <p:transition spd="slow">
    <p:push dir="r"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dt" idx="4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CA03AF71-4FF6-4740-83AA-397C4F54C653}" type="datetime3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October 13, 2022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sldNum" idx="4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02B51FC-7D82-4CDA-8294-6CC7CE068A9E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76" name="Google Shape;396;p13" descr=""/>
          <p:cNvPicPr/>
          <p:nvPr/>
        </p:nvPicPr>
        <p:blipFill>
          <a:blip r:embed="rId1"/>
          <a:srcRect l="0" t="0" r="0" b="-368"/>
          <a:stretch/>
        </p:blipFill>
        <p:spPr>
          <a:xfrm>
            <a:off x="10080" y="0"/>
            <a:ext cx="12191760" cy="7343280"/>
          </a:xfrm>
          <a:prstGeom prst="rect">
            <a:avLst/>
          </a:prstGeom>
          <a:ln w="0">
            <a:noFill/>
          </a:ln>
        </p:spPr>
      </p:pic>
      <p:sp>
        <p:nvSpPr>
          <p:cNvPr id="377" name="Google Shape;397;p13"/>
          <p:cNvSpPr/>
          <p:nvPr/>
        </p:nvSpPr>
        <p:spPr>
          <a:xfrm>
            <a:off x="3857760" y="6307920"/>
            <a:ext cx="4952520" cy="822600"/>
          </a:xfrm>
          <a:prstGeom prst="rect">
            <a:avLst/>
          </a:prstGeom>
          <a:solidFill>
            <a:schemeClr val="accent2"/>
          </a:solidFill>
          <a:ln w="1905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Fig: DRAFT PLAN (GANTT CHART)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Risk Analysis and Support System  for Children with ASD Using IoT</a:t>
            </a:r>
          </a:p>
        </p:txBody>
      </p:sp>
    </p:spTree>
  </p:cSld>
  <p:transition spd="slow">
    <p:push dir="r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E7F97BBC-9EA0-4E05-A274-DFF4AFBFE1C5}" type="datetime3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October 13, 2022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91" name="Google Shape;102;p2"/>
          <p:cNvGrpSpPr/>
          <p:nvPr/>
        </p:nvGrpSpPr>
        <p:grpSpPr>
          <a:xfrm>
            <a:off x="-135000" y="802080"/>
            <a:ext cx="4780440" cy="4983120"/>
            <a:chOff x="-135000" y="802080"/>
            <a:chExt cx="4780440" cy="4983120"/>
          </a:xfrm>
        </p:grpSpPr>
        <p:sp>
          <p:nvSpPr>
            <p:cNvPr id="92" name="Google Shape;103;p2"/>
            <p:cNvSpPr/>
            <p:nvPr/>
          </p:nvSpPr>
          <p:spPr>
            <a:xfrm>
              <a:off x="594360" y="2121120"/>
              <a:ext cx="2865240" cy="2371320"/>
            </a:xfrm>
            <a:custGeom>
              <a:avLst/>
              <a:gdLst/>
              <a:ahLst/>
              <a:rect l="l" t="t" r="r" b="b"/>
              <a:pathLst>
                <a:path w="2371962" h="2371750">
                  <a:moveTo>
                    <a:pt x="0" y="1185875"/>
                  </a:moveTo>
                  <a:cubicBezTo>
                    <a:pt x="0" y="530934"/>
                    <a:pt x="530982" y="0"/>
                    <a:pt x="1185981" y="0"/>
                  </a:cubicBezTo>
                  <a:cubicBezTo>
                    <a:pt x="1840980" y="0"/>
                    <a:pt x="2371962" y="530934"/>
                    <a:pt x="2371962" y="1185875"/>
                  </a:cubicBezTo>
                  <a:cubicBezTo>
                    <a:pt x="2371962" y="1840816"/>
                    <a:pt x="1840980" y="2371750"/>
                    <a:pt x="1185981" y="2371750"/>
                  </a:cubicBezTo>
                  <a:cubicBezTo>
                    <a:pt x="530982" y="2371750"/>
                    <a:pt x="0" y="1840816"/>
                    <a:pt x="0" y="1185875"/>
                  </a:cubicBezTo>
                  <a:close/>
                </a:path>
              </a:pathLst>
            </a:custGeom>
            <a:gradFill rotWithShape="0">
              <a:gsLst>
                <a:gs pos="50000">
                  <a:srgbClr val="000000"/>
                </a:gs>
                <a:gs pos="100000">
                  <a:srgbClr val="474747"/>
                </a:gs>
              </a:gsLst>
              <a:lin ang="16200000"/>
            </a:gradFill>
            <a:ln w="0">
              <a:noFill/>
            </a:ln>
            <a:effectLst>
              <a:outerShdw algn="ctr" blurRad="57240" dir="5400000" dist="19080" rotWithShape="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390600" rIns="390600" tIns="390600" bIns="39060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1" lang="en-US" sz="3400" spc="-1" strike="noStrike">
                  <a:solidFill>
                    <a:srgbClr val="ffffff"/>
                  </a:solidFill>
                  <a:latin typeface="Arial Rounded"/>
                  <a:ea typeface="Arial Rounded"/>
                </a:rPr>
                <a:t>Contents</a:t>
              </a:r>
              <a:endParaRPr b="0" lang="en-US" sz="3400" spc="-1" strike="noStrike">
                <a:latin typeface="Arial"/>
              </a:endParaRPr>
            </a:p>
          </p:txBody>
        </p:sp>
        <p:sp>
          <p:nvSpPr>
            <p:cNvPr id="93" name="Google Shape;104;p2"/>
            <p:cNvSpPr/>
            <p:nvPr/>
          </p:nvSpPr>
          <p:spPr>
            <a:xfrm>
              <a:off x="-135000" y="802080"/>
              <a:ext cx="4780440" cy="4983120"/>
            </a:xfrm>
            <a:prstGeom prst="blockArc">
              <a:avLst>
                <a:gd name="adj1" fmla="val 16509444"/>
                <a:gd name="adj2" fmla="val 5088054"/>
                <a:gd name="adj3" fmla="val 5240"/>
              </a:avLst>
            </a:prstGeom>
            <a:gradFill rotWithShape="0">
              <a:gsLst>
                <a:gs pos="50000">
                  <a:srgbClr val="000000"/>
                </a:gs>
                <a:gs pos="100000">
                  <a:srgbClr val="474747"/>
                </a:gs>
              </a:gsLst>
              <a:lin ang="16200000"/>
            </a:gradFill>
            <a:ln w="0">
              <a:noFill/>
            </a:ln>
            <a:effectLst>
              <a:outerShdw algn="ctr" blurRad="57240" dir="5400000" dist="19080" rotWithShape="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4" name="Google Shape;105;p2"/>
          <p:cNvSpPr/>
          <p:nvPr/>
        </p:nvSpPr>
        <p:spPr>
          <a:xfrm>
            <a:off x="4214160" y="1295280"/>
            <a:ext cx="2500560" cy="468360"/>
          </a:xfrm>
          <a:custGeom>
            <a:avLst/>
            <a:gdLst/>
            <a:ahLst/>
            <a:rect l="l" t="t" r="r" b="b"/>
            <a:pathLst>
              <a:path w="1701322" h="1230037">
                <a:moveTo>
                  <a:pt x="0" y="0"/>
                </a:moveTo>
                <a:lnTo>
                  <a:pt x="1701322" y="0"/>
                </a:lnTo>
                <a:lnTo>
                  <a:pt x="1701322" y="1230037"/>
                </a:lnTo>
                <a:lnTo>
                  <a:pt x="0" y="1230037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1680" rIns="31680" tIns="31680" bIns="3168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ed7d31"/>
                </a:solidFill>
                <a:latin typeface="Arial Rounded"/>
                <a:ea typeface="Arial Rounded"/>
              </a:rPr>
              <a:t>Motivation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" name="Google Shape;106;p2"/>
          <p:cNvSpPr/>
          <p:nvPr/>
        </p:nvSpPr>
        <p:spPr>
          <a:xfrm>
            <a:off x="4701240" y="2039760"/>
            <a:ext cx="2500560" cy="468360"/>
          </a:xfrm>
          <a:custGeom>
            <a:avLst/>
            <a:gdLst/>
            <a:ahLst/>
            <a:rect l="l" t="t" r="r" b="b"/>
            <a:pathLst>
              <a:path w="1701322" h="1230037">
                <a:moveTo>
                  <a:pt x="0" y="0"/>
                </a:moveTo>
                <a:lnTo>
                  <a:pt x="1701322" y="0"/>
                </a:lnTo>
                <a:lnTo>
                  <a:pt x="1701322" y="1230037"/>
                </a:lnTo>
                <a:lnTo>
                  <a:pt x="0" y="1230037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1680" rIns="31680" tIns="31680" bIns="3168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70ad47"/>
                </a:solidFill>
                <a:latin typeface="Arial Rounded"/>
                <a:ea typeface="Arial Rounded"/>
              </a:rPr>
              <a:t>Objectives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" name="Google Shape;107;p2"/>
          <p:cNvSpPr/>
          <p:nvPr/>
        </p:nvSpPr>
        <p:spPr>
          <a:xfrm>
            <a:off x="4989600" y="2979720"/>
            <a:ext cx="3144960" cy="468360"/>
          </a:xfrm>
          <a:custGeom>
            <a:avLst/>
            <a:gdLst/>
            <a:ahLst/>
            <a:rect l="l" t="t" r="r" b="b"/>
            <a:pathLst>
              <a:path w="1701322" h="1230037">
                <a:moveTo>
                  <a:pt x="0" y="0"/>
                </a:moveTo>
                <a:lnTo>
                  <a:pt x="1701322" y="0"/>
                </a:lnTo>
                <a:lnTo>
                  <a:pt x="1701322" y="1230037"/>
                </a:lnTo>
                <a:lnTo>
                  <a:pt x="0" y="1230037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1680" rIns="31680" tIns="31680" bIns="3168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ffc000"/>
                </a:solidFill>
                <a:latin typeface="Arial Rounded"/>
                <a:ea typeface="Arial Rounded"/>
              </a:rPr>
              <a:t>Literature Review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" name="Google Shape;108;p2"/>
          <p:cNvSpPr/>
          <p:nvPr/>
        </p:nvSpPr>
        <p:spPr>
          <a:xfrm>
            <a:off x="4795560" y="3927960"/>
            <a:ext cx="3533760" cy="468360"/>
          </a:xfrm>
          <a:custGeom>
            <a:avLst/>
            <a:gdLst/>
            <a:ahLst/>
            <a:rect l="l" t="t" r="r" b="b"/>
            <a:pathLst>
              <a:path w="1701322" h="1230037">
                <a:moveTo>
                  <a:pt x="0" y="0"/>
                </a:moveTo>
                <a:lnTo>
                  <a:pt x="1701322" y="0"/>
                </a:lnTo>
                <a:lnTo>
                  <a:pt x="1701322" y="1230037"/>
                </a:lnTo>
                <a:lnTo>
                  <a:pt x="0" y="1230037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1680" rIns="31680" tIns="31680" bIns="3168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b0f0"/>
                </a:solidFill>
                <a:latin typeface="Arial Rounded"/>
                <a:ea typeface="Arial Rounded"/>
              </a:rPr>
              <a:t>Problem Description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" name="Google Shape;112;p2"/>
          <p:cNvSpPr/>
          <p:nvPr/>
        </p:nvSpPr>
        <p:spPr>
          <a:xfrm>
            <a:off x="3459960" y="1272240"/>
            <a:ext cx="684720" cy="636120"/>
          </a:xfrm>
          <a:prstGeom prst="ellipse">
            <a:avLst/>
          </a:prstGeom>
          <a:gradFill rotWithShape="0">
            <a:gsLst>
              <a:gs pos="0">
                <a:srgbClr val="f08b54"/>
              </a:gs>
              <a:gs pos="100000">
                <a:srgbClr val="f67a26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" name="Google Shape;113;p2"/>
          <p:cNvSpPr/>
          <p:nvPr/>
        </p:nvSpPr>
        <p:spPr>
          <a:xfrm>
            <a:off x="4007880" y="2039760"/>
            <a:ext cx="684720" cy="636120"/>
          </a:xfrm>
          <a:prstGeom prst="ellipse">
            <a:avLst/>
          </a:prstGeom>
          <a:gradFill rotWithShape="0">
            <a:gsLst>
              <a:gs pos="0">
                <a:srgbClr val="7fb75f"/>
              </a:gs>
              <a:gs pos="100000">
                <a:srgbClr val="6eb141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0" name="Google Shape;114;p2"/>
          <p:cNvSpPr/>
          <p:nvPr/>
        </p:nvSpPr>
        <p:spPr>
          <a:xfrm>
            <a:off x="4239360" y="2910960"/>
            <a:ext cx="684720" cy="636120"/>
          </a:xfrm>
          <a:prstGeom prst="ellipse">
            <a:avLst/>
          </a:prstGeom>
          <a:gradFill rotWithShape="0">
            <a:gsLst>
              <a:gs pos="0">
                <a:srgbClr val="ffc647"/>
              </a:gs>
              <a:gs pos="100000">
                <a:srgbClr val="ffc600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1" name="Google Shape;115;p2"/>
          <p:cNvSpPr/>
          <p:nvPr/>
        </p:nvSpPr>
        <p:spPr>
          <a:xfrm>
            <a:off x="4058280" y="3856680"/>
            <a:ext cx="684720" cy="636120"/>
          </a:xfrm>
          <a:prstGeom prst="ellipse">
            <a:avLst/>
          </a:prstGeom>
          <a:gradFill rotWithShape="0">
            <a:gsLst>
              <a:gs pos="0">
                <a:srgbClr val="70a5da"/>
              </a:gs>
              <a:gs pos="100000">
                <a:srgbClr val="539bdb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2" name="Google Shape;116;p2"/>
          <p:cNvSpPr/>
          <p:nvPr/>
        </p:nvSpPr>
        <p:spPr>
          <a:xfrm>
            <a:off x="3529080" y="4645080"/>
            <a:ext cx="684720" cy="636120"/>
          </a:xfrm>
          <a:prstGeom prst="ellipse">
            <a:avLst/>
          </a:prstGeom>
          <a:gradFill rotWithShape="0">
            <a:gsLst>
              <a:gs pos="0">
                <a:srgbClr val="f08b54"/>
              </a:gs>
              <a:gs pos="100000">
                <a:srgbClr val="f67a26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3" name="Google Shape;118;p2"/>
          <p:cNvSpPr/>
          <p:nvPr/>
        </p:nvSpPr>
        <p:spPr>
          <a:xfrm>
            <a:off x="2655000" y="5231160"/>
            <a:ext cx="684720" cy="636120"/>
          </a:xfrm>
          <a:prstGeom prst="ellipse">
            <a:avLst/>
          </a:prstGeom>
          <a:gradFill rotWithShape="0">
            <a:gsLst>
              <a:gs pos="0">
                <a:srgbClr val="ffc647"/>
              </a:gs>
              <a:gs pos="100000">
                <a:srgbClr val="ffc600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" name="Google Shape;119;p2"/>
          <p:cNvSpPr/>
          <p:nvPr/>
        </p:nvSpPr>
        <p:spPr>
          <a:xfrm>
            <a:off x="2610720" y="713880"/>
            <a:ext cx="684720" cy="636120"/>
          </a:xfrm>
          <a:prstGeom prst="ellipse">
            <a:avLst/>
          </a:prstGeom>
          <a:gradFill rotWithShape="0">
            <a:gsLst>
              <a:gs pos="0">
                <a:srgbClr val="70a5da"/>
              </a:gs>
              <a:gs pos="100000">
                <a:srgbClr val="539bdb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5" name="Google Shape;120;p2"/>
          <p:cNvSpPr/>
          <p:nvPr/>
        </p:nvSpPr>
        <p:spPr>
          <a:xfrm>
            <a:off x="3331440" y="712080"/>
            <a:ext cx="2500560" cy="468360"/>
          </a:xfrm>
          <a:custGeom>
            <a:avLst/>
            <a:gdLst/>
            <a:ahLst/>
            <a:rect l="l" t="t" r="r" b="b"/>
            <a:pathLst>
              <a:path w="1701322" h="1230037">
                <a:moveTo>
                  <a:pt x="0" y="0"/>
                </a:moveTo>
                <a:lnTo>
                  <a:pt x="1701322" y="0"/>
                </a:lnTo>
                <a:lnTo>
                  <a:pt x="1701322" y="1230037"/>
                </a:lnTo>
                <a:lnTo>
                  <a:pt x="0" y="1230037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1680" rIns="31680" tIns="31680" bIns="3168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4472c4"/>
                </a:solidFill>
                <a:latin typeface="Arial Rounded"/>
                <a:ea typeface="Arial Rounded"/>
              </a:rPr>
              <a:t>Introduction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" name="Google Shape;109;p2"/>
          <p:cNvSpPr/>
          <p:nvPr/>
        </p:nvSpPr>
        <p:spPr>
          <a:xfrm>
            <a:off x="4338000" y="4728960"/>
            <a:ext cx="4364640" cy="468360"/>
          </a:xfrm>
          <a:custGeom>
            <a:avLst/>
            <a:gdLst/>
            <a:ahLst/>
            <a:rect l="l" t="t" r="r" b="b"/>
            <a:pathLst>
              <a:path w="1701322" h="1230037">
                <a:moveTo>
                  <a:pt x="0" y="0"/>
                </a:moveTo>
                <a:lnTo>
                  <a:pt x="1701322" y="0"/>
                </a:lnTo>
                <a:lnTo>
                  <a:pt x="1701322" y="1230037"/>
                </a:lnTo>
                <a:lnTo>
                  <a:pt x="0" y="1230037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1680" rIns="31680" tIns="31680" bIns="3168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000" spc="-1" strike="noStrike">
                <a:solidFill>
                  <a:srgbClr val="c55a11"/>
                </a:solidFill>
                <a:latin typeface="Arial Rounded"/>
                <a:ea typeface="Arial Rounded"/>
              </a:rPr>
              <a:t>Methodology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1" lang="en-US" sz="2000" spc="-1" strike="noStrike">
                <a:solidFill>
                  <a:srgbClr val="c55a11"/>
                </a:solidFill>
                <a:latin typeface="Arial Rounded"/>
                <a:ea typeface="Arial Rounded"/>
              </a:rPr>
              <a:t>(System flow)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" name="Google Shape;109;p2"/>
          <p:cNvSpPr/>
          <p:nvPr/>
        </p:nvSpPr>
        <p:spPr>
          <a:xfrm>
            <a:off x="3573000" y="5398920"/>
            <a:ext cx="4364640" cy="468360"/>
          </a:xfrm>
          <a:custGeom>
            <a:avLst/>
            <a:gdLst/>
            <a:ahLst/>
            <a:rect l="l" t="t" r="r" b="b"/>
            <a:pathLst>
              <a:path w="1701322" h="1230037">
                <a:moveTo>
                  <a:pt x="0" y="0"/>
                </a:moveTo>
                <a:lnTo>
                  <a:pt x="1701322" y="0"/>
                </a:lnTo>
                <a:lnTo>
                  <a:pt x="1701322" y="1230037"/>
                </a:lnTo>
                <a:lnTo>
                  <a:pt x="0" y="1230037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1680" rIns="31680" tIns="31680" bIns="3168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000" spc="-1" strike="noStrike">
                <a:solidFill>
                  <a:srgbClr val="ffc000"/>
                </a:solidFill>
                <a:latin typeface="Arial Rounded"/>
                <a:ea typeface="Arial Rounded"/>
              </a:rPr>
              <a:t>Methodology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1" lang="en-US" sz="2000" spc="-1" strike="noStrike">
                <a:solidFill>
                  <a:srgbClr val="ffc000"/>
                </a:solidFill>
                <a:latin typeface="Arial Rounded"/>
                <a:ea typeface="Arial Rounded"/>
              </a:rPr>
              <a:t>(Algorithms)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" name="Google Shape;104;p2"/>
          <p:cNvSpPr/>
          <p:nvPr/>
        </p:nvSpPr>
        <p:spPr>
          <a:xfrm>
            <a:off x="3969360" y="802080"/>
            <a:ext cx="4780440" cy="4983120"/>
          </a:xfrm>
          <a:prstGeom prst="blockArc">
            <a:avLst>
              <a:gd name="adj1" fmla="val 16509444"/>
              <a:gd name="adj2" fmla="val 5088054"/>
              <a:gd name="adj3" fmla="val 5240"/>
            </a:avLst>
          </a:prstGeom>
          <a:gradFill rotWithShape="0">
            <a:gsLst>
              <a:gs pos="50000">
                <a:srgbClr val="000000"/>
              </a:gs>
              <a:gs pos="100000">
                <a:srgbClr val="474747"/>
              </a:gs>
            </a:gsLst>
            <a:lin ang="162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9" name="Google Shape;105;p2"/>
          <p:cNvSpPr/>
          <p:nvPr/>
        </p:nvSpPr>
        <p:spPr>
          <a:xfrm>
            <a:off x="8318880" y="1295280"/>
            <a:ext cx="3236400" cy="468360"/>
          </a:xfrm>
          <a:custGeom>
            <a:avLst/>
            <a:gdLst/>
            <a:ahLst/>
            <a:rect l="l" t="t" r="r" b="b"/>
            <a:pathLst>
              <a:path w="1701322" h="1230037">
                <a:moveTo>
                  <a:pt x="0" y="0"/>
                </a:moveTo>
                <a:lnTo>
                  <a:pt x="1701322" y="0"/>
                </a:lnTo>
                <a:lnTo>
                  <a:pt x="1701322" y="1230037"/>
                </a:lnTo>
                <a:lnTo>
                  <a:pt x="0" y="1230037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1680" rIns="31680" tIns="31680" bIns="3168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000" spc="-1" strike="noStrike">
                <a:solidFill>
                  <a:srgbClr val="ed7d31"/>
                </a:solidFill>
                <a:latin typeface="Arial Rounded"/>
                <a:ea typeface="Arial Rounded"/>
              </a:rPr>
              <a:t>Data collection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" name="Google Shape;106;p2"/>
          <p:cNvSpPr/>
          <p:nvPr/>
        </p:nvSpPr>
        <p:spPr>
          <a:xfrm>
            <a:off x="8805960" y="2039760"/>
            <a:ext cx="2500560" cy="468360"/>
          </a:xfrm>
          <a:custGeom>
            <a:avLst/>
            <a:gdLst/>
            <a:ahLst/>
            <a:rect l="l" t="t" r="r" b="b"/>
            <a:pathLst>
              <a:path w="1701322" h="1230037">
                <a:moveTo>
                  <a:pt x="0" y="0"/>
                </a:moveTo>
                <a:lnTo>
                  <a:pt x="1701322" y="0"/>
                </a:lnTo>
                <a:lnTo>
                  <a:pt x="1701322" y="1230037"/>
                </a:lnTo>
                <a:lnTo>
                  <a:pt x="0" y="1230037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1680" rIns="31680" tIns="31680" bIns="3168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000" spc="-1" strike="noStrike">
                <a:solidFill>
                  <a:srgbClr val="70ad47"/>
                </a:solidFill>
                <a:latin typeface="Arial Rounded"/>
                <a:ea typeface="Arial Rounded"/>
              </a:rPr>
              <a:t>Evaluation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" name="Google Shape;107;p2"/>
          <p:cNvSpPr/>
          <p:nvPr/>
        </p:nvSpPr>
        <p:spPr>
          <a:xfrm>
            <a:off x="9094320" y="2979720"/>
            <a:ext cx="2828520" cy="468360"/>
          </a:xfrm>
          <a:custGeom>
            <a:avLst/>
            <a:gdLst/>
            <a:ahLst/>
            <a:rect l="l" t="t" r="r" b="b"/>
            <a:pathLst>
              <a:path w="1701322" h="1230037">
                <a:moveTo>
                  <a:pt x="0" y="0"/>
                </a:moveTo>
                <a:lnTo>
                  <a:pt x="1701322" y="0"/>
                </a:lnTo>
                <a:lnTo>
                  <a:pt x="1701322" y="1230037"/>
                </a:lnTo>
                <a:lnTo>
                  <a:pt x="0" y="1230037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1680" rIns="31680" tIns="31680" bIns="3168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000" spc="-1" strike="noStrike">
                <a:solidFill>
                  <a:srgbClr val="ffc000"/>
                </a:solidFill>
                <a:latin typeface="Arial Rounded"/>
                <a:ea typeface="Arial Rounded"/>
              </a:rPr>
              <a:t>Limitations and challenges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" name="Google Shape;108;p2"/>
          <p:cNvSpPr/>
          <p:nvPr/>
        </p:nvSpPr>
        <p:spPr>
          <a:xfrm>
            <a:off x="8899920" y="3927960"/>
            <a:ext cx="3533760" cy="468360"/>
          </a:xfrm>
          <a:custGeom>
            <a:avLst/>
            <a:gdLst/>
            <a:ahLst/>
            <a:rect l="l" t="t" r="r" b="b"/>
            <a:pathLst>
              <a:path w="1701322" h="1230037">
                <a:moveTo>
                  <a:pt x="0" y="0"/>
                </a:moveTo>
                <a:lnTo>
                  <a:pt x="1701322" y="0"/>
                </a:lnTo>
                <a:lnTo>
                  <a:pt x="1701322" y="1230037"/>
                </a:lnTo>
                <a:lnTo>
                  <a:pt x="0" y="1230037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1680" rIns="31680" tIns="31680" bIns="3168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b0f0"/>
                </a:solidFill>
                <a:latin typeface="Arial Rounded"/>
                <a:ea typeface="Arial Rounded"/>
              </a:rPr>
              <a:t>Draft plan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" name="Google Shape;112;p2"/>
          <p:cNvSpPr/>
          <p:nvPr/>
        </p:nvSpPr>
        <p:spPr>
          <a:xfrm>
            <a:off x="7564320" y="1272240"/>
            <a:ext cx="684720" cy="636120"/>
          </a:xfrm>
          <a:prstGeom prst="ellipse">
            <a:avLst/>
          </a:prstGeom>
          <a:gradFill rotWithShape="0">
            <a:gsLst>
              <a:gs pos="0">
                <a:srgbClr val="f08b54"/>
              </a:gs>
              <a:gs pos="100000">
                <a:srgbClr val="f67a26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4" name="Google Shape;113;p2"/>
          <p:cNvSpPr/>
          <p:nvPr/>
        </p:nvSpPr>
        <p:spPr>
          <a:xfrm>
            <a:off x="8112240" y="2039760"/>
            <a:ext cx="684720" cy="636120"/>
          </a:xfrm>
          <a:prstGeom prst="ellipse">
            <a:avLst/>
          </a:prstGeom>
          <a:gradFill rotWithShape="0">
            <a:gsLst>
              <a:gs pos="0">
                <a:srgbClr val="7fb75f"/>
              </a:gs>
              <a:gs pos="100000">
                <a:srgbClr val="6eb141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5" name="Google Shape;114;p2"/>
          <p:cNvSpPr/>
          <p:nvPr/>
        </p:nvSpPr>
        <p:spPr>
          <a:xfrm>
            <a:off x="8343720" y="2910960"/>
            <a:ext cx="684720" cy="636120"/>
          </a:xfrm>
          <a:prstGeom prst="ellipse">
            <a:avLst/>
          </a:prstGeom>
          <a:gradFill rotWithShape="0">
            <a:gsLst>
              <a:gs pos="0">
                <a:srgbClr val="ffc647"/>
              </a:gs>
              <a:gs pos="100000">
                <a:srgbClr val="ffc600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6" name="Google Shape;115;p2"/>
          <p:cNvSpPr/>
          <p:nvPr/>
        </p:nvSpPr>
        <p:spPr>
          <a:xfrm>
            <a:off x="8162640" y="3856680"/>
            <a:ext cx="684720" cy="636120"/>
          </a:xfrm>
          <a:prstGeom prst="ellipse">
            <a:avLst/>
          </a:prstGeom>
          <a:gradFill rotWithShape="0">
            <a:gsLst>
              <a:gs pos="0">
                <a:srgbClr val="70a5da"/>
              </a:gs>
              <a:gs pos="100000">
                <a:srgbClr val="539bdb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7" name="Google Shape;116;p2"/>
          <p:cNvSpPr/>
          <p:nvPr/>
        </p:nvSpPr>
        <p:spPr>
          <a:xfrm>
            <a:off x="7633800" y="4645080"/>
            <a:ext cx="684720" cy="636120"/>
          </a:xfrm>
          <a:prstGeom prst="ellipse">
            <a:avLst/>
          </a:prstGeom>
          <a:gradFill rotWithShape="0">
            <a:gsLst>
              <a:gs pos="0">
                <a:srgbClr val="f08b54"/>
              </a:gs>
              <a:gs pos="100000">
                <a:srgbClr val="f67a26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" name="Google Shape;118;p2"/>
          <p:cNvSpPr/>
          <p:nvPr/>
        </p:nvSpPr>
        <p:spPr>
          <a:xfrm>
            <a:off x="6759360" y="5197680"/>
            <a:ext cx="684720" cy="636120"/>
          </a:xfrm>
          <a:prstGeom prst="ellipse">
            <a:avLst/>
          </a:prstGeom>
          <a:gradFill rotWithShape="0">
            <a:gsLst>
              <a:gs pos="0">
                <a:srgbClr val="ffc647"/>
              </a:gs>
              <a:gs pos="100000">
                <a:srgbClr val="ffc600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" name="Google Shape;119;p2"/>
          <p:cNvSpPr/>
          <p:nvPr/>
        </p:nvSpPr>
        <p:spPr>
          <a:xfrm>
            <a:off x="6667560" y="713880"/>
            <a:ext cx="684720" cy="636120"/>
          </a:xfrm>
          <a:prstGeom prst="ellipse">
            <a:avLst/>
          </a:prstGeom>
          <a:gradFill rotWithShape="0">
            <a:gsLst>
              <a:gs pos="0">
                <a:srgbClr val="70a5da"/>
              </a:gs>
              <a:gs pos="100000">
                <a:srgbClr val="539bdb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" name="Google Shape;120;p2"/>
          <p:cNvSpPr/>
          <p:nvPr/>
        </p:nvSpPr>
        <p:spPr>
          <a:xfrm>
            <a:off x="7435800" y="712080"/>
            <a:ext cx="3536640" cy="468360"/>
          </a:xfrm>
          <a:custGeom>
            <a:avLst/>
            <a:gdLst/>
            <a:ahLst/>
            <a:rect l="l" t="t" r="r" b="b"/>
            <a:pathLst>
              <a:path w="1701322" h="1230037">
                <a:moveTo>
                  <a:pt x="0" y="0"/>
                </a:moveTo>
                <a:lnTo>
                  <a:pt x="1701322" y="0"/>
                </a:lnTo>
                <a:lnTo>
                  <a:pt x="1701322" y="1230037"/>
                </a:lnTo>
                <a:lnTo>
                  <a:pt x="0" y="1230037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1680" rIns="31680" tIns="31680" bIns="3168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000" spc="-1" strike="noStrike">
                <a:solidFill>
                  <a:srgbClr val="4472c4"/>
                </a:solidFill>
                <a:latin typeface="Arial Rounded"/>
                <a:ea typeface="Arial Rounded"/>
              </a:rPr>
              <a:t>Tools and technologies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Google Shape;109;p2"/>
          <p:cNvSpPr/>
          <p:nvPr/>
        </p:nvSpPr>
        <p:spPr>
          <a:xfrm>
            <a:off x="8442360" y="4728960"/>
            <a:ext cx="4364640" cy="468360"/>
          </a:xfrm>
          <a:custGeom>
            <a:avLst/>
            <a:gdLst/>
            <a:ahLst/>
            <a:rect l="l" t="t" r="r" b="b"/>
            <a:pathLst>
              <a:path w="1701322" h="1230037">
                <a:moveTo>
                  <a:pt x="0" y="0"/>
                </a:moveTo>
                <a:lnTo>
                  <a:pt x="1701322" y="0"/>
                </a:lnTo>
                <a:lnTo>
                  <a:pt x="1701322" y="1230037"/>
                </a:lnTo>
                <a:lnTo>
                  <a:pt x="0" y="1230037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1680" rIns="31680" tIns="31680" bIns="3168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000" spc="-1" strike="noStrike">
                <a:solidFill>
                  <a:srgbClr val="c55a11"/>
                </a:solidFill>
                <a:latin typeface="Arial Rounded"/>
                <a:ea typeface="Arial Rounded"/>
              </a:rPr>
              <a:t>Conclusion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" name="Google Shape;109;p2"/>
          <p:cNvSpPr/>
          <p:nvPr/>
        </p:nvSpPr>
        <p:spPr>
          <a:xfrm>
            <a:off x="7557840" y="5410080"/>
            <a:ext cx="4364640" cy="468360"/>
          </a:xfrm>
          <a:custGeom>
            <a:avLst/>
            <a:gdLst/>
            <a:ahLst/>
            <a:rect l="l" t="t" r="r" b="b"/>
            <a:pathLst>
              <a:path w="1701322" h="1230037">
                <a:moveTo>
                  <a:pt x="0" y="0"/>
                </a:moveTo>
                <a:lnTo>
                  <a:pt x="1701322" y="0"/>
                </a:lnTo>
                <a:lnTo>
                  <a:pt x="1701322" y="1230037"/>
                </a:lnTo>
                <a:lnTo>
                  <a:pt x="0" y="1230037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1680" rIns="31680" tIns="31680" bIns="3168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000" spc="-1" strike="noStrike">
                <a:solidFill>
                  <a:srgbClr val="ffc000"/>
                </a:solidFill>
                <a:latin typeface="Arial Rounded"/>
                <a:ea typeface="Arial Rounded"/>
              </a:rPr>
              <a:t>References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7E27CE4-7C52-46C9-935D-02CCF5C959FF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Risk Analysis and Support System  for Children with ASD Using IoT</a:t>
            </a:r>
          </a:p>
        </p:txBody>
      </p:sp>
    </p:spTree>
  </p:cSld>
  <p:transition spd="slow">
    <p:push dir="r"/>
  </p:transition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dt" idx="4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6D0690A7-6660-4490-8445-846A702DFF2C}" type="datetime3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October 13, 2022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sldNum" idx="4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1CC86BB-1C52-4738-BDB4-BD5129AFC3B0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80" name="Google Shape;404;p14"/>
          <p:cNvSpPr/>
          <p:nvPr/>
        </p:nvSpPr>
        <p:spPr>
          <a:xfrm>
            <a:off x="647640" y="307800"/>
            <a:ext cx="1011528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ed7d31"/>
                </a:solidFill>
                <a:latin typeface="Arial Rounded"/>
                <a:ea typeface="Arial Rounded"/>
              </a:rPr>
              <a:t>DRAFT PLAN (BUDGET)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81" name="Google Shape;405;p14"/>
          <p:cNvSpPr/>
          <p:nvPr/>
        </p:nvSpPr>
        <p:spPr>
          <a:xfrm flipH="1" rot="10800000">
            <a:off x="360" y="1135080"/>
            <a:ext cx="12191760" cy="2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82" name="Google Shape;406;p14"/>
          <p:cNvGraphicFramePr/>
          <p:nvPr/>
        </p:nvGraphicFramePr>
        <p:xfrm>
          <a:off x="1411560" y="1637640"/>
          <a:ext cx="9369000" cy="3658680"/>
        </p:xfrm>
        <a:graphic>
          <a:graphicData uri="http://schemas.openxmlformats.org/drawingml/2006/table">
            <a:tbl>
              <a:tblPr/>
              <a:tblGrid>
                <a:gridCol w="1112400"/>
                <a:gridCol w="1818000"/>
                <a:gridCol w="1818000"/>
                <a:gridCol w="1018080"/>
                <a:gridCol w="1116720"/>
                <a:gridCol w="1242360"/>
                <a:gridCol w="1243440"/>
              </a:tblGrid>
              <a:tr h="911880">
                <a:tc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SI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COMPONENTS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COST PER UNIT(TK)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NUMBER OF UNITS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TOTAL COST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MOUSSELINES ADJUSTMENT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55a11"/>
                    </a:solidFill>
                  </a:tcPr>
                </a:tc>
              </a:tr>
              <a:tr h="456120"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Computer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Arduino Uno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1100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1100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599"/>
                    </a:solidFill>
                  </a:tcPr>
                </a:tc>
              </a:tr>
              <a:tr h="290160">
                <a:tc rowSpan="4"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Sensors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BMP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440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fd8"/>
                    </a:solidFill>
                  </a:tcPr>
                </a:tc>
              </a:tr>
              <a:tr h="45612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Accelerometer (MPU)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440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fd8"/>
                    </a:solidFill>
                  </a:tcPr>
                </a:tc>
              </a:tr>
              <a:tr h="30096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Heart rate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330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fd8"/>
                    </a:solidFill>
                  </a:tcPr>
                </a:tc>
              </a:tr>
              <a:tr h="29016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Gas and smoke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250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550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fd8"/>
                    </a:solidFill>
                  </a:tcPr>
                </a:tc>
              </a:tr>
              <a:tr h="290160">
                <a:tc rowSpan="4"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Others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GSM module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880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8e2f3"/>
                    </a:solidFill>
                  </a:tcPr>
                </a:tc>
              </a:tr>
              <a:tr h="29016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Battery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440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8e2f3"/>
                    </a:solidFill>
                  </a:tcPr>
                </a:tc>
              </a:tr>
              <a:tr h="29016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Wires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-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110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8e2f3"/>
                    </a:solidFill>
                  </a:tcPr>
                </a:tc>
              </a:tr>
              <a:tr h="29016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Extra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-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550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8e2f3"/>
                    </a:solidFill>
                  </a:tcPr>
                </a:tc>
              </a:tr>
              <a:tr h="293760"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Total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f3f3f"/>
                    </a:solidFill>
                  </a:tcPr>
                </a:tc>
                <a:tc gridSpan="4"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 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f3f3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4500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4950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f3f3f"/>
                    </a:solidFill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Risk Analysis and Support System  for Children with ASD Using IoT</a:t>
            </a:r>
          </a:p>
        </p:txBody>
      </p:sp>
    </p:spTree>
  </p:cSld>
  <p:transition spd="slow">
    <p:push dir="r"/>
  </p:transition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dt" idx="4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7F1AD5C7-8926-406A-B301-DFEBBFC7A54A}" type="datetime3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October 13, 2022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sldNum" idx="4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DD87149-224C-4596-86E4-81200266842B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85" name="Google Shape;413;p15"/>
          <p:cNvSpPr/>
          <p:nvPr/>
        </p:nvSpPr>
        <p:spPr>
          <a:xfrm>
            <a:off x="647640" y="307800"/>
            <a:ext cx="1011528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548135"/>
                </a:solidFill>
                <a:latin typeface="Arial Rounded"/>
                <a:ea typeface="Arial Rounded"/>
              </a:rPr>
              <a:t>CONCLUSION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86" name="Google Shape;414;p15"/>
          <p:cNvSpPr/>
          <p:nvPr/>
        </p:nvSpPr>
        <p:spPr>
          <a:xfrm flipH="1" rot="10800000">
            <a:off x="360" y="1135080"/>
            <a:ext cx="12191760" cy="2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0ad47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87" name="Google Shape;415;p15"/>
          <p:cNvGrpSpPr/>
          <p:nvPr/>
        </p:nvGrpSpPr>
        <p:grpSpPr>
          <a:xfrm>
            <a:off x="1310760" y="1514520"/>
            <a:ext cx="8602920" cy="4623480"/>
            <a:chOff x="1310760" y="1514520"/>
            <a:chExt cx="8602920" cy="4623480"/>
          </a:xfrm>
        </p:grpSpPr>
        <p:sp>
          <p:nvSpPr>
            <p:cNvPr id="388" name="Google Shape;416;p15"/>
            <p:cNvSpPr/>
            <p:nvPr/>
          </p:nvSpPr>
          <p:spPr>
            <a:xfrm>
              <a:off x="1310760" y="1514520"/>
              <a:ext cx="4623480" cy="4623480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rgbClr val="c4e0b2"/>
            </a:solidFill>
            <a:ln w="127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Google Shape;417;p15"/>
            <p:cNvSpPr/>
            <p:nvPr/>
          </p:nvSpPr>
          <p:spPr>
            <a:xfrm>
              <a:off x="3622680" y="1514520"/>
              <a:ext cx="6104520" cy="4623480"/>
            </a:xfrm>
            <a:prstGeom prst="rect">
              <a:avLst/>
            </a:prstGeom>
            <a:solidFill>
              <a:srgbClr val="c4e0b2">
                <a:alpha val="90000"/>
              </a:srgbClr>
            </a:solidFill>
            <a:ln w="12700">
              <a:solidFill>
                <a:srgbClr val="c4e0b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Google Shape;418;p15"/>
            <p:cNvSpPr/>
            <p:nvPr/>
          </p:nvSpPr>
          <p:spPr>
            <a:xfrm>
              <a:off x="3622680" y="1514520"/>
              <a:ext cx="3052080" cy="1386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43720" rIns="243720" tIns="243720" bIns="24372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0" lang="en-US" sz="64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 </a:t>
              </a:r>
              <a:endParaRPr b="0" lang="en-US" sz="6400" spc="-1" strike="noStrike">
                <a:latin typeface="Arial"/>
              </a:endParaRPr>
            </a:p>
          </p:txBody>
        </p:sp>
        <p:sp>
          <p:nvSpPr>
            <p:cNvPr id="391" name="Google Shape;419;p15"/>
            <p:cNvSpPr/>
            <p:nvPr/>
          </p:nvSpPr>
          <p:spPr>
            <a:xfrm>
              <a:off x="2120040" y="2901600"/>
              <a:ext cx="3005280" cy="3005280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rgbClr val="fff2cc"/>
            </a:solidFill>
            <a:ln w="127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Google Shape;420;p15"/>
            <p:cNvSpPr/>
            <p:nvPr/>
          </p:nvSpPr>
          <p:spPr>
            <a:xfrm>
              <a:off x="3622680" y="2901600"/>
              <a:ext cx="6104520" cy="3005280"/>
            </a:xfrm>
            <a:prstGeom prst="rect">
              <a:avLst/>
            </a:prstGeom>
            <a:solidFill>
              <a:srgbClr val="fff2cc">
                <a:alpha val="90000"/>
              </a:srgbClr>
            </a:solidFill>
            <a:ln w="12700">
              <a:solidFill>
                <a:srgbClr val="fff2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Google Shape;421;p15"/>
            <p:cNvSpPr/>
            <p:nvPr/>
          </p:nvSpPr>
          <p:spPr>
            <a:xfrm>
              <a:off x="3622680" y="2901600"/>
              <a:ext cx="3052080" cy="1386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43720" rIns="243720" tIns="243720" bIns="24372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0" lang="en-US" sz="64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 </a:t>
              </a:r>
              <a:endParaRPr b="0" lang="en-US" sz="6400" spc="-1" strike="noStrike">
                <a:latin typeface="Arial"/>
              </a:endParaRPr>
            </a:p>
          </p:txBody>
        </p:sp>
        <p:sp>
          <p:nvSpPr>
            <p:cNvPr id="394" name="Google Shape;422;p15"/>
            <p:cNvSpPr/>
            <p:nvPr/>
          </p:nvSpPr>
          <p:spPr>
            <a:xfrm>
              <a:off x="2928960" y="4288680"/>
              <a:ext cx="1386720" cy="1386720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rgbClr val="d8e2f3"/>
            </a:solidFill>
            <a:ln w="127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5" name="Google Shape;423;p15"/>
            <p:cNvSpPr/>
            <p:nvPr/>
          </p:nvSpPr>
          <p:spPr>
            <a:xfrm>
              <a:off x="3622680" y="4288680"/>
              <a:ext cx="6104520" cy="1386720"/>
            </a:xfrm>
            <a:prstGeom prst="rect">
              <a:avLst/>
            </a:prstGeom>
            <a:solidFill>
              <a:srgbClr val="d8e2f3">
                <a:alpha val="90000"/>
              </a:srgbClr>
            </a:solidFill>
            <a:ln w="1270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Google Shape;424;p15"/>
            <p:cNvSpPr/>
            <p:nvPr/>
          </p:nvSpPr>
          <p:spPr>
            <a:xfrm>
              <a:off x="3622680" y="4288680"/>
              <a:ext cx="3052080" cy="1386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43720" rIns="243720" tIns="243720" bIns="24372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0" lang="en-US" sz="64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 </a:t>
              </a:r>
              <a:endParaRPr b="0" lang="en-US" sz="6400" spc="-1" strike="noStrike">
                <a:latin typeface="Arial"/>
              </a:endParaRPr>
            </a:p>
          </p:txBody>
        </p:sp>
        <p:sp>
          <p:nvSpPr>
            <p:cNvPr id="397" name="Google Shape;425;p15"/>
            <p:cNvSpPr/>
            <p:nvPr/>
          </p:nvSpPr>
          <p:spPr>
            <a:xfrm>
              <a:off x="3962880" y="1524960"/>
              <a:ext cx="5771880" cy="1386720"/>
            </a:xfrm>
            <a:prstGeom prst="rect">
              <a:avLst/>
            </a:prstGeom>
            <a:solidFill>
              <a:srgbClr val="c4e0b2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Google Shape;426;p15"/>
            <p:cNvSpPr/>
            <p:nvPr/>
          </p:nvSpPr>
          <p:spPr>
            <a:xfrm>
              <a:off x="3962880" y="1524960"/>
              <a:ext cx="5771880" cy="1386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72360" rIns="72360" tIns="72360" bIns="72360" anchor="ctr">
              <a:noAutofit/>
            </a:bodyPr>
            <a:p>
              <a:pPr lvl="1" marL="171360" indent="-171360">
                <a:lnSpc>
                  <a:spcPct val="90000"/>
                </a:lnSpc>
                <a:buClr>
                  <a:srgbClr val="000000"/>
                </a:buClr>
                <a:buFont typeface="Calibri"/>
                <a:buChar char="•"/>
              </a:pPr>
              <a:r>
                <a:rPr b="0" lang="en-US" sz="19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ASD child problems and barriers </a:t>
              </a:r>
              <a:endParaRPr b="0" lang="en-US" sz="1900" spc="-1" strike="noStrike">
                <a:latin typeface="Arial"/>
              </a:endParaRPr>
            </a:p>
            <a:p>
              <a:pPr lvl="1" marL="171360" indent="-171360">
                <a:lnSpc>
                  <a:spcPct val="90000"/>
                </a:lnSpc>
                <a:spcBef>
                  <a:spcPts val="286"/>
                </a:spcBef>
                <a:buClr>
                  <a:srgbClr val="000000"/>
                </a:buClr>
                <a:buFont typeface="Calibri"/>
                <a:buChar char="•"/>
              </a:pPr>
              <a:r>
                <a:rPr b="0" lang="en-US" sz="19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Availability and high capability of IoT devices</a:t>
              </a:r>
              <a:endParaRPr b="0" lang="en-US" sz="1900" spc="-1" strike="noStrike">
                <a:latin typeface="Arial"/>
              </a:endParaRPr>
            </a:p>
          </p:txBody>
        </p:sp>
        <p:sp>
          <p:nvSpPr>
            <p:cNvPr id="399" name="Google Shape;427;p15"/>
            <p:cNvSpPr/>
            <p:nvPr/>
          </p:nvSpPr>
          <p:spPr>
            <a:xfrm>
              <a:off x="3939480" y="2859120"/>
              <a:ext cx="5530680" cy="1386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Google Shape;428;p15"/>
            <p:cNvSpPr/>
            <p:nvPr/>
          </p:nvSpPr>
          <p:spPr>
            <a:xfrm>
              <a:off x="3939480" y="2859120"/>
              <a:ext cx="5530680" cy="1386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72360" rIns="72360" tIns="72360" bIns="72360" anchor="ctr">
              <a:noAutofit/>
            </a:bodyPr>
            <a:p>
              <a:pPr lvl="1" marL="171360" indent="-171360">
                <a:lnSpc>
                  <a:spcPct val="90000"/>
                </a:lnSpc>
                <a:buClr>
                  <a:srgbClr val="000000"/>
                </a:buClr>
                <a:buFont typeface="Calibri"/>
                <a:buChar char="•"/>
              </a:pPr>
              <a:r>
                <a:rPr b="0" lang="en-US" sz="19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Risk analysis and acknowledgement systems</a:t>
              </a:r>
              <a:endParaRPr b="0" lang="en-US" sz="1900" spc="-1" strike="noStrike">
                <a:latin typeface="Arial"/>
              </a:endParaRPr>
            </a:p>
            <a:p>
              <a:pPr lvl="1" marL="171360" indent="-171360">
                <a:lnSpc>
                  <a:spcPct val="90000"/>
                </a:lnSpc>
                <a:buClr>
                  <a:srgbClr val="000000"/>
                </a:buClr>
                <a:buFont typeface="Calibri"/>
                <a:buChar char="•"/>
              </a:pPr>
              <a:r>
                <a:rPr b="0" lang="en-US" sz="19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Multi situation catch up and communication</a:t>
              </a:r>
              <a:endParaRPr b="0" lang="en-US" sz="1900" spc="-1" strike="noStrike">
                <a:latin typeface="Arial"/>
              </a:endParaRPr>
            </a:p>
          </p:txBody>
        </p:sp>
        <p:sp>
          <p:nvSpPr>
            <p:cNvPr id="401" name="Google Shape;429;p15"/>
            <p:cNvSpPr/>
            <p:nvPr/>
          </p:nvSpPr>
          <p:spPr>
            <a:xfrm>
              <a:off x="3976560" y="4251960"/>
              <a:ext cx="5937120" cy="1386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Google Shape;430;p15"/>
            <p:cNvSpPr/>
            <p:nvPr/>
          </p:nvSpPr>
          <p:spPr>
            <a:xfrm>
              <a:off x="3976560" y="4251960"/>
              <a:ext cx="5937120" cy="1386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72360" rIns="72360" tIns="72360" bIns="72360" anchor="ctr">
              <a:noAutofit/>
            </a:bodyPr>
            <a:p>
              <a:pPr lvl="1" marL="171360" indent="-171360">
                <a:lnSpc>
                  <a:spcPct val="90000"/>
                </a:lnSpc>
                <a:buClr>
                  <a:srgbClr val="000000"/>
                </a:buClr>
                <a:buFont typeface="Calibri"/>
                <a:buChar char="•"/>
              </a:pPr>
              <a:r>
                <a:rPr b="0" lang="en-US" sz="19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Software evaluation resulted better than hardware</a:t>
              </a:r>
              <a:endParaRPr b="0" lang="en-US" sz="1900" spc="-1" strike="noStrike">
                <a:latin typeface="Arial"/>
              </a:endParaRPr>
            </a:p>
            <a:p>
              <a:pPr lvl="1" marL="171360" indent="-171360">
                <a:lnSpc>
                  <a:spcPct val="90000"/>
                </a:lnSpc>
                <a:buClr>
                  <a:srgbClr val="000000"/>
                </a:buClr>
                <a:buFont typeface="Calibri"/>
                <a:buChar char="•"/>
              </a:pPr>
              <a:r>
                <a:rPr b="0" lang="en-US" sz="19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Hard to test</a:t>
              </a:r>
              <a:endParaRPr b="0" lang="en-US" sz="1900" spc="-1" strike="noStrike">
                <a:latin typeface="Arial"/>
              </a:endParaRPr>
            </a:p>
          </p:txBody>
        </p:sp>
      </p:grp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Risk Analysis and Support System  for Children with ASD Using IoT</a:t>
            </a:r>
          </a:p>
        </p:txBody>
      </p:sp>
    </p:spTree>
  </p:cSld>
  <p:transition spd="slow">
    <p:push dir="r"/>
  </p:transition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dt" idx="4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DE1D9B87-B796-454C-A758-E7A92E2634DD}" type="datetime3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October 13, 2022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sldNum" idx="4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56513F3-72A2-46B5-9B4C-F173F4AC2478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05" name="Google Shape;437;p16"/>
          <p:cNvSpPr/>
          <p:nvPr/>
        </p:nvSpPr>
        <p:spPr>
          <a:xfrm>
            <a:off x="647640" y="307800"/>
            <a:ext cx="1011528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c000"/>
                </a:solidFill>
                <a:latin typeface="Arial Rounded"/>
                <a:ea typeface="Arial Rounded"/>
              </a:rPr>
              <a:t>REFERENCES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06" name="Google Shape;438;p16"/>
          <p:cNvSpPr/>
          <p:nvPr/>
        </p:nvSpPr>
        <p:spPr>
          <a:xfrm flipH="1" rot="10800000">
            <a:off x="360" y="1135080"/>
            <a:ext cx="12191760" cy="2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c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Google Shape;439;p16"/>
          <p:cNvSpPr/>
          <p:nvPr/>
        </p:nvSpPr>
        <p:spPr>
          <a:xfrm>
            <a:off x="1442880" y="1699200"/>
            <a:ext cx="9458640" cy="40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bf9000"/>
                </a:solidFill>
                <a:latin typeface="Calibri"/>
                <a:ea typeface="Calibri"/>
              </a:rPr>
              <a:t>[1] </a:t>
            </a:r>
            <a:r>
              <a:rPr b="0" lang="en-US" sz="2000" spc="-1" strike="noStrike">
                <a:solidFill>
                  <a:srgbClr val="3a3838"/>
                </a:solidFill>
                <a:latin typeface="Calibri"/>
                <a:ea typeface="Calibri"/>
              </a:rPr>
              <a:t>A. S. Agnal, S. Janani, C. Maneesha and K. Ramya “Autism Support System using RFID Technology,” Int. J. Engineering and Advanced Technology, vol. 9, no. 1, pp. 4706-4710, 2019.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bf9000"/>
                </a:solidFill>
                <a:latin typeface="Calibri"/>
                <a:ea typeface="Calibri"/>
              </a:rPr>
              <a:t>[2] </a:t>
            </a:r>
            <a:r>
              <a:rPr b="0" lang="en-US" sz="2000" spc="-1" strike="noStrike">
                <a:solidFill>
                  <a:srgbClr val="3a3838"/>
                </a:solidFill>
                <a:latin typeface="Calibri"/>
                <a:ea typeface="Calibri"/>
              </a:rPr>
              <a:t>N. M. Abdullah and A. F. A. Allaf, “A support system for autistic children using Internet of Things technology,” 2021 Int. Conf. Advanced Computer Applications (ACA), pp. 51-56, 2021.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bf9000"/>
                </a:solidFill>
                <a:latin typeface="Calibri"/>
                <a:ea typeface="Calibri"/>
              </a:rPr>
              <a:t>[3] </a:t>
            </a:r>
            <a:r>
              <a:rPr b="0" lang="en-US" sz="2000" spc="-1" strike="noStrike">
                <a:solidFill>
                  <a:srgbClr val="3a3838"/>
                </a:solidFill>
                <a:latin typeface="Calibri"/>
                <a:ea typeface="Calibri"/>
              </a:rPr>
              <a:t>K. Lavanya, S. M. Anitha, J. Joveka, R. Priyatharshni and S. Mahipal, “Emotion recognition of autism children using IoT,” Int. J. Applied Engineering Research, vol. 14, no. 6, pp. 106-111, 2019.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bf9000"/>
                </a:solidFill>
                <a:latin typeface="Calibri"/>
                <a:ea typeface="Calibri"/>
              </a:rPr>
              <a:t>[4] </a:t>
            </a:r>
            <a:r>
              <a:rPr b="0" lang="en-US" sz="2000" spc="-1" strike="noStrike">
                <a:solidFill>
                  <a:srgbClr val="3a3838"/>
                </a:solidFill>
                <a:latin typeface="Calibri"/>
                <a:ea typeface="Calibri"/>
              </a:rPr>
              <a:t>S. Dedgaonkar, R. K. S. Bedi, K. Kothari, R. Loya and S. Godbole,“Role of IoT and ML for autistic people,” Int. J. Future Generation Communication and Networking, vol. 13, no. 3, pp. 773–781, 2019.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Risk Analysis and Support System  for Children with ASD Using IoT</a:t>
            </a:r>
          </a:p>
        </p:txBody>
      </p:sp>
    </p:spTree>
  </p:cSld>
  <p:transition spd="slow">
    <p:push dir="r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AAEC28A6-FF23-4A47-A398-462CDE6398D9}" type="datetime3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October 13, 2022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ldNum" idx="1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3434E7E-9BF1-47B5-8B60-053DD81091B0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6" name="Google Shape;127;p3"/>
          <p:cNvSpPr/>
          <p:nvPr/>
        </p:nvSpPr>
        <p:spPr>
          <a:xfrm>
            <a:off x="647640" y="307800"/>
            <a:ext cx="1011528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4472c4"/>
                </a:solidFill>
                <a:latin typeface="Arial Rounded"/>
                <a:ea typeface="Arial Rounded"/>
              </a:rPr>
              <a:t>INTRODUCTION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7" name="Google Shape;128;p3"/>
          <p:cNvSpPr/>
          <p:nvPr/>
        </p:nvSpPr>
        <p:spPr>
          <a:xfrm flipH="1" rot="10800000">
            <a:off x="360" y="1135080"/>
            <a:ext cx="12191760" cy="2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28" name="Google Shape;129;p3" descr="Autism spectrum disorder (ASD) in Bangladesh | theindependentbd.com"/>
          <p:cNvPicPr/>
          <p:nvPr/>
        </p:nvPicPr>
        <p:blipFill>
          <a:blip r:embed="rId1"/>
          <a:srcRect l="16998" t="6971" r="16998" b="4947"/>
          <a:stretch/>
        </p:blipFill>
        <p:spPr>
          <a:xfrm>
            <a:off x="838080" y="1414800"/>
            <a:ext cx="2342880" cy="1758600"/>
          </a:xfrm>
          <a:prstGeom prst="rect">
            <a:avLst/>
          </a:prstGeom>
          <a:ln w="0">
            <a:noFill/>
          </a:ln>
        </p:spPr>
      </p:pic>
      <p:pic>
        <p:nvPicPr>
          <p:cNvPr id="129" name="Google Shape;130;p3" descr="What Is Meant By the term: Internet of Things(IoT)? | Medium"/>
          <p:cNvPicPr/>
          <p:nvPr/>
        </p:nvPicPr>
        <p:blipFill>
          <a:blip r:embed="rId2"/>
          <a:stretch/>
        </p:blipFill>
        <p:spPr>
          <a:xfrm>
            <a:off x="8610480" y="3429000"/>
            <a:ext cx="3238200" cy="2686320"/>
          </a:xfrm>
          <a:prstGeom prst="rect">
            <a:avLst/>
          </a:prstGeom>
          <a:ln w="0">
            <a:noFill/>
          </a:ln>
        </p:spPr>
      </p:pic>
      <p:sp>
        <p:nvSpPr>
          <p:cNvPr id="130" name="Google Shape;131;p3"/>
          <p:cNvSpPr/>
          <p:nvPr/>
        </p:nvSpPr>
        <p:spPr>
          <a:xfrm>
            <a:off x="3581280" y="1547280"/>
            <a:ext cx="7295760" cy="11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Calibri"/>
                <a:ea typeface="Calibri"/>
              </a:rPr>
              <a:t>Autism Spectrum Disorder (ASD) is a medical condition that occurs in children which affects communication and behavior of a kid.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1" name="Google Shape;132;p3"/>
          <p:cNvSpPr/>
          <p:nvPr/>
        </p:nvSpPr>
        <p:spPr>
          <a:xfrm>
            <a:off x="838080" y="4604760"/>
            <a:ext cx="7914960" cy="11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Calibri"/>
                <a:ea typeface="Calibri"/>
              </a:rPr>
              <a:t>Internet of Things (IoT) is simply a network of “things” that are connected to the internet so they can share data with each other.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Risk Analysis and Support System  for Children with ASD Using IoT</a:t>
            </a:r>
          </a:p>
        </p:txBody>
      </p:sp>
    </p:spTree>
  </p:cSld>
  <p:transition spd="slow">
    <p:push dir="r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dt" idx="1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586B6487-5B13-4807-B4DD-47D058531E92}" type="datetime3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October 13, 2022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EDBEB54-E840-4D1A-B437-A1D7FFAF0FD8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4" name="Google Shape;139;p4"/>
          <p:cNvSpPr/>
          <p:nvPr/>
        </p:nvSpPr>
        <p:spPr>
          <a:xfrm>
            <a:off x="647640" y="307800"/>
            <a:ext cx="1011528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ed7d31"/>
                </a:solidFill>
                <a:latin typeface="Arial Rounded"/>
                <a:ea typeface="Arial Rounded"/>
              </a:rPr>
              <a:t>MOTIVATIONS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5" name="Google Shape;140;p4"/>
          <p:cNvSpPr/>
          <p:nvPr/>
        </p:nvSpPr>
        <p:spPr>
          <a:xfrm flipH="1" rot="10800000">
            <a:off x="360" y="1135080"/>
            <a:ext cx="12191760" cy="2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6" name="Google Shape;141;p4"/>
          <p:cNvGrpSpPr/>
          <p:nvPr/>
        </p:nvGrpSpPr>
        <p:grpSpPr>
          <a:xfrm>
            <a:off x="2605320" y="1666080"/>
            <a:ext cx="5917320" cy="4339080"/>
            <a:chOff x="2605320" y="1666080"/>
            <a:chExt cx="5917320" cy="4339080"/>
          </a:xfrm>
        </p:grpSpPr>
        <p:sp>
          <p:nvSpPr>
            <p:cNvPr id="137" name="Google Shape;142;p4"/>
            <p:cNvSpPr/>
            <p:nvPr/>
          </p:nvSpPr>
          <p:spPr>
            <a:xfrm>
              <a:off x="2955600" y="1666080"/>
              <a:ext cx="4786200" cy="700200"/>
            </a:xfrm>
            <a:custGeom>
              <a:avLst/>
              <a:gdLst/>
              <a:ahLst/>
              <a:rect l="l" t="t" r="r" b="b"/>
              <a:pathLst>
                <a:path w="4786487" h="700530">
                  <a:moveTo>
                    <a:pt x="4786487" y="700529"/>
                  </a:moveTo>
                  <a:lnTo>
                    <a:pt x="350265" y="700529"/>
                  </a:lnTo>
                  <a:lnTo>
                    <a:pt x="0" y="350265"/>
                  </a:lnTo>
                  <a:lnTo>
                    <a:pt x="350265" y="1"/>
                  </a:lnTo>
                  <a:lnTo>
                    <a:pt x="4786487" y="1"/>
                  </a:lnTo>
                  <a:lnTo>
                    <a:pt x="4786487" y="700529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484200" rIns="135000" tIns="72360" bIns="7236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0" lang="en-US" sz="19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Acquiring knowledge </a:t>
              </a:r>
              <a:endParaRPr b="0" lang="en-US" sz="1900" spc="-1" strike="noStrike">
                <a:latin typeface="Arial"/>
              </a:endParaRPr>
            </a:p>
          </p:txBody>
        </p:sp>
        <p:sp>
          <p:nvSpPr>
            <p:cNvPr id="138" name="Google Shape;143;p4"/>
            <p:cNvSpPr/>
            <p:nvPr/>
          </p:nvSpPr>
          <p:spPr>
            <a:xfrm>
              <a:off x="2605320" y="1666080"/>
              <a:ext cx="700200" cy="700200"/>
            </a:xfrm>
            <a:prstGeom prst="ellipse">
              <a:avLst/>
            </a:prstGeom>
            <a:solidFill>
              <a:srgbClr val="f5cbbc"/>
            </a:solidFill>
            <a:ln w="127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Google Shape;144;p4"/>
            <p:cNvSpPr/>
            <p:nvPr/>
          </p:nvSpPr>
          <p:spPr>
            <a:xfrm>
              <a:off x="3736440" y="2614680"/>
              <a:ext cx="4786200" cy="700200"/>
            </a:xfrm>
            <a:custGeom>
              <a:avLst/>
              <a:gdLst/>
              <a:ahLst/>
              <a:rect l="l" t="t" r="r" b="b"/>
              <a:pathLst>
                <a:path w="4786487" h="700530">
                  <a:moveTo>
                    <a:pt x="4786487" y="700529"/>
                  </a:moveTo>
                  <a:lnTo>
                    <a:pt x="350265" y="700529"/>
                  </a:lnTo>
                  <a:lnTo>
                    <a:pt x="0" y="350265"/>
                  </a:lnTo>
                  <a:lnTo>
                    <a:pt x="350265" y="1"/>
                  </a:lnTo>
                  <a:lnTo>
                    <a:pt x="4786487" y="1"/>
                  </a:lnTo>
                  <a:lnTo>
                    <a:pt x="4786487" y="700529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484200" rIns="135000" tIns="72360" bIns="7236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0" lang="en-US" sz="19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Assuring safety</a:t>
              </a:r>
              <a:endParaRPr b="0" lang="en-US" sz="1900" spc="-1" strike="noStrike">
                <a:latin typeface="Arial"/>
              </a:endParaRPr>
            </a:p>
          </p:txBody>
        </p:sp>
        <p:sp>
          <p:nvSpPr>
            <p:cNvPr id="140" name="Google Shape;145;p4"/>
            <p:cNvSpPr/>
            <p:nvPr/>
          </p:nvSpPr>
          <p:spPr>
            <a:xfrm>
              <a:off x="3231000" y="2609640"/>
              <a:ext cx="700200" cy="700200"/>
            </a:xfrm>
            <a:prstGeom prst="ellipse">
              <a:avLst/>
            </a:prstGeom>
            <a:solidFill>
              <a:srgbClr val="d8d8d8"/>
            </a:solidFill>
            <a:ln w="127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Google Shape;146;p4"/>
            <p:cNvSpPr/>
            <p:nvPr/>
          </p:nvSpPr>
          <p:spPr>
            <a:xfrm>
              <a:off x="2955600" y="3485520"/>
              <a:ext cx="4786200" cy="700200"/>
            </a:xfrm>
            <a:custGeom>
              <a:avLst/>
              <a:gdLst/>
              <a:ahLst/>
              <a:rect l="l" t="t" r="r" b="b"/>
              <a:pathLst>
                <a:path w="4786487" h="700530">
                  <a:moveTo>
                    <a:pt x="4786487" y="700529"/>
                  </a:moveTo>
                  <a:lnTo>
                    <a:pt x="350265" y="700529"/>
                  </a:lnTo>
                  <a:lnTo>
                    <a:pt x="0" y="350265"/>
                  </a:lnTo>
                  <a:lnTo>
                    <a:pt x="350265" y="1"/>
                  </a:lnTo>
                  <a:lnTo>
                    <a:pt x="4786487" y="1"/>
                  </a:lnTo>
                  <a:lnTo>
                    <a:pt x="4786487" y="700529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484200" rIns="135000" tIns="72360" bIns="7236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0" lang="en-US" sz="19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High availability of IoT</a:t>
              </a:r>
              <a:endParaRPr b="0" lang="en-US" sz="1900" spc="-1" strike="noStrike">
                <a:latin typeface="Arial"/>
              </a:endParaRPr>
            </a:p>
          </p:txBody>
        </p:sp>
        <p:sp>
          <p:nvSpPr>
            <p:cNvPr id="142" name="Google Shape;147;p4"/>
            <p:cNvSpPr/>
            <p:nvPr/>
          </p:nvSpPr>
          <p:spPr>
            <a:xfrm>
              <a:off x="2605320" y="3485520"/>
              <a:ext cx="700200" cy="700200"/>
            </a:xfrm>
            <a:prstGeom prst="ellipse">
              <a:avLst/>
            </a:prstGeom>
            <a:solidFill>
              <a:srgbClr val="ffe2ba"/>
            </a:solidFill>
            <a:ln w="127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Google Shape;148;p4"/>
            <p:cNvSpPr/>
            <p:nvPr/>
          </p:nvSpPr>
          <p:spPr>
            <a:xfrm>
              <a:off x="3736440" y="4395240"/>
              <a:ext cx="4786200" cy="700200"/>
            </a:xfrm>
            <a:custGeom>
              <a:avLst/>
              <a:gdLst/>
              <a:ahLst/>
              <a:rect l="l" t="t" r="r" b="b"/>
              <a:pathLst>
                <a:path w="4786487" h="700530">
                  <a:moveTo>
                    <a:pt x="4786487" y="700529"/>
                  </a:moveTo>
                  <a:lnTo>
                    <a:pt x="350265" y="700529"/>
                  </a:lnTo>
                  <a:lnTo>
                    <a:pt x="0" y="350265"/>
                  </a:lnTo>
                  <a:lnTo>
                    <a:pt x="350265" y="1"/>
                  </a:lnTo>
                  <a:lnTo>
                    <a:pt x="4786487" y="1"/>
                  </a:lnTo>
                  <a:lnTo>
                    <a:pt x="4786487" y="700529"/>
                  </a:lnTo>
                  <a:close/>
                </a:path>
              </a:pathLst>
            </a:custGeom>
            <a:solidFill>
              <a:srgbClr val="599bd5"/>
            </a:solidFill>
            <a:ln w="127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484200" rIns="135000" tIns="72360" bIns="7236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0" lang="en-US" sz="19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Those child are interested in technology</a:t>
              </a:r>
              <a:endParaRPr b="0" lang="en-US" sz="1900" spc="-1" strike="noStrike">
                <a:latin typeface="Arial"/>
              </a:endParaRPr>
            </a:p>
          </p:txBody>
        </p:sp>
        <p:sp>
          <p:nvSpPr>
            <p:cNvPr id="144" name="Google Shape;149;p4"/>
            <p:cNvSpPr/>
            <p:nvPr/>
          </p:nvSpPr>
          <p:spPr>
            <a:xfrm>
              <a:off x="3231000" y="4387320"/>
              <a:ext cx="700200" cy="700200"/>
            </a:xfrm>
            <a:prstGeom prst="ellipse">
              <a:avLst/>
            </a:prstGeom>
            <a:solidFill>
              <a:srgbClr val="c3d4eb"/>
            </a:solidFill>
            <a:ln w="127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Google Shape;150;p4"/>
            <p:cNvSpPr/>
            <p:nvPr/>
          </p:nvSpPr>
          <p:spPr>
            <a:xfrm>
              <a:off x="2955600" y="5304960"/>
              <a:ext cx="4786200" cy="700200"/>
            </a:xfrm>
            <a:custGeom>
              <a:avLst/>
              <a:gdLst/>
              <a:ahLst/>
              <a:rect l="l" t="t" r="r" b="b"/>
              <a:pathLst>
                <a:path w="4786487" h="700530">
                  <a:moveTo>
                    <a:pt x="4786487" y="700529"/>
                  </a:moveTo>
                  <a:lnTo>
                    <a:pt x="350265" y="700529"/>
                  </a:lnTo>
                  <a:lnTo>
                    <a:pt x="0" y="350265"/>
                  </a:lnTo>
                  <a:lnTo>
                    <a:pt x="350265" y="1"/>
                  </a:lnTo>
                  <a:lnTo>
                    <a:pt x="4786487" y="1"/>
                  </a:lnTo>
                  <a:lnTo>
                    <a:pt x="4786487" y="700529"/>
                  </a:lnTo>
                  <a:close/>
                </a:path>
              </a:pathLst>
            </a:custGeom>
            <a:solidFill>
              <a:schemeClr val="accent6"/>
            </a:solidFill>
            <a:ln w="127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484200" rIns="135000" tIns="72360" bIns="7236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0" lang="en-US" sz="19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IoT’s previous success</a:t>
              </a:r>
              <a:endParaRPr b="0" lang="en-US" sz="1900" spc="-1" strike="noStrike">
                <a:latin typeface="Arial"/>
              </a:endParaRPr>
            </a:p>
          </p:txBody>
        </p:sp>
        <p:sp>
          <p:nvSpPr>
            <p:cNvPr id="146" name="Google Shape;151;p4"/>
            <p:cNvSpPr/>
            <p:nvPr/>
          </p:nvSpPr>
          <p:spPr>
            <a:xfrm>
              <a:off x="2605320" y="5304960"/>
              <a:ext cx="700200" cy="700200"/>
            </a:xfrm>
            <a:prstGeom prst="ellipse">
              <a:avLst/>
            </a:prstGeom>
            <a:solidFill>
              <a:srgbClr val="c7dbbf"/>
            </a:solidFill>
            <a:ln w="127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Risk Analysis and Support System  for Children with ASD Using IoT</a:t>
            </a:r>
          </a:p>
        </p:txBody>
      </p:sp>
    </p:spTree>
  </p:cSld>
  <p:transition spd="slow">
    <p:push dir="r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E78563B8-1EC6-4D94-99F1-B955B732B8B3}" type="datetime3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October 13, 2022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D11B2F1-C7FE-42A5-B632-4F2FA984E693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9" name="Google Shape;158;p5"/>
          <p:cNvSpPr/>
          <p:nvPr/>
        </p:nvSpPr>
        <p:spPr>
          <a:xfrm>
            <a:off x="647640" y="307800"/>
            <a:ext cx="1011528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70ad47"/>
                </a:solidFill>
                <a:latin typeface="Arial Rounded"/>
                <a:ea typeface="Arial Rounded"/>
              </a:rPr>
              <a:t>OBJECTIVES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0" name="Google Shape;159;p5"/>
          <p:cNvSpPr/>
          <p:nvPr/>
        </p:nvSpPr>
        <p:spPr>
          <a:xfrm flipH="1" rot="10800000">
            <a:off x="360" y="1135080"/>
            <a:ext cx="12191760" cy="2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0ad47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1" name="Google Shape;160;p5"/>
          <p:cNvGrpSpPr/>
          <p:nvPr/>
        </p:nvGrpSpPr>
        <p:grpSpPr>
          <a:xfrm>
            <a:off x="3355920" y="2609280"/>
            <a:ext cx="4749840" cy="1148400"/>
            <a:chOff x="3355920" y="2609280"/>
            <a:chExt cx="4749840" cy="1148400"/>
          </a:xfrm>
        </p:grpSpPr>
        <p:sp>
          <p:nvSpPr>
            <p:cNvPr id="152" name="Google Shape;161;p5"/>
            <p:cNvSpPr/>
            <p:nvPr/>
          </p:nvSpPr>
          <p:spPr>
            <a:xfrm rot="5400000">
              <a:off x="3184200" y="2781720"/>
              <a:ext cx="1148400" cy="803520"/>
            </a:xfrm>
            <a:prstGeom prst="chevron">
              <a:avLst>
                <a:gd name="adj" fmla="val 50000"/>
              </a:avLst>
            </a:prstGeom>
            <a:gradFill rotWithShape="0">
              <a:gsLst>
                <a:gs pos="0">
                  <a:srgbClr val="f08b54"/>
                </a:gs>
                <a:gs pos="100000">
                  <a:srgbClr val="f67a26"/>
                </a:gs>
              </a:gsLst>
              <a:lin ang="10800000"/>
            </a:gradFill>
            <a:ln w="9525">
              <a:solidFill>
                <a:srgbClr val="ed7d3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Google Shape;162;p5"/>
            <p:cNvSpPr/>
            <p:nvPr/>
          </p:nvSpPr>
          <p:spPr>
            <a:xfrm>
              <a:off x="3355920" y="3011040"/>
              <a:ext cx="803520" cy="344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Google Shape;163;p5"/>
            <p:cNvSpPr/>
            <p:nvPr/>
          </p:nvSpPr>
          <p:spPr>
            <a:xfrm rot="5400000">
              <a:off x="5760000" y="1009440"/>
              <a:ext cx="746280" cy="394524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90000"/>
              </a:schemeClr>
            </a:solidFill>
            <a:ln w="9525">
              <a:solidFill>
                <a:srgbClr val="ed7d3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Google Shape;164;p5"/>
            <p:cNvSpPr/>
            <p:nvPr/>
          </p:nvSpPr>
          <p:spPr>
            <a:xfrm>
              <a:off x="4160160" y="2645640"/>
              <a:ext cx="3908880" cy="67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63440" rIns="14760" tIns="14760" bIns="14760" anchor="ctr">
              <a:noAutofit/>
            </a:bodyPr>
            <a:p>
              <a:pPr lvl="1" marL="228600" indent="-228600">
                <a:lnSpc>
                  <a:spcPct val="90000"/>
                </a:lnSpc>
                <a:buClr>
                  <a:srgbClr val="000000"/>
                </a:buClr>
                <a:buFont typeface="Calibri"/>
                <a:buChar char="•"/>
              </a:pPr>
              <a:r>
                <a:rPr b="0" lang="en-US" sz="23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To examine the extent, range, and efficiency of IoT</a:t>
              </a:r>
              <a:endParaRPr b="0" lang="en-US" sz="2300" spc="-1" strike="noStrike">
                <a:latin typeface="Arial"/>
              </a:endParaRPr>
            </a:p>
          </p:txBody>
        </p:sp>
      </p:grpSp>
      <p:grpSp>
        <p:nvGrpSpPr>
          <p:cNvPr id="156" name="Google Shape;165;p5"/>
          <p:cNvGrpSpPr/>
          <p:nvPr/>
        </p:nvGrpSpPr>
        <p:grpSpPr>
          <a:xfrm>
            <a:off x="3355920" y="1624680"/>
            <a:ext cx="4749840" cy="1148400"/>
            <a:chOff x="3355920" y="1624680"/>
            <a:chExt cx="4749840" cy="1148400"/>
          </a:xfrm>
        </p:grpSpPr>
        <p:sp>
          <p:nvSpPr>
            <p:cNvPr id="157" name="Google Shape;166;p5"/>
            <p:cNvSpPr/>
            <p:nvPr/>
          </p:nvSpPr>
          <p:spPr>
            <a:xfrm rot="5400000">
              <a:off x="3184200" y="1797120"/>
              <a:ext cx="1148400" cy="803520"/>
            </a:xfrm>
            <a:prstGeom prst="chevron">
              <a:avLst>
                <a:gd name="adj" fmla="val 50000"/>
              </a:avLst>
            </a:prstGeom>
            <a:gradFill rotWithShape="0">
              <a:gsLst>
                <a:gs pos="0">
                  <a:srgbClr val="76a85b"/>
                </a:gs>
                <a:gs pos="100000">
                  <a:srgbClr val="63a03a"/>
                </a:gs>
              </a:gsLst>
              <a:lin ang="10800000"/>
            </a:gradFill>
            <a:ln w="9525">
              <a:solidFill>
                <a:srgbClr val="659c4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Google Shape;167;p5"/>
            <p:cNvSpPr/>
            <p:nvPr/>
          </p:nvSpPr>
          <p:spPr>
            <a:xfrm>
              <a:off x="3355920" y="2026440"/>
              <a:ext cx="803520" cy="344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Google Shape;168;p5"/>
            <p:cNvSpPr/>
            <p:nvPr/>
          </p:nvSpPr>
          <p:spPr>
            <a:xfrm rot="5400000">
              <a:off x="5760000" y="24840"/>
              <a:ext cx="746280" cy="394524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90000"/>
              </a:schemeClr>
            </a:solidFill>
            <a:ln w="9525">
              <a:solidFill>
                <a:srgbClr val="659c4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Google Shape;169;p5"/>
            <p:cNvSpPr/>
            <p:nvPr/>
          </p:nvSpPr>
          <p:spPr>
            <a:xfrm>
              <a:off x="4160160" y="1661040"/>
              <a:ext cx="3908880" cy="67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63440" rIns="14760" tIns="14760" bIns="14760" anchor="ctr">
              <a:noAutofit/>
            </a:bodyPr>
            <a:p>
              <a:pPr lvl="1" marL="228600" indent="-228600">
                <a:lnSpc>
                  <a:spcPct val="90000"/>
                </a:lnSpc>
                <a:buClr>
                  <a:srgbClr val="000000"/>
                </a:buClr>
                <a:buFont typeface="Calibri"/>
                <a:buChar char="•"/>
              </a:pPr>
              <a:r>
                <a:rPr b="0" lang="en-US" sz="23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Aims for  observing and analyzing risk</a:t>
              </a:r>
              <a:endParaRPr b="0" lang="en-US" sz="2300" spc="-1" strike="noStrike">
                <a:latin typeface="Arial"/>
              </a:endParaRPr>
            </a:p>
          </p:txBody>
        </p:sp>
      </p:grpSp>
      <p:grpSp>
        <p:nvGrpSpPr>
          <p:cNvPr id="161" name="Google Shape;170;p5"/>
          <p:cNvGrpSpPr/>
          <p:nvPr/>
        </p:nvGrpSpPr>
        <p:grpSpPr>
          <a:xfrm>
            <a:off x="3355920" y="3553560"/>
            <a:ext cx="4749840" cy="1145880"/>
            <a:chOff x="3355920" y="3553560"/>
            <a:chExt cx="4749840" cy="1145880"/>
          </a:xfrm>
        </p:grpSpPr>
        <p:sp>
          <p:nvSpPr>
            <p:cNvPr id="162" name="Google Shape;171;p5"/>
            <p:cNvSpPr/>
            <p:nvPr/>
          </p:nvSpPr>
          <p:spPr>
            <a:xfrm rot="5400000">
              <a:off x="3184200" y="3725280"/>
              <a:ext cx="1145880" cy="802080"/>
            </a:xfrm>
            <a:prstGeom prst="chevron">
              <a:avLst>
                <a:gd name="adj" fmla="val 50000"/>
              </a:avLst>
            </a:prstGeom>
            <a:gradFill rotWithShape="0">
              <a:gsLst>
                <a:gs pos="0">
                  <a:srgbClr val="ffc647"/>
                </a:gs>
                <a:gs pos="100000">
                  <a:srgbClr val="ffc600"/>
                </a:gs>
              </a:gsLst>
              <a:lin ang="10800000"/>
            </a:gradFill>
            <a:ln w="9525">
              <a:solidFill>
                <a:srgbClr val="ffc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Google Shape;172;p5"/>
            <p:cNvSpPr/>
            <p:nvPr/>
          </p:nvSpPr>
          <p:spPr>
            <a:xfrm>
              <a:off x="3355920" y="3954960"/>
              <a:ext cx="802080" cy="343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Google Shape;173;p5"/>
            <p:cNvSpPr/>
            <p:nvPr/>
          </p:nvSpPr>
          <p:spPr>
            <a:xfrm rot="5400000">
              <a:off x="5759640" y="1952280"/>
              <a:ext cx="744840" cy="394704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90000"/>
              </a:schemeClr>
            </a:solidFill>
            <a:ln w="9525">
              <a:solidFill>
                <a:srgbClr val="ffc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Google Shape;174;p5"/>
            <p:cNvSpPr/>
            <p:nvPr/>
          </p:nvSpPr>
          <p:spPr>
            <a:xfrm>
              <a:off x="4158360" y="3589920"/>
              <a:ext cx="3910680" cy="672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70640" rIns="15120" tIns="15120" bIns="15120" anchor="ctr">
              <a:noAutofit/>
            </a:bodyPr>
            <a:p>
              <a:pPr lvl="1" marL="228600" indent="-228600">
                <a:lnSpc>
                  <a:spcPct val="90000"/>
                </a:lnSpc>
                <a:buClr>
                  <a:srgbClr val="000000"/>
                </a:buClr>
                <a:buFont typeface="Calibri"/>
                <a:buChar char="•"/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To make a portable system that can assist parents</a:t>
              </a:r>
              <a:endParaRPr b="0" lang="en-US" sz="2400" spc="-1" strike="noStrike">
                <a:latin typeface="Arial"/>
              </a:endParaRPr>
            </a:p>
          </p:txBody>
        </p:sp>
      </p:grpSp>
      <p:grpSp>
        <p:nvGrpSpPr>
          <p:cNvPr id="166" name="Google Shape;175;p5"/>
          <p:cNvGrpSpPr/>
          <p:nvPr/>
        </p:nvGrpSpPr>
        <p:grpSpPr>
          <a:xfrm>
            <a:off x="3355920" y="4537080"/>
            <a:ext cx="4749840" cy="1148400"/>
            <a:chOff x="3355920" y="4537080"/>
            <a:chExt cx="4749840" cy="1148400"/>
          </a:xfrm>
        </p:grpSpPr>
        <p:sp>
          <p:nvSpPr>
            <p:cNvPr id="167" name="Google Shape;176;p5"/>
            <p:cNvSpPr/>
            <p:nvPr/>
          </p:nvSpPr>
          <p:spPr>
            <a:xfrm rot="5400000">
              <a:off x="3184200" y="4709520"/>
              <a:ext cx="1148400" cy="803520"/>
            </a:xfrm>
            <a:prstGeom prst="chevron">
              <a:avLst>
                <a:gd name="adj" fmla="val 50000"/>
              </a:avLst>
            </a:prstGeom>
            <a:gradFill rotWithShape="0">
              <a:gsLst>
                <a:gs pos="0">
                  <a:srgbClr val="5e81c9"/>
                </a:gs>
                <a:gs pos="100000">
                  <a:srgbClr val="3b70c9"/>
                </a:gs>
              </a:gsLst>
              <a:lin ang="10800000"/>
            </a:gradFill>
            <a:ln w="9525">
              <a:solidFill>
                <a:srgbClr val="4372c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Google Shape;177;p5"/>
            <p:cNvSpPr/>
            <p:nvPr/>
          </p:nvSpPr>
          <p:spPr>
            <a:xfrm>
              <a:off x="3355920" y="4939200"/>
              <a:ext cx="803520" cy="344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Google Shape;178;p5"/>
            <p:cNvSpPr/>
            <p:nvPr/>
          </p:nvSpPr>
          <p:spPr>
            <a:xfrm rot="5400000">
              <a:off x="5760000" y="2937240"/>
              <a:ext cx="746280" cy="394524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90000"/>
              </a:schemeClr>
            </a:solidFill>
            <a:ln w="9525">
              <a:solidFill>
                <a:srgbClr val="4372c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Google Shape;179;p5"/>
            <p:cNvSpPr/>
            <p:nvPr/>
          </p:nvSpPr>
          <p:spPr>
            <a:xfrm>
              <a:off x="4160160" y="4573440"/>
              <a:ext cx="3908880" cy="67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2200" rIns="12600" tIns="12600" bIns="12600" anchor="ctr">
              <a:noAutofit/>
            </a:bodyPr>
            <a:p>
              <a:pPr lvl="1" marL="228600" indent="-228600">
                <a:lnSpc>
                  <a:spcPct val="90000"/>
                </a:lnSpc>
                <a:buClr>
                  <a:srgbClr val="000000"/>
                </a:buClr>
                <a:buFont typeface="Calibri"/>
                <a:buChar char="•"/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To build to build up a less costly, available, easy affordable system</a:t>
              </a:r>
              <a:endParaRPr b="0" lang="en-US" sz="2000" spc="-1" strike="noStrike">
                <a:latin typeface="Arial"/>
              </a:endParaRPr>
            </a:p>
          </p:txBody>
        </p:sp>
      </p:grp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Risk Analysis and Support System  for Children with ASD Using IoT</a:t>
            </a:r>
          </a:p>
        </p:txBody>
      </p:sp>
    </p:spTree>
  </p:cSld>
  <p:transition spd="slow">
    <p:push dir="r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40B41E59-0CF2-480F-9F44-808242068EAF}" type="datetime3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October 13, 2022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ldNum" idx="1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472C657-2179-4D31-BAF9-6CA7FBF2ADBC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3" name="Google Shape;186;p6"/>
          <p:cNvSpPr/>
          <p:nvPr/>
        </p:nvSpPr>
        <p:spPr>
          <a:xfrm>
            <a:off x="647640" y="307800"/>
            <a:ext cx="1011528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bf9000"/>
                </a:solidFill>
                <a:latin typeface="Arial Rounded"/>
                <a:ea typeface="Arial Rounded"/>
              </a:rPr>
              <a:t>PROBLEM DESCRIPTION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4" name="Google Shape;187;p6"/>
          <p:cNvSpPr/>
          <p:nvPr/>
        </p:nvSpPr>
        <p:spPr>
          <a:xfrm flipH="1" rot="10800000">
            <a:off x="360" y="1135080"/>
            <a:ext cx="12191760" cy="2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5" name="Google Shape;188;p6"/>
          <p:cNvGrpSpPr/>
          <p:nvPr/>
        </p:nvGrpSpPr>
        <p:grpSpPr>
          <a:xfrm>
            <a:off x="904680" y="2314440"/>
            <a:ext cx="2676600" cy="2645280"/>
            <a:chOff x="904680" y="2314440"/>
            <a:chExt cx="2676600" cy="2645280"/>
          </a:xfrm>
        </p:grpSpPr>
        <p:sp>
          <p:nvSpPr>
            <p:cNvPr id="176" name="Google Shape;189;p6"/>
            <p:cNvSpPr/>
            <p:nvPr/>
          </p:nvSpPr>
          <p:spPr>
            <a:xfrm>
              <a:off x="904680" y="2478600"/>
              <a:ext cx="1212120" cy="12121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f08b54"/>
                </a:gs>
                <a:gs pos="100000">
                  <a:srgbClr val="f67a26"/>
                </a:gs>
              </a:gsLst>
              <a:lin ang="5400000"/>
            </a:gradFill>
            <a:ln w="0">
              <a:noFill/>
            </a:ln>
            <a:effectLst>
              <a:outerShdw algn="ctr" blurRad="57240" dir="5400000" dist="19080" rotWithShape="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Google Shape;190;p6"/>
            <p:cNvSpPr/>
            <p:nvPr/>
          </p:nvSpPr>
          <p:spPr>
            <a:xfrm>
              <a:off x="1260000" y="2833560"/>
              <a:ext cx="857160" cy="85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9720" rIns="99720" tIns="99720" bIns="9972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0" lang="en-US" sz="14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The problem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78" name="Google Shape;191;p6"/>
            <p:cNvSpPr/>
            <p:nvPr/>
          </p:nvSpPr>
          <p:spPr>
            <a:xfrm rot="5400000">
              <a:off x="2173680" y="2478600"/>
              <a:ext cx="1212120" cy="12121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afafaf"/>
                </a:gs>
                <a:gs pos="100000">
                  <a:srgbClr val="a5a5a5"/>
                </a:gs>
              </a:gsLst>
              <a:lin ang="10800000"/>
            </a:gradFill>
            <a:ln w="0">
              <a:noFill/>
            </a:ln>
            <a:effectLst>
              <a:outerShdw algn="ctr" blurRad="57240" dir="5400000" dist="19080" rotWithShape="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Google Shape;192;p6"/>
            <p:cNvSpPr/>
            <p:nvPr/>
          </p:nvSpPr>
          <p:spPr>
            <a:xfrm>
              <a:off x="2173320" y="2833560"/>
              <a:ext cx="857160" cy="85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9720" rIns="99720" tIns="99720" bIns="9972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0" lang="en-US" sz="14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Why 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Bef>
                  <a:spcPts val="490"/>
                </a:spcBef>
                <a:buNone/>
                <a:tabLst>
                  <a:tab algn="l" pos="0"/>
                </a:tabLst>
              </a:pPr>
              <a:r>
                <a:rPr b="0" lang="en-US" sz="14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is it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80" name="Google Shape;193;p6"/>
            <p:cNvSpPr/>
            <p:nvPr/>
          </p:nvSpPr>
          <p:spPr>
            <a:xfrm rot="10800000">
              <a:off x="2173680" y="3747600"/>
              <a:ext cx="1212120" cy="12121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ffc647"/>
                </a:gs>
                <a:gs pos="100000">
                  <a:srgbClr val="ffc600"/>
                </a:gs>
              </a:gsLst>
              <a:lin ang="16200000"/>
            </a:gradFill>
            <a:ln w="0">
              <a:noFill/>
            </a:ln>
            <a:effectLst>
              <a:outerShdw algn="ctr" blurRad="57240" dir="5400000" dist="19080" rotWithShape="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Google Shape;194;p6"/>
            <p:cNvSpPr/>
            <p:nvPr/>
          </p:nvSpPr>
          <p:spPr>
            <a:xfrm>
              <a:off x="2173320" y="3747240"/>
              <a:ext cx="857160" cy="85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9720" rIns="99720" tIns="99720" bIns="9972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0" lang="en-US" sz="14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What can be done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82" name="Google Shape;195;p6"/>
            <p:cNvSpPr/>
            <p:nvPr/>
          </p:nvSpPr>
          <p:spPr>
            <a:xfrm rot="16200000">
              <a:off x="904680" y="3747600"/>
              <a:ext cx="1212120" cy="12121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6ea5da"/>
                </a:gs>
                <a:gs pos="100000">
                  <a:srgbClr val="529bda"/>
                </a:gs>
              </a:gsLst>
              <a:lin ang="0"/>
            </a:gradFill>
            <a:ln w="0">
              <a:noFill/>
            </a:ln>
            <a:effectLst>
              <a:outerShdw algn="ctr" blurRad="57240" dir="5400000" dist="19080" rotWithShape="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Google Shape;196;p6"/>
            <p:cNvSpPr/>
            <p:nvPr/>
          </p:nvSpPr>
          <p:spPr>
            <a:xfrm>
              <a:off x="1260000" y="3747240"/>
              <a:ext cx="857160" cy="85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9720" rIns="99720" tIns="99720" bIns="9972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0" lang="en-US" sz="14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What can not be done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84" name="Google Shape;197;p6"/>
            <p:cNvSpPr/>
            <p:nvPr/>
          </p:nvSpPr>
          <p:spPr>
            <a:xfrm>
              <a:off x="3013200" y="2314440"/>
              <a:ext cx="418320" cy="3636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chemeClr val="lt1"/>
            </a:solidFill>
            <a:ln w="127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Google Shape;198;p6"/>
            <p:cNvSpPr/>
            <p:nvPr/>
          </p:nvSpPr>
          <p:spPr>
            <a:xfrm rot="10800000">
              <a:off x="3162960" y="2326320"/>
              <a:ext cx="418320" cy="3636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chemeClr val="lt1"/>
            </a:solidFill>
            <a:ln w="127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6" name="Google Shape;199;p6"/>
          <p:cNvGrpSpPr/>
          <p:nvPr/>
        </p:nvGrpSpPr>
        <p:grpSpPr>
          <a:xfrm>
            <a:off x="3535200" y="1188000"/>
            <a:ext cx="3534480" cy="1672920"/>
            <a:chOff x="3535200" y="1188000"/>
            <a:chExt cx="3534480" cy="1672920"/>
          </a:xfrm>
        </p:grpSpPr>
        <p:sp>
          <p:nvSpPr>
            <p:cNvPr id="187" name="Google Shape;200;p6"/>
            <p:cNvSpPr/>
            <p:nvPr/>
          </p:nvSpPr>
          <p:spPr>
            <a:xfrm>
              <a:off x="3535200" y="1188000"/>
              <a:ext cx="3534480" cy="16729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127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Google Shape;201;p6"/>
            <p:cNvSpPr/>
            <p:nvPr/>
          </p:nvSpPr>
          <p:spPr>
            <a:xfrm>
              <a:off x="3820320" y="1606320"/>
              <a:ext cx="2895840" cy="83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Google Shape;202;p6"/>
            <p:cNvSpPr/>
            <p:nvPr/>
          </p:nvSpPr>
          <p:spPr>
            <a:xfrm>
              <a:off x="3820320" y="1606320"/>
              <a:ext cx="2895840" cy="83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162720" bIns="16272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Autism children deserve to be observed without being treated like they are caged.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190" name="Google Shape;203;p6"/>
          <p:cNvGrpSpPr/>
          <p:nvPr/>
        </p:nvGrpSpPr>
        <p:grpSpPr>
          <a:xfrm>
            <a:off x="4137480" y="2060640"/>
            <a:ext cx="4073400" cy="1887120"/>
            <a:chOff x="4137480" y="2060640"/>
            <a:chExt cx="4073400" cy="1887120"/>
          </a:xfrm>
        </p:grpSpPr>
        <p:sp>
          <p:nvSpPr>
            <p:cNvPr id="191" name="Google Shape;204;p6"/>
            <p:cNvSpPr/>
            <p:nvPr/>
          </p:nvSpPr>
          <p:spPr>
            <a:xfrm>
              <a:off x="4137480" y="2060640"/>
              <a:ext cx="4073400" cy="18871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3"/>
            </a:solidFill>
            <a:ln w="127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Google Shape;205;p6"/>
            <p:cNvSpPr/>
            <p:nvPr/>
          </p:nvSpPr>
          <p:spPr>
            <a:xfrm>
              <a:off x="6822000" y="2541600"/>
              <a:ext cx="981360" cy="943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Google Shape;206;p6"/>
            <p:cNvSpPr/>
            <p:nvPr/>
          </p:nvSpPr>
          <p:spPr>
            <a:xfrm>
              <a:off x="6822000" y="2541600"/>
              <a:ext cx="981360" cy="943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162720" bIns="16272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0" lang="en-US" sz="12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IoT has a big role in healthcare but not enough in this field.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94" name="Google Shape;207;p6"/>
            <p:cNvSpPr/>
            <p:nvPr/>
          </p:nvSpPr>
          <p:spPr>
            <a:xfrm>
              <a:off x="5644080" y="2541600"/>
              <a:ext cx="981360" cy="943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Google Shape;208;p6"/>
            <p:cNvSpPr/>
            <p:nvPr/>
          </p:nvSpPr>
          <p:spPr>
            <a:xfrm>
              <a:off x="5644080" y="2541600"/>
              <a:ext cx="981360" cy="943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162720" bIns="16272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0" lang="en-US" sz="12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For being over observed they are being caged.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96" name="Google Shape;209;p6"/>
            <p:cNvSpPr/>
            <p:nvPr/>
          </p:nvSpPr>
          <p:spPr>
            <a:xfrm>
              <a:off x="4466160" y="2541600"/>
              <a:ext cx="981360" cy="943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Google Shape;210;p6"/>
            <p:cNvSpPr/>
            <p:nvPr/>
          </p:nvSpPr>
          <p:spPr>
            <a:xfrm>
              <a:off x="4466160" y="2541600"/>
              <a:ext cx="981360" cy="943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162720" bIns="16272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0" lang="en-US" sz="12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For being not observed they are getting in risk. </a:t>
              </a:r>
              <a:endParaRPr b="0" lang="en-US" sz="1200" spc="-1" strike="noStrike">
                <a:latin typeface="Arial"/>
              </a:endParaRPr>
            </a:p>
          </p:txBody>
        </p:sp>
      </p:grpSp>
      <p:grpSp>
        <p:nvGrpSpPr>
          <p:cNvPr id="198" name="Google Shape;211;p6"/>
          <p:cNvGrpSpPr/>
          <p:nvPr/>
        </p:nvGrpSpPr>
        <p:grpSpPr>
          <a:xfrm>
            <a:off x="5546520" y="3254400"/>
            <a:ext cx="3854160" cy="1982160"/>
            <a:chOff x="5546520" y="3254400"/>
            <a:chExt cx="3854160" cy="1982160"/>
          </a:xfrm>
        </p:grpSpPr>
        <p:sp>
          <p:nvSpPr>
            <p:cNvPr id="199" name="Google Shape;212;p6"/>
            <p:cNvSpPr/>
            <p:nvPr/>
          </p:nvSpPr>
          <p:spPr>
            <a:xfrm>
              <a:off x="5546520" y="3254400"/>
              <a:ext cx="3854160" cy="198216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  <a:ln w="127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Google Shape;213;p6"/>
            <p:cNvSpPr/>
            <p:nvPr/>
          </p:nvSpPr>
          <p:spPr>
            <a:xfrm>
              <a:off x="8086680" y="3759840"/>
              <a:ext cx="928440" cy="991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Google Shape;214;p6"/>
            <p:cNvSpPr/>
            <p:nvPr/>
          </p:nvSpPr>
          <p:spPr>
            <a:xfrm>
              <a:off x="8086680" y="3759840"/>
              <a:ext cx="928440" cy="991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162720" bIns="16272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Risk analysis and safety assurance. 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02" name="Google Shape;215;p6"/>
            <p:cNvSpPr/>
            <p:nvPr/>
          </p:nvSpPr>
          <p:spPr>
            <a:xfrm>
              <a:off x="6972120" y="3759840"/>
              <a:ext cx="928440" cy="991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Google Shape;216;p6"/>
            <p:cNvSpPr/>
            <p:nvPr/>
          </p:nvSpPr>
          <p:spPr>
            <a:xfrm>
              <a:off x="6972120" y="3759840"/>
              <a:ext cx="928440" cy="991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162720" bIns="16272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Calming section for the child.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04" name="Google Shape;217;p6"/>
            <p:cNvSpPr/>
            <p:nvPr/>
          </p:nvSpPr>
          <p:spPr>
            <a:xfrm>
              <a:off x="5857560" y="3759840"/>
              <a:ext cx="928440" cy="991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Google Shape;218;p6"/>
            <p:cNvSpPr/>
            <p:nvPr/>
          </p:nvSpPr>
          <p:spPr>
            <a:xfrm>
              <a:off x="5857560" y="3759840"/>
              <a:ext cx="928440" cy="991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162720" bIns="16272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Acknowledgement system for parents. 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206" name="Google Shape;219;p6"/>
          <p:cNvGrpSpPr/>
          <p:nvPr/>
        </p:nvGrpSpPr>
        <p:grpSpPr>
          <a:xfrm>
            <a:off x="6315120" y="4429440"/>
            <a:ext cx="4201920" cy="1911600"/>
            <a:chOff x="6315120" y="4429440"/>
            <a:chExt cx="4201920" cy="1911600"/>
          </a:xfrm>
        </p:grpSpPr>
        <p:sp>
          <p:nvSpPr>
            <p:cNvPr id="207" name="Google Shape;220;p6"/>
            <p:cNvSpPr/>
            <p:nvPr/>
          </p:nvSpPr>
          <p:spPr>
            <a:xfrm>
              <a:off x="6315120" y="4429440"/>
              <a:ext cx="4201920" cy="1911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599bd5"/>
            </a:solidFill>
            <a:ln w="127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Google Shape;221;p6"/>
            <p:cNvSpPr/>
            <p:nvPr/>
          </p:nvSpPr>
          <p:spPr>
            <a:xfrm>
              <a:off x="9084600" y="4916520"/>
              <a:ext cx="1012320" cy="955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Google Shape;222;p6"/>
            <p:cNvSpPr/>
            <p:nvPr/>
          </p:nvSpPr>
          <p:spPr>
            <a:xfrm>
              <a:off x="9084600" y="4916520"/>
              <a:ext cx="1012320" cy="955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162720" bIns="16272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Can catch up certain situations only.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10" name="Google Shape;223;p6"/>
            <p:cNvSpPr/>
            <p:nvPr/>
          </p:nvSpPr>
          <p:spPr>
            <a:xfrm>
              <a:off x="7869600" y="4916520"/>
              <a:ext cx="1012320" cy="955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Google Shape;224;p6"/>
            <p:cNvSpPr/>
            <p:nvPr/>
          </p:nvSpPr>
          <p:spPr>
            <a:xfrm>
              <a:off x="7869600" y="4916520"/>
              <a:ext cx="1012320" cy="955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162720" bIns="16272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Limited range.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12" name="Google Shape;225;p6"/>
            <p:cNvSpPr/>
            <p:nvPr/>
          </p:nvSpPr>
          <p:spPr>
            <a:xfrm>
              <a:off x="6654240" y="4916520"/>
              <a:ext cx="1012320" cy="955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Google Shape;226;p6"/>
            <p:cNvSpPr/>
            <p:nvPr/>
          </p:nvSpPr>
          <p:spPr>
            <a:xfrm>
              <a:off x="6654240" y="4916520"/>
              <a:ext cx="1012320" cy="955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162720" bIns="16272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Can be a little costly for individuals.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Risk Analysis and Support System  for Children with ASD Using IoT</a:t>
            </a:r>
          </a:p>
        </p:txBody>
      </p:sp>
    </p:spTree>
  </p:cSld>
  <p:transition spd="slow">
    <p:push dir="r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dt" idx="1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B654C6D0-D1C1-4355-818F-E92945021900}" type="datetime3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October 13, 2022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C3A0A41-F0B9-4423-89BA-9DF72621B022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16" name="Google Shape;233;p7"/>
          <p:cNvSpPr/>
          <p:nvPr/>
        </p:nvSpPr>
        <p:spPr>
          <a:xfrm>
            <a:off x="647640" y="307800"/>
            <a:ext cx="1011528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70ad47"/>
                </a:solidFill>
                <a:latin typeface="Arial Rounded"/>
                <a:ea typeface="Arial Rounded"/>
              </a:rPr>
              <a:t>LITERATURE REVIEW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7" name="Google Shape;234;p7"/>
          <p:cNvSpPr/>
          <p:nvPr/>
        </p:nvSpPr>
        <p:spPr>
          <a:xfrm flipH="1" rot="10800000">
            <a:off x="360" y="1135080"/>
            <a:ext cx="12191760" cy="2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0ad47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8" name="Google Shape;235;p7"/>
          <p:cNvGrpSpPr/>
          <p:nvPr/>
        </p:nvGrpSpPr>
        <p:grpSpPr>
          <a:xfrm>
            <a:off x="904680" y="2314440"/>
            <a:ext cx="2676600" cy="2645280"/>
            <a:chOff x="904680" y="2314440"/>
            <a:chExt cx="2676600" cy="2645280"/>
          </a:xfrm>
        </p:grpSpPr>
        <p:sp>
          <p:nvSpPr>
            <p:cNvPr id="219" name="Google Shape;236;p7"/>
            <p:cNvSpPr/>
            <p:nvPr/>
          </p:nvSpPr>
          <p:spPr>
            <a:xfrm>
              <a:off x="904680" y="2478600"/>
              <a:ext cx="1212120" cy="12121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f08b54"/>
                </a:gs>
                <a:gs pos="100000">
                  <a:srgbClr val="f67a26"/>
                </a:gs>
              </a:gsLst>
              <a:lin ang="5400000"/>
            </a:gradFill>
            <a:ln w="0">
              <a:noFill/>
            </a:ln>
            <a:effectLst>
              <a:outerShdw algn="ctr" blurRad="57240" dir="5400000" dist="19080" rotWithShape="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Google Shape;237;p7"/>
            <p:cNvSpPr/>
            <p:nvPr/>
          </p:nvSpPr>
          <p:spPr>
            <a:xfrm>
              <a:off x="1260000" y="2833560"/>
              <a:ext cx="857160" cy="85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5320" rIns="85320" tIns="85320" bIns="8532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1" lang="en-US" sz="12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Working process 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21" name="Google Shape;238;p7"/>
            <p:cNvSpPr/>
            <p:nvPr/>
          </p:nvSpPr>
          <p:spPr>
            <a:xfrm rot="5400000">
              <a:off x="2173680" y="2478600"/>
              <a:ext cx="1212120" cy="12121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afafaf"/>
                </a:gs>
                <a:gs pos="100000">
                  <a:srgbClr val="a5a5a5"/>
                </a:gs>
              </a:gsLst>
              <a:lin ang="10800000"/>
            </a:gradFill>
            <a:ln w="0">
              <a:noFill/>
            </a:ln>
            <a:effectLst>
              <a:outerShdw algn="ctr" blurRad="57240" dir="5400000" dist="19080" rotWithShape="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Google Shape;239;p7"/>
            <p:cNvSpPr/>
            <p:nvPr/>
          </p:nvSpPr>
          <p:spPr>
            <a:xfrm>
              <a:off x="2173320" y="2833560"/>
              <a:ext cx="857160" cy="85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5320" rIns="85320" tIns="85320" bIns="8532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1" lang="en-US" sz="12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Pros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23" name="Google Shape;240;p7"/>
            <p:cNvSpPr/>
            <p:nvPr/>
          </p:nvSpPr>
          <p:spPr>
            <a:xfrm rot="10800000">
              <a:off x="2173680" y="3747600"/>
              <a:ext cx="1212120" cy="12121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ffc647"/>
                </a:gs>
                <a:gs pos="100000">
                  <a:srgbClr val="ffc600"/>
                </a:gs>
              </a:gsLst>
              <a:lin ang="16200000"/>
            </a:gradFill>
            <a:ln w="0">
              <a:noFill/>
            </a:ln>
            <a:effectLst>
              <a:outerShdw algn="ctr" blurRad="57240" dir="5400000" dist="19080" rotWithShape="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Google Shape;241;p7"/>
            <p:cNvSpPr/>
            <p:nvPr/>
          </p:nvSpPr>
          <p:spPr>
            <a:xfrm>
              <a:off x="2173320" y="3747240"/>
              <a:ext cx="857160" cy="85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5320" rIns="85320" tIns="85320" bIns="8532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1" lang="en-US" sz="12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Drawback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25" name="Google Shape;242;p7"/>
            <p:cNvSpPr/>
            <p:nvPr/>
          </p:nvSpPr>
          <p:spPr>
            <a:xfrm rot="16200000">
              <a:off x="904680" y="3747600"/>
              <a:ext cx="1212120" cy="12121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6ea5da"/>
                </a:gs>
                <a:gs pos="100000">
                  <a:srgbClr val="529bda"/>
                </a:gs>
              </a:gsLst>
              <a:lin ang="0"/>
            </a:gradFill>
            <a:ln w="0">
              <a:noFill/>
            </a:ln>
            <a:effectLst>
              <a:outerShdw algn="ctr" blurRad="57240" dir="5400000" dist="19080" rotWithShape="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Google Shape;243;p7"/>
            <p:cNvSpPr/>
            <p:nvPr/>
          </p:nvSpPr>
          <p:spPr>
            <a:xfrm>
              <a:off x="1260000" y="3747240"/>
              <a:ext cx="857160" cy="85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5320" rIns="85320" tIns="85320" bIns="8532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1" lang="en-US" sz="12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Scope of improve-ment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27" name="Google Shape;244;p7"/>
            <p:cNvSpPr/>
            <p:nvPr/>
          </p:nvSpPr>
          <p:spPr>
            <a:xfrm>
              <a:off x="3013200" y="2314440"/>
              <a:ext cx="418320" cy="3636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chemeClr val="lt1"/>
            </a:solidFill>
            <a:ln w="127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Google Shape;245;p7"/>
            <p:cNvSpPr/>
            <p:nvPr/>
          </p:nvSpPr>
          <p:spPr>
            <a:xfrm rot="10800000">
              <a:off x="3162960" y="2326320"/>
              <a:ext cx="418320" cy="3636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chemeClr val="lt1"/>
            </a:solidFill>
            <a:ln w="127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9" name="Google Shape;246;p7"/>
          <p:cNvSpPr/>
          <p:nvPr/>
        </p:nvSpPr>
        <p:spPr>
          <a:xfrm>
            <a:off x="988920" y="1446120"/>
            <a:ext cx="103644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7b7b7b"/>
                </a:solidFill>
                <a:latin typeface="Arial Rounded"/>
                <a:ea typeface="Arial Rounded"/>
              </a:rPr>
              <a:t>Autism Support System using RFID Technology [1]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0" name="Google Shape;247;p7"/>
          <p:cNvSpPr/>
          <p:nvPr/>
        </p:nvSpPr>
        <p:spPr>
          <a:xfrm>
            <a:off x="4805280" y="2277720"/>
            <a:ext cx="6045840" cy="7369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Identifies the location of ASD child and informs parents using RFID.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1" name="Google Shape;248;p7"/>
          <p:cNvSpPr/>
          <p:nvPr/>
        </p:nvSpPr>
        <p:spPr>
          <a:xfrm>
            <a:off x="4805280" y="3210120"/>
            <a:ext cx="6045840" cy="736920"/>
          </a:xfrm>
          <a:prstGeom prst="roundRect">
            <a:avLst>
              <a:gd name="adj" fmla="val 16667"/>
            </a:avLst>
          </a:prstGeom>
          <a:solidFill>
            <a:srgbClr val="757070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Old style common technology, low cost, available tools, easy to implement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2" name="Google Shape;249;p7"/>
          <p:cNvSpPr/>
          <p:nvPr/>
        </p:nvSpPr>
        <p:spPr>
          <a:xfrm>
            <a:off x="4805280" y="4199040"/>
            <a:ext cx="6045840" cy="73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Backdated GSM, low range, RFID can only detect physical scenarios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3" name="Google Shape;250;p7"/>
          <p:cNvSpPr/>
          <p:nvPr/>
        </p:nvSpPr>
        <p:spPr>
          <a:xfrm>
            <a:off x="4805280" y="5187960"/>
            <a:ext cx="6045840" cy="7369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Updated communication technology can be used, ther additional sensors can improve capability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Risk Analysis and Support System  for Children with ASD Using IoT</a:t>
            </a:r>
          </a:p>
        </p:txBody>
      </p:sp>
    </p:spTree>
  </p:cSld>
  <p:transition spd="slow">
    <p:push dir="r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ED1B41E3-9772-4AD9-8CC0-A15DE5E66834}" type="datetime3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October 13, 2022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C4198FC-4064-4AA8-8273-5DD27C38BD9F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36" name="Google Shape;257;p8"/>
          <p:cNvSpPr/>
          <p:nvPr/>
        </p:nvSpPr>
        <p:spPr>
          <a:xfrm>
            <a:off x="647640" y="307800"/>
            <a:ext cx="1011528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70ad47"/>
                </a:solidFill>
                <a:latin typeface="Arial Rounded"/>
                <a:ea typeface="Arial Rounded"/>
              </a:rPr>
              <a:t>LITERATURE REVIEW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7" name="Google Shape;258;p8"/>
          <p:cNvSpPr/>
          <p:nvPr/>
        </p:nvSpPr>
        <p:spPr>
          <a:xfrm flipH="1" rot="10800000">
            <a:off x="360" y="1135080"/>
            <a:ext cx="12191760" cy="2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0ad47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38" name="Google Shape;259;p8"/>
          <p:cNvGrpSpPr/>
          <p:nvPr/>
        </p:nvGrpSpPr>
        <p:grpSpPr>
          <a:xfrm>
            <a:off x="904680" y="2314440"/>
            <a:ext cx="2676600" cy="2645280"/>
            <a:chOff x="904680" y="2314440"/>
            <a:chExt cx="2676600" cy="2645280"/>
          </a:xfrm>
        </p:grpSpPr>
        <p:sp>
          <p:nvSpPr>
            <p:cNvPr id="239" name="Google Shape;260;p8"/>
            <p:cNvSpPr/>
            <p:nvPr/>
          </p:nvSpPr>
          <p:spPr>
            <a:xfrm>
              <a:off x="904680" y="2478600"/>
              <a:ext cx="1212120" cy="12121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f08b54"/>
                </a:gs>
                <a:gs pos="100000">
                  <a:srgbClr val="f67a26"/>
                </a:gs>
              </a:gsLst>
              <a:lin ang="5400000"/>
            </a:gradFill>
            <a:ln w="0">
              <a:noFill/>
            </a:ln>
            <a:effectLst>
              <a:outerShdw algn="ctr" blurRad="57240" dir="5400000" dist="19080" rotWithShape="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Google Shape;261;p8"/>
            <p:cNvSpPr/>
            <p:nvPr/>
          </p:nvSpPr>
          <p:spPr>
            <a:xfrm>
              <a:off x="1260000" y="2833560"/>
              <a:ext cx="857160" cy="85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5320" rIns="85320" tIns="85320" bIns="8532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1" lang="en-US" sz="12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Working process 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41" name="Google Shape;262;p8"/>
            <p:cNvSpPr/>
            <p:nvPr/>
          </p:nvSpPr>
          <p:spPr>
            <a:xfrm rot="5400000">
              <a:off x="2173680" y="2478600"/>
              <a:ext cx="1212120" cy="12121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afafaf"/>
                </a:gs>
                <a:gs pos="100000">
                  <a:srgbClr val="a5a5a5"/>
                </a:gs>
              </a:gsLst>
              <a:lin ang="10800000"/>
            </a:gradFill>
            <a:ln w="0">
              <a:noFill/>
            </a:ln>
            <a:effectLst>
              <a:outerShdw algn="ctr" blurRad="57240" dir="5400000" dist="19080" rotWithShape="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Google Shape;263;p8"/>
            <p:cNvSpPr/>
            <p:nvPr/>
          </p:nvSpPr>
          <p:spPr>
            <a:xfrm>
              <a:off x="2173320" y="2833560"/>
              <a:ext cx="857160" cy="85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5320" rIns="85320" tIns="85320" bIns="8532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1" lang="en-US" sz="12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Pros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43" name="Google Shape;264;p8"/>
            <p:cNvSpPr/>
            <p:nvPr/>
          </p:nvSpPr>
          <p:spPr>
            <a:xfrm rot="10800000">
              <a:off x="2173680" y="3747600"/>
              <a:ext cx="1212120" cy="12121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ffc647"/>
                </a:gs>
                <a:gs pos="100000">
                  <a:srgbClr val="ffc600"/>
                </a:gs>
              </a:gsLst>
              <a:lin ang="16200000"/>
            </a:gradFill>
            <a:ln w="0">
              <a:noFill/>
            </a:ln>
            <a:effectLst>
              <a:outerShdw algn="ctr" blurRad="57240" dir="5400000" dist="19080" rotWithShape="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Google Shape;265;p8"/>
            <p:cNvSpPr/>
            <p:nvPr/>
          </p:nvSpPr>
          <p:spPr>
            <a:xfrm>
              <a:off x="2173320" y="3747240"/>
              <a:ext cx="857160" cy="85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5320" rIns="85320" tIns="85320" bIns="8532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1" lang="en-US" sz="12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Drawback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45" name="Google Shape;266;p8"/>
            <p:cNvSpPr/>
            <p:nvPr/>
          </p:nvSpPr>
          <p:spPr>
            <a:xfrm rot="16200000">
              <a:off x="904680" y="3747600"/>
              <a:ext cx="1212120" cy="12121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6ea5da"/>
                </a:gs>
                <a:gs pos="100000">
                  <a:srgbClr val="529bda"/>
                </a:gs>
              </a:gsLst>
              <a:lin ang="0"/>
            </a:gradFill>
            <a:ln w="0">
              <a:noFill/>
            </a:ln>
            <a:effectLst>
              <a:outerShdw algn="ctr" blurRad="57240" dir="5400000" dist="19080" rotWithShape="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Google Shape;267;p8"/>
            <p:cNvSpPr/>
            <p:nvPr/>
          </p:nvSpPr>
          <p:spPr>
            <a:xfrm>
              <a:off x="1260000" y="3747240"/>
              <a:ext cx="857160" cy="85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5320" rIns="85320" tIns="85320" bIns="8532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1" lang="en-US" sz="12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Scope of improve-ment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47" name="Google Shape;268;p8"/>
            <p:cNvSpPr/>
            <p:nvPr/>
          </p:nvSpPr>
          <p:spPr>
            <a:xfrm>
              <a:off x="3013200" y="2314440"/>
              <a:ext cx="418320" cy="3636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chemeClr val="lt1"/>
            </a:solidFill>
            <a:ln w="127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Google Shape;269;p8"/>
            <p:cNvSpPr/>
            <p:nvPr/>
          </p:nvSpPr>
          <p:spPr>
            <a:xfrm rot="10800000">
              <a:off x="3162960" y="2326320"/>
              <a:ext cx="418320" cy="3636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chemeClr val="lt1"/>
            </a:solidFill>
            <a:ln w="127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9" name="Google Shape;270;p8"/>
          <p:cNvSpPr/>
          <p:nvPr/>
        </p:nvSpPr>
        <p:spPr>
          <a:xfrm>
            <a:off x="988920" y="1446120"/>
            <a:ext cx="10364400" cy="82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7b7b7b"/>
                </a:solidFill>
                <a:latin typeface="Arial Rounded"/>
                <a:ea typeface="Arial Rounded"/>
              </a:rPr>
              <a:t>A support system for autistic children using Internet of Things technology [2]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0" name="Google Shape;271;p8"/>
          <p:cNvSpPr/>
          <p:nvPr/>
        </p:nvSpPr>
        <p:spPr>
          <a:xfrm>
            <a:off x="4805280" y="2277720"/>
            <a:ext cx="6045840" cy="7369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Uses advanced computing device and multiple sensors to observe the children and acknowledge parents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1" name="Google Shape;272;p8"/>
          <p:cNvSpPr/>
          <p:nvPr/>
        </p:nvSpPr>
        <p:spPr>
          <a:xfrm>
            <a:off x="4805280" y="3210120"/>
            <a:ext cx="6045840" cy="736920"/>
          </a:xfrm>
          <a:prstGeom prst="roundRect">
            <a:avLst>
              <a:gd name="adj" fmla="val 16667"/>
            </a:avLst>
          </a:prstGeom>
          <a:solidFill>
            <a:srgbClr val="757070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WiFi for communication, double computing device, calming section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Google Shape;273;p8"/>
          <p:cNvSpPr/>
          <p:nvPr/>
        </p:nvSpPr>
        <p:spPr>
          <a:xfrm>
            <a:off x="4805280" y="4199040"/>
            <a:ext cx="6045840" cy="73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Costly &amp; rare components, complex implementation, large device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3" name="Google Shape;274;p8"/>
          <p:cNvSpPr/>
          <p:nvPr/>
        </p:nvSpPr>
        <p:spPr>
          <a:xfrm>
            <a:off x="4805280" y="5187960"/>
            <a:ext cx="6045840" cy="7369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Size can be reduced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Two way calming section could be added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Risk Analysis and Support System  for Children with ASD Using IoT</a:t>
            </a:r>
          </a:p>
        </p:txBody>
      </p:sp>
    </p:spTree>
  </p:cSld>
  <p:transition spd="slow">
    <p:push dir="r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4EAE2BD9-F3CB-4EC8-B2F1-048BBFAE47EA}" type="datetime3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October 13, 2022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ldNum" idx="2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D023222-D2FB-4502-8F47-89B0EE9B21FB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56" name="Google Shape;281;p9"/>
          <p:cNvSpPr/>
          <p:nvPr/>
        </p:nvSpPr>
        <p:spPr>
          <a:xfrm>
            <a:off x="647640" y="307800"/>
            <a:ext cx="1011528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70ad47"/>
                </a:solidFill>
                <a:latin typeface="Arial Rounded"/>
                <a:ea typeface="Arial Rounded"/>
              </a:rPr>
              <a:t>LITERATURE REVIEW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7" name="Google Shape;282;p9"/>
          <p:cNvSpPr/>
          <p:nvPr/>
        </p:nvSpPr>
        <p:spPr>
          <a:xfrm flipH="1" rot="10800000">
            <a:off x="360" y="1135080"/>
            <a:ext cx="12191760" cy="2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0ad47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58" name="Google Shape;283;p9"/>
          <p:cNvGrpSpPr/>
          <p:nvPr/>
        </p:nvGrpSpPr>
        <p:grpSpPr>
          <a:xfrm>
            <a:off x="904680" y="2314440"/>
            <a:ext cx="2676600" cy="2645280"/>
            <a:chOff x="904680" y="2314440"/>
            <a:chExt cx="2676600" cy="2645280"/>
          </a:xfrm>
        </p:grpSpPr>
        <p:sp>
          <p:nvSpPr>
            <p:cNvPr id="259" name="Google Shape;284;p9"/>
            <p:cNvSpPr/>
            <p:nvPr/>
          </p:nvSpPr>
          <p:spPr>
            <a:xfrm>
              <a:off x="904680" y="2478600"/>
              <a:ext cx="1212120" cy="12121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f08b54"/>
                </a:gs>
                <a:gs pos="100000">
                  <a:srgbClr val="f67a26"/>
                </a:gs>
              </a:gsLst>
              <a:lin ang="5400000"/>
            </a:gradFill>
            <a:ln w="0">
              <a:noFill/>
            </a:ln>
            <a:effectLst>
              <a:outerShdw algn="ctr" blurRad="57240" dir="5400000" dist="19080" rotWithShape="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Google Shape;285;p9"/>
            <p:cNvSpPr/>
            <p:nvPr/>
          </p:nvSpPr>
          <p:spPr>
            <a:xfrm>
              <a:off x="1260000" y="2833560"/>
              <a:ext cx="857160" cy="85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5320" rIns="85320" tIns="85320" bIns="8532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1" lang="en-US" sz="12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Working process 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61" name="Google Shape;286;p9"/>
            <p:cNvSpPr/>
            <p:nvPr/>
          </p:nvSpPr>
          <p:spPr>
            <a:xfrm rot="5400000">
              <a:off x="2173680" y="2478600"/>
              <a:ext cx="1212120" cy="12121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afafaf"/>
                </a:gs>
                <a:gs pos="100000">
                  <a:srgbClr val="a5a5a5"/>
                </a:gs>
              </a:gsLst>
              <a:lin ang="10800000"/>
            </a:gradFill>
            <a:ln w="0">
              <a:noFill/>
            </a:ln>
            <a:effectLst>
              <a:outerShdw algn="ctr" blurRad="57240" dir="5400000" dist="19080" rotWithShape="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Google Shape;287;p9"/>
            <p:cNvSpPr/>
            <p:nvPr/>
          </p:nvSpPr>
          <p:spPr>
            <a:xfrm>
              <a:off x="2173320" y="2833560"/>
              <a:ext cx="857160" cy="85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5320" rIns="85320" tIns="85320" bIns="8532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1" lang="en-US" sz="12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Pros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63" name="Google Shape;288;p9"/>
            <p:cNvSpPr/>
            <p:nvPr/>
          </p:nvSpPr>
          <p:spPr>
            <a:xfrm rot="10800000">
              <a:off x="2173680" y="3747600"/>
              <a:ext cx="1212120" cy="12121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ffc647"/>
                </a:gs>
                <a:gs pos="100000">
                  <a:srgbClr val="ffc600"/>
                </a:gs>
              </a:gsLst>
              <a:lin ang="16200000"/>
            </a:gradFill>
            <a:ln w="0">
              <a:noFill/>
            </a:ln>
            <a:effectLst>
              <a:outerShdw algn="ctr" blurRad="57240" dir="5400000" dist="19080" rotWithShape="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Google Shape;289;p9"/>
            <p:cNvSpPr/>
            <p:nvPr/>
          </p:nvSpPr>
          <p:spPr>
            <a:xfrm>
              <a:off x="2173320" y="3747240"/>
              <a:ext cx="857160" cy="85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5320" rIns="85320" tIns="85320" bIns="8532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1" lang="en-US" sz="12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Drawback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65" name="Google Shape;290;p9"/>
            <p:cNvSpPr/>
            <p:nvPr/>
          </p:nvSpPr>
          <p:spPr>
            <a:xfrm rot="16200000">
              <a:off x="904680" y="3747600"/>
              <a:ext cx="1212120" cy="12121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6ea5da"/>
                </a:gs>
                <a:gs pos="100000">
                  <a:srgbClr val="529bda"/>
                </a:gs>
              </a:gsLst>
              <a:lin ang="0"/>
            </a:gradFill>
            <a:ln w="0">
              <a:noFill/>
            </a:ln>
            <a:effectLst>
              <a:outerShdw algn="ctr" blurRad="57240" dir="5400000" dist="19080" rotWithShape="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Google Shape;291;p9"/>
            <p:cNvSpPr/>
            <p:nvPr/>
          </p:nvSpPr>
          <p:spPr>
            <a:xfrm>
              <a:off x="1260000" y="3747240"/>
              <a:ext cx="857160" cy="85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5320" rIns="85320" tIns="85320" bIns="8532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algn="l" pos="0"/>
                </a:tabLst>
              </a:pPr>
              <a:r>
                <a:rPr b="1" lang="en-US" sz="12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Scope of improve-ment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67" name="Google Shape;292;p9"/>
            <p:cNvSpPr/>
            <p:nvPr/>
          </p:nvSpPr>
          <p:spPr>
            <a:xfrm>
              <a:off x="3013200" y="2314440"/>
              <a:ext cx="418320" cy="3636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chemeClr val="lt1"/>
            </a:solidFill>
            <a:ln w="127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Google Shape;293;p9"/>
            <p:cNvSpPr/>
            <p:nvPr/>
          </p:nvSpPr>
          <p:spPr>
            <a:xfrm rot="10800000">
              <a:off x="3162960" y="2326320"/>
              <a:ext cx="418320" cy="3636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chemeClr val="lt1"/>
            </a:solidFill>
            <a:ln w="127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9" name="Google Shape;294;p9"/>
          <p:cNvSpPr/>
          <p:nvPr/>
        </p:nvSpPr>
        <p:spPr>
          <a:xfrm>
            <a:off x="988920" y="1446120"/>
            <a:ext cx="103644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7b7b7b"/>
                </a:solidFill>
                <a:latin typeface="Arial Rounded"/>
                <a:ea typeface="Arial Rounded"/>
              </a:rPr>
              <a:t>Emotion Recognition of Autism Children Using IoT [3]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0" name="Google Shape;295;p9"/>
          <p:cNvSpPr/>
          <p:nvPr/>
        </p:nvSpPr>
        <p:spPr>
          <a:xfrm>
            <a:off x="4805280" y="2277720"/>
            <a:ext cx="6045840" cy="7369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Introduces a strategy which utilizes thermal infrared (IR) information as special data to detect the facial expression of ASD child and analyze their status.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1" name="Google Shape;296;p9"/>
          <p:cNvSpPr/>
          <p:nvPr/>
        </p:nvSpPr>
        <p:spPr>
          <a:xfrm>
            <a:off x="4805280" y="3210120"/>
            <a:ext cx="6045840" cy="736920"/>
          </a:xfrm>
          <a:prstGeom prst="roundRect">
            <a:avLst>
              <a:gd name="adj" fmla="val 16667"/>
            </a:avLst>
          </a:prstGeom>
          <a:solidFill>
            <a:srgbClr val="757070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More friendly to the use, effective in social problematic scenarios, doesn’t use multiple sensors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2" name="Google Shape;297;p9"/>
          <p:cNvSpPr/>
          <p:nvPr/>
        </p:nvSpPr>
        <p:spPr>
          <a:xfrm>
            <a:off x="4805280" y="4199040"/>
            <a:ext cx="6045840" cy="73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IR cameras can not detect behind obstacles.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Some ASD child make abnormal facial expressions.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3" name="Google Shape;298;p9"/>
          <p:cNvSpPr/>
          <p:nvPr/>
        </p:nvSpPr>
        <p:spPr>
          <a:xfrm>
            <a:off x="4805280" y="5187960"/>
            <a:ext cx="6045840" cy="7369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Could be added some physical analysis devices.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Additional algorithms for more expression detection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Risk Analysis and Support System  for Children with ASD Using IoT</a:t>
            </a:r>
          </a:p>
        </p:txBody>
      </p:sp>
    </p:spTree>
  </p:cSld>
  <p:transition spd="slow">
    <p:push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Application>LibreOffice/7.3.6.2$Linux_X86_64 LibreOffice_project/30$Build-2</Application>
  <AppVersion>15.0000</AppVersion>
  <Words>1573</Words>
  <Paragraphs>305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2022-04-01T14:30:40Z</dcterms:created>
  <dc:creator>Feeham</dc:creator>
  <dc:description/>
  <dc:language>en-US</dc:language>
  <cp:lastModifiedBy/>
  <dcterms:modified xsi:type="dcterms:W3CDTF">2022-10-13T15:59:10Z</dcterms:modified>
  <cp:revision>29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22</vt:i4>
  </property>
  <property fmtid="{D5CDD505-2E9C-101B-9397-08002B2CF9AE}" pid="3" name="PresentationFormat">
    <vt:lpwstr>Widescreen</vt:lpwstr>
  </property>
  <property fmtid="{D5CDD505-2E9C-101B-9397-08002B2CF9AE}" pid="4" name="Slides">
    <vt:i4>22</vt:i4>
  </property>
</Properties>
</file>