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21" r:id="rId2"/>
    <p:sldId id="342" r:id="rId3"/>
    <p:sldId id="343" r:id="rId4"/>
    <p:sldId id="344" r:id="rId5"/>
    <p:sldId id="345" r:id="rId6"/>
    <p:sldId id="315" r:id="rId7"/>
    <p:sldId id="316" r:id="rId8"/>
    <p:sldId id="317" r:id="rId9"/>
    <p:sldId id="318" r:id="rId10"/>
    <p:sldId id="319" r:id="rId11"/>
    <p:sldId id="309" r:id="rId12"/>
    <p:sldId id="313" r:id="rId1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00BEFF"/>
    <a:srgbClr val="00519E"/>
    <a:srgbClr val="CCCCCC"/>
    <a:srgbClr val="FFFFFF"/>
    <a:srgbClr val="4B4E56"/>
    <a:srgbClr val="434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54" d="100"/>
          <a:sy n="154" d="100"/>
        </p:scale>
        <p:origin x="960" y="184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DF12260-2F3F-4DDF-A2D1-B1733BED46AE}" type="datetime1">
              <a:rPr lang="de-DE" sz="800" smtClean="0"/>
              <a:t>08.04.21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8B7BD5A7-103F-4469-97AC-9B722ED8B6D1}" type="datetime1">
              <a:rPr lang="de-DE" smtClean="0"/>
              <a:t>08.04.21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B2B7E23-8889-4F69-9C3D-AC36289C1065}" type="datetime1">
              <a:rPr lang="de-DE" smtClean="0"/>
              <a:t>08.04.21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B2B7E23-8889-4F69-9C3D-AC36289C1065}" type="datetime1">
              <a:rPr lang="de-DE" smtClean="0"/>
              <a:t>08.04.21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" t="15373" r="7158" b="10583"/>
          <a:stretch/>
        </p:blipFill>
        <p:spPr>
          <a:xfrm>
            <a:off x="-6969" y="1173707"/>
            <a:ext cx="9150969" cy="58412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1767"/>
            <a:ext cx="4320000" cy="432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0610" y="2522956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7276659" y="3694567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50494" y="6529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sz="1100" b="1" dirty="0">
                <a:latin typeface="Calibri" panose="020F0502020204030204" pitchFamily="34" charset="0"/>
              </a:rPr>
              <a:t>Institute </a:t>
            </a:r>
            <a:r>
              <a:rPr lang="de-DE" sz="1100" b="1" dirty="0" err="1">
                <a:latin typeface="Calibri" panose="020F0502020204030204" pitchFamily="34" charset="0"/>
              </a:rPr>
              <a:t>of</a:t>
            </a:r>
            <a:r>
              <a:rPr lang="de-DE" sz="1100" b="1" dirty="0">
                <a:latin typeface="Calibri" panose="020F0502020204030204" pitchFamily="34" charset="0"/>
              </a:rPr>
              <a:t> </a:t>
            </a:r>
            <a:r>
              <a:rPr lang="de-DE" sz="1100" b="1" dirty="0" err="1">
                <a:latin typeface="Calibri" panose="020F0502020204030204" pitchFamily="34" charset="0"/>
              </a:rPr>
              <a:t>Biochemical</a:t>
            </a:r>
            <a:r>
              <a:rPr lang="de-DE" sz="1100" b="1" dirty="0">
                <a:latin typeface="Calibri" panose="020F0502020204030204" pitchFamily="34" charset="0"/>
              </a:rPr>
              <a:t> Engineering (IBVT)</a:t>
            </a:r>
          </a:p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sz="1000" dirty="0" err="1">
                <a:latin typeface="Calibri" panose="020F0502020204030204" pitchFamily="34" charset="0"/>
              </a:rPr>
              <a:t>Allmandring</a:t>
            </a:r>
            <a:r>
              <a:rPr lang="de-DE" sz="1000" dirty="0">
                <a:latin typeface="Calibri" panose="020F0502020204030204" pitchFamily="34" charset="0"/>
              </a:rPr>
              <a:t> 31, 70569 Stuttgart, Germany</a:t>
            </a:r>
          </a:p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sz="1000" dirty="0">
                <a:latin typeface="Calibri" panose="020F0502020204030204" pitchFamily="34" charset="0"/>
              </a:rPr>
              <a:t>www.ibvt.uni-stuttgart.de</a:t>
            </a:r>
          </a:p>
        </p:txBody>
      </p:sp>
      <p:pic>
        <p:nvPicPr>
          <p:cNvPr id="1026" name="Picture 2" descr="Z:\Institut\Corporate_Design\IBVT_Logo\IBVT_Logo_gray.em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" y="846314"/>
            <a:ext cx="445527" cy="16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38499"/>
            <a:ext cx="8207375" cy="3851026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198104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08/04/2021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34645"/>
            <a:ext cx="3796882" cy="385488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759577" y="1234645"/>
            <a:ext cx="3796882" cy="385488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08/04/2021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2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34646"/>
            <a:ext cx="3796882" cy="3854879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234645"/>
            <a:ext cx="3780000" cy="385487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08/04/2021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2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38499"/>
            <a:ext cx="3796882" cy="3851026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234645"/>
            <a:ext cx="3780000" cy="17838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05674"/>
            <a:ext cx="3780000" cy="17838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08/04/2021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g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4493795"/>
            <a:ext cx="8207062" cy="59573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67375" y="1217793"/>
            <a:ext cx="3780000" cy="28509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375" y="1197094"/>
            <a:ext cx="3780000" cy="287166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08/04/2021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1984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en-US" dirty="0"/>
              <a:t>1/20/2016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1984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1" r:id="rId3"/>
    <p:sldLayoutId id="2147483679" r:id="rId4"/>
    <p:sldLayoutId id="2147483680" r:id="rId5"/>
    <p:sldLayoutId id="2147483682" r:id="rId6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biology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Jun.-Prof. Dr. </a:t>
            </a:r>
            <a:r>
              <a:rPr lang="en-US" dirty="0" err="1"/>
              <a:t>rer</a:t>
            </a:r>
            <a:r>
              <a:rPr lang="en-US" dirty="0"/>
              <a:t>. nat. Björn </a:t>
            </a:r>
            <a:r>
              <a:rPr lang="en-US" dirty="0" err="1"/>
              <a:t>Voß</a:t>
            </a:r>
            <a:br>
              <a:rPr lang="en-US" dirty="0"/>
            </a:br>
            <a:r>
              <a:rPr lang="en-US" dirty="0"/>
              <a:t>MSc. </a:t>
            </a:r>
            <a:r>
              <a:rPr lang="en-US" dirty="0" err="1"/>
              <a:t>Fikrat</a:t>
            </a:r>
            <a:r>
              <a:rPr lang="en-US" dirty="0"/>
              <a:t> </a:t>
            </a:r>
            <a:r>
              <a:rPr lang="en-US" dirty="0" err="1"/>
              <a:t>Talibli</a:t>
            </a:r>
            <a:endParaRPr lang="de-DE" dirty="0">
              <a:cs typeface="Arial"/>
            </a:endParaRPr>
          </a:p>
          <a:p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8610600" y="5394325"/>
            <a:ext cx="533400" cy="127000"/>
          </a:xfrm>
        </p:spPr>
        <p:txBody>
          <a:bodyPr/>
          <a:lstStyle/>
          <a:p>
            <a:r>
              <a:rPr lang="de-DE"/>
              <a:t>5/27/2016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81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2479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/>
          <p:nvPr/>
        </p:nvSpPr>
        <p:spPr>
          <a:xfrm>
            <a:off x="5429087" y="1552819"/>
            <a:ext cx="2152185" cy="21521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9144000" cy="104410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Acknowledgement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-6485" y="1044102"/>
            <a:ext cx="915697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-12970" y="5308059"/>
            <a:ext cx="915697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5714816" y="2370419"/>
            <a:ext cx="1580726" cy="516983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de-DE" sz="1400" b="1" dirty="0"/>
              <a:t>The </a:t>
            </a:r>
            <a:r>
              <a:rPr lang="de-DE" sz="1400" b="1" dirty="0" err="1"/>
              <a:t>group</a:t>
            </a:r>
            <a:r>
              <a:rPr lang="de-DE" sz="1400" b="1" dirty="0"/>
              <a:t> at </a:t>
            </a:r>
            <a:r>
              <a:rPr lang="de-DE" sz="1400" b="1" dirty="0" err="1"/>
              <a:t>the</a:t>
            </a:r>
            <a:r>
              <a:rPr lang="de-DE" sz="1400" b="1" dirty="0"/>
              <a:t> IBVT Stuttgart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3485040" y="2607576"/>
            <a:ext cx="2448496" cy="2448496"/>
            <a:chOff x="5305977" y="2430758"/>
            <a:chExt cx="2448496" cy="2448496"/>
          </a:xfrm>
        </p:grpSpPr>
        <p:sp>
          <p:nvSpPr>
            <p:cNvPr id="17" name="Ellipse 16"/>
            <p:cNvSpPr/>
            <p:nvPr/>
          </p:nvSpPr>
          <p:spPr>
            <a:xfrm>
              <a:off x="5305977" y="2430758"/>
              <a:ext cx="2448496" cy="24484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5" name="Picture 2" descr="https://upload.wikimedia.org/wikipedia/commons/thumb/5/5c/BMBF_Logo.svg/2000px-BMBF_Logo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3990" y="3267534"/>
              <a:ext cx="2292471" cy="1182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pieren 18"/>
          <p:cNvGrpSpPr/>
          <p:nvPr/>
        </p:nvGrpSpPr>
        <p:grpSpPr>
          <a:xfrm>
            <a:off x="1447789" y="1757147"/>
            <a:ext cx="2329605" cy="2329605"/>
            <a:chOff x="2508657" y="1362437"/>
            <a:chExt cx="2329605" cy="2329605"/>
          </a:xfrm>
        </p:grpSpPr>
        <p:sp>
          <p:nvSpPr>
            <p:cNvPr id="3" name="Ellipse 2"/>
            <p:cNvSpPr/>
            <p:nvPr/>
          </p:nvSpPr>
          <p:spPr>
            <a:xfrm>
              <a:off x="2508657" y="1362437"/>
              <a:ext cx="2329605" cy="23296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2789286" y="2006407"/>
              <a:ext cx="18868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Thanks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869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104410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BSD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Back-up</a:t>
            </a:r>
            <a:r>
              <a:rPr lang="de-DE" dirty="0"/>
              <a:t> </a:t>
            </a:r>
            <a:r>
              <a:rPr lang="en-US" dirty="0"/>
              <a:t>slides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-6485" y="1044102"/>
            <a:ext cx="915697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-12970" y="5308059"/>
            <a:ext cx="915697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0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examine datasets?</a:t>
            </a:r>
          </a:p>
          <a:p>
            <a:r>
              <a:rPr lang="en-US" dirty="0"/>
              <a:t>Which learning approach to choose?</a:t>
            </a:r>
          </a:p>
          <a:p>
            <a:r>
              <a:rPr lang="en-US" dirty="0"/>
              <a:t>Which method to pick from that approach?</a:t>
            </a:r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247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E.coli Dataset</a:t>
            </a:r>
          </a:p>
          <a:p>
            <a:pPr lvl="1"/>
            <a:r>
              <a:rPr lang="en-US" dirty="0"/>
              <a:t>336 examples - </a:t>
            </a:r>
            <a:r>
              <a:rPr lang="en-US" b="1" dirty="0">
                <a:solidFill>
                  <a:schemeClr val="accent2"/>
                </a:solidFill>
              </a:rPr>
              <a:t>rows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E.coli proteins </a:t>
            </a:r>
          </a:p>
          <a:p>
            <a:pPr lvl="1"/>
            <a:r>
              <a:rPr lang="en-US" dirty="0"/>
              <a:t>each example: </a:t>
            </a:r>
          </a:p>
          <a:p>
            <a:pPr lvl="2"/>
            <a:r>
              <a:rPr lang="en-US" sz="1600" dirty="0"/>
              <a:t>7 input variables - </a:t>
            </a:r>
            <a:r>
              <a:rPr lang="en-US" sz="1600" b="1" dirty="0">
                <a:solidFill>
                  <a:schemeClr val="accent2"/>
                </a:solidFill>
              </a:rPr>
              <a:t>features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calculated from the proteins’ amino acid sequence</a:t>
            </a:r>
          </a:p>
          <a:p>
            <a:pPr lvl="2"/>
            <a:r>
              <a:rPr lang="en-US" sz="1600" dirty="0"/>
              <a:t>1 class distribution - </a:t>
            </a:r>
            <a:r>
              <a:rPr lang="en-US" sz="1600" b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Today’s dataset</a:t>
            </a:r>
          </a:p>
        </p:txBody>
      </p:sp>
    </p:spTree>
    <p:extLst>
      <p:ext uri="{BB962C8B-B14F-4D97-AF65-F5344CB8AC3E}">
        <p14:creationId xmlns:p14="http://schemas.microsoft.com/office/powerpoint/2010/main" val="234217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python3</a:t>
            </a:r>
            <a:r>
              <a:rPr lang="en-US" dirty="0"/>
              <a:t> - programming language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pip3</a:t>
            </a:r>
            <a:r>
              <a:rPr lang="en-US" dirty="0"/>
              <a:t> – package installer with python3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dirty="0"/>
              <a:t>– interactive journal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</a:rPr>
              <a:t>LIVE DEMO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2568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cs typeface="Calibri" panose="020F0502020204030204" pitchFamily="34" charset="0"/>
              </a:rPr>
              <a:t>Main data extraction and processing libraries are:</a:t>
            </a:r>
            <a:endParaRPr lang="en-US" sz="1600" b="1" dirty="0">
              <a:cs typeface="Calibri" panose="020F0502020204030204" pitchFamily="34" charset="0"/>
            </a:endParaRPr>
          </a:p>
          <a:p>
            <a:pPr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 – </a:t>
            </a:r>
            <a:r>
              <a:rPr lang="en-US" sz="1400" dirty="0">
                <a:cs typeface="Calibri" panose="020F0502020204030204" pitchFamily="34" charset="0"/>
              </a:rPr>
              <a:t>plot certain dataset or function</a:t>
            </a:r>
            <a:endParaRPr lang="en-US" sz="1400" b="1" dirty="0">
              <a:solidFill>
                <a:srgbClr val="0000FF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400" dirty="0">
                <a:cs typeface="Calibri" panose="020F0502020204030204" pitchFamily="34" charset="0"/>
              </a:rPr>
              <a:t>plot certain dataset or function</a:t>
            </a:r>
          </a:p>
          <a:p>
            <a:pPr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 – </a:t>
            </a:r>
            <a:r>
              <a:rPr lang="en-US" sz="1400" dirty="0">
                <a:cs typeface="Calibri" panose="020F0502020204030204" pitchFamily="34" charset="0"/>
              </a:rPr>
              <a:t>data analysis tools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Data extraction library </a:t>
            </a:r>
          </a:p>
        </p:txBody>
      </p:sp>
    </p:spTree>
    <p:extLst>
      <p:ext uri="{BB962C8B-B14F-4D97-AF65-F5344CB8AC3E}">
        <p14:creationId xmlns:p14="http://schemas.microsoft.com/office/powerpoint/2010/main" val="326167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6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0545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57748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5762632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International_16zu10.potx" id="{EEF73C58-E8FD-4D51-872B-41F250AD6A62}" vid="{DEDCFEFF-E63B-42F1-9341-A933EFF6A35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International_16zu10</Template>
  <TotalTime>0</TotalTime>
  <Words>157</Words>
  <Application>Microsoft Macintosh PowerPoint</Application>
  <PresentationFormat>On-screen Show (16:10)</PresentationFormat>
  <Paragraphs>40</Paragraphs>
  <Slides>12</Slides>
  <Notes>2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Uni_Stuttgart</vt:lpstr>
      <vt:lpstr>Machine learning in biology</vt:lpstr>
      <vt:lpstr>Outline</vt:lpstr>
      <vt:lpstr>Today’s dataset</vt:lpstr>
      <vt:lpstr>Tools</vt:lpstr>
      <vt:lpstr>Data extraction library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</vt:lpstr>
      <vt:lpstr>Back-up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2016-04-20T11:18:31Z</dcterms:created>
  <dcterms:modified xsi:type="dcterms:W3CDTF">2021-04-08T14:35:44Z</dcterms:modified>
</cp:coreProperties>
</file>