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21" r:id="rId2"/>
    <p:sldId id="342" r:id="rId3"/>
    <p:sldId id="347" r:id="rId4"/>
    <p:sldId id="343" r:id="rId5"/>
    <p:sldId id="346" r:id="rId6"/>
    <p:sldId id="309" r:id="rId7"/>
    <p:sldId id="313" r:id="rId8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00BEFF"/>
    <a:srgbClr val="00519E"/>
    <a:srgbClr val="CCCCCC"/>
    <a:srgbClr val="FFFFFF"/>
    <a:srgbClr val="4B4E56"/>
    <a:srgbClr val="4345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6327" autoAdjust="0"/>
  </p:normalViewPr>
  <p:slideViewPr>
    <p:cSldViewPr snapToGrid="0">
      <p:cViewPr varScale="1">
        <p:scale>
          <a:sx n="183" d="100"/>
          <a:sy n="183" d="100"/>
        </p:scale>
        <p:origin x="192" y="472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DF12260-2F3F-4DDF-A2D1-B1733BED46AE}" type="datetime1">
              <a:rPr lang="de-DE" sz="800" smtClean="0"/>
              <a:t>13.04.21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8B7BD5A7-103F-4469-97AC-9B722ED8B6D1}" type="datetime1">
              <a:rPr lang="de-DE" smtClean="0"/>
              <a:t>13.04.21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009019"/>
            <a:ext cx="4937125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B2B7E23-8889-4F69-9C3D-AC36289C1065}" type="datetime1">
              <a:rPr lang="de-DE" smtClean="0"/>
              <a:t>13.04.21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B2B7E23-8889-4F69-9C3D-AC36289C1065}" type="datetime1">
              <a:rPr lang="de-DE" smtClean="0"/>
              <a:t>13.04.21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1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9" t="15373" r="7158" b="10583"/>
          <a:stretch/>
        </p:blipFill>
        <p:spPr>
          <a:xfrm>
            <a:off x="-6969" y="1173707"/>
            <a:ext cx="9150969" cy="584122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1767"/>
            <a:ext cx="4320000" cy="4320000"/>
          </a:xfrm>
          <a:prstGeom prst="ellipse">
            <a:avLst/>
          </a:prstGeom>
          <a:solidFill>
            <a:schemeClr val="tx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0610" y="2522956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7276659" y="3694567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950494" y="65291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sz="1100" b="1" dirty="0">
                <a:latin typeface="Calibri" panose="020F0502020204030204" pitchFamily="34" charset="0"/>
              </a:rPr>
              <a:t>Institute </a:t>
            </a:r>
            <a:r>
              <a:rPr lang="de-DE" sz="1100" b="1" dirty="0" err="1">
                <a:latin typeface="Calibri" panose="020F0502020204030204" pitchFamily="34" charset="0"/>
              </a:rPr>
              <a:t>of</a:t>
            </a:r>
            <a:r>
              <a:rPr lang="de-DE" sz="1100" b="1" dirty="0">
                <a:latin typeface="Calibri" panose="020F0502020204030204" pitchFamily="34" charset="0"/>
              </a:rPr>
              <a:t> </a:t>
            </a:r>
            <a:r>
              <a:rPr lang="de-DE" sz="1100" b="1" dirty="0" err="1">
                <a:latin typeface="Calibri" panose="020F0502020204030204" pitchFamily="34" charset="0"/>
              </a:rPr>
              <a:t>Biochemical</a:t>
            </a:r>
            <a:r>
              <a:rPr lang="de-DE" sz="1100" b="1" dirty="0">
                <a:latin typeface="Calibri" panose="020F0502020204030204" pitchFamily="34" charset="0"/>
              </a:rPr>
              <a:t> Engineering (IBVT)</a:t>
            </a:r>
          </a:p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sz="1000" dirty="0" err="1">
                <a:latin typeface="Calibri" panose="020F0502020204030204" pitchFamily="34" charset="0"/>
              </a:rPr>
              <a:t>Allmandring</a:t>
            </a:r>
            <a:r>
              <a:rPr lang="de-DE" sz="1000" dirty="0">
                <a:latin typeface="Calibri" panose="020F0502020204030204" pitchFamily="34" charset="0"/>
              </a:rPr>
              <a:t> 31, 70569 Stuttgart, Germany</a:t>
            </a:r>
          </a:p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sz="1000" dirty="0">
                <a:latin typeface="Calibri" panose="020F0502020204030204" pitchFamily="34" charset="0"/>
              </a:rPr>
              <a:t>www.ibvt.uni-stuttgart.de</a:t>
            </a:r>
          </a:p>
        </p:txBody>
      </p:sp>
      <p:pic>
        <p:nvPicPr>
          <p:cNvPr id="1026" name="Picture 2" descr="Z:\Institut\Corporate_Design\IBVT_Logo\IBVT_Logo_gray.em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0" y="846314"/>
            <a:ext cx="445527" cy="16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9144000" cy="88378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" name="Gerader Verbinder 11"/>
          <p:cNvCxnSpPr/>
          <p:nvPr userDrawn="1"/>
        </p:nvCxnSpPr>
        <p:spPr>
          <a:xfrm flipV="1">
            <a:off x="0" y="883781"/>
            <a:ext cx="9144000" cy="2238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38499"/>
            <a:ext cx="8207375" cy="3851026"/>
          </a:xfr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7375" y="481137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60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198104"/>
            <a:ext cx="8207375" cy="278290"/>
          </a:xfrm>
        </p:spPr>
        <p:txBody>
          <a:bodyPr/>
          <a:lstStyle>
            <a:lvl1pPr>
              <a:defRPr sz="200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7" name="Textfeld 16"/>
          <p:cNvSpPr txBox="1"/>
          <p:nvPr userDrawn="1"/>
        </p:nvSpPr>
        <p:spPr>
          <a:xfrm>
            <a:off x="420232" y="5397689"/>
            <a:ext cx="289451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fld id="{6D4F703D-A736-49D8-987A-FE3AE63F132B}" type="slidenum">
              <a:rPr lang="en-US" sz="800" smtClean="0">
                <a:latin typeface="Calibri" panose="020F0502020204030204" pitchFamily="34" charset="0"/>
              </a:rPr>
              <a:t>‹#›</a:t>
            </a:fld>
            <a:endParaRPr lang="en-US" sz="800" dirty="0">
              <a:latin typeface="Calibri" panose="020F0502020204030204" pitchFamily="34" charset="0"/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15936" y="5399961"/>
            <a:ext cx="682958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800" dirty="0">
                <a:latin typeface="Calibri" panose="020F0502020204030204" pitchFamily="34" charset="0"/>
              </a:rPr>
              <a:t>IBVT,</a:t>
            </a:r>
            <a:r>
              <a:rPr lang="en-US" sz="800" baseline="0" dirty="0">
                <a:latin typeface="Calibri" panose="020F0502020204030204" pitchFamily="34" charset="0"/>
              </a:rPr>
              <a:t> Stuttgart</a:t>
            </a:r>
            <a:endParaRPr lang="en-US" sz="800" dirty="0">
              <a:latin typeface="Calibri" panose="020F0502020204030204" pitchFamily="34" charset="0"/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8028000" y="5397689"/>
            <a:ext cx="682958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buClr>
                <a:schemeClr val="accent1"/>
              </a:buClr>
              <a:buFont typeface="Arial" panose="020B0604020202020204" pitchFamily="34" charset="0"/>
              <a:buNone/>
            </a:pPr>
            <a:fld id="{5C8AD40E-0BFD-4B3E-A9B4-0441D4684750}" type="datetime3">
              <a:rPr lang="de-DE" sz="800" smtClean="0">
                <a:latin typeface="Calibri" panose="020F0502020204030204" pitchFamily="34" charset="0"/>
              </a:rPr>
              <a:pPr marL="0" indent="0" algn="r">
                <a:buClr>
                  <a:schemeClr val="accent1"/>
                </a:buClr>
                <a:buFont typeface="Arial" panose="020B0604020202020204" pitchFamily="34" charset="0"/>
                <a:buNone/>
              </a:pPr>
              <a:t>13/04/2021</a:t>
            </a:fld>
            <a:endParaRPr lang="en-US" sz="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9144000" cy="88378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" name="Gerader Verbinder 11"/>
          <p:cNvCxnSpPr/>
          <p:nvPr userDrawn="1"/>
        </p:nvCxnSpPr>
        <p:spPr>
          <a:xfrm flipV="1">
            <a:off x="0" y="883781"/>
            <a:ext cx="9144000" cy="2238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34645"/>
            <a:ext cx="3796882" cy="3854880"/>
          </a:xfr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7375" y="481137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60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68000" y="202847"/>
            <a:ext cx="8207375" cy="278290"/>
          </a:xfrm>
        </p:spPr>
        <p:txBody>
          <a:bodyPr/>
          <a:lstStyle>
            <a:lvl1pPr>
              <a:defRPr sz="200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759577" y="1234645"/>
            <a:ext cx="3796882" cy="3854880"/>
          </a:xfr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420232" y="5397689"/>
            <a:ext cx="289451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fld id="{6D4F703D-A736-49D8-987A-FE3AE63F132B}" type="slidenum">
              <a:rPr lang="en-US" sz="800" smtClean="0">
                <a:latin typeface="Calibri" panose="020F0502020204030204" pitchFamily="34" charset="0"/>
              </a:rPr>
              <a:t>‹#›</a:t>
            </a:fld>
            <a:endParaRPr lang="en-US" sz="800" dirty="0">
              <a:latin typeface="Calibri" panose="020F0502020204030204" pitchFamily="34" charset="0"/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715936" y="5399961"/>
            <a:ext cx="682958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800" dirty="0">
                <a:latin typeface="Calibri" panose="020F0502020204030204" pitchFamily="34" charset="0"/>
              </a:rPr>
              <a:t>IBVT,</a:t>
            </a:r>
            <a:r>
              <a:rPr lang="en-US" sz="800" baseline="0" dirty="0">
                <a:latin typeface="Calibri" panose="020F0502020204030204" pitchFamily="34" charset="0"/>
              </a:rPr>
              <a:t> Stuttgart</a:t>
            </a:r>
            <a:endParaRPr lang="en-US" sz="800" dirty="0">
              <a:latin typeface="Calibri" panose="020F0502020204030204" pitchFamily="34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028000" y="5397689"/>
            <a:ext cx="682958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buClr>
                <a:schemeClr val="accent1"/>
              </a:buClr>
              <a:buFont typeface="Arial" panose="020B0604020202020204" pitchFamily="34" charset="0"/>
              <a:buNone/>
            </a:pPr>
            <a:fld id="{5C8AD40E-0BFD-4B3E-A9B4-0441D4684750}" type="datetime3">
              <a:rPr lang="de-DE" sz="800" smtClean="0">
                <a:latin typeface="Calibri" panose="020F0502020204030204" pitchFamily="34" charset="0"/>
              </a:rPr>
              <a:pPr marL="0" indent="0" algn="r">
                <a:buClr>
                  <a:schemeClr val="accent1"/>
                </a:buClr>
                <a:buFont typeface="Arial" panose="020B0604020202020204" pitchFamily="34" charset="0"/>
                <a:buNone/>
              </a:pPr>
              <a:t>13/04/2021</a:t>
            </a:fld>
            <a:endParaRPr lang="en-US" sz="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62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9144000" cy="88378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" name="Gerader Verbinder 11"/>
          <p:cNvCxnSpPr/>
          <p:nvPr userDrawn="1"/>
        </p:nvCxnSpPr>
        <p:spPr>
          <a:xfrm flipV="1">
            <a:off x="0" y="883781"/>
            <a:ext cx="9144000" cy="2238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34646"/>
            <a:ext cx="3796882" cy="3854879"/>
          </a:xfr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7375" y="481137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60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68000" y="202847"/>
            <a:ext cx="8207375" cy="278290"/>
          </a:xfrm>
        </p:spPr>
        <p:txBody>
          <a:bodyPr/>
          <a:lstStyle>
            <a:lvl1pPr>
              <a:defRPr sz="2000">
                <a:latin typeface="Calibri" panose="020F050202020403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234645"/>
            <a:ext cx="3780000" cy="385487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buClrTx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420232" y="5397689"/>
            <a:ext cx="289451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fld id="{6D4F703D-A736-49D8-987A-FE3AE63F132B}" type="slidenum">
              <a:rPr lang="en-US" sz="800" smtClean="0">
                <a:latin typeface="Calibri" panose="020F0502020204030204" pitchFamily="34" charset="0"/>
              </a:rPr>
              <a:t>‹#›</a:t>
            </a:fld>
            <a:endParaRPr lang="en-US" sz="800" dirty="0">
              <a:latin typeface="Calibri" panose="020F0502020204030204" pitchFamily="34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715936" y="5399961"/>
            <a:ext cx="682958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800" dirty="0">
                <a:latin typeface="Calibri" panose="020F0502020204030204" pitchFamily="34" charset="0"/>
              </a:rPr>
              <a:t>IBVT,</a:t>
            </a:r>
            <a:r>
              <a:rPr lang="en-US" sz="800" baseline="0" dirty="0">
                <a:latin typeface="Calibri" panose="020F0502020204030204" pitchFamily="34" charset="0"/>
              </a:rPr>
              <a:t> Stuttgart</a:t>
            </a:r>
            <a:endParaRPr lang="en-US" sz="800" dirty="0">
              <a:latin typeface="Calibri" panose="020F0502020204030204" pitchFamily="34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028000" y="5397689"/>
            <a:ext cx="682958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buClr>
                <a:schemeClr val="accent1"/>
              </a:buClr>
              <a:buFont typeface="Arial" panose="020B0604020202020204" pitchFamily="34" charset="0"/>
              <a:buNone/>
            </a:pPr>
            <a:fld id="{5C8AD40E-0BFD-4B3E-A9B4-0441D4684750}" type="datetime3">
              <a:rPr lang="de-DE" sz="800" smtClean="0">
                <a:latin typeface="Calibri" panose="020F0502020204030204" pitchFamily="34" charset="0"/>
              </a:rPr>
              <a:pPr marL="0" indent="0" algn="r">
                <a:buClr>
                  <a:schemeClr val="accent1"/>
                </a:buClr>
                <a:buFont typeface="Arial" panose="020B0604020202020204" pitchFamily="34" charset="0"/>
                <a:buNone/>
              </a:pPr>
              <a:t>13/04/2021</a:t>
            </a:fld>
            <a:endParaRPr lang="en-US" sz="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56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2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9144000" cy="88378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" name="Gerader Verbinder 11"/>
          <p:cNvCxnSpPr/>
          <p:nvPr userDrawn="1"/>
        </p:nvCxnSpPr>
        <p:spPr>
          <a:xfrm flipV="1">
            <a:off x="0" y="883781"/>
            <a:ext cx="9144000" cy="2238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38499"/>
            <a:ext cx="3796882" cy="3851026"/>
          </a:xfr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7375" y="481137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60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68000" y="202847"/>
            <a:ext cx="8207375" cy="278290"/>
          </a:xfrm>
        </p:spPr>
        <p:txBody>
          <a:bodyPr/>
          <a:lstStyle>
            <a:lvl1pPr>
              <a:defRPr sz="2000">
                <a:latin typeface="Calibri" panose="020F050202020403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234645"/>
            <a:ext cx="3780000" cy="178385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buClrTx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3305674"/>
            <a:ext cx="3780000" cy="178385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buClrTx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420232" y="5397689"/>
            <a:ext cx="289451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fld id="{6D4F703D-A736-49D8-987A-FE3AE63F132B}" type="slidenum">
              <a:rPr lang="en-US" sz="800" smtClean="0">
                <a:latin typeface="Calibri" panose="020F0502020204030204" pitchFamily="34" charset="0"/>
              </a:rPr>
              <a:t>‹#›</a:t>
            </a:fld>
            <a:endParaRPr lang="en-US" sz="800" dirty="0">
              <a:latin typeface="Calibri" panose="020F0502020204030204" pitchFamily="34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715936" y="5399961"/>
            <a:ext cx="682958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800" dirty="0">
                <a:latin typeface="Calibri" panose="020F0502020204030204" pitchFamily="34" charset="0"/>
              </a:rPr>
              <a:t>IBVT,</a:t>
            </a:r>
            <a:r>
              <a:rPr lang="en-US" sz="800" baseline="0" dirty="0">
                <a:latin typeface="Calibri" panose="020F0502020204030204" pitchFamily="34" charset="0"/>
              </a:rPr>
              <a:t> Stuttgart</a:t>
            </a:r>
            <a:endParaRPr lang="en-US" sz="800" dirty="0">
              <a:latin typeface="Calibri" panose="020F0502020204030204" pitchFamily="34" charset="0"/>
            </a:endParaRPr>
          </a:p>
        </p:txBody>
      </p:sp>
      <p:sp>
        <p:nvSpPr>
          <p:cNvPr id="16" name="Textfeld 15"/>
          <p:cNvSpPr txBox="1"/>
          <p:nvPr userDrawn="1"/>
        </p:nvSpPr>
        <p:spPr>
          <a:xfrm>
            <a:off x="8028000" y="5397689"/>
            <a:ext cx="682958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buClr>
                <a:schemeClr val="accent1"/>
              </a:buClr>
              <a:buFont typeface="Arial" panose="020B0604020202020204" pitchFamily="34" charset="0"/>
              <a:buNone/>
            </a:pPr>
            <a:fld id="{5C8AD40E-0BFD-4B3E-A9B4-0441D4684750}" type="datetime3">
              <a:rPr lang="de-DE" sz="800" smtClean="0">
                <a:latin typeface="Calibri" panose="020F0502020204030204" pitchFamily="34" charset="0"/>
              </a:rPr>
              <a:pPr marL="0" indent="0" algn="r">
                <a:buClr>
                  <a:schemeClr val="accent1"/>
                </a:buClr>
                <a:buFont typeface="Arial" panose="020B0604020202020204" pitchFamily="34" charset="0"/>
                <a:buNone/>
              </a:pPr>
              <a:t>13/04/2021</a:t>
            </a:fld>
            <a:endParaRPr lang="en-US" sz="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86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gur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9144000" cy="88378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" name="Gerader Verbinder 11"/>
          <p:cNvCxnSpPr/>
          <p:nvPr userDrawn="1"/>
        </p:nvCxnSpPr>
        <p:spPr>
          <a:xfrm flipV="1">
            <a:off x="0" y="883781"/>
            <a:ext cx="9144000" cy="2238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4493795"/>
            <a:ext cx="8207062" cy="59573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7375" y="481137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60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68000" y="202847"/>
            <a:ext cx="8207375" cy="278290"/>
          </a:xfrm>
        </p:spPr>
        <p:txBody>
          <a:bodyPr/>
          <a:lstStyle>
            <a:lvl1pPr>
              <a:defRPr sz="2000">
                <a:latin typeface="Calibri" panose="020F050202020403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67375" y="1217793"/>
            <a:ext cx="3780000" cy="285096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buClrTx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375" y="1197094"/>
            <a:ext cx="3780000" cy="287166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buClrTx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420232" y="5397689"/>
            <a:ext cx="289451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fld id="{6D4F703D-A736-49D8-987A-FE3AE63F132B}" type="slidenum">
              <a:rPr lang="en-US" sz="800" smtClean="0">
                <a:latin typeface="Calibri" panose="020F0502020204030204" pitchFamily="34" charset="0"/>
              </a:rPr>
              <a:t>‹#›</a:t>
            </a:fld>
            <a:endParaRPr lang="en-US" sz="800" dirty="0">
              <a:latin typeface="Calibri" panose="020F0502020204030204" pitchFamily="34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715936" y="5399961"/>
            <a:ext cx="682958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800" dirty="0">
                <a:latin typeface="Calibri" panose="020F0502020204030204" pitchFamily="34" charset="0"/>
              </a:rPr>
              <a:t>IBVT,</a:t>
            </a:r>
            <a:r>
              <a:rPr lang="en-US" sz="800" baseline="0" dirty="0">
                <a:latin typeface="Calibri" panose="020F0502020204030204" pitchFamily="34" charset="0"/>
              </a:rPr>
              <a:t> Stuttgart</a:t>
            </a:r>
            <a:endParaRPr lang="en-US" sz="800" dirty="0">
              <a:latin typeface="Calibri" panose="020F0502020204030204" pitchFamily="34" charset="0"/>
            </a:endParaRPr>
          </a:p>
        </p:txBody>
      </p:sp>
      <p:sp>
        <p:nvSpPr>
          <p:cNvPr id="16" name="Textfeld 15"/>
          <p:cNvSpPr txBox="1"/>
          <p:nvPr userDrawn="1"/>
        </p:nvSpPr>
        <p:spPr>
          <a:xfrm>
            <a:off x="8028000" y="5397689"/>
            <a:ext cx="682958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buClr>
                <a:schemeClr val="accent1"/>
              </a:buClr>
              <a:buFont typeface="Arial" panose="020B0604020202020204" pitchFamily="34" charset="0"/>
              <a:buNone/>
            </a:pPr>
            <a:fld id="{5C8AD40E-0BFD-4B3E-A9B4-0441D4684750}" type="datetime3">
              <a:rPr lang="de-DE" sz="800" smtClean="0">
                <a:latin typeface="Calibri" panose="020F0502020204030204" pitchFamily="34" charset="0"/>
              </a:rPr>
              <a:pPr marL="0" indent="0" algn="r">
                <a:buClr>
                  <a:schemeClr val="accent1"/>
                </a:buClr>
                <a:buFont typeface="Arial" panose="020B0604020202020204" pitchFamily="34" charset="0"/>
                <a:buNone/>
              </a:pPr>
              <a:t>13/04/2021</a:t>
            </a:fld>
            <a:endParaRPr lang="en-US" sz="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58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597025"/>
            <a:ext cx="8207375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5411984"/>
            <a:ext cx="5328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en-US" dirty="0"/>
              <a:t>1/20/2016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9200" y="5411984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1" r:id="rId3"/>
    <p:sldLayoutId id="2147483679" r:id="rId4"/>
    <p:sldLayoutId id="2147483680" r:id="rId5"/>
    <p:sldLayoutId id="2147483682" r:id="rId6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0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biology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Jun. -Prof. Dr. </a:t>
            </a:r>
            <a:r>
              <a:rPr lang="en-US" dirty="0" err="1"/>
              <a:t>rer</a:t>
            </a:r>
            <a:r>
              <a:rPr lang="en-US" dirty="0"/>
              <a:t>. nat. Björn </a:t>
            </a:r>
            <a:r>
              <a:rPr lang="en-US" dirty="0" err="1"/>
              <a:t>Voß</a:t>
            </a:r>
            <a:br>
              <a:rPr lang="en-US" dirty="0"/>
            </a:br>
            <a:r>
              <a:rPr lang="en-US" dirty="0"/>
              <a:t>MSc. </a:t>
            </a:r>
            <a:r>
              <a:rPr lang="en-US" dirty="0" err="1"/>
              <a:t>Fikrat</a:t>
            </a:r>
            <a:r>
              <a:rPr lang="en-US" dirty="0"/>
              <a:t> </a:t>
            </a:r>
            <a:r>
              <a:rPr lang="en-US" dirty="0" err="1"/>
              <a:t>Talibli</a:t>
            </a:r>
            <a:endParaRPr lang="de-DE" dirty="0">
              <a:cs typeface="Arial"/>
            </a:endParaRPr>
          </a:p>
          <a:p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4294967295"/>
          </p:nvPr>
        </p:nvSpPr>
        <p:spPr>
          <a:xfrm>
            <a:off x="8610600" y="5394325"/>
            <a:ext cx="533400" cy="127000"/>
          </a:xfrm>
        </p:spPr>
        <p:txBody>
          <a:bodyPr/>
          <a:lstStyle/>
          <a:p>
            <a:r>
              <a:rPr lang="de-DE"/>
              <a:t>5/27/2016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981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programming language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Control Flow</a:t>
            </a:r>
          </a:p>
          <a:p>
            <a:r>
              <a:rPr lang="en-US" dirty="0"/>
              <a:t>Libraries for ML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68000" y="202847"/>
            <a:ext cx="8207375" cy="27829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2F234-DF33-6041-B0D5-15BAD6508203}"/>
              </a:ext>
            </a:extLst>
          </p:cNvPr>
          <p:cNvSpPr/>
          <p:nvPr/>
        </p:nvSpPr>
        <p:spPr>
          <a:xfrm rot="19043950">
            <a:off x="1656127" y="2630464"/>
            <a:ext cx="4998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61247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24404FE6-EACB-42FE-858D-E3640CD39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234646"/>
            <a:ext cx="7635644" cy="3854879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0916A4-1060-4718-A2E3-9DB1ECF44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375" y="481137"/>
            <a:ext cx="8208000" cy="27622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6448696F-B455-497D-8CB1-A9D8AAB5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02847"/>
            <a:ext cx="8207375" cy="278290"/>
          </a:xfrm>
        </p:spPr>
        <p:txBody>
          <a:bodyPr/>
          <a:lstStyle/>
          <a:p>
            <a:r>
              <a:rPr lang="en-US" dirty="0"/>
              <a:t>Little programs</a:t>
            </a:r>
          </a:p>
        </p:txBody>
      </p:sp>
    </p:spTree>
    <p:extLst>
      <p:ext uri="{BB962C8B-B14F-4D97-AF65-F5344CB8AC3E}">
        <p14:creationId xmlns:p14="http://schemas.microsoft.com/office/powerpoint/2010/main" val="407640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1D5A6809-A231-4646-9146-DACC2E9CA2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1234646"/>
                <a:ext cx="3796882" cy="3854879"/>
              </a:xfrm>
            </p:spPr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Read Celsius value from terminal.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Find temperature in Kelvin using formula:</a:t>
                </a:r>
              </a:p>
              <a:p>
                <a:pPr marL="188913" lvl="1" indent="-4763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+273.15</m:t>
                      </m:r>
                    </m:oMath>
                  </m:oMathPara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Convert Kelvin to string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Convert to string</a:t>
                </a:r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1D5A6809-A231-4646-9146-DACC2E9CA2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234646"/>
                <a:ext cx="3796882" cy="3854879"/>
              </a:xfrm>
              <a:blipFill>
                <a:blip r:embed="rId2"/>
                <a:stretch>
                  <a:fillRect l="-3667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4C80419-7330-4F82-B00E-6A152EFF4A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375" y="481137"/>
            <a:ext cx="8208000" cy="2762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68000" y="202847"/>
            <a:ext cx="8207375" cy="278290"/>
          </a:xfrm>
        </p:spPr>
        <p:txBody>
          <a:bodyPr anchor="b">
            <a:normAutofit/>
          </a:bodyPr>
          <a:lstStyle/>
          <a:p>
            <a:r>
              <a:rPr lang="en-US" dirty="0"/>
              <a:t>Task 1. Celsius -&gt; Kelvin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6E044B-31B9-894D-AEC4-29209F45463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tretch/>
        </p:blipFill>
        <p:spPr>
          <a:xfrm>
            <a:off x="5578868" y="1034351"/>
            <a:ext cx="2539050" cy="4055174"/>
          </a:xfrm>
          <a:noFill/>
        </p:spPr>
      </p:pic>
    </p:spTree>
    <p:extLst>
      <p:ext uri="{BB962C8B-B14F-4D97-AF65-F5344CB8AC3E}">
        <p14:creationId xmlns:p14="http://schemas.microsoft.com/office/powerpoint/2010/main" val="234217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1D5A6809-A231-4646-9146-DACC2E9CA2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1234646"/>
                <a:ext cx="3796882" cy="3854879"/>
              </a:xfrm>
            </p:spPr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Input name and age.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if:</a:t>
                </a:r>
              </a:p>
              <a:p>
                <a:pPr marL="531813" lvl="1" indent="-342900">
                  <a:buFont typeface="+mj-lt"/>
                  <a:buAutoNum type="arabicPeriod"/>
                </a:pPr>
                <a:r>
                  <a:rPr lang="en-US" dirty="0"/>
                  <a:t>age&gt;19 =&gt;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𝐺𝑜𝑜𝑑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𝑛𝑒𝑤𝑠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b="0" dirty="0"/>
              </a:p>
              <a:p>
                <a:pPr marL="531813" lvl="1" indent="-342900">
                  <a:buFont typeface="+mj-lt"/>
                  <a:buAutoNum type="arabicPeriod"/>
                </a:pPr>
                <a:r>
                  <a:rPr lang="en-US" dirty="0"/>
                  <a:t>age&lt;19 =&gt;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𝑆𝑜𝑟𝑟𝑦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1D5A6809-A231-4646-9146-DACC2E9CA2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234646"/>
                <a:ext cx="3796882" cy="3854879"/>
              </a:xfrm>
              <a:blipFill>
                <a:blip r:embed="rId2"/>
                <a:stretch>
                  <a:fillRect l="-3667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4C80419-7330-4F82-B00E-6A152EFF4A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375" y="481137"/>
            <a:ext cx="8208000" cy="2762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68000" y="202847"/>
            <a:ext cx="8207375" cy="278290"/>
          </a:xfrm>
        </p:spPr>
        <p:txBody>
          <a:bodyPr anchor="b">
            <a:normAutofit/>
          </a:bodyPr>
          <a:lstStyle/>
          <a:p>
            <a:r>
              <a:rPr lang="en-US" dirty="0"/>
              <a:t>Task 2. Driver license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466CBC-3861-0F47-AFC8-726D3371F2F9}"/>
              </a:ext>
            </a:extLst>
          </p:cNvPr>
          <p:cNvSpPr/>
          <p:nvPr/>
        </p:nvSpPr>
        <p:spPr>
          <a:xfrm>
            <a:off x="6400800" y="1373532"/>
            <a:ext cx="850455" cy="276225"/>
          </a:xfrm>
          <a:prstGeom prst="roundRect">
            <a:avLst>
              <a:gd name="adj" fmla="val 2058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4ABD8D9-2E8E-D845-9FDE-46E4D0E05365}"/>
              </a:ext>
            </a:extLst>
          </p:cNvPr>
          <p:cNvSpPr/>
          <p:nvPr/>
        </p:nvSpPr>
        <p:spPr>
          <a:xfrm>
            <a:off x="6216958" y="1989411"/>
            <a:ext cx="1218136" cy="402333"/>
          </a:xfrm>
          <a:prstGeom prst="roundRect">
            <a:avLst>
              <a:gd name="adj" fmla="val 2058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name(str)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age(int)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E5B3B0-85E6-4144-8060-64D6F63282FA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6826026" y="1649757"/>
            <a:ext cx="2" cy="339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952281D-2D14-194E-9330-EDC5718B14AB}"/>
              </a:ext>
            </a:extLst>
          </p:cNvPr>
          <p:cNvSpPr/>
          <p:nvPr/>
        </p:nvSpPr>
        <p:spPr>
          <a:xfrm>
            <a:off x="5250667" y="3636693"/>
            <a:ext cx="1015116" cy="276225"/>
          </a:xfrm>
          <a:prstGeom prst="roundRect">
            <a:avLst>
              <a:gd name="adj" fmla="val 2058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“Sorry”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239951A-D46C-5F4E-9C20-D74E3D0695A0}"/>
              </a:ext>
            </a:extLst>
          </p:cNvPr>
          <p:cNvSpPr/>
          <p:nvPr/>
        </p:nvSpPr>
        <p:spPr>
          <a:xfrm>
            <a:off x="7474996" y="3452062"/>
            <a:ext cx="773724" cy="460856"/>
          </a:xfrm>
          <a:prstGeom prst="roundRect">
            <a:avLst>
              <a:gd name="adj" fmla="val 2058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“Good news”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BD55B8-F0E3-FF4E-8F11-E7B3A547AD88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6826026" y="2403894"/>
            <a:ext cx="2" cy="4152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686723B-DE28-0E4E-9169-E0CB7459684C}"/>
              </a:ext>
            </a:extLst>
          </p:cNvPr>
          <p:cNvSpPr txBox="1"/>
          <p:nvPr/>
        </p:nvSpPr>
        <p:spPr>
          <a:xfrm>
            <a:off x="-1809617" y="-73535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4B814058-39B3-6942-A8BB-34849F589E37}"/>
              </a:ext>
            </a:extLst>
          </p:cNvPr>
          <p:cNvSpPr/>
          <p:nvPr/>
        </p:nvSpPr>
        <p:spPr>
          <a:xfrm>
            <a:off x="5981964" y="2819127"/>
            <a:ext cx="1688123" cy="402333"/>
          </a:xfrm>
          <a:prstGeom prst="diamon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age&gt;19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6BE9405-4640-2145-B78A-1A9B654A83EE}"/>
              </a:ext>
            </a:extLst>
          </p:cNvPr>
          <p:cNvCxnSpPr>
            <a:cxnSpLocks/>
            <a:stCxn id="19" idx="1"/>
            <a:endCxn id="12" idx="0"/>
          </p:cNvCxnSpPr>
          <p:nvPr/>
        </p:nvCxnSpPr>
        <p:spPr>
          <a:xfrm rot="10800000" flipV="1">
            <a:off x="5758226" y="3020293"/>
            <a:ext cx="223739" cy="6163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80B4810-8FAC-454F-B99D-D68CA39A7359}"/>
              </a:ext>
            </a:extLst>
          </p:cNvPr>
          <p:cNvCxnSpPr>
            <a:stCxn id="19" idx="3"/>
            <a:endCxn id="14" idx="0"/>
          </p:cNvCxnSpPr>
          <p:nvPr/>
        </p:nvCxnSpPr>
        <p:spPr>
          <a:xfrm>
            <a:off x="7670087" y="3020294"/>
            <a:ext cx="191771" cy="43176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38B0780-98CB-CB49-9AEE-F02D00662B4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83561" y="3925113"/>
            <a:ext cx="741760" cy="717368"/>
          </a:xfrm>
          <a:prstGeom prst="bentConnector3">
            <a:avLst>
              <a:gd name="adj1" fmla="val 999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B0E1EA81-5BCE-824F-855D-9402D6CFF182}"/>
              </a:ext>
            </a:extLst>
          </p:cNvPr>
          <p:cNvCxnSpPr>
            <a:cxnSpLocks/>
          </p:cNvCxnSpPr>
          <p:nvPr/>
        </p:nvCxnSpPr>
        <p:spPr>
          <a:xfrm rot="5400000">
            <a:off x="7217650" y="4010467"/>
            <a:ext cx="741761" cy="546660"/>
          </a:xfrm>
          <a:prstGeom prst="bentConnector3">
            <a:avLst>
              <a:gd name="adj1" fmla="val 991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479E92FC-4AB4-0849-A966-1F5159F8CC76}"/>
              </a:ext>
            </a:extLst>
          </p:cNvPr>
          <p:cNvSpPr/>
          <p:nvPr/>
        </p:nvSpPr>
        <p:spPr>
          <a:xfrm>
            <a:off x="6488935" y="4516564"/>
            <a:ext cx="850455" cy="276225"/>
          </a:xfrm>
          <a:prstGeom prst="roundRect">
            <a:avLst>
              <a:gd name="adj" fmla="val 2058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F56D06-71CE-1945-B694-A2C7723752E5}"/>
              </a:ext>
            </a:extLst>
          </p:cNvPr>
          <p:cNvSpPr txBox="1"/>
          <p:nvPr/>
        </p:nvSpPr>
        <p:spPr>
          <a:xfrm>
            <a:off x="7880978" y="3102509"/>
            <a:ext cx="433007" cy="2762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071F27-3012-CC4D-9F77-74BAADAE00EB}"/>
              </a:ext>
            </a:extLst>
          </p:cNvPr>
          <p:cNvSpPr txBox="1"/>
          <p:nvPr/>
        </p:nvSpPr>
        <p:spPr>
          <a:xfrm>
            <a:off x="5162095" y="3152851"/>
            <a:ext cx="433007" cy="2762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24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lipse 10"/>
          <p:cNvSpPr/>
          <p:nvPr/>
        </p:nvSpPr>
        <p:spPr>
          <a:xfrm>
            <a:off x="5429087" y="1552819"/>
            <a:ext cx="2152185" cy="21521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9144000" cy="104410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202847"/>
            <a:ext cx="8207375" cy="278290"/>
          </a:xfrm>
        </p:spPr>
        <p:txBody>
          <a:bodyPr/>
          <a:lstStyle/>
          <a:p>
            <a:r>
              <a:rPr lang="en-US" dirty="0"/>
              <a:t>Acknowledgement</a:t>
            </a:r>
          </a:p>
        </p:txBody>
      </p:sp>
      <p:cxnSp>
        <p:nvCxnSpPr>
          <p:cNvPr id="10" name="Gerader Verbinder 9"/>
          <p:cNvCxnSpPr/>
          <p:nvPr/>
        </p:nvCxnSpPr>
        <p:spPr>
          <a:xfrm>
            <a:off x="-6485" y="1044102"/>
            <a:ext cx="915697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-12970" y="5308059"/>
            <a:ext cx="915697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idx="1"/>
          </p:nvPr>
        </p:nvSpPr>
        <p:spPr>
          <a:xfrm>
            <a:off x="5714816" y="2370419"/>
            <a:ext cx="1580726" cy="516983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de-DE" sz="1400" b="1" dirty="0"/>
              <a:t>The </a:t>
            </a:r>
            <a:r>
              <a:rPr lang="de-DE" sz="1400" b="1" dirty="0" err="1"/>
              <a:t>group</a:t>
            </a:r>
            <a:r>
              <a:rPr lang="de-DE" sz="1400" b="1" dirty="0"/>
              <a:t> at </a:t>
            </a:r>
            <a:r>
              <a:rPr lang="de-DE" sz="1400" b="1" dirty="0" err="1"/>
              <a:t>the</a:t>
            </a:r>
            <a:r>
              <a:rPr lang="de-DE" sz="1400" b="1" dirty="0"/>
              <a:t> IBVT Stuttgart</a:t>
            </a:r>
          </a:p>
        </p:txBody>
      </p:sp>
      <p:grpSp>
        <p:nvGrpSpPr>
          <p:cNvPr id="18" name="Gruppieren 17"/>
          <p:cNvGrpSpPr/>
          <p:nvPr/>
        </p:nvGrpSpPr>
        <p:grpSpPr>
          <a:xfrm>
            <a:off x="3485040" y="2607576"/>
            <a:ext cx="2448496" cy="2448496"/>
            <a:chOff x="5305977" y="2430758"/>
            <a:chExt cx="2448496" cy="2448496"/>
          </a:xfrm>
        </p:grpSpPr>
        <p:sp>
          <p:nvSpPr>
            <p:cNvPr id="17" name="Ellipse 16"/>
            <p:cNvSpPr/>
            <p:nvPr/>
          </p:nvSpPr>
          <p:spPr>
            <a:xfrm>
              <a:off x="5305977" y="2430758"/>
              <a:ext cx="2448496" cy="24484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15" name="Picture 2" descr="https://upload.wikimedia.org/wikipedia/commons/thumb/5/5c/BMBF_Logo.svg/2000px-BMBF_Logo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3990" y="3267534"/>
              <a:ext cx="2292471" cy="1182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uppieren 18"/>
          <p:cNvGrpSpPr/>
          <p:nvPr/>
        </p:nvGrpSpPr>
        <p:grpSpPr>
          <a:xfrm>
            <a:off x="1447789" y="1757147"/>
            <a:ext cx="2329605" cy="2329605"/>
            <a:chOff x="2508657" y="1362437"/>
            <a:chExt cx="2329605" cy="2329605"/>
          </a:xfrm>
        </p:grpSpPr>
        <p:sp>
          <p:nvSpPr>
            <p:cNvPr id="3" name="Ellipse 2"/>
            <p:cNvSpPr/>
            <p:nvPr/>
          </p:nvSpPr>
          <p:spPr>
            <a:xfrm>
              <a:off x="2508657" y="1362437"/>
              <a:ext cx="2329605" cy="23296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2789286" y="2006407"/>
              <a:ext cx="188684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Thanks 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869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104410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BSD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202847"/>
            <a:ext cx="8207375" cy="278290"/>
          </a:xfrm>
        </p:spPr>
        <p:txBody>
          <a:bodyPr/>
          <a:lstStyle/>
          <a:p>
            <a:r>
              <a:rPr lang="en-US" dirty="0"/>
              <a:t>Back-up</a:t>
            </a:r>
            <a:r>
              <a:rPr lang="de-DE" dirty="0"/>
              <a:t> </a:t>
            </a:r>
            <a:r>
              <a:rPr lang="en-US" dirty="0"/>
              <a:t>slides</a:t>
            </a:r>
          </a:p>
        </p:txBody>
      </p:sp>
      <p:cxnSp>
        <p:nvCxnSpPr>
          <p:cNvPr id="10" name="Gerader Verbinder 9"/>
          <p:cNvCxnSpPr/>
          <p:nvPr/>
        </p:nvCxnSpPr>
        <p:spPr>
          <a:xfrm>
            <a:off x="-6485" y="1044102"/>
            <a:ext cx="915697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-12970" y="5308059"/>
            <a:ext cx="915697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802619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versitaet_Stuttgart_Color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International_16zu10.potx" id="{EEF73C58-E8FD-4D51-872B-41F250AD6A62}" vid="{DEDCFEFF-E63B-42F1-9341-A933EFF6A357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Vorlage International_16zu10</Template>
  <TotalTime>0</TotalTime>
  <Words>153</Words>
  <Application>Microsoft Macintosh PowerPoint</Application>
  <PresentationFormat>On-screen Show (16:10)</PresentationFormat>
  <Paragraphs>47</Paragraphs>
  <Slides>7</Slides>
  <Notes>2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Courier New</vt:lpstr>
      <vt:lpstr>Uni_Stuttgart</vt:lpstr>
      <vt:lpstr>Machine learning in biology</vt:lpstr>
      <vt:lpstr>Outline</vt:lpstr>
      <vt:lpstr>Little programs</vt:lpstr>
      <vt:lpstr>Task 1. Celsius -&gt; Kelvin</vt:lpstr>
      <vt:lpstr>Task 2. Driver license</vt:lpstr>
      <vt:lpstr>Acknowledgement</vt:lpstr>
      <vt:lpstr>Back-up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2016-04-20T11:18:31Z</dcterms:created>
  <dcterms:modified xsi:type="dcterms:W3CDTF">2021-04-13T13:44:31Z</dcterms:modified>
</cp:coreProperties>
</file>