
<file path=[Content_Types].xml><?xml version="1.0" encoding="utf-8"?>
<Types xmlns="http://schemas.openxmlformats.org/package/2006/content-types">
  <Default Extension="jpeg" ContentType="image/jpeg"/>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60" r:id="rId7"/>
    <p:sldId id="292" r:id="rId8"/>
    <p:sldId id="289" r:id="rId9"/>
    <p:sldId id="261" r:id="rId10"/>
    <p:sldId id="263" r:id="rId11"/>
    <p:sldId id="293" r:id="rId12"/>
    <p:sldId id="264" r:id="rId13"/>
    <p:sldId id="262" r:id="rId14"/>
    <p:sldId id="326" r:id="rId15"/>
    <p:sldId id="346" r:id="rId16"/>
    <p:sldId id="267" r:id="rId17"/>
    <p:sldId id="272" r:id="rId18"/>
    <p:sldId id="271" r:id="rId19"/>
    <p:sldId id="265" r:id="rId20"/>
    <p:sldId id="294" r:id="rId21"/>
    <p:sldId id="295" r:id="rId22"/>
    <p:sldId id="296" r:id="rId23"/>
    <p:sldId id="266" r:id="rId24"/>
    <p:sldId id="279" r:id="rId25"/>
    <p:sldId id="297" r:id="rId26"/>
    <p:sldId id="276" r:id="rId27"/>
    <p:sldId id="298" r:id="rId28"/>
    <p:sldId id="299" r:id="rId29"/>
    <p:sldId id="270" r:id="rId30"/>
    <p:sldId id="300" r:id="rId31"/>
    <p:sldId id="302" r:id="rId32"/>
    <p:sldId id="273" r:id="rId33"/>
    <p:sldId id="283" r:id="rId3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B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450" y="-1614"/>
      </p:cViewPr>
      <p:guideLst>
        <p:guide orient="horz" pos="1745"/>
        <p:guide pos="2869"/>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543676" y="273845"/>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2" y="273845"/>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282305"/>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hasCustomPrompt="1"/>
          </p:nvPr>
        </p:nvSpPr>
        <p:spPr>
          <a:xfrm>
            <a:off x="4629152"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266CDE-ACB6-4374-8E06-3A4462FA62C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83E6E1-418D-443A-8879-F8A896C76C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3266CDE-ACB6-4374-8E06-3A4462FA62C6}" type="datetimeFigureOut">
              <a:rPr lang="zh-CN" altLang="en-US" smtClean="0"/>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883E6E1-418D-443A-8879-F8A896C76C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GIF"/><Relationship Id="rId1"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GIF"/><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image" Target="../media/image14.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GIF"/><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image" Target="../media/image20.GI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66109" y="814942"/>
            <a:ext cx="1226174" cy="2128454"/>
            <a:chOff x="2123734" y="1086589"/>
            <a:chExt cx="1634899" cy="2837938"/>
          </a:xfrm>
        </p:grpSpPr>
        <p:sp>
          <p:nvSpPr>
            <p:cNvPr id="5" name="圆角矩形 4"/>
            <p:cNvSpPr/>
            <p:nvPr/>
          </p:nvSpPr>
          <p:spPr>
            <a:xfrm>
              <a:off x="2123734" y="1086589"/>
              <a:ext cx="1634899" cy="2837938"/>
            </a:xfrm>
            <a:prstGeom prst="roundRect">
              <a:avLst>
                <a:gd name="adj" fmla="val 3459"/>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6" name="组合 5"/>
            <p:cNvGrpSpPr/>
            <p:nvPr/>
          </p:nvGrpSpPr>
          <p:grpSpPr>
            <a:xfrm>
              <a:off x="2163939" y="2421420"/>
              <a:ext cx="1550339" cy="174931"/>
              <a:chOff x="2178931" y="2402370"/>
              <a:chExt cx="1550339" cy="174931"/>
            </a:xfrm>
            <a:solidFill>
              <a:srgbClr val="B1E4E9"/>
            </a:solidFill>
          </p:grpSpPr>
          <p:sp>
            <p:nvSpPr>
              <p:cNvPr id="8" name="矩形 7"/>
              <p:cNvSpPr/>
              <p:nvPr/>
            </p:nvSpPr>
            <p:spPr>
              <a:xfrm>
                <a:off x="2178931"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矩形 8"/>
              <p:cNvSpPr/>
              <p:nvPr/>
            </p:nvSpPr>
            <p:spPr>
              <a:xfrm>
                <a:off x="3652384"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7" name="直接连接符 6"/>
            <p:cNvCxnSpPr>
              <a:stCxn id="5" idx="1"/>
              <a:endCxn id="5" idx="3"/>
            </p:cNvCxnSpPr>
            <p:nvPr/>
          </p:nvCxnSpPr>
          <p:spPr>
            <a:xfrm>
              <a:off x="2123734" y="2505558"/>
              <a:ext cx="1634899" cy="0"/>
            </a:xfrm>
            <a:prstGeom prst="line">
              <a:avLst/>
            </a:prstGeom>
            <a:ln w="19050">
              <a:solidFill>
                <a:srgbClr val="B1E4E9"/>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6429892" y="577365"/>
            <a:ext cx="1148172" cy="2362200"/>
          </a:xfrm>
          <a:prstGeom prst="rect">
            <a:avLst/>
          </a:prstGeom>
          <a:noFill/>
        </p:spPr>
        <p:txBody>
          <a:bodyPr wrap="square" rtlCol="0">
            <a:spAutoFit/>
          </a:bodyPr>
          <a:lstStyle/>
          <a:p>
            <a:pPr algn="ctr"/>
            <a:r>
              <a:rPr lang="en-US" altLang="zh-CN" sz="14925" dirty="0">
                <a:solidFill>
                  <a:schemeClr val="bg1"/>
                </a:solidFill>
                <a:latin typeface="方正姚体" pitchFamily="2" charset="-122"/>
                <a:ea typeface="方正姚体" pitchFamily="2" charset="-122"/>
              </a:rPr>
              <a:t>7</a:t>
            </a:r>
            <a:endParaRPr lang="zh-CN" altLang="en-US" sz="14925" dirty="0">
              <a:solidFill>
                <a:schemeClr val="bg1"/>
              </a:solidFill>
              <a:latin typeface="方正姚体" pitchFamily="2" charset="-122"/>
              <a:ea typeface="方正姚体" pitchFamily="2" charset="-122"/>
            </a:endParaRPr>
          </a:p>
        </p:txBody>
      </p:sp>
      <p:sp>
        <p:nvSpPr>
          <p:cNvPr id="11" name="灯片编号占位符 1"/>
          <p:cNvSpPr>
            <a:spLocks noGrp="1"/>
          </p:cNvSpPr>
          <p:nvPr>
            <p:ph type="sldNum" sz="quarter" idx="12"/>
          </p:nvPr>
        </p:nvSpPr>
        <p:spPr>
          <a:xfrm>
            <a:off x="6457950" y="4767264"/>
            <a:ext cx="2057400" cy="273844"/>
          </a:xfrm>
        </p:spPr>
        <p:txBody>
          <a:bodyPr/>
          <a:lstStyle/>
          <a:p>
            <a:fld id="{D447205E-B5AF-420F-9205-14CD5B2048A0}" type="slidenum">
              <a:rPr lang="zh-CN" altLang="en-US" smtClean="0"/>
            </a:fld>
            <a:endParaRPr lang="zh-CN" altLang="en-US"/>
          </a:p>
        </p:txBody>
      </p:sp>
      <p:sp>
        <p:nvSpPr>
          <p:cNvPr id="12" name="矩形 11"/>
          <p:cNvSpPr/>
          <p:nvPr/>
        </p:nvSpPr>
        <p:spPr>
          <a:xfrm>
            <a:off x="164308" y="335758"/>
            <a:ext cx="8793956" cy="24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1" y="4867277"/>
            <a:ext cx="9144001" cy="24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4" name="组合 13"/>
          <p:cNvGrpSpPr/>
          <p:nvPr/>
        </p:nvGrpSpPr>
        <p:grpSpPr>
          <a:xfrm>
            <a:off x="1551719" y="577363"/>
            <a:ext cx="1226174" cy="2389116"/>
            <a:chOff x="2123734" y="769817"/>
            <a:chExt cx="1634899" cy="3185487"/>
          </a:xfrm>
        </p:grpSpPr>
        <p:sp>
          <p:nvSpPr>
            <p:cNvPr id="15" name="圆角矩形 14"/>
            <p:cNvSpPr/>
            <p:nvPr/>
          </p:nvSpPr>
          <p:spPr>
            <a:xfrm>
              <a:off x="2123734" y="1086589"/>
              <a:ext cx="1634899" cy="2837938"/>
            </a:xfrm>
            <a:prstGeom prst="roundRect">
              <a:avLst>
                <a:gd name="adj" fmla="val 3459"/>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6" name="组合 15"/>
            <p:cNvGrpSpPr/>
            <p:nvPr/>
          </p:nvGrpSpPr>
          <p:grpSpPr>
            <a:xfrm>
              <a:off x="2163939" y="2421420"/>
              <a:ext cx="1550339" cy="174931"/>
              <a:chOff x="2178931" y="2402370"/>
              <a:chExt cx="1550339" cy="174931"/>
            </a:xfrm>
            <a:solidFill>
              <a:srgbClr val="B1E4E9"/>
            </a:solidFill>
          </p:grpSpPr>
          <p:sp>
            <p:nvSpPr>
              <p:cNvPr id="19" name="矩形 18"/>
              <p:cNvSpPr/>
              <p:nvPr/>
            </p:nvSpPr>
            <p:spPr>
              <a:xfrm>
                <a:off x="2178931"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0" name="矩形 19"/>
              <p:cNvSpPr/>
              <p:nvPr/>
            </p:nvSpPr>
            <p:spPr>
              <a:xfrm>
                <a:off x="3652384"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17" name="直接连接符 16"/>
            <p:cNvCxnSpPr>
              <a:stCxn id="15" idx="1"/>
              <a:endCxn id="15" idx="3"/>
            </p:cNvCxnSpPr>
            <p:nvPr/>
          </p:nvCxnSpPr>
          <p:spPr>
            <a:xfrm>
              <a:off x="2123734" y="2505558"/>
              <a:ext cx="1634899" cy="0"/>
            </a:xfrm>
            <a:prstGeom prst="line">
              <a:avLst/>
            </a:prstGeom>
            <a:ln w="19050">
              <a:solidFill>
                <a:srgbClr val="B1E4E9"/>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208781" y="769817"/>
              <a:ext cx="1522212" cy="3185487"/>
            </a:xfrm>
            <a:prstGeom prst="rect">
              <a:avLst/>
            </a:prstGeom>
            <a:noFill/>
          </p:spPr>
          <p:txBody>
            <a:bodyPr wrap="none" rtlCol="0" anchor="t">
              <a:spAutoFit/>
            </a:bodyPr>
            <a:lstStyle/>
            <a:p>
              <a:r>
                <a:rPr lang="en-US" altLang="zh-CN" sz="14925" dirty="0">
                  <a:solidFill>
                    <a:schemeClr val="bg1"/>
                  </a:solidFill>
                  <a:latin typeface="方正姚体" pitchFamily="2" charset="-122"/>
                  <a:ea typeface="方正姚体" pitchFamily="2" charset="-122"/>
                </a:rPr>
                <a:t>2</a:t>
              </a:r>
              <a:endParaRPr lang="zh-CN" altLang="en-US" sz="14925" dirty="0">
                <a:solidFill>
                  <a:schemeClr val="bg1"/>
                </a:solidFill>
                <a:latin typeface="方正姚体" pitchFamily="2" charset="-122"/>
                <a:ea typeface="方正姚体" pitchFamily="2" charset="-122"/>
              </a:endParaRPr>
            </a:p>
          </p:txBody>
        </p:sp>
      </p:grpSp>
      <p:grpSp>
        <p:nvGrpSpPr>
          <p:cNvPr id="21" name="组合 20"/>
          <p:cNvGrpSpPr/>
          <p:nvPr/>
        </p:nvGrpSpPr>
        <p:grpSpPr>
          <a:xfrm>
            <a:off x="3156515" y="577363"/>
            <a:ext cx="1226174" cy="2389116"/>
            <a:chOff x="2123734" y="769817"/>
            <a:chExt cx="1634899" cy="3185487"/>
          </a:xfrm>
        </p:grpSpPr>
        <p:sp>
          <p:nvSpPr>
            <p:cNvPr id="22" name="圆角矩形 21"/>
            <p:cNvSpPr/>
            <p:nvPr/>
          </p:nvSpPr>
          <p:spPr>
            <a:xfrm>
              <a:off x="2123734" y="1086589"/>
              <a:ext cx="1634899" cy="2837938"/>
            </a:xfrm>
            <a:prstGeom prst="roundRect">
              <a:avLst>
                <a:gd name="adj" fmla="val 3459"/>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23" name="组合 22"/>
            <p:cNvGrpSpPr/>
            <p:nvPr/>
          </p:nvGrpSpPr>
          <p:grpSpPr>
            <a:xfrm>
              <a:off x="2163939" y="2421420"/>
              <a:ext cx="1550339" cy="174931"/>
              <a:chOff x="2178931" y="2402370"/>
              <a:chExt cx="1550339" cy="174931"/>
            </a:xfrm>
            <a:solidFill>
              <a:srgbClr val="B1E4E9"/>
            </a:solidFill>
          </p:grpSpPr>
          <p:sp>
            <p:nvSpPr>
              <p:cNvPr id="26" name="矩形 25"/>
              <p:cNvSpPr/>
              <p:nvPr/>
            </p:nvSpPr>
            <p:spPr>
              <a:xfrm>
                <a:off x="2178931"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7" name="矩形 26"/>
              <p:cNvSpPr/>
              <p:nvPr/>
            </p:nvSpPr>
            <p:spPr>
              <a:xfrm>
                <a:off x="3652384"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24" name="直接连接符 23"/>
            <p:cNvCxnSpPr>
              <a:stCxn id="22" idx="1"/>
              <a:endCxn id="22" idx="3"/>
            </p:cNvCxnSpPr>
            <p:nvPr/>
          </p:nvCxnSpPr>
          <p:spPr>
            <a:xfrm>
              <a:off x="2123734" y="2505558"/>
              <a:ext cx="1634899" cy="0"/>
            </a:xfrm>
            <a:prstGeom prst="line">
              <a:avLst/>
            </a:prstGeom>
            <a:ln w="19050">
              <a:solidFill>
                <a:srgbClr val="B1E4E9"/>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208781" y="769817"/>
              <a:ext cx="1522212" cy="3185487"/>
            </a:xfrm>
            <a:prstGeom prst="rect">
              <a:avLst/>
            </a:prstGeom>
            <a:noFill/>
          </p:spPr>
          <p:txBody>
            <a:bodyPr wrap="none" rtlCol="0" anchor="t">
              <a:spAutoFit/>
            </a:bodyPr>
            <a:lstStyle/>
            <a:p>
              <a:r>
                <a:rPr lang="en-US" altLang="zh-CN" sz="14925" dirty="0">
                  <a:solidFill>
                    <a:schemeClr val="bg1"/>
                  </a:solidFill>
                  <a:latin typeface="方正姚体" pitchFamily="2" charset="-122"/>
                  <a:ea typeface="方正姚体" pitchFamily="2" charset="-122"/>
                </a:rPr>
                <a:t>0</a:t>
              </a:r>
              <a:endParaRPr lang="zh-CN" altLang="en-US" sz="14925" dirty="0">
                <a:solidFill>
                  <a:schemeClr val="bg1"/>
                </a:solidFill>
                <a:latin typeface="方正姚体" pitchFamily="2" charset="-122"/>
                <a:ea typeface="方正姚体" pitchFamily="2" charset="-122"/>
              </a:endParaRPr>
            </a:p>
          </p:txBody>
        </p:sp>
      </p:grpSp>
      <p:grpSp>
        <p:nvGrpSpPr>
          <p:cNvPr id="28" name="组合 27"/>
          <p:cNvGrpSpPr/>
          <p:nvPr/>
        </p:nvGrpSpPr>
        <p:grpSpPr>
          <a:xfrm>
            <a:off x="4761311" y="577363"/>
            <a:ext cx="1226174" cy="2389116"/>
            <a:chOff x="2123734" y="769817"/>
            <a:chExt cx="1634899" cy="3185487"/>
          </a:xfrm>
        </p:grpSpPr>
        <p:sp>
          <p:nvSpPr>
            <p:cNvPr id="29" name="圆角矩形 28"/>
            <p:cNvSpPr/>
            <p:nvPr/>
          </p:nvSpPr>
          <p:spPr>
            <a:xfrm>
              <a:off x="2123734" y="1086589"/>
              <a:ext cx="1634899" cy="2837938"/>
            </a:xfrm>
            <a:prstGeom prst="roundRect">
              <a:avLst>
                <a:gd name="adj" fmla="val 3459"/>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0" name="组合 29"/>
            <p:cNvGrpSpPr/>
            <p:nvPr/>
          </p:nvGrpSpPr>
          <p:grpSpPr>
            <a:xfrm>
              <a:off x="2163939" y="2421420"/>
              <a:ext cx="1550339" cy="174931"/>
              <a:chOff x="2178931" y="2402370"/>
              <a:chExt cx="1550339" cy="174931"/>
            </a:xfrm>
            <a:solidFill>
              <a:srgbClr val="B1E4E9"/>
            </a:solidFill>
          </p:grpSpPr>
          <p:sp>
            <p:nvSpPr>
              <p:cNvPr id="33" name="矩形 32"/>
              <p:cNvSpPr/>
              <p:nvPr/>
            </p:nvSpPr>
            <p:spPr>
              <a:xfrm>
                <a:off x="2178931"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4" name="矩形 33"/>
              <p:cNvSpPr/>
              <p:nvPr/>
            </p:nvSpPr>
            <p:spPr>
              <a:xfrm>
                <a:off x="3652384"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31" name="直接连接符 30"/>
            <p:cNvCxnSpPr>
              <a:stCxn id="29" idx="1"/>
              <a:endCxn id="29" idx="3"/>
            </p:cNvCxnSpPr>
            <p:nvPr/>
          </p:nvCxnSpPr>
          <p:spPr>
            <a:xfrm>
              <a:off x="2123734" y="2505558"/>
              <a:ext cx="1634899" cy="0"/>
            </a:xfrm>
            <a:prstGeom prst="line">
              <a:avLst/>
            </a:prstGeom>
            <a:ln w="19050">
              <a:solidFill>
                <a:srgbClr val="B1E4E9"/>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208781" y="769817"/>
              <a:ext cx="1522212" cy="3185487"/>
            </a:xfrm>
            <a:prstGeom prst="rect">
              <a:avLst/>
            </a:prstGeom>
            <a:noFill/>
          </p:spPr>
          <p:txBody>
            <a:bodyPr wrap="none" rtlCol="0" anchor="t">
              <a:spAutoFit/>
            </a:bodyPr>
            <a:lstStyle/>
            <a:p>
              <a:r>
                <a:rPr lang="en-US" altLang="zh-CN" sz="14925" dirty="0">
                  <a:solidFill>
                    <a:schemeClr val="bg1"/>
                  </a:solidFill>
                  <a:latin typeface="方正姚体" pitchFamily="2" charset="-122"/>
                  <a:ea typeface="方正姚体" pitchFamily="2" charset="-122"/>
                </a:rPr>
                <a:t>1</a:t>
              </a:r>
              <a:endParaRPr lang="zh-CN" altLang="en-US" sz="14925" dirty="0">
                <a:solidFill>
                  <a:schemeClr val="bg1"/>
                </a:solidFill>
                <a:latin typeface="方正姚体" pitchFamily="2" charset="-122"/>
                <a:ea typeface="方正姚体" pitchFamily="2" charset="-122"/>
              </a:endParaRPr>
            </a:p>
          </p:txBody>
        </p:sp>
      </p:grpSp>
      <p:sp>
        <p:nvSpPr>
          <p:cNvPr id="35" name="矩形 34"/>
          <p:cNvSpPr/>
          <p:nvPr/>
        </p:nvSpPr>
        <p:spPr>
          <a:xfrm>
            <a:off x="-1057" y="3290470"/>
            <a:ext cx="9144000" cy="185303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文本框 35"/>
          <p:cNvSpPr txBox="1"/>
          <p:nvPr/>
        </p:nvSpPr>
        <p:spPr>
          <a:xfrm>
            <a:off x="1589746" y="3629371"/>
            <a:ext cx="5969270" cy="1431290"/>
          </a:xfrm>
          <a:prstGeom prst="rect">
            <a:avLst/>
          </a:prstGeom>
          <a:noFill/>
        </p:spPr>
        <p:txBody>
          <a:bodyPr wrap="square" rtlCol="0">
            <a:spAutoFit/>
          </a:bodyPr>
          <a:lstStyle/>
          <a:p>
            <a:pPr algn="ctr">
              <a:lnSpc>
                <a:spcPct val="90000"/>
              </a:lnSpc>
              <a:spcBef>
                <a:spcPct val="0"/>
              </a:spcBef>
            </a:pPr>
            <a:r>
              <a:rPr lang="x-none" altLang="zh-CN" sz="4500" b="1" dirty="0">
                <a:solidFill>
                  <a:srgbClr val="E5F5F7"/>
                </a:solidFill>
                <a:effectLst>
                  <a:outerShdw blurRad="50800" dist="38100" dir="5400000" algn="t" rotWithShape="0">
                    <a:prstClr val="black">
                      <a:alpha val="40000"/>
                    </a:prstClr>
                  </a:outerShdw>
                </a:effectLst>
                <a:latin typeface="微软雅黑" pitchFamily="34" charset="-122"/>
                <a:ea typeface="微软雅黑" pitchFamily="34" charset="-122"/>
                <a:cs typeface="+mj-cs"/>
              </a:rPr>
              <a:t>基于RNN神经网络的攻击行为预测研究</a:t>
            </a:r>
            <a:endParaRPr lang="x-none" altLang="zh-CN" sz="4500" b="1" dirty="0">
              <a:solidFill>
                <a:srgbClr val="E5F5F7"/>
              </a:solidFill>
              <a:effectLst>
                <a:outerShdw blurRad="50800" dist="38100" dir="5400000" algn="t" rotWithShape="0">
                  <a:prstClr val="black">
                    <a:alpha val="40000"/>
                  </a:prstClr>
                </a:outerShdw>
              </a:effectLst>
              <a:latin typeface="微软雅黑" pitchFamily="34" charset="-122"/>
              <a:ea typeface="微软雅黑"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4000" advTm="0">
        <p14:vortex dir="u"/>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par>
                                    <p:cTn id="8" presetID="10" presetClass="entr" presetSubtype="0" fill="hold" nodeType="withEffect">
                                      <p:stCondLst>
                                        <p:cond delay="2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par>
                                    <p:cTn id="11" presetID="10" presetClass="entr" presetSubtype="0" fill="hold" nodeType="withEffect">
                                      <p:stCondLst>
                                        <p:cond delay="5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250"/>
                                            <p:tgtEl>
                                              <p:spTgt spid="28"/>
                                            </p:tgtEl>
                                          </p:cBhvr>
                                        </p:animEffect>
                                      </p:childTnLst>
                                    </p:cTn>
                                  </p:par>
                                  <p:par>
                                    <p:cTn id="14" presetID="10" presetClass="entr" presetSubtype="0" fill="hold" nodeType="withEffect">
                                      <p:stCondLst>
                                        <p:cond delay="7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par>
                                    <p:cTn id="17" presetID="10" presetClass="entr" presetSubtype="0" fill="hold" grpId="1" nodeType="withEffect">
                                      <p:stCondLst>
                                        <p:cond delay="7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childTnLst>
                                    </p:cTn>
                                  </p:par>
                                  <p:par>
                                    <p:cTn id="20" presetID="64" presetClass="path" presetSubtype="0" accel="50000" fill="hold" grpId="0" nodeType="withEffect" p14:presetBounceEnd="20000">
                                      <p:stCondLst>
                                        <p:cond delay="1750"/>
                                      </p:stCondLst>
                                      <p:childTnLst>
                                        <p:animMotion origin="layout" path="M 4.58333E-6 -4.81481E-6 L 4.58333E-6 -1.77222 " pathEditMode="relative" rAng="0" ptsTypes="AA" p14:bounceEnd="20000">
                                          <p:cBhvr>
                                            <p:cTn id="21" dur="3500" fill="hold"/>
                                            <p:tgtEl>
                                              <p:spTgt spid="10"/>
                                            </p:tgtEl>
                                            <p:attrNameLst>
                                              <p:attrName>ppt_x</p:attrName>
                                              <p:attrName>ppt_y</p:attrName>
                                            </p:attrNameLst>
                                          </p:cBhvr>
                                          <p:rCtr x="0" y="-88611"/>
                                        </p:animMotion>
                                      </p:childTnLst>
                                    </p:cTn>
                                  </p:par>
                                  <p:par>
                                    <p:cTn id="22" presetID="22" presetClass="entr" presetSubtype="4" fill="hold" grpId="0" nodeType="withEffect">
                                      <p:stCondLst>
                                        <p:cond delay="75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childTnLst>
                              </p:cTn>
                            </p:par>
                            <p:par>
                              <p:cTn id="25" fill="hold">
                                <p:stCondLst>
                                  <p:cond delay="500"/>
                                </p:stCondLst>
                                <p:childTnLst>
                                  <p:par>
                                    <p:cTn id="26" presetID="49" presetClass="entr" presetSubtype="0" decel="10000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 calcmode="lin" valueType="num">
                                          <p:cBhvr>
                                            <p:cTn id="30" dur="500" fill="hold"/>
                                            <p:tgtEl>
                                              <p:spTgt spid="36"/>
                                            </p:tgtEl>
                                            <p:attrNameLst>
                                              <p:attrName>style.rotation</p:attrName>
                                            </p:attrNameLst>
                                          </p:cBhvr>
                                          <p:tavLst>
                                            <p:tav tm="0">
                                              <p:val>
                                                <p:fltVal val="360"/>
                                              </p:val>
                                            </p:tav>
                                            <p:tav tm="100000">
                                              <p:val>
                                                <p:fltVal val="0"/>
                                              </p:val>
                                            </p:tav>
                                          </p:tavLst>
                                        </p:anim>
                                        <p:animEffect transition="in" filter="fade">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35" grpId="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par>
                                    <p:cTn id="8" presetID="10" presetClass="entr" presetSubtype="0" fill="hold" nodeType="withEffect">
                                      <p:stCondLst>
                                        <p:cond delay="2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par>
                                    <p:cTn id="11" presetID="10" presetClass="entr" presetSubtype="0" fill="hold" nodeType="withEffect">
                                      <p:stCondLst>
                                        <p:cond delay="5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250"/>
                                            <p:tgtEl>
                                              <p:spTgt spid="28"/>
                                            </p:tgtEl>
                                          </p:cBhvr>
                                        </p:animEffect>
                                      </p:childTnLst>
                                    </p:cTn>
                                  </p:par>
                                  <p:par>
                                    <p:cTn id="14" presetID="10" presetClass="entr" presetSubtype="0" fill="hold" nodeType="withEffect">
                                      <p:stCondLst>
                                        <p:cond delay="7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par>
                                    <p:cTn id="17" presetID="10" presetClass="entr" presetSubtype="0" fill="hold" grpId="1" nodeType="withEffect">
                                      <p:stCondLst>
                                        <p:cond delay="7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childTnLst>
                                    </p:cTn>
                                  </p:par>
                                  <p:par>
                                    <p:cTn id="20" presetID="64" presetClass="path" presetSubtype="0" accel="50000" fill="hold" grpId="0" nodeType="withEffect">
                                      <p:stCondLst>
                                        <p:cond delay="1750"/>
                                      </p:stCondLst>
                                      <p:childTnLst>
                                        <p:animMotion origin="layout" path="M 4.58333E-6 -4.81481E-6 L 4.58333E-6 -1.77222 " pathEditMode="relative" rAng="0" ptsTypes="AA">
                                          <p:cBhvr>
                                            <p:cTn id="21" dur="3500" fill="hold"/>
                                            <p:tgtEl>
                                              <p:spTgt spid="10"/>
                                            </p:tgtEl>
                                            <p:attrNameLst>
                                              <p:attrName>ppt_x</p:attrName>
                                              <p:attrName>ppt_y</p:attrName>
                                            </p:attrNameLst>
                                          </p:cBhvr>
                                          <p:rCtr x="0" y="-88611"/>
                                        </p:animMotion>
                                      </p:childTnLst>
                                    </p:cTn>
                                  </p:par>
                                  <p:par>
                                    <p:cTn id="22" presetID="22" presetClass="entr" presetSubtype="4" fill="hold" grpId="0" nodeType="withEffect">
                                      <p:stCondLst>
                                        <p:cond delay="75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childTnLst>
                              </p:cTn>
                            </p:par>
                            <p:par>
                              <p:cTn id="25" fill="hold">
                                <p:stCondLst>
                                  <p:cond delay="500"/>
                                </p:stCondLst>
                                <p:childTnLst>
                                  <p:par>
                                    <p:cTn id="26" presetID="49" presetClass="entr" presetSubtype="0" decel="10000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 calcmode="lin" valueType="num">
                                          <p:cBhvr>
                                            <p:cTn id="30" dur="500" fill="hold"/>
                                            <p:tgtEl>
                                              <p:spTgt spid="36"/>
                                            </p:tgtEl>
                                            <p:attrNameLst>
                                              <p:attrName>style.rotation</p:attrName>
                                            </p:attrNameLst>
                                          </p:cBhvr>
                                          <p:tavLst>
                                            <p:tav tm="0">
                                              <p:val>
                                                <p:fltVal val="360"/>
                                              </p:val>
                                            </p:tav>
                                            <p:tav tm="100000">
                                              <p:val>
                                                <p:fltVal val="0"/>
                                              </p:val>
                                            </p:tav>
                                          </p:tavLst>
                                        </p:anim>
                                        <p:animEffect transition="in" filter="fade">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35" grpId="0" animBg="1"/>
          <p:bldP spid="3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rPr>
              <a:t>研究现状</a:t>
            </a:r>
            <a:endParaRPr lang="x-none" altLang="zh-CN" sz="2100" b="1" dirty="0">
              <a:solidFill>
                <a:srgbClr val="42BAC8"/>
              </a:solidFill>
              <a:latin typeface="微软雅黑" pitchFamily="34" charset="-122"/>
              <a:ea typeface="微软雅黑" pitchFamily="34" charset="-122"/>
            </a:endParaRPr>
          </a:p>
        </p:txBody>
      </p:sp>
      <p:sp>
        <p:nvSpPr>
          <p:cNvPr id="7" name="文本框 6"/>
          <p:cNvSpPr txBox="1"/>
          <p:nvPr/>
        </p:nvSpPr>
        <p:spPr>
          <a:xfrm>
            <a:off x="852597" y="3745237"/>
            <a:ext cx="1542454" cy="254635"/>
          </a:xfrm>
          <a:prstGeom prst="rect">
            <a:avLst/>
          </a:prstGeom>
          <a:noFill/>
        </p:spPr>
        <p:txBody>
          <a:bodyPr wrap="square" rtlCol="0">
            <a:spAutoFit/>
          </a:bodyPr>
          <a:lstStyle/>
          <a:p>
            <a:r>
              <a:rPr lang="x-none" altLang="zh-CN" sz="1015" b="1" dirty="0">
                <a:solidFill>
                  <a:srgbClr val="42BAC8"/>
                </a:solidFill>
                <a:latin typeface="微软雅黑" pitchFamily="34" charset="-122"/>
                <a:ea typeface="微软雅黑" pitchFamily="34" charset="-122"/>
              </a:rPr>
              <a:t>总结分析</a:t>
            </a:r>
            <a:endParaRPr lang="x-none" altLang="zh-CN" sz="1015" b="1" dirty="0">
              <a:solidFill>
                <a:srgbClr val="42BAC8"/>
              </a:solidFill>
              <a:latin typeface="微软雅黑" pitchFamily="34" charset="-122"/>
              <a:ea typeface="微软雅黑" pitchFamily="34" charset="-122"/>
            </a:endParaRPr>
          </a:p>
        </p:txBody>
      </p:sp>
      <p:sp>
        <p:nvSpPr>
          <p:cNvPr id="8" name="文本框 7"/>
          <p:cNvSpPr txBox="1"/>
          <p:nvPr/>
        </p:nvSpPr>
        <p:spPr>
          <a:xfrm>
            <a:off x="852601" y="3988435"/>
            <a:ext cx="7452717" cy="527050"/>
          </a:xfrm>
          <a:prstGeom prst="rect">
            <a:avLst/>
          </a:prstGeom>
          <a:noFill/>
        </p:spPr>
        <p:txBody>
          <a:bodyPr wrap="square" rtlCol="0">
            <a:spAutoFit/>
          </a:bodyPr>
          <a:lstStyle/>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传统攻击预测方式存在构建困难，运算复杂，预测不够准确等等问题。</a:t>
            </a:r>
            <a:endParaRPr lang="x-none" altLang="en-US" sz="1050" dirty="0">
              <a:solidFill>
                <a:schemeClr val="tx1">
                  <a:lumMod val="75000"/>
                  <a:lumOff val="25000"/>
                </a:schemeClr>
              </a:solidFill>
              <a:latin typeface="微软雅黑" pitchFamily="34" charset="-122"/>
              <a:ea typeface="微软雅黑" pitchFamily="34" charset="-122"/>
            </a:endParaRPr>
          </a:p>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需要寻求一种更好的解决方案。</a:t>
            </a:r>
            <a:endParaRPr lang="x-none" altLang="en-US" sz="1050" dirty="0">
              <a:solidFill>
                <a:schemeClr val="tx1">
                  <a:lumMod val="75000"/>
                  <a:lumOff val="25000"/>
                </a:schemeClr>
              </a:solidFill>
              <a:latin typeface="微软雅黑" pitchFamily="34" charset="-122"/>
              <a:ea typeface="微软雅黑" pitchFamily="34" charset="-122"/>
            </a:endParaRPr>
          </a:p>
        </p:txBody>
      </p:sp>
      <p:sp>
        <p:nvSpPr>
          <p:cNvPr id="9" name="矩形 8"/>
          <p:cNvSpPr/>
          <p:nvPr/>
        </p:nvSpPr>
        <p:spPr>
          <a:xfrm rot="10800000">
            <a:off x="813756" y="3802735"/>
            <a:ext cx="45243" cy="16200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弧形 9"/>
          <p:cNvSpPr/>
          <p:nvPr/>
        </p:nvSpPr>
        <p:spPr>
          <a:xfrm>
            <a:off x="720328" y="1807369"/>
            <a:ext cx="742950" cy="742950"/>
          </a:xfrm>
          <a:prstGeom prst="arc">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
        <p:nvSpPr>
          <p:cNvPr id="11" name="弧形 10"/>
          <p:cNvSpPr/>
          <p:nvPr/>
        </p:nvSpPr>
        <p:spPr>
          <a:xfrm flipV="1">
            <a:off x="3267075" y="1807369"/>
            <a:ext cx="742950" cy="742950"/>
          </a:xfrm>
          <a:prstGeom prst="arc">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
        <p:nvSpPr>
          <p:cNvPr id="12" name="弧形 11"/>
          <p:cNvSpPr/>
          <p:nvPr/>
        </p:nvSpPr>
        <p:spPr>
          <a:xfrm>
            <a:off x="5813822" y="1807369"/>
            <a:ext cx="742950" cy="742950"/>
          </a:xfrm>
          <a:prstGeom prst="arc">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cxnSp>
        <p:nvCxnSpPr>
          <p:cNvPr id="13" name="直接连接符 12"/>
          <p:cNvCxnSpPr/>
          <p:nvPr/>
        </p:nvCxnSpPr>
        <p:spPr>
          <a:xfrm>
            <a:off x="1452564" y="2178844"/>
            <a:ext cx="1749028"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99312" y="2178844"/>
            <a:ext cx="1749028"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46059" y="2178844"/>
            <a:ext cx="1749028"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794803" y="1525013"/>
            <a:ext cx="594000"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a:off x="5888297" y="1526442"/>
            <a:ext cx="594000"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flipV="1">
            <a:off x="3341549" y="2836604"/>
            <a:ext cx="594000"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452565" y="1783483"/>
            <a:ext cx="1749029" cy="1773069"/>
            <a:chOff x="1936749" y="2530375"/>
            <a:chExt cx="2332038" cy="2364091"/>
          </a:xfrm>
        </p:grpSpPr>
        <p:grpSp>
          <p:nvGrpSpPr>
            <p:cNvPr id="20" name="组合 19"/>
            <p:cNvGrpSpPr/>
            <p:nvPr/>
          </p:nvGrpSpPr>
          <p:grpSpPr>
            <a:xfrm>
              <a:off x="2164557" y="2530375"/>
              <a:ext cx="1876425" cy="447741"/>
              <a:chOff x="2164557" y="2530375"/>
              <a:chExt cx="1876425" cy="447741"/>
            </a:xfrm>
          </p:grpSpPr>
          <p:sp>
            <p:nvSpPr>
              <p:cNvPr id="24" name="任意多边形 23"/>
              <p:cNvSpPr/>
              <p:nvPr/>
            </p:nvSpPr>
            <p:spPr>
              <a:xfrm rot="10800000">
                <a:off x="2164557" y="2536554"/>
                <a:ext cx="1876425" cy="441562"/>
              </a:xfrm>
              <a:custGeom>
                <a:avLst/>
                <a:gdLst>
                  <a:gd name="connsiteX0" fmla="*/ 1876425 w 1876425"/>
                  <a:gd name="connsiteY0" fmla="*/ 441562 h 441562"/>
                  <a:gd name="connsiteX1" fmla="*/ 0 w 1876425"/>
                  <a:gd name="connsiteY1" fmla="*/ 441562 h 441562"/>
                  <a:gd name="connsiteX2" fmla="*/ 0 w 1876425"/>
                  <a:gd name="connsiteY2" fmla="*/ 81562 h 441562"/>
                  <a:gd name="connsiteX3" fmla="*/ 862947 w 1876425"/>
                  <a:gd name="connsiteY3" fmla="*/ 81562 h 441562"/>
                  <a:gd name="connsiteX4" fmla="*/ 939134 w 1876425"/>
                  <a:gd name="connsiteY4" fmla="*/ 0 h 441562"/>
                  <a:gd name="connsiteX5" fmla="*/ 1015321 w 1876425"/>
                  <a:gd name="connsiteY5" fmla="*/ 81562 h 441562"/>
                  <a:gd name="connsiteX6" fmla="*/ 1876425 w 1876425"/>
                  <a:gd name="connsiteY6" fmla="*/ 81562 h 4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6425" h="441562">
                    <a:moveTo>
                      <a:pt x="1876425" y="441562"/>
                    </a:moveTo>
                    <a:lnTo>
                      <a:pt x="0" y="441562"/>
                    </a:lnTo>
                    <a:lnTo>
                      <a:pt x="0" y="81562"/>
                    </a:lnTo>
                    <a:lnTo>
                      <a:pt x="862947" y="81562"/>
                    </a:lnTo>
                    <a:lnTo>
                      <a:pt x="939134" y="0"/>
                    </a:lnTo>
                    <a:lnTo>
                      <a:pt x="1015321" y="81562"/>
                    </a:lnTo>
                    <a:lnTo>
                      <a:pt x="1876425" y="81562"/>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25" name="文本框 24"/>
              <p:cNvSpPr txBox="1"/>
              <p:nvPr/>
            </p:nvSpPr>
            <p:spPr>
              <a:xfrm>
                <a:off x="2394609" y="2530375"/>
                <a:ext cx="1429173" cy="339513"/>
              </a:xfrm>
              <a:prstGeom prst="rect">
                <a:avLst/>
              </a:prstGeom>
              <a:noFill/>
            </p:spPr>
            <p:txBody>
              <a:bodyPr wrap="none" rtlCol="0">
                <a:spAutoFit/>
              </a:bodyPr>
              <a:lstStyle/>
              <a:p>
                <a:pPr algn="ctr"/>
                <a:r>
                  <a:rPr lang="x-none" altLang="zh-CN" sz="1015" b="1" dirty="0">
                    <a:solidFill>
                      <a:srgbClr val="E5F5F7"/>
                    </a:solidFill>
                    <a:latin typeface="微软雅黑" pitchFamily="34" charset="-122"/>
                    <a:ea typeface="微软雅黑" pitchFamily="34" charset="-122"/>
                  </a:rPr>
                  <a:t>动态贝叶斯博弈</a:t>
                </a:r>
                <a:endParaRPr lang="x-none" altLang="zh-CN" sz="1015" b="1" dirty="0">
                  <a:solidFill>
                    <a:srgbClr val="E5F5F7"/>
                  </a:solidFill>
                  <a:latin typeface="微软雅黑" pitchFamily="34" charset="-122"/>
                  <a:ea typeface="微软雅黑" pitchFamily="34" charset="-122"/>
                </a:endParaRPr>
              </a:p>
            </p:txBody>
          </p:sp>
        </p:grpSp>
        <p:grpSp>
          <p:nvGrpSpPr>
            <p:cNvPr id="21" name="组合 20"/>
            <p:cNvGrpSpPr/>
            <p:nvPr/>
          </p:nvGrpSpPr>
          <p:grpSpPr>
            <a:xfrm>
              <a:off x="1936749" y="3147133"/>
              <a:ext cx="2332038" cy="1747333"/>
              <a:chOff x="1936749" y="3147133"/>
              <a:chExt cx="2332038" cy="1747333"/>
            </a:xfrm>
          </p:grpSpPr>
          <p:sp>
            <p:nvSpPr>
              <p:cNvPr id="22" name="任意多边形 21"/>
              <p:cNvSpPr/>
              <p:nvPr/>
            </p:nvSpPr>
            <p:spPr>
              <a:xfrm rot="10800000">
                <a:off x="1936749" y="3147133"/>
                <a:ext cx="2332038" cy="1696168"/>
              </a:xfrm>
              <a:custGeom>
                <a:avLst/>
                <a:gdLst>
                  <a:gd name="connsiteX0" fmla="*/ 1165097 w 2332038"/>
                  <a:gd name="connsiteY0" fmla="*/ 1696168 h 1696168"/>
                  <a:gd name="connsiteX1" fmla="*/ 1088911 w 2332038"/>
                  <a:gd name="connsiteY1" fmla="*/ 1614607 h 1696168"/>
                  <a:gd name="connsiteX2" fmla="*/ 0 w 2332038"/>
                  <a:gd name="connsiteY2" fmla="*/ 1614607 h 1696168"/>
                  <a:gd name="connsiteX3" fmla="*/ 0 w 2332038"/>
                  <a:gd name="connsiteY3" fmla="*/ 0 h 1696168"/>
                  <a:gd name="connsiteX4" fmla="*/ 2332038 w 2332038"/>
                  <a:gd name="connsiteY4" fmla="*/ 0 h 1696168"/>
                  <a:gd name="connsiteX5" fmla="*/ 2332038 w 2332038"/>
                  <a:gd name="connsiteY5" fmla="*/ 1614607 h 1696168"/>
                  <a:gd name="connsiteX6" fmla="*/ 1241283 w 2332038"/>
                  <a:gd name="connsiteY6" fmla="*/ 1614607 h 169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038" h="1696168">
                    <a:moveTo>
                      <a:pt x="1165097" y="1696168"/>
                    </a:moveTo>
                    <a:lnTo>
                      <a:pt x="1088911" y="1614607"/>
                    </a:lnTo>
                    <a:lnTo>
                      <a:pt x="0" y="1614607"/>
                    </a:lnTo>
                    <a:lnTo>
                      <a:pt x="0" y="0"/>
                    </a:lnTo>
                    <a:lnTo>
                      <a:pt x="2332038" y="0"/>
                    </a:lnTo>
                    <a:lnTo>
                      <a:pt x="2332038" y="1614607"/>
                    </a:lnTo>
                    <a:lnTo>
                      <a:pt x="1241283" y="1614607"/>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23" name="文本框 22"/>
              <p:cNvSpPr txBox="1"/>
              <p:nvPr/>
            </p:nvSpPr>
            <p:spPr>
              <a:xfrm>
                <a:off x="2042750" y="3320513"/>
                <a:ext cx="2120035" cy="1573953"/>
              </a:xfrm>
              <a:prstGeom prst="rect">
                <a:avLst/>
              </a:prstGeom>
              <a:noFill/>
            </p:spPr>
            <p:txBody>
              <a:bodyPr wrap="square" rtlCol="0">
                <a:spAutoFit/>
              </a:bodyPr>
              <a:lstStyle/>
              <a:p>
                <a:pPr algn="just">
                  <a:lnSpc>
                    <a:spcPct val="130000"/>
                  </a:lnSpc>
                  <a:spcBef>
                    <a:spcPts val="750"/>
                  </a:spcBef>
                </a:pPr>
                <a:r>
                  <a:rPr lang="x-none" sz="1050" dirty="0">
                    <a:solidFill>
                      <a:srgbClr val="EBF8F9"/>
                    </a:solidFill>
                    <a:latin typeface="微软雅黑" pitchFamily="34" charset="-122"/>
                    <a:ea typeface="微软雅黑" pitchFamily="34" charset="-122"/>
                  </a:rPr>
                  <a:t>分析攻击者和防御者双方的收益，预测出理性的攻击者和防御者在下一个博弈阶段攻击和防御的概率</a:t>
                </a:r>
                <a:endParaRPr lang="x-none" sz="1050" dirty="0">
                  <a:solidFill>
                    <a:srgbClr val="EBF8F9"/>
                  </a:solidFill>
                  <a:latin typeface="微软雅黑" pitchFamily="34" charset="-122"/>
                  <a:ea typeface="微软雅黑" pitchFamily="34" charset="-122"/>
                </a:endParaRPr>
              </a:p>
            </p:txBody>
          </p:sp>
        </p:grpSp>
      </p:grpSp>
      <p:grpSp>
        <p:nvGrpSpPr>
          <p:cNvPr id="26" name="组合 25"/>
          <p:cNvGrpSpPr/>
          <p:nvPr/>
        </p:nvGrpSpPr>
        <p:grpSpPr>
          <a:xfrm>
            <a:off x="3887470" y="648335"/>
            <a:ext cx="2034540" cy="1928969"/>
            <a:chOff x="5332414" y="1276511"/>
            <a:chExt cx="2332038" cy="2306747"/>
          </a:xfrm>
        </p:grpSpPr>
        <p:grpSp>
          <p:nvGrpSpPr>
            <p:cNvPr id="27" name="组合 26"/>
            <p:cNvGrpSpPr/>
            <p:nvPr/>
          </p:nvGrpSpPr>
          <p:grpSpPr>
            <a:xfrm>
              <a:off x="5560221" y="3141696"/>
              <a:ext cx="1876425" cy="441562"/>
              <a:chOff x="5560221" y="3141696"/>
              <a:chExt cx="1876425" cy="441562"/>
            </a:xfrm>
          </p:grpSpPr>
          <p:sp>
            <p:nvSpPr>
              <p:cNvPr id="31" name="任意多边形 30"/>
              <p:cNvSpPr/>
              <p:nvPr/>
            </p:nvSpPr>
            <p:spPr>
              <a:xfrm rot="10800000">
                <a:off x="5560221" y="3141696"/>
                <a:ext cx="1876425" cy="441562"/>
              </a:xfrm>
              <a:custGeom>
                <a:avLst/>
                <a:gdLst>
                  <a:gd name="connsiteX0" fmla="*/ 937291 w 1876425"/>
                  <a:gd name="connsiteY0" fmla="*/ 441562 h 441562"/>
                  <a:gd name="connsiteX1" fmla="*/ 861105 w 1876425"/>
                  <a:gd name="connsiteY1" fmla="*/ 360000 h 441562"/>
                  <a:gd name="connsiteX2" fmla="*/ 0 w 1876425"/>
                  <a:gd name="connsiteY2" fmla="*/ 360000 h 441562"/>
                  <a:gd name="connsiteX3" fmla="*/ 0 w 1876425"/>
                  <a:gd name="connsiteY3" fmla="*/ 0 h 441562"/>
                  <a:gd name="connsiteX4" fmla="*/ 1876425 w 1876425"/>
                  <a:gd name="connsiteY4" fmla="*/ 0 h 441562"/>
                  <a:gd name="connsiteX5" fmla="*/ 1876425 w 1876425"/>
                  <a:gd name="connsiteY5" fmla="*/ 360000 h 441562"/>
                  <a:gd name="connsiteX6" fmla="*/ 1013478 w 1876425"/>
                  <a:gd name="connsiteY6" fmla="*/ 360000 h 4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6425" h="441562">
                    <a:moveTo>
                      <a:pt x="937291" y="441562"/>
                    </a:moveTo>
                    <a:lnTo>
                      <a:pt x="861105" y="360000"/>
                    </a:lnTo>
                    <a:lnTo>
                      <a:pt x="0" y="360000"/>
                    </a:lnTo>
                    <a:lnTo>
                      <a:pt x="0" y="0"/>
                    </a:lnTo>
                    <a:lnTo>
                      <a:pt x="1876425" y="0"/>
                    </a:lnTo>
                    <a:lnTo>
                      <a:pt x="1876425" y="360000"/>
                    </a:lnTo>
                    <a:lnTo>
                      <a:pt x="1013478" y="360000"/>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32" name="文本框 31"/>
              <p:cNvSpPr txBox="1"/>
              <p:nvPr/>
            </p:nvSpPr>
            <p:spPr>
              <a:xfrm>
                <a:off x="5782926" y="3213648"/>
                <a:ext cx="1429173" cy="304504"/>
              </a:xfrm>
              <a:prstGeom prst="rect">
                <a:avLst/>
              </a:prstGeom>
              <a:noFill/>
            </p:spPr>
            <p:txBody>
              <a:bodyPr wrap="square" rtlCol="0">
                <a:spAutoFit/>
              </a:bodyPr>
              <a:lstStyle/>
              <a:p>
                <a:pPr algn="ctr"/>
                <a:r>
                  <a:rPr lang="x-none" altLang="zh-CN" sz="1000" b="1" dirty="0">
                    <a:solidFill>
                      <a:srgbClr val="E5F5F7"/>
                    </a:solidFill>
                    <a:latin typeface="微软雅黑" pitchFamily="34" charset="-122"/>
                    <a:ea typeface="微软雅黑" pitchFamily="34" charset="-122"/>
                    <a:sym typeface="+mn-ea"/>
                  </a:rPr>
                  <a:t>HMM的攻击预测</a:t>
                </a:r>
                <a:endParaRPr lang="x-none" altLang="zh-CN" sz="1015" b="1" dirty="0">
                  <a:solidFill>
                    <a:srgbClr val="E5F5F7"/>
                  </a:solidFill>
                  <a:latin typeface="微软雅黑" pitchFamily="34" charset="-122"/>
                  <a:ea typeface="微软雅黑" pitchFamily="34" charset="-122"/>
                </a:endParaRPr>
              </a:p>
            </p:txBody>
          </p:sp>
        </p:grpSp>
        <p:grpSp>
          <p:nvGrpSpPr>
            <p:cNvPr id="28" name="组合 27"/>
            <p:cNvGrpSpPr/>
            <p:nvPr/>
          </p:nvGrpSpPr>
          <p:grpSpPr>
            <a:xfrm>
              <a:off x="5332414" y="1276511"/>
              <a:ext cx="2332038" cy="1696168"/>
              <a:chOff x="5332414" y="1276511"/>
              <a:chExt cx="2332038" cy="1696168"/>
            </a:xfrm>
          </p:grpSpPr>
          <p:sp>
            <p:nvSpPr>
              <p:cNvPr id="29" name="任意多边形 28"/>
              <p:cNvSpPr/>
              <p:nvPr/>
            </p:nvSpPr>
            <p:spPr>
              <a:xfrm rot="10800000">
                <a:off x="5332414" y="1276511"/>
                <a:ext cx="2332038" cy="1696168"/>
              </a:xfrm>
              <a:custGeom>
                <a:avLst/>
                <a:gdLst>
                  <a:gd name="connsiteX0" fmla="*/ 2332038 w 2332038"/>
                  <a:gd name="connsiteY0" fmla="*/ 1696168 h 1696168"/>
                  <a:gd name="connsiteX1" fmla="*/ 0 w 2332038"/>
                  <a:gd name="connsiteY1" fmla="*/ 1696168 h 1696168"/>
                  <a:gd name="connsiteX2" fmla="*/ 0 w 2332038"/>
                  <a:gd name="connsiteY2" fmla="*/ 81561 h 1696168"/>
                  <a:gd name="connsiteX3" fmla="*/ 1090755 w 2332038"/>
                  <a:gd name="connsiteY3" fmla="*/ 81561 h 1696168"/>
                  <a:gd name="connsiteX4" fmla="*/ 1166941 w 2332038"/>
                  <a:gd name="connsiteY4" fmla="*/ 0 h 1696168"/>
                  <a:gd name="connsiteX5" fmla="*/ 1243127 w 2332038"/>
                  <a:gd name="connsiteY5" fmla="*/ 81561 h 1696168"/>
                  <a:gd name="connsiteX6" fmla="*/ 2332038 w 2332038"/>
                  <a:gd name="connsiteY6" fmla="*/ 81561 h 169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038" h="1696168">
                    <a:moveTo>
                      <a:pt x="2332038" y="1696168"/>
                    </a:moveTo>
                    <a:lnTo>
                      <a:pt x="0" y="1696168"/>
                    </a:lnTo>
                    <a:lnTo>
                      <a:pt x="0" y="81561"/>
                    </a:lnTo>
                    <a:lnTo>
                      <a:pt x="1090755" y="81561"/>
                    </a:lnTo>
                    <a:lnTo>
                      <a:pt x="1166941" y="0"/>
                    </a:lnTo>
                    <a:lnTo>
                      <a:pt x="1243127" y="81561"/>
                    </a:lnTo>
                    <a:lnTo>
                      <a:pt x="2332038" y="81561"/>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30" name="文本框 29"/>
              <p:cNvSpPr txBox="1"/>
              <p:nvPr/>
            </p:nvSpPr>
            <p:spPr>
              <a:xfrm>
                <a:off x="5424468" y="1373295"/>
                <a:ext cx="2120035" cy="1411652"/>
              </a:xfrm>
              <a:prstGeom prst="rect">
                <a:avLst/>
              </a:prstGeom>
              <a:noFill/>
            </p:spPr>
            <p:txBody>
              <a:bodyPr wrap="square" rtlCol="0">
                <a:spAutoFit/>
              </a:bodyPr>
              <a:lstStyle/>
              <a:p>
                <a:pPr algn="just">
                  <a:lnSpc>
                    <a:spcPct val="130000"/>
                  </a:lnSpc>
                  <a:spcBef>
                    <a:spcPts val="750"/>
                  </a:spcBef>
                </a:pPr>
                <a:r>
                  <a:rPr lang="zh-CN" altLang="en-US" sz="1050" dirty="0">
                    <a:solidFill>
                      <a:srgbClr val="EBF8F9"/>
                    </a:solidFill>
                    <a:latin typeface="微软雅黑" pitchFamily="34" charset="-122"/>
                    <a:ea typeface="微软雅黑" pitchFamily="34" charset="-122"/>
                  </a:rPr>
                  <a:t>报警信息出现在观察层。攻击意图出现在隐含层</a:t>
                </a:r>
                <a:r>
                  <a:rPr lang="x-none" altLang="zh-CN" sz="1050" dirty="0">
                    <a:solidFill>
                      <a:srgbClr val="EBF8F9"/>
                    </a:solidFill>
                    <a:latin typeface="微软雅黑" pitchFamily="34" charset="-122"/>
                    <a:ea typeface="微软雅黑" pitchFamily="34" charset="-122"/>
                  </a:rPr>
                  <a:t>。</a:t>
                </a:r>
                <a:r>
                  <a:rPr lang="zh-CN" altLang="en-US" sz="1050" dirty="0">
                    <a:solidFill>
                      <a:srgbClr val="EBF8F9"/>
                    </a:solidFill>
                    <a:latin typeface="微软雅黑" pitchFamily="34" charset="-122"/>
                    <a:ea typeface="微软雅黑" pitchFamily="34" charset="-122"/>
                  </a:rPr>
                  <a:t>Forward算法识别攻击场景,Viterbi算法预测攻击意图序列</a:t>
                </a:r>
                <a:endParaRPr lang="zh-CN" altLang="en-US" sz="1050" dirty="0">
                  <a:solidFill>
                    <a:srgbClr val="EBF8F9"/>
                  </a:solidFill>
                  <a:latin typeface="微软雅黑" pitchFamily="34" charset="-122"/>
                  <a:ea typeface="微软雅黑" pitchFamily="34" charset="-122"/>
                </a:endParaRPr>
              </a:p>
            </p:txBody>
          </p:sp>
        </p:grpSp>
      </p:grpSp>
      <p:grpSp>
        <p:nvGrpSpPr>
          <p:cNvPr id="33" name="组合 32"/>
          <p:cNvGrpSpPr/>
          <p:nvPr/>
        </p:nvGrpSpPr>
        <p:grpSpPr>
          <a:xfrm>
            <a:off x="6545578" y="1783483"/>
            <a:ext cx="1749029" cy="1734695"/>
            <a:chOff x="8727434" y="2530375"/>
            <a:chExt cx="2332038" cy="2312925"/>
          </a:xfrm>
        </p:grpSpPr>
        <p:grpSp>
          <p:nvGrpSpPr>
            <p:cNvPr id="34" name="组合 33"/>
            <p:cNvGrpSpPr/>
            <p:nvPr/>
          </p:nvGrpSpPr>
          <p:grpSpPr>
            <a:xfrm>
              <a:off x="8955242" y="2530375"/>
              <a:ext cx="1876425" cy="447741"/>
              <a:chOff x="8955242" y="2530375"/>
              <a:chExt cx="1876425" cy="447741"/>
            </a:xfrm>
          </p:grpSpPr>
          <p:sp>
            <p:nvSpPr>
              <p:cNvPr id="38" name="任意多边形 37"/>
              <p:cNvSpPr/>
              <p:nvPr/>
            </p:nvSpPr>
            <p:spPr>
              <a:xfrm rot="10800000">
                <a:off x="8955242" y="2536554"/>
                <a:ext cx="1876425" cy="441562"/>
              </a:xfrm>
              <a:custGeom>
                <a:avLst/>
                <a:gdLst>
                  <a:gd name="connsiteX0" fmla="*/ 1876425 w 1876425"/>
                  <a:gd name="connsiteY0" fmla="*/ 441562 h 441562"/>
                  <a:gd name="connsiteX1" fmla="*/ 0 w 1876425"/>
                  <a:gd name="connsiteY1" fmla="*/ 441562 h 441562"/>
                  <a:gd name="connsiteX2" fmla="*/ 0 w 1876425"/>
                  <a:gd name="connsiteY2" fmla="*/ 81562 h 441562"/>
                  <a:gd name="connsiteX3" fmla="*/ 862947 w 1876425"/>
                  <a:gd name="connsiteY3" fmla="*/ 81562 h 441562"/>
                  <a:gd name="connsiteX4" fmla="*/ 939134 w 1876425"/>
                  <a:gd name="connsiteY4" fmla="*/ 0 h 441562"/>
                  <a:gd name="connsiteX5" fmla="*/ 1015321 w 1876425"/>
                  <a:gd name="connsiteY5" fmla="*/ 81562 h 441562"/>
                  <a:gd name="connsiteX6" fmla="*/ 1876425 w 1876425"/>
                  <a:gd name="connsiteY6" fmla="*/ 81562 h 4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6425" h="441562">
                    <a:moveTo>
                      <a:pt x="1876425" y="441562"/>
                    </a:moveTo>
                    <a:lnTo>
                      <a:pt x="0" y="441562"/>
                    </a:lnTo>
                    <a:lnTo>
                      <a:pt x="0" y="81562"/>
                    </a:lnTo>
                    <a:lnTo>
                      <a:pt x="862947" y="81562"/>
                    </a:lnTo>
                    <a:lnTo>
                      <a:pt x="939134" y="0"/>
                    </a:lnTo>
                    <a:lnTo>
                      <a:pt x="1015321" y="81562"/>
                    </a:lnTo>
                    <a:lnTo>
                      <a:pt x="1876425" y="81562"/>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39" name="文本框 38"/>
              <p:cNvSpPr txBox="1"/>
              <p:nvPr/>
            </p:nvSpPr>
            <p:spPr>
              <a:xfrm>
                <a:off x="9354629" y="2530375"/>
                <a:ext cx="1090506" cy="339513"/>
              </a:xfrm>
              <a:prstGeom prst="rect">
                <a:avLst/>
              </a:prstGeom>
              <a:noFill/>
            </p:spPr>
            <p:txBody>
              <a:bodyPr wrap="none" rtlCol="0">
                <a:spAutoFit/>
              </a:bodyPr>
              <a:lstStyle/>
              <a:p>
                <a:pPr algn="ctr"/>
                <a:r>
                  <a:rPr lang="x-none" altLang="zh-CN" sz="1015" b="1" dirty="0">
                    <a:solidFill>
                      <a:srgbClr val="E5F5F7"/>
                    </a:solidFill>
                    <a:latin typeface="微软雅黑" pitchFamily="34" charset="-122"/>
                    <a:ea typeface="微软雅黑" pitchFamily="34" charset="-122"/>
                  </a:rPr>
                  <a:t>攻击相关性</a:t>
                </a:r>
                <a:endParaRPr lang="x-none" altLang="zh-CN" sz="1015" b="1" dirty="0">
                  <a:solidFill>
                    <a:srgbClr val="E5F5F7"/>
                  </a:solidFill>
                  <a:latin typeface="微软雅黑" pitchFamily="34" charset="-122"/>
                  <a:ea typeface="微软雅黑" pitchFamily="34" charset="-122"/>
                </a:endParaRPr>
              </a:p>
            </p:txBody>
          </p:sp>
        </p:grpSp>
        <p:grpSp>
          <p:nvGrpSpPr>
            <p:cNvPr id="35" name="组合 34"/>
            <p:cNvGrpSpPr/>
            <p:nvPr/>
          </p:nvGrpSpPr>
          <p:grpSpPr>
            <a:xfrm>
              <a:off x="8727434" y="3147132"/>
              <a:ext cx="2332038" cy="1696168"/>
              <a:chOff x="8727434" y="3147132"/>
              <a:chExt cx="2332038" cy="1696168"/>
            </a:xfrm>
          </p:grpSpPr>
          <p:sp>
            <p:nvSpPr>
              <p:cNvPr id="36" name="任意多边形 35"/>
              <p:cNvSpPr/>
              <p:nvPr/>
            </p:nvSpPr>
            <p:spPr>
              <a:xfrm>
                <a:off x="8727434" y="3147132"/>
                <a:ext cx="2332038" cy="1696168"/>
              </a:xfrm>
              <a:custGeom>
                <a:avLst/>
                <a:gdLst>
                  <a:gd name="connsiteX0" fmla="*/ 1166941 w 2332038"/>
                  <a:gd name="connsiteY0" fmla="*/ 0 h 1696168"/>
                  <a:gd name="connsiteX1" fmla="*/ 1243127 w 2332038"/>
                  <a:gd name="connsiteY1" fmla="*/ 81561 h 1696168"/>
                  <a:gd name="connsiteX2" fmla="*/ 2332038 w 2332038"/>
                  <a:gd name="connsiteY2" fmla="*/ 81561 h 1696168"/>
                  <a:gd name="connsiteX3" fmla="*/ 2332038 w 2332038"/>
                  <a:gd name="connsiteY3" fmla="*/ 1696168 h 1696168"/>
                  <a:gd name="connsiteX4" fmla="*/ 0 w 2332038"/>
                  <a:gd name="connsiteY4" fmla="*/ 1696168 h 1696168"/>
                  <a:gd name="connsiteX5" fmla="*/ 0 w 2332038"/>
                  <a:gd name="connsiteY5" fmla="*/ 81561 h 1696168"/>
                  <a:gd name="connsiteX6" fmla="*/ 1090755 w 2332038"/>
                  <a:gd name="connsiteY6" fmla="*/ 81561 h 169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038" h="1696168">
                    <a:moveTo>
                      <a:pt x="1166941" y="0"/>
                    </a:moveTo>
                    <a:lnTo>
                      <a:pt x="1243127" y="81561"/>
                    </a:lnTo>
                    <a:lnTo>
                      <a:pt x="2332038" y="81561"/>
                    </a:lnTo>
                    <a:lnTo>
                      <a:pt x="2332038" y="1696168"/>
                    </a:lnTo>
                    <a:lnTo>
                      <a:pt x="0" y="1696168"/>
                    </a:lnTo>
                    <a:lnTo>
                      <a:pt x="0" y="81561"/>
                    </a:lnTo>
                    <a:lnTo>
                      <a:pt x="1090755" y="81561"/>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37" name="文本框 36"/>
              <p:cNvSpPr txBox="1"/>
              <p:nvPr/>
            </p:nvSpPr>
            <p:spPr>
              <a:xfrm>
                <a:off x="8833435" y="3320513"/>
                <a:ext cx="2120035" cy="993139"/>
              </a:xfrm>
              <a:prstGeom prst="rect">
                <a:avLst/>
              </a:prstGeom>
              <a:noFill/>
            </p:spPr>
            <p:txBody>
              <a:bodyPr wrap="square" rtlCol="0">
                <a:spAutoFit/>
              </a:bodyPr>
              <a:lstStyle/>
              <a:p>
                <a:pPr algn="just">
                  <a:lnSpc>
                    <a:spcPct val="130000"/>
                  </a:lnSpc>
                  <a:spcBef>
                    <a:spcPts val="750"/>
                  </a:spcBef>
                </a:pPr>
                <a:r>
                  <a:rPr lang="x-none" sz="1050" dirty="0">
                    <a:solidFill>
                      <a:srgbClr val="EBF8F9"/>
                    </a:solidFill>
                    <a:latin typeface="微软雅黑" pitchFamily="34" charset="-122"/>
                    <a:ea typeface="微软雅黑" pitchFamily="34" charset="-122"/>
                  </a:rPr>
                  <a:t>构建攻击库，根据攻击行为的前后依赖关系作规则匹配</a:t>
                </a:r>
                <a:endParaRPr lang="x-none" sz="1050" dirty="0">
                  <a:solidFill>
                    <a:srgbClr val="EBF8F9"/>
                  </a:solidFill>
                  <a:latin typeface="微软雅黑" pitchFamily="34" charset="-122"/>
                  <a:ea typeface="微软雅黑" pitchFamily="34" charset="-122"/>
                </a:endParaRPr>
              </a:p>
            </p:txBody>
          </p:sp>
        </p:grpSp>
      </p:grpSp>
      <p:grpSp>
        <p:nvGrpSpPr>
          <p:cNvPr id="40" name="组合 39"/>
          <p:cNvGrpSpPr/>
          <p:nvPr/>
        </p:nvGrpSpPr>
        <p:grpSpPr>
          <a:xfrm>
            <a:off x="827485" y="1914526"/>
            <a:ext cx="528638" cy="528638"/>
            <a:chOff x="1103312" y="2705100"/>
            <a:chExt cx="704850" cy="704850"/>
          </a:xfrm>
        </p:grpSpPr>
        <p:sp>
          <p:nvSpPr>
            <p:cNvPr id="41" name="椭圆 40"/>
            <p:cNvSpPr/>
            <p:nvPr/>
          </p:nvSpPr>
          <p:spPr>
            <a:xfrm>
              <a:off x="1103312" y="2705100"/>
              <a:ext cx="704850" cy="704850"/>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2" name="文本框 41"/>
            <p:cNvSpPr txBox="1"/>
            <p:nvPr/>
          </p:nvSpPr>
          <p:spPr>
            <a:xfrm>
              <a:off x="1141817" y="2770115"/>
              <a:ext cx="599439" cy="548639"/>
            </a:xfrm>
            <a:prstGeom prst="rect">
              <a:avLst/>
            </a:prstGeom>
            <a:noFill/>
          </p:spPr>
          <p:txBody>
            <a:bodyPr wrap="none" rtlCol="0" anchor="t">
              <a:spAutoFit/>
            </a:bodyPr>
            <a:lstStyle/>
            <a:p>
              <a:pPr algn="ctr"/>
              <a:r>
                <a:rPr lang="x-none" altLang="en-US" sz="2100" b="1" dirty="0">
                  <a:solidFill>
                    <a:srgbClr val="E5F5F7"/>
                  </a:solidFill>
                  <a:latin typeface="Adobe Myungjo Std M" panose="02020600000000000000" pitchFamily="18" charset="-128"/>
                  <a:ea typeface="Adobe Myungjo Std M" panose="02020600000000000000" pitchFamily="18" charset="-128"/>
                </a:rPr>
                <a:t>01</a:t>
              </a:r>
              <a:endParaRPr lang="x-none" altLang="en-US" sz="2100" b="1" dirty="0">
                <a:solidFill>
                  <a:srgbClr val="E5F5F7"/>
                </a:solidFill>
                <a:latin typeface="Adobe Myungjo Std M" panose="02020600000000000000" pitchFamily="18" charset="-128"/>
                <a:ea typeface="Adobe Myungjo Std M" panose="02020600000000000000" pitchFamily="18" charset="-128"/>
              </a:endParaRPr>
            </a:p>
          </p:txBody>
        </p:sp>
      </p:grpSp>
      <p:grpSp>
        <p:nvGrpSpPr>
          <p:cNvPr id="43" name="组合 42"/>
          <p:cNvGrpSpPr/>
          <p:nvPr/>
        </p:nvGrpSpPr>
        <p:grpSpPr>
          <a:xfrm>
            <a:off x="3374230" y="1914528"/>
            <a:ext cx="528638" cy="528638"/>
            <a:chOff x="4498975" y="2705100"/>
            <a:chExt cx="704850" cy="704850"/>
          </a:xfrm>
        </p:grpSpPr>
        <p:sp>
          <p:nvSpPr>
            <p:cNvPr id="44" name="椭圆 43"/>
            <p:cNvSpPr/>
            <p:nvPr/>
          </p:nvSpPr>
          <p:spPr>
            <a:xfrm>
              <a:off x="4498975" y="2705100"/>
              <a:ext cx="704850" cy="704850"/>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5" name="文本框 44"/>
            <p:cNvSpPr txBox="1"/>
            <p:nvPr/>
          </p:nvSpPr>
          <p:spPr>
            <a:xfrm>
              <a:off x="4529244" y="2762077"/>
              <a:ext cx="609567" cy="553997"/>
            </a:xfrm>
            <a:prstGeom prst="rect">
              <a:avLst/>
            </a:prstGeom>
            <a:noFill/>
          </p:spPr>
          <p:txBody>
            <a:bodyPr wrap="none" rtlCol="0" anchor="t">
              <a:spAutoFit/>
            </a:bodyPr>
            <a:lstStyle/>
            <a:p>
              <a:pPr algn="ctr"/>
              <a:r>
                <a:rPr lang="en-US" altLang="zh-CN" sz="2100" b="1" dirty="0">
                  <a:solidFill>
                    <a:srgbClr val="E5F5F7"/>
                  </a:solidFill>
                  <a:latin typeface="Adobe Myungjo Std M" panose="02020600000000000000" pitchFamily="18" charset="-128"/>
                  <a:ea typeface="Adobe Myungjo Std M" panose="02020600000000000000" pitchFamily="18" charset="-128"/>
                </a:rPr>
                <a:t>02</a:t>
              </a:r>
              <a:endParaRPr lang="zh-CN" altLang="en-US" sz="2100" b="1" dirty="0">
                <a:solidFill>
                  <a:srgbClr val="E5F5F7"/>
                </a:solidFill>
                <a:latin typeface="Adobe Myungjo Std M" panose="02020600000000000000" pitchFamily="18" charset="-128"/>
              </a:endParaRPr>
            </a:p>
          </p:txBody>
        </p:sp>
      </p:grpSp>
      <p:grpSp>
        <p:nvGrpSpPr>
          <p:cNvPr id="46" name="组合 45"/>
          <p:cNvGrpSpPr/>
          <p:nvPr/>
        </p:nvGrpSpPr>
        <p:grpSpPr>
          <a:xfrm>
            <a:off x="5920981" y="1914526"/>
            <a:ext cx="528638" cy="528638"/>
            <a:chOff x="7894637" y="2705100"/>
            <a:chExt cx="704850" cy="704850"/>
          </a:xfrm>
        </p:grpSpPr>
        <p:sp>
          <p:nvSpPr>
            <p:cNvPr id="47" name="椭圆 46"/>
            <p:cNvSpPr/>
            <p:nvPr/>
          </p:nvSpPr>
          <p:spPr>
            <a:xfrm>
              <a:off x="7894637" y="2705100"/>
              <a:ext cx="704850" cy="704850"/>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8" name="文本框 47"/>
            <p:cNvSpPr txBox="1"/>
            <p:nvPr/>
          </p:nvSpPr>
          <p:spPr>
            <a:xfrm>
              <a:off x="7923965" y="2770116"/>
              <a:ext cx="609567" cy="553997"/>
            </a:xfrm>
            <a:prstGeom prst="rect">
              <a:avLst/>
            </a:prstGeom>
            <a:noFill/>
          </p:spPr>
          <p:txBody>
            <a:bodyPr wrap="none" rtlCol="0" anchor="t">
              <a:spAutoFit/>
            </a:bodyPr>
            <a:lstStyle/>
            <a:p>
              <a:pPr algn="ctr"/>
              <a:r>
                <a:rPr lang="en-US" altLang="zh-CN" sz="2100" b="1" dirty="0">
                  <a:solidFill>
                    <a:srgbClr val="E5F5F7"/>
                  </a:solidFill>
                  <a:latin typeface="Adobe Myungjo Std M" panose="02020600000000000000" pitchFamily="18" charset="-128"/>
                  <a:ea typeface="Adobe Myungjo Std M" panose="02020600000000000000" pitchFamily="18" charset="-128"/>
                </a:rPr>
                <a:t>03</a:t>
              </a:r>
              <a:endParaRPr lang="zh-CN" altLang="en-US" sz="2100" b="1" dirty="0">
                <a:solidFill>
                  <a:srgbClr val="E5F5F7"/>
                </a:solidFill>
                <a:latin typeface="Adobe Myungjo Std M" panose="02020600000000000000" pitchFamily="18" charset="-128"/>
              </a:endParaRPr>
            </a:p>
          </p:txBody>
        </p:sp>
      </p:grpSp>
      <p:grpSp>
        <p:nvGrpSpPr>
          <p:cNvPr id="52" name="组合 51"/>
          <p:cNvGrpSpPr/>
          <p:nvPr/>
        </p:nvGrpSpPr>
        <p:grpSpPr>
          <a:xfrm>
            <a:off x="3494483" y="3230045"/>
            <a:ext cx="288132" cy="288132"/>
            <a:chOff x="4659311" y="4459126"/>
            <a:chExt cx="384176" cy="384176"/>
          </a:xfrm>
        </p:grpSpPr>
        <p:sp>
          <p:nvSpPr>
            <p:cNvPr id="53" name="椭圆 52"/>
            <p:cNvSpPr/>
            <p:nvPr/>
          </p:nvSpPr>
          <p:spPr>
            <a:xfrm>
              <a:off x="4659311" y="4459126"/>
              <a:ext cx="384176" cy="384176"/>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54" name="图片 53"/>
            <p:cNvPicPr>
              <a:picLocks noChangeAspect="1"/>
            </p:cNvPicPr>
            <p:nvPr/>
          </p:nvPicPr>
          <p:blipFill>
            <a:blip r:embed="rId1" cstate="screen"/>
            <a:stretch>
              <a:fillRect/>
            </a:stretch>
          </p:blipFill>
          <p:spPr>
            <a:xfrm>
              <a:off x="4746409" y="4546224"/>
              <a:ext cx="209979" cy="209979"/>
            </a:xfrm>
            <a:prstGeom prst="rect">
              <a:avLst/>
            </a:prstGeom>
          </p:spPr>
        </p:pic>
      </p:grpSp>
      <p:grpSp>
        <p:nvGrpSpPr>
          <p:cNvPr id="55" name="组合 54"/>
          <p:cNvGrpSpPr/>
          <p:nvPr/>
        </p:nvGrpSpPr>
        <p:grpSpPr>
          <a:xfrm>
            <a:off x="947737" y="850227"/>
            <a:ext cx="288132" cy="288132"/>
            <a:chOff x="1263649" y="1286036"/>
            <a:chExt cx="384176" cy="384176"/>
          </a:xfrm>
        </p:grpSpPr>
        <p:sp>
          <p:nvSpPr>
            <p:cNvPr id="56" name="椭圆 55"/>
            <p:cNvSpPr/>
            <p:nvPr/>
          </p:nvSpPr>
          <p:spPr>
            <a:xfrm>
              <a:off x="1263649" y="1286036"/>
              <a:ext cx="384176" cy="384176"/>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57" name="图片 56"/>
            <p:cNvPicPr>
              <a:picLocks noChangeAspect="1"/>
            </p:cNvPicPr>
            <p:nvPr/>
          </p:nvPicPr>
          <p:blipFill>
            <a:blip r:embed="rId2" cstate="screen"/>
            <a:stretch>
              <a:fillRect/>
            </a:stretch>
          </p:blipFill>
          <p:spPr>
            <a:xfrm>
              <a:off x="1274035" y="1337329"/>
              <a:ext cx="342856" cy="277323"/>
            </a:xfrm>
            <a:prstGeom prst="rect">
              <a:avLst/>
            </a:prstGeom>
          </p:spPr>
        </p:pic>
      </p:grpSp>
      <p:sp>
        <p:nvSpPr>
          <p:cNvPr id="58" name="灯片编号占位符 33"/>
          <p:cNvSpPr>
            <a:spLocks noGrp="1"/>
          </p:cNvSpPr>
          <p:nvPr>
            <p:ph type="sldNum" sz="quarter" idx="12"/>
          </p:nvPr>
        </p:nvSpPr>
        <p:spPr>
          <a:xfrm>
            <a:off x="6457950" y="4767264"/>
            <a:ext cx="2057400" cy="273844"/>
          </a:xfrm>
        </p:spPr>
        <p:txBody>
          <a:bodyPr/>
          <a:lstStyle/>
          <a:p>
            <a:fld id="{D447205E-B5AF-420F-9205-14CD5B2048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53" presetClass="entr" presetSubtype="16"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par>
                                <p:cTn id="18" presetID="26" presetClass="emph" presetSubtype="0" fill="hold" nodeType="withEffect">
                                  <p:stCondLst>
                                    <p:cond delay="500"/>
                                  </p:stCondLst>
                                  <p:childTnLst>
                                    <p:animEffect transition="out" filter="fade">
                                      <p:cBhvr>
                                        <p:cTn id="19" dur="500" tmFilter="0, 0; .2, .5; .8, .5; 1, 0"/>
                                        <p:tgtEl>
                                          <p:spTgt spid="40"/>
                                        </p:tgtEl>
                                      </p:cBhvr>
                                    </p:animEffect>
                                    <p:animScale>
                                      <p:cBhvr>
                                        <p:cTn id="20" dur="250" autoRev="1" fill="hold"/>
                                        <p:tgtEl>
                                          <p:spTgt spid="40"/>
                                        </p:tgtEl>
                                      </p:cBhvr>
                                      <p:by x="105000" y="105000"/>
                                    </p:animScale>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250"/>
                                        <p:tgtEl>
                                          <p:spTgt spid="55"/>
                                        </p:tgtEl>
                                      </p:cBhvr>
                                    </p:animEffect>
                                  </p:childTnLst>
                                </p:cTn>
                              </p:par>
                              <p:par>
                                <p:cTn id="24" presetID="26" presetClass="emph" presetSubtype="0" fill="hold" nodeType="withEffect">
                                  <p:stCondLst>
                                    <p:cond delay="250"/>
                                  </p:stCondLst>
                                  <p:childTnLst>
                                    <p:animEffect transition="out" filter="fade">
                                      <p:cBhvr>
                                        <p:cTn id="25" dur="500" tmFilter="0, 0; .2, .5; .8, .5; 1, 0"/>
                                        <p:tgtEl>
                                          <p:spTgt spid="55"/>
                                        </p:tgtEl>
                                      </p:cBhvr>
                                    </p:animEffect>
                                    <p:animScale>
                                      <p:cBhvr>
                                        <p:cTn id="26" dur="250" autoRev="1" fill="hold"/>
                                        <p:tgtEl>
                                          <p:spTgt spid="55"/>
                                        </p:tgtEl>
                                      </p:cBhvr>
                                      <p:by x="105000" y="105000"/>
                                    </p:animScale>
                                  </p:childTnLst>
                                </p:cTn>
                              </p:par>
                              <p:par>
                                <p:cTn id="27" presetID="22" presetClass="entr" presetSubtype="1" fill="hold" nodeType="withEffect">
                                  <p:stCondLst>
                                    <p:cond delay="25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250"/>
                                        <p:tgtEl>
                                          <p:spTgt spid="16"/>
                                        </p:tgtEl>
                                      </p:cBhvr>
                                    </p:animEffect>
                                  </p:childTnLst>
                                </p:cTn>
                              </p:par>
                              <p:par>
                                <p:cTn id="30" presetID="22" presetClass="entr" presetSubtype="1" fill="hold" grpId="0" nodeType="withEffect">
                                  <p:stCondLst>
                                    <p:cond delay="50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250"/>
                                        <p:tgtEl>
                                          <p:spTgt spid="10"/>
                                        </p:tgtEl>
                                      </p:cBhvr>
                                    </p:animEffect>
                                  </p:childTnLst>
                                </p:cTn>
                              </p:par>
                              <p:par>
                                <p:cTn id="33" presetID="22" presetClass="entr" presetSubtype="8" fill="hold" nodeType="withEffect">
                                  <p:stCondLst>
                                    <p:cond delay="75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250"/>
                                        <p:tgtEl>
                                          <p:spTgt spid="13"/>
                                        </p:tgtEl>
                                      </p:cBhvr>
                                    </p:animEffect>
                                  </p:childTnLst>
                                </p:cTn>
                              </p:par>
                              <p:par>
                                <p:cTn id="36" presetID="1" presetClass="entr" presetSubtype="0" fill="hold" nodeType="withEffect">
                                  <p:stCondLst>
                                    <p:cond delay="750"/>
                                  </p:stCondLst>
                                  <p:childTnLst>
                                    <p:set>
                                      <p:cBhvr>
                                        <p:cTn id="37" dur="1" fill="hold">
                                          <p:stCondLst>
                                            <p:cond delay="0"/>
                                          </p:stCondLst>
                                        </p:cTn>
                                        <p:tgtEl>
                                          <p:spTgt spid="19"/>
                                        </p:tgtEl>
                                        <p:attrNameLst>
                                          <p:attrName>style.visibility</p:attrName>
                                        </p:attrNameLst>
                                      </p:cBhvr>
                                      <p:to>
                                        <p:strVal val="visible"/>
                                      </p:to>
                                    </p:set>
                                  </p:childTnLst>
                                </p:cTn>
                              </p:par>
                              <p:par>
                                <p:cTn id="38" presetID="26" presetClass="emph" presetSubtype="0" fill="hold" nodeType="withEffect">
                                  <p:stCondLst>
                                    <p:cond delay="750"/>
                                  </p:stCondLst>
                                  <p:childTnLst>
                                    <p:animEffect transition="out" filter="fade">
                                      <p:cBhvr>
                                        <p:cTn id="39" dur="500" tmFilter="0, 0; .2, .5; .8, .5; 1, 0"/>
                                        <p:tgtEl>
                                          <p:spTgt spid="19"/>
                                        </p:tgtEl>
                                      </p:cBhvr>
                                    </p:animEffect>
                                    <p:animScale>
                                      <p:cBhvr>
                                        <p:cTn id="40" dur="250" autoRev="1" fill="hold"/>
                                        <p:tgtEl>
                                          <p:spTgt spid="19"/>
                                        </p:tgtEl>
                                      </p:cBhvr>
                                      <p:by x="105000" y="105000"/>
                                    </p:animScale>
                                  </p:childTnLst>
                                </p:cTn>
                              </p:par>
                            </p:childTnLst>
                          </p:cTn>
                        </p:par>
                        <p:par>
                          <p:cTn id="41" fill="hold">
                            <p:stCondLst>
                              <p:cond delay="1150"/>
                            </p:stCondLst>
                            <p:childTnLst>
                              <p:par>
                                <p:cTn id="42" presetID="10" presetClass="entr" presetSubtype="0" fill="hold"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26" presetClass="emph" presetSubtype="0" fill="hold" nodeType="withEffect">
                                  <p:stCondLst>
                                    <p:cond delay="500"/>
                                  </p:stCondLst>
                                  <p:childTnLst>
                                    <p:animEffect transition="out" filter="fade">
                                      <p:cBhvr>
                                        <p:cTn id="46" dur="500" tmFilter="0, 0; .2, .5; .8, .5; 1, 0"/>
                                        <p:tgtEl>
                                          <p:spTgt spid="43"/>
                                        </p:tgtEl>
                                      </p:cBhvr>
                                    </p:animEffect>
                                    <p:animScale>
                                      <p:cBhvr>
                                        <p:cTn id="47" dur="250" autoRev="1" fill="hold"/>
                                        <p:tgtEl>
                                          <p:spTgt spid="43"/>
                                        </p:tgtEl>
                                      </p:cBhvr>
                                      <p:by x="105000" y="105000"/>
                                    </p:animScale>
                                  </p:childTnLst>
                                </p:cTn>
                              </p:par>
                              <p:par>
                                <p:cTn id="48" presetID="10" presetClass="entr" presetSubtype="0"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par>
                                <p:cTn id="51" presetID="26" presetClass="emph" presetSubtype="0" fill="hold" nodeType="withEffect">
                                  <p:stCondLst>
                                    <p:cond delay="500"/>
                                  </p:stCondLst>
                                  <p:childTnLst>
                                    <p:animEffect transition="out" filter="fade">
                                      <p:cBhvr>
                                        <p:cTn id="52" dur="500" tmFilter="0, 0; .2, .5; .8, .5; 1, 0"/>
                                        <p:tgtEl>
                                          <p:spTgt spid="52"/>
                                        </p:tgtEl>
                                      </p:cBhvr>
                                    </p:animEffect>
                                    <p:animScale>
                                      <p:cBhvr>
                                        <p:cTn id="53" dur="250" autoRev="1" fill="hold"/>
                                        <p:tgtEl>
                                          <p:spTgt spid="52"/>
                                        </p:tgtEl>
                                      </p:cBhvr>
                                      <p:by x="105000" y="105000"/>
                                    </p:animScale>
                                  </p:childTnLst>
                                </p:cTn>
                              </p:par>
                              <p:par>
                                <p:cTn id="54" presetID="22" presetClass="entr" presetSubtype="4"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250"/>
                                        <p:tgtEl>
                                          <p:spTgt spid="18"/>
                                        </p:tgtEl>
                                      </p:cBhvr>
                                    </p:animEffect>
                                  </p:childTnLst>
                                </p:cTn>
                              </p:par>
                              <p:par>
                                <p:cTn id="57" presetID="22" presetClass="entr" presetSubtype="4" fill="hold" grpId="0" nodeType="withEffect">
                                  <p:stCondLst>
                                    <p:cond delay="25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250"/>
                                        <p:tgtEl>
                                          <p:spTgt spid="11"/>
                                        </p:tgtEl>
                                      </p:cBhvr>
                                    </p:animEffect>
                                  </p:childTnLst>
                                </p:cTn>
                              </p:par>
                              <p:par>
                                <p:cTn id="60" presetID="22" presetClass="entr" presetSubtype="8" fill="hold" nodeType="withEffect">
                                  <p:stCondLst>
                                    <p:cond delay="50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250"/>
                                        <p:tgtEl>
                                          <p:spTgt spid="14"/>
                                        </p:tgtEl>
                                      </p:cBhvr>
                                    </p:animEffect>
                                  </p:childTnLst>
                                </p:cTn>
                              </p:par>
                              <p:par>
                                <p:cTn id="63" presetID="10" presetClass="entr" presetSubtype="0" fill="hold" nodeType="withEffect">
                                  <p:stCondLst>
                                    <p:cond delay="50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par>
                                <p:cTn id="66" presetID="26" presetClass="emph" presetSubtype="0" fill="hold" nodeType="withEffect">
                                  <p:stCondLst>
                                    <p:cond delay="500"/>
                                  </p:stCondLst>
                                  <p:childTnLst>
                                    <p:animEffect transition="out" filter="fade">
                                      <p:cBhvr>
                                        <p:cTn id="67" dur="500" tmFilter="0, 0; .2, .5; .8, .5; 1, 0"/>
                                        <p:tgtEl>
                                          <p:spTgt spid="26"/>
                                        </p:tgtEl>
                                      </p:cBhvr>
                                    </p:animEffect>
                                    <p:animScale>
                                      <p:cBhvr>
                                        <p:cTn id="68" dur="250" autoRev="1" fill="hold"/>
                                        <p:tgtEl>
                                          <p:spTgt spid="26"/>
                                        </p:tgtEl>
                                      </p:cBhvr>
                                      <p:by x="105000" y="105000"/>
                                    </p:animScale>
                                  </p:childTnLst>
                                </p:cTn>
                              </p:par>
                            </p:childTnLst>
                          </p:cTn>
                        </p:par>
                        <p:par>
                          <p:cTn id="69" fill="hold">
                            <p:stCondLst>
                              <p:cond delay="1650"/>
                            </p:stCondLst>
                            <p:childTnLst>
                              <p:par>
                                <p:cTn id="70" presetID="53" presetClass="entr" presetSubtype="16" fill="hold" nodeType="after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p:cTn id="72" dur="500" fill="hold"/>
                                        <p:tgtEl>
                                          <p:spTgt spid="46"/>
                                        </p:tgtEl>
                                        <p:attrNameLst>
                                          <p:attrName>ppt_w</p:attrName>
                                        </p:attrNameLst>
                                      </p:cBhvr>
                                      <p:tavLst>
                                        <p:tav tm="0">
                                          <p:val>
                                            <p:fltVal val="0"/>
                                          </p:val>
                                        </p:tav>
                                        <p:tav tm="100000">
                                          <p:val>
                                            <p:strVal val="#ppt_w"/>
                                          </p:val>
                                        </p:tav>
                                      </p:tavLst>
                                    </p:anim>
                                    <p:anim calcmode="lin" valueType="num">
                                      <p:cBhvr>
                                        <p:cTn id="73" dur="500" fill="hold"/>
                                        <p:tgtEl>
                                          <p:spTgt spid="46"/>
                                        </p:tgtEl>
                                        <p:attrNameLst>
                                          <p:attrName>ppt_h</p:attrName>
                                        </p:attrNameLst>
                                      </p:cBhvr>
                                      <p:tavLst>
                                        <p:tav tm="0">
                                          <p:val>
                                            <p:fltVal val="0"/>
                                          </p:val>
                                        </p:tav>
                                        <p:tav tm="100000">
                                          <p:val>
                                            <p:strVal val="#ppt_h"/>
                                          </p:val>
                                        </p:tav>
                                      </p:tavLst>
                                    </p:anim>
                                    <p:animEffect transition="in" filter="fade">
                                      <p:cBhvr>
                                        <p:cTn id="74" dur="500"/>
                                        <p:tgtEl>
                                          <p:spTgt spid="46"/>
                                        </p:tgtEl>
                                      </p:cBhvr>
                                    </p:animEffect>
                                  </p:childTnLst>
                                </p:cTn>
                              </p:par>
                              <p:par>
                                <p:cTn id="75" presetID="26" presetClass="emph" presetSubtype="0" fill="hold" nodeType="withEffect">
                                  <p:stCondLst>
                                    <p:cond delay="500"/>
                                  </p:stCondLst>
                                  <p:childTnLst>
                                    <p:animEffect transition="out" filter="fade">
                                      <p:cBhvr>
                                        <p:cTn id="76" dur="500" tmFilter="0, 0; .2, .5; .8, .5; 1, 0"/>
                                        <p:tgtEl>
                                          <p:spTgt spid="46"/>
                                        </p:tgtEl>
                                      </p:cBhvr>
                                    </p:animEffect>
                                    <p:animScale>
                                      <p:cBhvr>
                                        <p:cTn id="77" dur="250" autoRev="1" fill="hold"/>
                                        <p:tgtEl>
                                          <p:spTgt spid="46"/>
                                        </p:tgtEl>
                                      </p:cBhvr>
                                      <p:by x="105000" y="105000"/>
                                    </p:animScale>
                                  </p:childTnLst>
                                </p:cTn>
                              </p:par>
                              <p:par>
                                <p:cTn id="78" presetID="22" presetClass="entr" presetSubtype="1"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up)">
                                      <p:cBhvr>
                                        <p:cTn id="80" dur="250"/>
                                        <p:tgtEl>
                                          <p:spTgt spid="17"/>
                                        </p:tgtEl>
                                      </p:cBhvr>
                                    </p:animEffect>
                                  </p:childTnLst>
                                </p:cTn>
                              </p:par>
                              <p:par>
                                <p:cTn id="81" presetID="22" presetClass="entr" presetSubtype="1" fill="hold" grpId="0" nodeType="withEffect">
                                  <p:stCondLst>
                                    <p:cond delay="250"/>
                                  </p:stCondLst>
                                  <p:childTnLst>
                                    <p:set>
                                      <p:cBhvr>
                                        <p:cTn id="82" dur="1" fill="hold">
                                          <p:stCondLst>
                                            <p:cond delay="0"/>
                                          </p:stCondLst>
                                        </p:cTn>
                                        <p:tgtEl>
                                          <p:spTgt spid="12"/>
                                        </p:tgtEl>
                                        <p:attrNameLst>
                                          <p:attrName>style.visibility</p:attrName>
                                        </p:attrNameLst>
                                      </p:cBhvr>
                                      <p:to>
                                        <p:strVal val="visible"/>
                                      </p:to>
                                    </p:set>
                                    <p:animEffect transition="in" filter="wipe(up)">
                                      <p:cBhvr>
                                        <p:cTn id="83" dur="250"/>
                                        <p:tgtEl>
                                          <p:spTgt spid="12"/>
                                        </p:tgtEl>
                                      </p:cBhvr>
                                    </p:animEffect>
                                  </p:childTnLst>
                                </p:cTn>
                              </p:par>
                              <p:par>
                                <p:cTn id="84" presetID="22" presetClass="entr" presetSubtype="8" fill="hold" nodeType="withEffect">
                                  <p:stCondLst>
                                    <p:cond delay="500"/>
                                  </p:stCondLst>
                                  <p:childTnLst>
                                    <p:set>
                                      <p:cBhvr>
                                        <p:cTn id="85" dur="1" fill="hold">
                                          <p:stCondLst>
                                            <p:cond delay="0"/>
                                          </p:stCondLst>
                                        </p:cTn>
                                        <p:tgtEl>
                                          <p:spTgt spid="15"/>
                                        </p:tgtEl>
                                        <p:attrNameLst>
                                          <p:attrName>style.visibility</p:attrName>
                                        </p:attrNameLst>
                                      </p:cBhvr>
                                      <p:to>
                                        <p:strVal val="visible"/>
                                      </p:to>
                                    </p:set>
                                    <p:animEffect transition="in" filter="wipe(left)">
                                      <p:cBhvr>
                                        <p:cTn id="86" dur="250"/>
                                        <p:tgtEl>
                                          <p:spTgt spid="15"/>
                                        </p:tgtEl>
                                      </p:cBhvr>
                                    </p:animEffect>
                                  </p:childTnLst>
                                </p:cTn>
                              </p:par>
                              <p:par>
                                <p:cTn id="87" presetID="1" presetClass="entr" presetSubtype="0" fill="hold" nodeType="withEffect">
                                  <p:stCondLst>
                                    <p:cond delay="500"/>
                                  </p:stCondLst>
                                  <p:childTnLst>
                                    <p:set>
                                      <p:cBhvr>
                                        <p:cTn id="88" dur="1" fill="hold">
                                          <p:stCondLst>
                                            <p:cond delay="0"/>
                                          </p:stCondLst>
                                        </p:cTn>
                                        <p:tgtEl>
                                          <p:spTgt spid="33"/>
                                        </p:tgtEl>
                                        <p:attrNameLst>
                                          <p:attrName>style.visibility</p:attrName>
                                        </p:attrNameLst>
                                      </p:cBhvr>
                                      <p:to>
                                        <p:strVal val="visible"/>
                                      </p:to>
                                    </p:set>
                                  </p:childTnLst>
                                </p:cTn>
                              </p:par>
                              <p:par>
                                <p:cTn id="89" presetID="26" presetClass="emph" presetSubtype="0" fill="hold" nodeType="withEffect">
                                  <p:stCondLst>
                                    <p:cond delay="500"/>
                                  </p:stCondLst>
                                  <p:childTnLst>
                                    <p:animEffect transition="out" filter="fade">
                                      <p:cBhvr>
                                        <p:cTn id="90" dur="500" tmFilter="0, 0; .2, .5; .8, .5; 1, 0"/>
                                        <p:tgtEl>
                                          <p:spTgt spid="33"/>
                                        </p:tgtEl>
                                      </p:cBhvr>
                                    </p:animEffect>
                                    <p:animScale>
                                      <p:cBhvr>
                                        <p:cTn id="91" dur="250" autoRev="1" fill="hold"/>
                                        <p:tgtEl>
                                          <p:spTgt spid="33"/>
                                        </p:tgtEl>
                                      </p:cBhvr>
                                      <p:by x="105000" y="105000"/>
                                    </p:animScale>
                                  </p:childTnLst>
                                </p:cTn>
                              </p:par>
                            </p:childTnLst>
                          </p:cTn>
                        </p:par>
                        <p:par>
                          <p:cTn id="92" fill="hold">
                            <p:stCondLst>
                              <p:cond delay="2150"/>
                            </p:stCondLst>
                            <p:childTnLst>
                              <p:par>
                                <p:cTn id="93" presetID="22" presetClass="entr" presetSubtype="8" fill="hold" grpId="0" nodeType="after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wipe(left)">
                                      <p:cBhvr>
                                        <p:cTn id="95" dur="250"/>
                                        <p:tgtEl>
                                          <p:spTgt spid="9"/>
                                        </p:tgtEl>
                                      </p:cBhvr>
                                    </p:animEffect>
                                  </p:childTnLst>
                                </p:cTn>
                              </p:par>
                            </p:childTnLst>
                          </p:cTn>
                        </p:par>
                        <p:par>
                          <p:cTn id="96" fill="hold">
                            <p:stCondLst>
                              <p:cond delay="2650"/>
                            </p:stCondLst>
                            <p:childTnLst>
                              <p:par>
                                <p:cTn id="97" presetID="22" presetClass="entr" presetSubtype="8" fill="hold" grpId="0" nodeType="after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wipe(left)">
                                      <p:cBhvr>
                                        <p:cTn id="99" dur="250"/>
                                        <p:tgtEl>
                                          <p:spTgt spid="7"/>
                                        </p:tgtEl>
                                      </p:cBhvr>
                                    </p:animEffect>
                                  </p:childTnLst>
                                </p:cTn>
                              </p:par>
                            </p:childTnLst>
                          </p:cTn>
                        </p:par>
                        <p:par>
                          <p:cTn id="100" fill="hold">
                            <p:stCondLst>
                              <p:cond delay="3150"/>
                            </p:stCondLst>
                            <p:childTnLst>
                              <p:par>
                                <p:cTn id="101" presetID="50" presetClass="entr" presetSubtype="0" decel="100000" fill="hold" grpId="0" nodeType="after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p:cTn id="103" dur="1000" fill="hold"/>
                                        <p:tgtEl>
                                          <p:spTgt spid="8"/>
                                        </p:tgtEl>
                                        <p:attrNameLst>
                                          <p:attrName>ppt_w</p:attrName>
                                        </p:attrNameLst>
                                      </p:cBhvr>
                                      <p:tavLst>
                                        <p:tav tm="0">
                                          <p:val>
                                            <p:strVal val="#ppt_w+.3"/>
                                          </p:val>
                                        </p:tav>
                                        <p:tav tm="100000">
                                          <p:val>
                                            <p:strVal val="#ppt_w"/>
                                          </p:val>
                                        </p:tav>
                                      </p:tavLst>
                                    </p:anim>
                                    <p:anim calcmode="lin" valueType="num">
                                      <p:cBhvr>
                                        <p:cTn id="104" dur="1000" fill="hold"/>
                                        <p:tgtEl>
                                          <p:spTgt spid="8"/>
                                        </p:tgtEl>
                                        <p:attrNameLst>
                                          <p:attrName>ppt_h</p:attrName>
                                        </p:attrNameLst>
                                      </p:cBhvr>
                                      <p:tavLst>
                                        <p:tav tm="0">
                                          <p:val>
                                            <p:strVal val="#ppt_h"/>
                                          </p:val>
                                        </p:tav>
                                        <p:tav tm="100000">
                                          <p:val>
                                            <p:strVal val="#ppt_h"/>
                                          </p:val>
                                        </p:tav>
                                      </p:tavLst>
                                    </p:anim>
                                    <p:animEffect transition="in" filter="fade">
                                      <p:cBhvr>
                                        <p:cTn id="10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bldLvl="0" animBg="1"/>
      <p:bldP spid="10" grpId="0" bldLvl="0" animBg="1"/>
      <p:bldP spid="11" grpId="0" bldLvl="0" animBg="1"/>
      <p:bldP spid="1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4665" y="1228727"/>
            <a:ext cx="3114675" cy="311467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014665" y="1135613"/>
            <a:ext cx="3114675" cy="3323859"/>
          </a:xfrm>
          <a:prstGeom prst="rect">
            <a:avLst/>
          </a:prstGeom>
          <a:noFill/>
        </p:spPr>
        <p:txBody>
          <a:bodyPr wrap="square" rtlCol="0">
            <a:spAutoFit/>
          </a:bodyPr>
          <a:lstStyle/>
          <a:p>
            <a:pPr algn="ctr"/>
            <a:r>
              <a:rPr lang="en-US" altLang="zh-CN" sz="21000" dirty="0" smtClean="0">
                <a:solidFill>
                  <a:schemeClr val="bg1"/>
                </a:solidFill>
                <a:effectLst>
                  <a:outerShdw blurRad="50800" algn="ctr" rotWithShape="0">
                    <a:prstClr val="black">
                      <a:alpha val="40000"/>
                    </a:prstClr>
                  </a:outerShdw>
                </a:effectLst>
                <a:latin typeface="Impact" pitchFamily="34" charset="0"/>
              </a:rPr>
              <a:t>03</a:t>
            </a:r>
            <a:endParaRPr lang="zh-CN" altLang="en-US" sz="21000" dirty="0">
              <a:solidFill>
                <a:schemeClr val="bg1"/>
              </a:solidFill>
              <a:effectLst>
                <a:outerShdw blurRad="50800" algn="ctr" rotWithShape="0">
                  <a:prstClr val="black">
                    <a:alpha val="40000"/>
                  </a:prstClr>
                </a:outerShdw>
              </a:effectLst>
              <a:latin typeface="Impact" pitchFamily="34" charset="0"/>
            </a:endParaRPr>
          </a:p>
        </p:txBody>
      </p:sp>
      <p:sp>
        <p:nvSpPr>
          <p:cNvPr id="6" name="矩形 5"/>
          <p:cNvSpPr/>
          <p:nvPr/>
        </p:nvSpPr>
        <p:spPr>
          <a:xfrm>
            <a:off x="0" y="2246063"/>
            <a:ext cx="9144000" cy="108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框 6"/>
          <p:cNvSpPr txBox="1"/>
          <p:nvPr/>
        </p:nvSpPr>
        <p:spPr>
          <a:xfrm>
            <a:off x="1926456" y="2502140"/>
            <a:ext cx="5291090" cy="669290"/>
          </a:xfrm>
          <a:prstGeom prst="rect">
            <a:avLst/>
          </a:prstGeom>
          <a:noFill/>
        </p:spPr>
        <p:txBody>
          <a:bodyPr wrap="square" rtlCol="0">
            <a:spAutoFit/>
          </a:bodyPr>
          <a:lstStyle/>
          <a:p>
            <a:pPr algn="ctr">
              <a:lnSpc>
                <a:spcPct val="90000"/>
              </a:lnSpc>
              <a:spcBef>
                <a:spcPct val="0"/>
              </a:spcBef>
            </a:pPr>
            <a:r>
              <a:rPr lang="x-none" altLang="zh-CN" sz="3600" b="1" dirty="0">
                <a:solidFill>
                  <a:srgbClr val="08181A"/>
                </a:solidFill>
                <a:latin typeface="微软雅黑" pitchFamily="34" charset="-122"/>
                <a:ea typeface="微软雅黑" pitchFamily="34" charset="-122"/>
                <a:cs typeface="+mj-cs"/>
              </a:rPr>
              <a:t>提出模型</a:t>
            </a:r>
            <a:endParaRPr lang="x-none" altLang="zh-CN" sz="3600" b="1" dirty="0">
              <a:solidFill>
                <a:srgbClr val="08181A"/>
              </a:solidFill>
              <a:latin typeface="微软雅黑" pitchFamily="34" charset="-122"/>
              <a:ea typeface="微软雅黑"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rPr>
              <a:t>提出模型</a:t>
            </a:r>
          </a:p>
        </p:txBody>
      </p:sp>
      <p:sp>
        <p:nvSpPr>
          <p:cNvPr id="7" name="原创设计师QQ598969553            _1"/>
          <p:cNvSpPr/>
          <p:nvPr/>
        </p:nvSpPr>
        <p:spPr>
          <a:xfrm>
            <a:off x="1153160" y="1023620"/>
            <a:ext cx="7323455" cy="3406775"/>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lstStyle/>
          <a:p>
            <a:pPr algn="ctr"/>
            <a:endParaRPr lang="zh-CN" altLang="en-US" sz="1350"/>
          </a:p>
        </p:txBody>
      </p:sp>
      <p:sp>
        <p:nvSpPr>
          <p:cNvPr id="15" name="原创设计师QQ598969553            _9"/>
          <p:cNvSpPr/>
          <p:nvPr/>
        </p:nvSpPr>
        <p:spPr>
          <a:xfrm>
            <a:off x="3011446" y="873934"/>
            <a:ext cx="3323483" cy="31779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lstStyle/>
          <a:p>
            <a:pPr algn="ctr"/>
            <a:r>
              <a:rPr lang="x-none"/>
              <a:t>循环神经网络</a:t>
            </a:r>
            <a:endParaRPr lang="x-none"/>
          </a:p>
        </p:txBody>
      </p:sp>
      <p:pic>
        <p:nvPicPr>
          <p:cNvPr id="2" name="Picture 1"/>
          <p:cNvPicPr>
            <a:picLocks noChangeAspect="1"/>
          </p:cNvPicPr>
          <p:nvPr/>
        </p:nvPicPr>
        <p:blipFill>
          <a:blip r:embed="rId1"/>
          <a:stretch>
            <a:fillRect/>
          </a:stretch>
        </p:blipFill>
        <p:spPr>
          <a:xfrm>
            <a:off x="1176655" y="1367155"/>
            <a:ext cx="7268210" cy="2902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par>
                          <p:cTn id="16" fill="hold">
                            <p:stCondLst>
                              <p:cond delay="1150"/>
                            </p:stCondLst>
                            <p:childTnLst>
                              <p:par>
                                <p:cTn id="17" presetID="16" presetClass="entr" presetSubtype="37"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out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1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rPr>
              <a:t>提出模型</a:t>
            </a:r>
          </a:p>
        </p:txBody>
      </p:sp>
      <p:sp>
        <p:nvSpPr>
          <p:cNvPr id="7" name="原创设计师QQ598969553            _1"/>
          <p:cNvSpPr/>
          <p:nvPr/>
        </p:nvSpPr>
        <p:spPr>
          <a:xfrm>
            <a:off x="84455" y="698500"/>
            <a:ext cx="9002395" cy="4298315"/>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lstStyle/>
          <a:p>
            <a:pPr algn="ctr"/>
            <a:endParaRPr lang="zh-CN" altLang="en-US" sz="1350"/>
          </a:p>
        </p:txBody>
      </p:sp>
      <p:sp>
        <p:nvSpPr>
          <p:cNvPr id="15" name="原创设计师QQ598969553            _9"/>
          <p:cNvSpPr/>
          <p:nvPr/>
        </p:nvSpPr>
        <p:spPr>
          <a:xfrm>
            <a:off x="3011446" y="558974"/>
            <a:ext cx="3323483" cy="31779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lstStyle/>
          <a:p>
            <a:pPr algn="ctr"/>
            <a:r>
              <a:rPr lang="x-none"/>
              <a:t>初步设计</a:t>
            </a:r>
            <a:endParaRPr lang="x-none"/>
          </a:p>
        </p:txBody>
      </p:sp>
      <p:sp>
        <p:nvSpPr>
          <p:cNvPr id="3" name="原创设计师QQ598969553            _9"/>
          <p:cNvSpPr/>
          <p:nvPr/>
        </p:nvSpPr>
        <p:spPr>
          <a:xfrm>
            <a:off x="563245" y="1273175"/>
            <a:ext cx="76200" cy="31750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p>
            <a:pPr algn="ctr"/>
            <a:endParaRPr lang="x-none"/>
          </a:p>
        </p:txBody>
      </p:sp>
      <p:sp>
        <p:nvSpPr>
          <p:cNvPr id="9" name="TextBox 8"/>
          <p:cNvSpPr txBox="1"/>
          <p:nvPr/>
        </p:nvSpPr>
        <p:spPr>
          <a:xfrm>
            <a:off x="720725" y="1282700"/>
            <a:ext cx="843280" cy="289560"/>
          </a:xfrm>
          <a:prstGeom prst="rect">
            <a:avLst/>
          </a:prstGeom>
          <a:noFill/>
        </p:spPr>
        <p:txBody>
          <a:bodyPr wrap="none" rtlCol="0" anchor="t">
            <a:spAutoFit/>
          </a:bodyPr>
          <a:p>
            <a:pPr algn="ctr"/>
            <a:r>
              <a:rPr lang="x-none" sz="1300">
                <a:sym typeface="+mn-ea"/>
              </a:rPr>
              <a:t>基础攻击</a:t>
            </a:r>
            <a:endParaRPr lang="en-US" altLang="en-US"/>
          </a:p>
        </p:txBody>
      </p:sp>
      <p:pic>
        <p:nvPicPr>
          <p:cNvPr id="2" name="Picture 1"/>
          <p:cNvPicPr>
            <a:picLocks noChangeAspect="1"/>
          </p:cNvPicPr>
          <p:nvPr/>
        </p:nvPicPr>
        <p:blipFill>
          <a:blip r:embed="rId1"/>
          <a:stretch>
            <a:fillRect/>
          </a:stretch>
        </p:blipFill>
        <p:spPr>
          <a:xfrm>
            <a:off x="1685925" y="895985"/>
            <a:ext cx="7290435" cy="2280920"/>
          </a:xfrm>
          <a:prstGeom prst="rect">
            <a:avLst/>
          </a:prstGeom>
        </p:spPr>
      </p:pic>
      <p:sp>
        <p:nvSpPr>
          <p:cNvPr id="8" name="原创设计师QQ598969553            _9"/>
          <p:cNvSpPr/>
          <p:nvPr/>
        </p:nvSpPr>
        <p:spPr>
          <a:xfrm>
            <a:off x="558165" y="2466975"/>
            <a:ext cx="76200" cy="31750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p>
            <a:pPr algn="ctr"/>
            <a:endParaRPr lang="x-none"/>
          </a:p>
        </p:txBody>
      </p:sp>
      <p:sp>
        <p:nvSpPr>
          <p:cNvPr id="10" name="TextBox 9"/>
          <p:cNvSpPr txBox="1"/>
          <p:nvPr/>
        </p:nvSpPr>
        <p:spPr>
          <a:xfrm>
            <a:off x="715645" y="2476500"/>
            <a:ext cx="843280" cy="289560"/>
          </a:xfrm>
          <a:prstGeom prst="rect">
            <a:avLst/>
          </a:prstGeom>
          <a:noFill/>
        </p:spPr>
        <p:txBody>
          <a:bodyPr wrap="none" rtlCol="0" anchor="t">
            <a:spAutoFit/>
          </a:bodyPr>
          <a:p>
            <a:pPr algn="ctr"/>
            <a:r>
              <a:rPr lang="x-none" sz="1300">
                <a:sym typeface="+mn-ea"/>
              </a:rPr>
              <a:t>复合攻击</a:t>
            </a:r>
            <a:endParaRPr lang="en-US" altLang="en-US"/>
          </a:p>
        </p:txBody>
      </p:sp>
      <p:pic>
        <p:nvPicPr>
          <p:cNvPr id="12" name="Picture 11"/>
          <p:cNvPicPr>
            <a:picLocks noChangeAspect="1"/>
          </p:cNvPicPr>
          <p:nvPr/>
        </p:nvPicPr>
        <p:blipFill>
          <a:blip r:embed="rId2"/>
          <a:stretch>
            <a:fillRect/>
          </a:stretch>
        </p:blipFill>
        <p:spPr>
          <a:xfrm>
            <a:off x="1583055" y="2850515"/>
            <a:ext cx="7494270" cy="2054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par>
                          <p:cTn id="16" fill="hold">
                            <p:stCondLst>
                              <p:cond delay="1150"/>
                            </p:stCondLst>
                            <p:childTnLst>
                              <p:par>
                                <p:cTn id="17" presetID="16" presetClass="entr" presetSubtype="37"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outVertical)">
                                      <p:cBhvr>
                                        <p:cTn id="19" dur="500"/>
                                        <p:tgtEl>
                                          <p:spTgt spid="7"/>
                                        </p:tgtEl>
                                      </p:cBhvr>
                                    </p:animEffect>
                                  </p:childTnLst>
                                </p:cTn>
                              </p:par>
                            </p:childTnLst>
                          </p:cTn>
                        </p:par>
                        <p:par>
                          <p:cTn id="20" fill="hold">
                            <p:stCondLst>
                              <p:cond delay="1650"/>
                            </p:stCondLst>
                            <p:childTnLst>
                              <p:par>
                                <p:cTn id="21" presetID="16" presetClass="entr" presetSubtype="37"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outVertical)">
                                      <p:cBhvr>
                                        <p:cTn id="23" dur="500"/>
                                        <p:tgtEl>
                                          <p:spTgt spid="3"/>
                                        </p:tgtEl>
                                      </p:cBhvr>
                                    </p:animEffect>
                                  </p:childTnLst>
                                </p:cTn>
                              </p:par>
                            </p:childTnLst>
                          </p:cTn>
                        </p:par>
                        <p:par>
                          <p:cTn id="24" fill="hold">
                            <p:stCondLst>
                              <p:cond delay="2150"/>
                            </p:stCondLst>
                            <p:childTnLst>
                              <p:par>
                                <p:cTn id="25" presetID="16" presetClass="entr" presetSubtype="37"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out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15" grpId="0" bldLvl="0" animBg="1"/>
      <p:bldP spid="3" grpId="0" bldLvl="0" animBg="1"/>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4665" y="1228727"/>
            <a:ext cx="3114675" cy="311467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014665" y="1135613"/>
            <a:ext cx="3114675" cy="3318510"/>
          </a:xfrm>
          <a:prstGeom prst="rect">
            <a:avLst/>
          </a:prstGeom>
          <a:noFill/>
        </p:spPr>
        <p:txBody>
          <a:bodyPr wrap="square" rtlCol="0">
            <a:spAutoFit/>
          </a:bodyPr>
          <a:lstStyle/>
          <a:p>
            <a:pPr algn="ctr"/>
            <a:r>
              <a:rPr lang="x-none" altLang="en-US" sz="21000" dirty="0" smtClean="0">
                <a:solidFill>
                  <a:schemeClr val="bg1"/>
                </a:solidFill>
                <a:effectLst>
                  <a:outerShdw blurRad="50800" algn="ctr" rotWithShape="0">
                    <a:prstClr val="black">
                      <a:alpha val="40000"/>
                    </a:prstClr>
                  </a:outerShdw>
                </a:effectLst>
                <a:latin typeface="Impact" pitchFamily="34" charset="0"/>
              </a:rPr>
              <a:t>04</a:t>
            </a:r>
            <a:endParaRPr lang="x-none" altLang="en-US" sz="21000" dirty="0" smtClean="0">
              <a:solidFill>
                <a:schemeClr val="bg1"/>
              </a:solidFill>
              <a:effectLst>
                <a:outerShdw blurRad="50800" algn="ctr" rotWithShape="0">
                  <a:prstClr val="black">
                    <a:alpha val="40000"/>
                  </a:prstClr>
                </a:outerShdw>
              </a:effectLst>
              <a:latin typeface="Impact" pitchFamily="34" charset="0"/>
            </a:endParaRPr>
          </a:p>
        </p:txBody>
      </p:sp>
      <p:sp>
        <p:nvSpPr>
          <p:cNvPr id="6" name="矩形 5"/>
          <p:cNvSpPr/>
          <p:nvPr/>
        </p:nvSpPr>
        <p:spPr>
          <a:xfrm>
            <a:off x="0" y="2246063"/>
            <a:ext cx="9144000" cy="108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框 6"/>
          <p:cNvSpPr txBox="1"/>
          <p:nvPr/>
        </p:nvSpPr>
        <p:spPr>
          <a:xfrm>
            <a:off x="1926456" y="2502140"/>
            <a:ext cx="5291090" cy="669290"/>
          </a:xfrm>
          <a:prstGeom prst="rect">
            <a:avLst/>
          </a:prstGeom>
          <a:noFill/>
        </p:spPr>
        <p:txBody>
          <a:bodyPr wrap="square" rtlCol="0">
            <a:spAutoFit/>
          </a:bodyPr>
          <a:lstStyle/>
          <a:p>
            <a:pPr algn="ctr">
              <a:lnSpc>
                <a:spcPct val="90000"/>
              </a:lnSpc>
              <a:spcBef>
                <a:spcPct val="0"/>
              </a:spcBef>
            </a:pPr>
            <a:r>
              <a:rPr lang="x-none" altLang="zh-CN" sz="3600" b="1" dirty="0">
                <a:solidFill>
                  <a:srgbClr val="08181A"/>
                </a:solidFill>
                <a:latin typeface="微软雅黑" pitchFamily="34" charset="-122"/>
                <a:ea typeface="微软雅黑" pitchFamily="34" charset="-122"/>
                <a:cs typeface="+mj-cs"/>
              </a:rPr>
              <a:t>研究内容</a:t>
            </a:r>
            <a:endParaRPr lang="x-none" altLang="zh-CN" sz="3600" b="1" dirty="0">
              <a:solidFill>
                <a:srgbClr val="08181A"/>
              </a:solidFill>
              <a:latin typeface="微软雅黑" pitchFamily="34" charset="-122"/>
              <a:ea typeface="微软雅黑"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rPr>
              <a:t>研究</a:t>
            </a:r>
            <a:r>
              <a:rPr lang="zh-CN" altLang="en-US" sz="2100" b="1" dirty="0">
                <a:solidFill>
                  <a:srgbClr val="42BAC8"/>
                </a:solidFill>
                <a:latin typeface="微软雅黑" pitchFamily="34" charset="-122"/>
                <a:ea typeface="微软雅黑" pitchFamily="34" charset="-122"/>
              </a:rPr>
              <a:t>内容</a:t>
            </a:r>
          </a:p>
        </p:txBody>
      </p:sp>
      <p:sp>
        <p:nvSpPr>
          <p:cNvPr id="7" name="原创设计师QQ598969553            _1"/>
          <p:cNvSpPr/>
          <p:nvPr/>
        </p:nvSpPr>
        <p:spPr>
          <a:xfrm>
            <a:off x="1154934" y="2018942"/>
            <a:ext cx="1564856" cy="1566047"/>
          </a:xfrm>
          <a:prstGeom prst="pie">
            <a:avLst>
              <a:gd name="adj1" fmla="val 0"/>
              <a:gd name="adj2" fmla="val 17817387"/>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微软雅黑" pitchFamily="34" charset="-122"/>
              <a:ea typeface="微软雅黑" pitchFamily="34" charset="-122"/>
            </a:endParaRPr>
          </a:p>
        </p:txBody>
      </p:sp>
      <p:sp>
        <p:nvSpPr>
          <p:cNvPr id="8" name="原创设计师QQ598969553            _2"/>
          <p:cNvSpPr/>
          <p:nvPr/>
        </p:nvSpPr>
        <p:spPr>
          <a:xfrm rot="17792835">
            <a:off x="1019869" y="1717277"/>
            <a:ext cx="2097980" cy="2025389"/>
          </a:xfrm>
          <a:prstGeom prst="pie">
            <a:avLst>
              <a:gd name="adj1" fmla="val 0"/>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 name="原创设计师QQ598969553            _3"/>
          <p:cNvSpPr/>
          <p:nvPr/>
        </p:nvSpPr>
        <p:spPr>
          <a:xfrm>
            <a:off x="3734867" y="2022512"/>
            <a:ext cx="1566047" cy="1564856"/>
          </a:xfrm>
          <a:prstGeom prst="pie">
            <a:avLst>
              <a:gd name="adj1" fmla="val 0"/>
              <a:gd name="adj2" fmla="val 15031858"/>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微软雅黑" pitchFamily="34" charset="-122"/>
              <a:ea typeface="微软雅黑" pitchFamily="34" charset="-122"/>
            </a:endParaRPr>
          </a:p>
        </p:txBody>
      </p:sp>
      <p:sp>
        <p:nvSpPr>
          <p:cNvPr id="10" name="原创设计师QQ598969553            _4"/>
          <p:cNvSpPr/>
          <p:nvPr/>
        </p:nvSpPr>
        <p:spPr>
          <a:xfrm rot="17792835">
            <a:off x="3533755" y="1702402"/>
            <a:ext cx="2097980" cy="2026579"/>
          </a:xfrm>
          <a:prstGeom prst="pie">
            <a:avLst>
              <a:gd name="adj1" fmla="val 18826865"/>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 name="原创设计师QQ598969553            _5"/>
          <p:cNvSpPr txBox="1">
            <a:spLocks noChangeArrowheads="1"/>
          </p:cNvSpPr>
          <p:nvPr/>
        </p:nvSpPr>
        <p:spPr bwMode="auto">
          <a:xfrm>
            <a:off x="1470474" y="2819129"/>
            <a:ext cx="1135171" cy="599844"/>
          </a:xfrm>
          <a:prstGeom prst="rect">
            <a:avLst/>
          </a:prstGeom>
          <a:noFill/>
          <a:ln w="9525">
            <a:noFill/>
            <a:miter lim="800000"/>
          </a:ln>
        </p:spPr>
        <p:txBody>
          <a:bodyPr wrap="square">
            <a:spAutoFit/>
          </a:bodyPr>
          <a:lstStyle/>
          <a:p>
            <a:r>
              <a:rPr lang="en-US" altLang="zh-CN" sz="3300" dirty="0">
                <a:solidFill>
                  <a:schemeClr val="bg1"/>
                </a:solidFill>
                <a:latin typeface="微软雅黑" pitchFamily="34" charset="-122"/>
                <a:ea typeface="微软雅黑" pitchFamily="34" charset="-122"/>
              </a:rPr>
              <a:t>17%</a:t>
            </a:r>
            <a:endParaRPr lang="zh-CN" altLang="en-US" sz="3300" dirty="0">
              <a:solidFill>
                <a:schemeClr val="bg1"/>
              </a:solidFill>
              <a:latin typeface="微软雅黑" pitchFamily="34" charset="-122"/>
              <a:ea typeface="微软雅黑" pitchFamily="34" charset="-122"/>
            </a:endParaRPr>
          </a:p>
        </p:txBody>
      </p:sp>
      <p:sp>
        <p:nvSpPr>
          <p:cNvPr id="12" name="原创设计师QQ598969553            _6"/>
          <p:cNvSpPr txBox="1">
            <a:spLocks noChangeArrowheads="1"/>
          </p:cNvSpPr>
          <p:nvPr/>
        </p:nvSpPr>
        <p:spPr bwMode="auto">
          <a:xfrm>
            <a:off x="4055098" y="2819129"/>
            <a:ext cx="1260215" cy="599844"/>
          </a:xfrm>
          <a:prstGeom prst="rect">
            <a:avLst/>
          </a:prstGeom>
          <a:noFill/>
          <a:ln w="9525">
            <a:noFill/>
            <a:miter lim="800000"/>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sz="3300" dirty="0">
                <a:solidFill>
                  <a:schemeClr val="bg1"/>
                </a:solidFill>
              </a:rPr>
              <a:t>32%</a:t>
            </a:r>
            <a:endParaRPr lang="zh-CN" altLang="en-US" sz="3300" dirty="0">
              <a:solidFill>
                <a:schemeClr val="bg1"/>
              </a:solidFill>
            </a:endParaRPr>
          </a:p>
        </p:txBody>
      </p:sp>
      <p:sp>
        <p:nvSpPr>
          <p:cNvPr id="13" name="原创设计师QQ598969553            _7"/>
          <p:cNvSpPr/>
          <p:nvPr/>
        </p:nvSpPr>
        <p:spPr>
          <a:xfrm>
            <a:off x="6271958" y="2052261"/>
            <a:ext cx="1566047" cy="1566047"/>
          </a:xfrm>
          <a:prstGeom prst="pie">
            <a:avLst>
              <a:gd name="adj1" fmla="val 0"/>
              <a:gd name="adj2" fmla="val 19042771"/>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微软雅黑" pitchFamily="34" charset="-122"/>
              <a:ea typeface="微软雅黑" pitchFamily="34" charset="-122"/>
            </a:endParaRPr>
          </a:p>
        </p:txBody>
      </p:sp>
      <p:sp>
        <p:nvSpPr>
          <p:cNvPr id="14" name="原创设计师QQ598969553            _8"/>
          <p:cNvSpPr/>
          <p:nvPr/>
        </p:nvSpPr>
        <p:spPr>
          <a:xfrm rot="16431819">
            <a:off x="6405834" y="2000498"/>
            <a:ext cx="1662437" cy="1539867"/>
          </a:xfrm>
          <a:prstGeom prst="pie">
            <a:avLst>
              <a:gd name="adj1" fmla="val 2758241"/>
              <a:gd name="adj2" fmla="val 516217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微软雅黑" pitchFamily="34" charset="-122"/>
              <a:ea typeface="微软雅黑" pitchFamily="34" charset="-122"/>
            </a:endParaRPr>
          </a:p>
        </p:txBody>
      </p:sp>
      <p:sp>
        <p:nvSpPr>
          <p:cNvPr id="15" name="原创设计师QQ598969553            _9"/>
          <p:cNvSpPr txBox="1">
            <a:spLocks noChangeArrowheads="1"/>
          </p:cNvSpPr>
          <p:nvPr/>
        </p:nvSpPr>
        <p:spPr bwMode="auto">
          <a:xfrm>
            <a:off x="6592884" y="2819129"/>
            <a:ext cx="1157433" cy="599844"/>
          </a:xfrm>
          <a:prstGeom prst="rect">
            <a:avLst/>
          </a:prstGeom>
          <a:noFill/>
          <a:ln w="9525">
            <a:noFill/>
            <a:miter lim="800000"/>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sz="3300" dirty="0">
                <a:solidFill>
                  <a:schemeClr val="bg1"/>
                </a:solidFill>
              </a:rPr>
              <a:t>13%</a:t>
            </a:r>
            <a:endParaRPr lang="zh-CN" altLang="en-US" sz="3300" dirty="0">
              <a:solidFill>
                <a:schemeClr val="bg1"/>
              </a:solidFill>
            </a:endParaRPr>
          </a:p>
        </p:txBody>
      </p:sp>
      <p:sp>
        <p:nvSpPr>
          <p:cNvPr id="16" name="原创设计师QQ598969553            _10"/>
          <p:cNvSpPr txBox="1">
            <a:spLocks noChangeArrowheads="1"/>
          </p:cNvSpPr>
          <p:nvPr/>
        </p:nvSpPr>
        <p:spPr bwMode="auto">
          <a:xfrm>
            <a:off x="1091058" y="3814548"/>
            <a:ext cx="1775612" cy="319405"/>
          </a:xfrm>
          <a:prstGeom prst="rect">
            <a:avLst/>
          </a:prstGeom>
          <a:noFill/>
          <a:ln w="9525">
            <a:noFill/>
            <a:miter lim="800000"/>
          </a:ln>
        </p:spPr>
        <p:txBody>
          <a:bodyPr wrap="square">
            <a:spAutoFit/>
          </a:bodyPr>
          <a:lstStyle/>
          <a:p>
            <a:r>
              <a:rPr lang="x-none">
                <a:latin typeface="微软雅黑" pitchFamily="34" charset="-122"/>
                <a:ea typeface="微软雅黑" pitchFamily="34" charset="-122"/>
              </a:rPr>
              <a:t>     网络连接流量</a:t>
            </a:r>
            <a:endParaRPr lang="x-none">
              <a:latin typeface="微软雅黑" pitchFamily="34" charset="-122"/>
              <a:ea typeface="微软雅黑" pitchFamily="34" charset="-122"/>
            </a:endParaRPr>
          </a:p>
        </p:txBody>
      </p:sp>
      <p:sp>
        <p:nvSpPr>
          <p:cNvPr id="17" name="原创设计师QQ598969553            _11"/>
          <p:cNvSpPr txBox="1">
            <a:spLocks noChangeArrowheads="1"/>
          </p:cNvSpPr>
          <p:nvPr/>
        </p:nvSpPr>
        <p:spPr bwMode="auto">
          <a:xfrm>
            <a:off x="3693602" y="3812168"/>
            <a:ext cx="1763631" cy="319405"/>
          </a:xfrm>
          <a:prstGeom prst="rect">
            <a:avLst/>
          </a:prstGeom>
          <a:noFill/>
          <a:ln w="9525">
            <a:noFill/>
            <a:miter lim="800000"/>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x-none" altLang="zh-CN" sz="1350" dirty="0">
                <a:solidFill>
                  <a:schemeClr val="tx1">
                    <a:lumMod val="85000"/>
                    <a:lumOff val="15000"/>
                  </a:schemeClr>
                </a:solidFill>
              </a:rPr>
              <a:t>     主机系统调用</a:t>
            </a:r>
          </a:p>
        </p:txBody>
      </p:sp>
      <p:sp>
        <p:nvSpPr>
          <p:cNvPr id="18" name="原创设计师QQ598969553            _12"/>
          <p:cNvSpPr txBox="1">
            <a:spLocks noChangeArrowheads="1"/>
          </p:cNvSpPr>
          <p:nvPr/>
        </p:nvSpPr>
        <p:spPr bwMode="auto">
          <a:xfrm>
            <a:off x="6338981" y="3807408"/>
            <a:ext cx="1741581" cy="319405"/>
          </a:xfrm>
          <a:prstGeom prst="rect">
            <a:avLst/>
          </a:prstGeom>
          <a:noFill/>
          <a:ln w="9525">
            <a:noFill/>
            <a:miter lim="800000"/>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x-none" altLang="zh-CN" sz="1350" dirty="0">
                <a:solidFill>
                  <a:schemeClr val="tx1">
                    <a:lumMod val="85000"/>
                    <a:lumOff val="15000"/>
                  </a:schemeClr>
                </a:solidFill>
              </a:rPr>
              <a:t>安全设备日志信息</a:t>
            </a:r>
            <a:endParaRPr lang="x-none" altLang="zh-CN" sz="1350" dirty="0">
              <a:solidFill>
                <a:schemeClr val="tx1">
                  <a:lumMod val="85000"/>
                  <a:lumOff val="15000"/>
                </a:schemeClr>
              </a:solidFill>
            </a:endParaRPr>
          </a:p>
        </p:txBody>
      </p:sp>
      <p:sp>
        <p:nvSpPr>
          <p:cNvPr id="19" name="原创设计师QQ598969553            _13"/>
          <p:cNvSpPr/>
          <p:nvPr/>
        </p:nvSpPr>
        <p:spPr>
          <a:xfrm>
            <a:off x="3114599" y="1045924"/>
            <a:ext cx="2880301" cy="347562"/>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x-none" altLang="zh-CN" sz="1350" dirty="0">
                <a:latin typeface="微软雅黑" pitchFamily="34" charset="-122"/>
                <a:ea typeface="微软雅黑" pitchFamily="34" charset="-122"/>
              </a:rPr>
              <a:t>数据</a:t>
            </a:r>
            <a:endParaRPr lang="x-none" altLang="zh-CN" sz="1350"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16" presetClass="entr" presetSubtype="37"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50"/>
                            </p:stCondLst>
                            <p:childTnLst>
                              <p:par>
                                <p:cTn id="17" presetID="49" presetClass="entr" presetSubtype="0" decel="10000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childTnLst>
                          </p:cTn>
                        </p:par>
                        <p:par>
                          <p:cTn id="23" fill="hold">
                            <p:stCondLst>
                              <p:cond delay="1650"/>
                            </p:stCondLst>
                            <p:childTnLst>
                              <p:par>
                                <p:cTn id="24" presetID="2" presetClass="entr" presetSubtype="3"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0-#ppt_h/2"/>
                                          </p:val>
                                        </p:tav>
                                        <p:tav tm="100000">
                                          <p:val>
                                            <p:strVal val="#ppt_y"/>
                                          </p:val>
                                        </p:tav>
                                      </p:tavLst>
                                    </p:anim>
                                  </p:childTnLst>
                                </p:cTn>
                              </p:par>
                            </p:childTnLst>
                          </p:cTn>
                        </p:par>
                        <p:par>
                          <p:cTn id="28" fill="hold">
                            <p:stCondLst>
                              <p:cond delay="2150"/>
                            </p:stCondLst>
                            <p:childTnLst>
                              <p:par>
                                <p:cTn id="29" presetID="16" presetClass="entr" presetSubtype="2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par>
                          <p:cTn id="32" fill="hold">
                            <p:stCondLst>
                              <p:cond delay="2650"/>
                            </p:stCondLst>
                            <p:childTnLst>
                              <p:par>
                                <p:cTn id="33" presetID="22" presetClass="entr" presetSubtype="4"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3150"/>
                            </p:stCondLst>
                            <p:childTnLst>
                              <p:par>
                                <p:cTn id="37" presetID="49" presetClass="entr" presetSubtype="0"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 calcmode="lin" valueType="num">
                                      <p:cBhvr>
                                        <p:cTn id="41" dur="500" fill="hold"/>
                                        <p:tgtEl>
                                          <p:spTgt spid="9"/>
                                        </p:tgtEl>
                                        <p:attrNameLst>
                                          <p:attrName>style.rotation</p:attrName>
                                        </p:attrNameLst>
                                      </p:cBhvr>
                                      <p:tavLst>
                                        <p:tav tm="0">
                                          <p:val>
                                            <p:fltVal val="360"/>
                                          </p:val>
                                        </p:tav>
                                        <p:tav tm="100000">
                                          <p:val>
                                            <p:fltVal val="0"/>
                                          </p:val>
                                        </p:tav>
                                      </p:tavLst>
                                    </p:anim>
                                    <p:animEffect transition="in" filter="fade">
                                      <p:cBhvr>
                                        <p:cTn id="42" dur="500"/>
                                        <p:tgtEl>
                                          <p:spTgt spid="9"/>
                                        </p:tgtEl>
                                      </p:cBhvr>
                                    </p:animEffect>
                                  </p:childTnLst>
                                </p:cTn>
                              </p:par>
                            </p:childTnLst>
                          </p:cTn>
                        </p:par>
                        <p:par>
                          <p:cTn id="43" fill="hold">
                            <p:stCondLst>
                              <p:cond delay="3650"/>
                            </p:stCondLst>
                            <p:childTnLst>
                              <p:par>
                                <p:cTn id="44" presetID="2" presetClass="entr" presetSubtype="3"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0-#ppt_h/2"/>
                                          </p:val>
                                        </p:tav>
                                        <p:tav tm="100000">
                                          <p:val>
                                            <p:strVal val="#ppt_y"/>
                                          </p:val>
                                        </p:tav>
                                      </p:tavLst>
                                    </p:anim>
                                  </p:childTnLst>
                                </p:cTn>
                              </p:par>
                            </p:childTnLst>
                          </p:cTn>
                        </p:par>
                        <p:par>
                          <p:cTn id="48" fill="hold">
                            <p:stCondLst>
                              <p:cond delay="4150"/>
                            </p:stCondLst>
                            <p:childTnLst>
                              <p:par>
                                <p:cTn id="49" presetID="16" presetClass="entr" presetSubtype="21"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childTnLst>
                          </p:cTn>
                        </p:par>
                        <p:par>
                          <p:cTn id="52" fill="hold">
                            <p:stCondLst>
                              <p:cond delay="4650"/>
                            </p:stCondLst>
                            <p:childTnLst>
                              <p:par>
                                <p:cTn id="53" presetID="22" presetClass="entr" presetSubtype="4"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par>
                          <p:cTn id="56" fill="hold">
                            <p:stCondLst>
                              <p:cond delay="5150"/>
                            </p:stCondLst>
                            <p:childTnLst>
                              <p:par>
                                <p:cTn id="57" presetID="49" presetClass="entr" presetSubtype="0" decel="10000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fltVal val="0"/>
                                          </p:val>
                                        </p:tav>
                                        <p:tav tm="100000">
                                          <p:val>
                                            <p:strVal val="#ppt_h"/>
                                          </p:val>
                                        </p:tav>
                                      </p:tavLst>
                                    </p:anim>
                                    <p:anim calcmode="lin" valueType="num">
                                      <p:cBhvr>
                                        <p:cTn id="61" dur="500" fill="hold"/>
                                        <p:tgtEl>
                                          <p:spTgt spid="13"/>
                                        </p:tgtEl>
                                        <p:attrNameLst>
                                          <p:attrName>style.rotation</p:attrName>
                                        </p:attrNameLst>
                                      </p:cBhvr>
                                      <p:tavLst>
                                        <p:tav tm="0">
                                          <p:val>
                                            <p:fltVal val="360"/>
                                          </p:val>
                                        </p:tav>
                                        <p:tav tm="100000">
                                          <p:val>
                                            <p:fltVal val="0"/>
                                          </p:val>
                                        </p:tav>
                                      </p:tavLst>
                                    </p:anim>
                                    <p:animEffect transition="in" filter="fade">
                                      <p:cBhvr>
                                        <p:cTn id="62" dur="500"/>
                                        <p:tgtEl>
                                          <p:spTgt spid="13"/>
                                        </p:tgtEl>
                                      </p:cBhvr>
                                    </p:animEffect>
                                  </p:childTnLst>
                                </p:cTn>
                              </p:par>
                            </p:childTnLst>
                          </p:cTn>
                        </p:par>
                        <p:par>
                          <p:cTn id="63" fill="hold">
                            <p:stCondLst>
                              <p:cond delay="5650"/>
                            </p:stCondLst>
                            <p:childTnLst>
                              <p:par>
                                <p:cTn id="64" presetID="2" presetClass="entr" presetSubtype="2"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1+#ppt_w/2"/>
                                          </p:val>
                                        </p:tav>
                                        <p:tav tm="100000">
                                          <p:val>
                                            <p:strVal val="#ppt_x"/>
                                          </p:val>
                                        </p:tav>
                                      </p:tavLst>
                                    </p:anim>
                                    <p:anim calcmode="lin" valueType="num">
                                      <p:cBhvr additive="base">
                                        <p:cTn id="67" dur="500" fill="hold"/>
                                        <p:tgtEl>
                                          <p:spTgt spid="14"/>
                                        </p:tgtEl>
                                        <p:attrNameLst>
                                          <p:attrName>ppt_y</p:attrName>
                                        </p:attrNameLst>
                                      </p:cBhvr>
                                      <p:tavLst>
                                        <p:tav tm="0">
                                          <p:val>
                                            <p:strVal val="#ppt_y"/>
                                          </p:val>
                                        </p:tav>
                                        <p:tav tm="100000">
                                          <p:val>
                                            <p:strVal val="#ppt_y"/>
                                          </p:val>
                                        </p:tav>
                                      </p:tavLst>
                                    </p:anim>
                                  </p:childTnLst>
                                </p:cTn>
                              </p:par>
                            </p:childTnLst>
                          </p:cTn>
                        </p:par>
                        <p:par>
                          <p:cTn id="68" fill="hold">
                            <p:stCondLst>
                              <p:cond delay="6150"/>
                            </p:stCondLst>
                            <p:childTnLst>
                              <p:par>
                                <p:cTn id="69" presetID="16" presetClass="entr" presetSubtype="21"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barn(inVertical)">
                                      <p:cBhvr>
                                        <p:cTn id="71" dur="500"/>
                                        <p:tgtEl>
                                          <p:spTgt spid="15"/>
                                        </p:tgtEl>
                                      </p:cBhvr>
                                    </p:animEffect>
                                  </p:childTnLst>
                                </p:cTn>
                              </p:par>
                            </p:childTnLst>
                          </p:cTn>
                        </p:par>
                        <p:par>
                          <p:cTn id="72" fill="hold">
                            <p:stCondLst>
                              <p:cond delay="6650"/>
                            </p:stCondLst>
                            <p:childTnLst>
                              <p:par>
                                <p:cTn id="73" presetID="22" presetClass="entr" presetSubtype="4"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down)">
                                      <p:cBhvr>
                                        <p:cTn id="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p:bldP spid="12" grpId="0"/>
      <p:bldP spid="13" grpId="0" animBg="1"/>
      <p:bldP spid="14" grpId="0" animBg="1"/>
      <p:bldP spid="15" grpId="0"/>
      <p:bldP spid="16" grpId="0"/>
      <p:bldP spid="17" grpId="0"/>
      <p:bldP spid="18"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50440"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rPr>
              <a:t>研究内容</a:t>
            </a:r>
          </a:p>
        </p:txBody>
      </p:sp>
      <p:cxnSp>
        <p:nvCxnSpPr>
          <p:cNvPr id="27" name="直接连接符 26"/>
          <p:cNvCxnSpPr/>
          <p:nvPr/>
        </p:nvCxnSpPr>
        <p:spPr>
          <a:xfrm>
            <a:off x="5130800" y="581660"/>
            <a:ext cx="0" cy="4566285"/>
          </a:xfrm>
          <a:prstGeom prst="line">
            <a:avLst/>
          </a:prstGeom>
          <a:ln>
            <a:solidFill>
              <a:srgbClr val="42BAC8"/>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21945" y="1123315"/>
            <a:ext cx="3805555" cy="252095"/>
          </a:xfrm>
          <a:prstGeom prst="rect">
            <a:avLst/>
          </a:prstGeom>
          <a:noFill/>
        </p:spPr>
        <p:txBody>
          <a:bodyPr wrap="square" rtlCol="0">
            <a:spAutoFit/>
          </a:bodyPr>
          <a:lstStyle/>
          <a:p>
            <a:pPr algn="ctr">
              <a:lnSpc>
                <a:spcPct val="90000"/>
              </a:lnSpc>
              <a:spcBef>
                <a:spcPts val="750"/>
              </a:spcBef>
            </a:pPr>
            <a:r>
              <a:rPr lang="x-none" altLang="zh-CN" sz="1015" b="1" dirty="0">
                <a:solidFill>
                  <a:srgbClr val="44BAC8"/>
                </a:solidFill>
                <a:latin typeface="微软雅黑" pitchFamily="34" charset="-122"/>
                <a:ea typeface="微软雅黑" pitchFamily="34" charset="-122"/>
              </a:rPr>
              <a:t>KDD CUP99 NIDS入侵检测测试集</a:t>
            </a:r>
            <a:endParaRPr lang="x-none" altLang="zh-CN" sz="1015" b="1" dirty="0">
              <a:solidFill>
                <a:srgbClr val="44BAC8"/>
              </a:solidFill>
              <a:latin typeface="微软雅黑" pitchFamily="34" charset="-122"/>
              <a:ea typeface="微软雅黑" pitchFamily="34" charset="-122"/>
            </a:endParaRPr>
          </a:p>
        </p:txBody>
      </p:sp>
      <p:sp>
        <p:nvSpPr>
          <p:cNvPr id="32" name="文本框 31"/>
          <p:cNvSpPr txBox="1"/>
          <p:nvPr/>
        </p:nvSpPr>
        <p:spPr>
          <a:xfrm>
            <a:off x="523875" y="3011805"/>
            <a:ext cx="3805555" cy="252095"/>
          </a:xfrm>
          <a:prstGeom prst="rect">
            <a:avLst/>
          </a:prstGeom>
          <a:noFill/>
        </p:spPr>
        <p:txBody>
          <a:bodyPr wrap="square" rtlCol="0">
            <a:spAutoFit/>
          </a:bodyPr>
          <a:lstStyle/>
          <a:p>
            <a:pPr algn="ctr">
              <a:lnSpc>
                <a:spcPct val="90000"/>
              </a:lnSpc>
              <a:spcBef>
                <a:spcPts val="750"/>
              </a:spcBef>
            </a:pPr>
            <a:r>
              <a:rPr lang="x-none" altLang="zh-CN" sz="1015" b="1" dirty="0">
                <a:solidFill>
                  <a:srgbClr val="44BAC8"/>
                </a:solidFill>
                <a:latin typeface="微软雅黑" pitchFamily="34" charset="-122"/>
                <a:ea typeface="微软雅黑" pitchFamily="34" charset="-122"/>
              </a:rPr>
              <a:t>ADFA   HIDS入侵检测数据集</a:t>
            </a:r>
            <a:endParaRPr lang="x-none" altLang="zh-CN" sz="1015" b="1" dirty="0">
              <a:solidFill>
                <a:srgbClr val="44BAC8"/>
              </a:solidFill>
              <a:latin typeface="微软雅黑" pitchFamily="34" charset="-122"/>
              <a:ea typeface="微软雅黑" pitchFamily="34" charset="-122"/>
            </a:endParaRPr>
          </a:p>
        </p:txBody>
      </p:sp>
      <p:grpSp>
        <p:nvGrpSpPr>
          <p:cNvPr id="37" name="组合 36"/>
          <p:cNvGrpSpPr/>
          <p:nvPr/>
        </p:nvGrpSpPr>
        <p:grpSpPr>
          <a:xfrm>
            <a:off x="5288915" y="1826895"/>
            <a:ext cx="3677285" cy="513652"/>
            <a:chOff x="4274170" y="2015194"/>
            <a:chExt cx="2411814" cy="684789"/>
          </a:xfrm>
        </p:grpSpPr>
        <p:sp>
          <p:nvSpPr>
            <p:cNvPr id="38" name="文本框 37"/>
            <p:cNvSpPr txBox="1"/>
            <p:nvPr/>
          </p:nvSpPr>
          <p:spPr>
            <a:xfrm>
              <a:off x="4274170" y="2015194"/>
              <a:ext cx="2317999" cy="336087"/>
            </a:xfrm>
            <a:prstGeom prst="rect">
              <a:avLst/>
            </a:prstGeom>
            <a:noFill/>
          </p:spPr>
          <p:txBody>
            <a:bodyPr wrap="square" rtlCol="0">
              <a:spAutoFit/>
            </a:bodyPr>
            <a:lstStyle/>
            <a:p>
              <a:pPr>
                <a:lnSpc>
                  <a:spcPct val="90000"/>
                </a:lnSpc>
                <a:spcBef>
                  <a:spcPts val="750"/>
                </a:spcBef>
              </a:pPr>
              <a:r>
                <a:rPr lang="x-none" altLang="zh-CN" sz="1015" b="1" dirty="0">
                  <a:solidFill>
                    <a:srgbClr val="44BAC8"/>
                  </a:solidFill>
                  <a:latin typeface="微软雅黑" pitchFamily="34" charset="-122"/>
                  <a:ea typeface="微软雅黑" pitchFamily="34" charset="-122"/>
                </a:rPr>
                <a:t>警报日志</a:t>
              </a:r>
              <a:endParaRPr lang="x-none" altLang="zh-CN" sz="1015" b="1" dirty="0">
                <a:solidFill>
                  <a:srgbClr val="44BAC8"/>
                </a:solidFill>
                <a:latin typeface="微软雅黑" pitchFamily="34" charset="-122"/>
                <a:ea typeface="微软雅黑" pitchFamily="34" charset="-122"/>
              </a:endParaRPr>
            </a:p>
          </p:txBody>
        </p:sp>
        <p:sp>
          <p:nvSpPr>
            <p:cNvPr id="39" name="文本框 38"/>
            <p:cNvSpPr txBox="1"/>
            <p:nvPr/>
          </p:nvSpPr>
          <p:spPr>
            <a:xfrm>
              <a:off x="4281089" y="2287705"/>
              <a:ext cx="2404895" cy="412278"/>
            </a:xfrm>
            <a:prstGeom prst="rect">
              <a:avLst/>
            </a:prstGeom>
            <a:noFill/>
          </p:spPr>
          <p:txBody>
            <a:bodyPr wrap="square" rtlCol="0">
              <a:spAutoFit/>
            </a:bodyPr>
            <a:lstStyle/>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采集筛选警报日志，时间序列分析</a:t>
              </a:r>
              <a:endParaRPr lang="x-none" altLang="en-US" sz="1050" dirty="0">
                <a:solidFill>
                  <a:schemeClr val="tx1">
                    <a:lumMod val="75000"/>
                    <a:lumOff val="25000"/>
                  </a:schemeClr>
                </a:solidFill>
                <a:latin typeface="微软雅黑" pitchFamily="34" charset="-122"/>
                <a:ea typeface="微软雅黑" pitchFamily="34" charset="-122"/>
              </a:endParaRPr>
            </a:p>
          </p:txBody>
        </p:sp>
      </p:grpSp>
      <p:grpSp>
        <p:nvGrpSpPr>
          <p:cNvPr id="40" name="组合 39"/>
          <p:cNvGrpSpPr/>
          <p:nvPr/>
        </p:nvGrpSpPr>
        <p:grpSpPr>
          <a:xfrm>
            <a:off x="5288915" y="2601595"/>
            <a:ext cx="3677285" cy="731457"/>
            <a:chOff x="4274170" y="3156490"/>
            <a:chExt cx="2411814" cy="975162"/>
          </a:xfrm>
        </p:grpSpPr>
        <p:sp>
          <p:nvSpPr>
            <p:cNvPr id="41" name="文本框 40"/>
            <p:cNvSpPr txBox="1"/>
            <p:nvPr/>
          </p:nvSpPr>
          <p:spPr>
            <a:xfrm>
              <a:off x="4274170" y="3156490"/>
              <a:ext cx="2317999" cy="336087"/>
            </a:xfrm>
            <a:prstGeom prst="rect">
              <a:avLst/>
            </a:prstGeom>
            <a:noFill/>
          </p:spPr>
          <p:txBody>
            <a:bodyPr wrap="square" rtlCol="0">
              <a:spAutoFit/>
            </a:bodyPr>
            <a:lstStyle/>
            <a:p>
              <a:pPr>
                <a:lnSpc>
                  <a:spcPct val="90000"/>
                </a:lnSpc>
                <a:spcBef>
                  <a:spcPts val="750"/>
                </a:spcBef>
              </a:pPr>
              <a:r>
                <a:rPr lang="x-none" altLang="zh-CN" sz="1015" b="1" dirty="0">
                  <a:solidFill>
                    <a:srgbClr val="44BAC8"/>
                  </a:solidFill>
                  <a:latin typeface="微软雅黑" pitchFamily="34" charset="-122"/>
                  <a:ea typeface="微软雅黑" pitchFamily="34" charset="-122"/>
                </a:rPr>
                <a:t>主机系统调用</a:t>
              </a:r>
              <a:endParaRPr lang="x-none" altLang="zh-CN" sz="1015" b="1" dirty="0">
                <a:solidFill>
                  <a:srgbClr val="44BAC8"/>
                </a:solidFill>
                <a:latin typeface="微软雅黑" pitchFamily="34" charset="-122"/>
                <a:ea typeface="微软雅黑" pitchFamily="34" charset="-122"/>
              </a:endParaRPr>
            </a:p>
          </p:txBody>
        </p:sp>
        <p:sp>
          <p:nvSpPr>
            <p:cNvPr id="42" name="文本框 41"/>
            <p:cNvSpPr txBox="1"/>
            <p:nvPr/>
          </p:nvSpPr>
          <p:spPr>
            <a:xfrm>
              <a:off x="4281089" y="3429001"/>
              <a:ext cx="2404895" cy="702651"/>
            </a:xfrm>
            <a:prstGeom prst="rect">
              <a:avLst/>
            </a:prstGeom>
            <a:noFill/>
          </p:spPr>
          <p:txBody>
            <a:bodyPr wrap="square" rtlCol="0">
              <a:spAutoFit/>
            </a:bodyPr>
            <a:lstStyle/>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以内核补丁的方式编译内核，采集进程运行中的系统调用序列</a:t>
              </a:r>
              <a:endParaRPr lang="x-none" altLang="en-US" sz="1050" dirty="0">
                <a:solidFill>
                  <a:schemeClr val="tx1">
                    <a:lumMod val="75000"/>
                    <a:lumOff val="25000"/>
                  </a:schemeClr>
                </a:solidFill>
                <a:latin typeface="微软雅黑" pitchFamily="34" charset="-122"/>
                <a:ea typeface="微软雅黑" pitchFamily="34" charset="-122"/>
              </a:endParaRPr>
            </a:p>
          </p:txBody>
        </p:sp>
      </p:grpSp>
      <p:grpSp>
        <p:nvGrpSpPr>
          <p:cNvPr id="43" name="组合 42"/>
          <p:cNvGrpSpPr/>
          <p:nvPr/>
        </p:nvGrpSpPr>
        <p:grpSpPr>
          <a:xfrm>
            <a:off x="5288915" y="3444875"/>
            <a:ext cx="3677285" cy="513652"/>
            <a:chOff x="4274170" y="4280954"/>
            <a:chExt cx="2411814" cy="684789"/>
          </a:xfrm>
        </p:grpSpPr>
        <p:sp>
          <p:nvSpPr>
            <p:cNvPr id="44" name="文本框 43"/>
            <p:cNvSpPr txBox="1"/>
            <p:nvPr/>
          </p:nvSpPr>
          <p:spPr>
            <a:xfrm>
              <a:off x="4274170" y="4280954"/>
              <a:ext cx="2317999" cy="336087"/>
            </a:xfrm>
            <a:prstGeom prst="rect">
              <a:avLst/>
            </a:prstGeom>
            <a:noFill/>
          </p:spPr>
          <p:txBody>
            <a:bodyPr wrap="square" rtlCol="0">
              <a:spAutoFit/>
            </a:bodyPr>
            <a:lstStyle/>
            <a:p>
              <a:pPr>
                <a:lnSpc>
                  <a:spcPct val="90000"/>
                </a:lnSpc>
                <a:spcBef>
                  <a:spcPts val="750"/>
                </a:spcBef>
              </a:pPr>
              <a:r>
                <a:rPr lang="x-none" altLang="zh-CN" sz="1015" b="1" dirty="0">
                  <a:solidFill>
                    <a:srgbClr val="44BAC8"/>
                  </a:solidFill>
                  <a:latin typeface="微软雅黑" pitchFamily="34" charset="-122"/>
                  <a:ea typeface="微软雅黑" pitchFamily="34" charset="-122"/>
                </a:rPr>
                <a:t>TCPDUMP采集网络流量信息</a:t>
              </a:r>
            </a:p>
          </p:txBody>
        </p:sp>
        <p:sp>
          <p:nvSpPr>
            <p:cNvPr id="45" name="文本框 44"/>
            <p:cNvSpPr txBox="1"/>
            <p:nvPr/>
          </p:nvSpPr>
          <p:spPr>
            <a:xfrm>
              <a:off x="4281089" y="4553465"/>
              <a:ext cx="2404895" cy="412278"/>
            </a:xfrm>
            <a:prstGeom prst="rect">
              <a:avLst/>
            </a:prstGeom>
            <a:noFill/>
          </p:spPr>
          <p:txBody>
            <a:bodyPr wrap="square" rtlCol="0">
              <a:spAutoFit/>
            </a:bodyPr>
            <a:lstStyle/>
            <a:p>
              <a:pPr algn="just">
                <a:lnSpc>
                  <a:spcPct val="130000"/>
                </a:lnSpc>
              </a:pPr>
              <a:r>
                <a:rPr lang="x-none" sz="1050" dirty="0">
                  <a:solidFill>
                    <a:schemeClr val="tx1">
                      <a:lumMod val="75000"/>
                      <a:lumOff val="25000"/>
                    </a:schemeClr>
                  </a:solidFill>
                  <a:latin typeface="微软雅黑" pitchFamily="34" charset="-122"/>
                  <a:ea typeface="微软雅黑" pitchFamily="34" charset="-122"/>
                </a:rPr>
                <a:t>特征提取，规范化处理</a:t>
              </a:r>
              <a:endParaRPr lang="x-none" sz="1050" dirty="0">
                <a:solidFill>
                  <a:schemeClr val="tx1">
                    <a:lumMod val="75000"/>
                    <a:lumOff val="25000"/>
                  </a:schemeClr>
                </a:solidFill>
                <a:latin typeface="微软雅黑" pitchFamily="34" charset="-122"/>
                <a:ea typeface="微软雅黑" pitchFamily="34" charset="-122"/>
              </a:endParaRPr>
            </a:p>
          </p:txBody>
        </p:sp>
      </p:grpSp>
      <p:sp>
        <p:nvSpPr>
          <p:cNvPr id="2" name="原创设计师QQ598969553            _9"/>
          <p:cNvSpPr/>
          <p:nvPr/>
        </p:nvSpPr>
        <p:spPr>
          <a:xfrm>
            <a:off x="553361" y="684704"/>
            <a:ext cx="3323483" cy="31779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p>
            <a:pPr algn="ctr"/>
            <a:r>
              <a:rPr lang="x-none"/>
              <a:t>公开数据集</a:t>
            </a:r>
            <a:endParaRPr lang="x-none"/>
          </a:p>
        </p:txBody>
      </p:sp>
      <p:sp>
        <p:nvSpPr>
          <p:cNvPr id="3" name="原创设计师QQ598969553            _9"/>
          <p:cNvSpPr/>
          <p:nvPr/>
        </p:nvSpPr>
        <p:spPr>
          <a:xfrm>
            <a:off x="5398411" y="706294"/>
            <a:ext cx="3323483" cy="31779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lstStyle/>
          <a:p>
            <a:pPr algn="ctr"/>
            <a:r>
              <a:rPr lang="x-none"/>
              <a:t>实验采集数据</a:t>
            </a:r>
            <a:endParaRPr lang="x-none"/>
          </a:p>
        </p:txBody>
      </p:sp>
      <p:graphicFrame>
        <p:nvGraphicFramePr>
          <p:cNvPr id="7" name="Table 6"/>
          <p:cNvGraphicFramePr/>
          <p:nvPr/>
        </p:nvGraphicFramePr>
        <p:xfrm>
          <a:off x="89535" y="1442085"/>
          <a:ext cx="4912360" cy="1417320"/>
        </p:xfrm>
        <a:graphic>
          <a:graphicData uri="http://schemas.openxmlformats.org/drawingml/2006/table">
            <a:tbl>
              <a:tblPr firstRow="1" bandRow="1">
                <a:tableStyleId>{5C22544A-7EE6-4342-B048-85BDC9FD1C3A}</a:tableStyleId>
              </a:tblPr>
              <a:tblGrid>
                <a:gridCol w="818515"/>
                <a:gridCol w="819150"/>
                <a:gridCol w="819150"/>
                <a:gridCol w="808355"/>
                <a:gridCol w="828675"/>
                <a:gridCol w="818515"/>
              </a:tblGrid>
              <a:tr h="381000">
                <a:tc>
                  <a:txBody>
                    <a:bodyPr/>
                    <a:p>
                      <a:pPr>
                        <a:buNone/>
                      </a:pPr>
                      <a:endParaRPr lang="x-none"/>
                    </a:p>
                  </a:txBody>
                  <a:tcPr/>
                </a:tc>
                <a:tc>
                  <a:txBody>
                    <a:bodyPr/>
                    <a:p>
                      <a:pPr>
                        <a:buNone/>
                      </a:pPr>
                      <a:r>
                        <a:rPr lang="x-none"/>
                        <a:t>NORMAL</a:t>
                      </a:r>
                      <a:endParaRPr lang="x-none"/>
                    </a:p>
                  </a:txBody>
                  <a:tcPr/>
                </a:tc>
                <a:tc>
                  <a:txBody>
                    <a:bodyPr/>
                    <a:p>
                      <a:pPr>
                        <a:buNone/>
                      </a:pPr>
                      <a:r>
                        <a:rPr lang="x-none"/>
                        <a:t>PROBE</a:t>
                      </a:r>
                      <a:endParaRPr lang="x-none"/>
                    </a:p>
                  </a:txBody>
                  <a:tcPr/>
                </a:tc>
                <a:tc>
                  <a:txBody>
                    <a:bodyPr/>
                    <a:p>
                      <a:pPr>
                        <a:buNone/>
                      </a:pPr>
                      <a:r>
                        <a:rPr lang="x-none"/>
                        <a:t>DOS</a:t>
                      </a:r>
                      <a:endParaRPr lang="x-none"/>
                    </a:p>
                  </a:txBody>
                  <a:tcPr/>
                </a:tc>
                <a:tc>
                  <a:txBody>
                    <a:bodyPr/>
                    <a:p>
                      <a:pPr>
                        <a:buNone/>
                      </a:pPr>
                      <a:r>
                        <a:rPr lang="x-none"/>
                        <a:t>U2R</a:t>
                      </a:r>
                      <a:endParaRPr lang="x-none"/>
                    </a:p>
                  </a:txBody>
                  <a:tcPr/>
                </a:tc>
                <a:tc>
                  <a:txBody>
                    <a:bodyPr/>
                    <a:p>
                      <a:pPr>
                        <a:buNone/>
                      </a:pPr>
                      <a:r>
                        <a:rPr lang="x-none"/>
                        <a:t>R2L</a:t>
                      </a:r>
                      <a:endParaRPr lang="x-none"/>
                    </a:p>
                  </a:txBody>
                  <a:tcPr/>
                </a:tc>
              </a:tr>
              <a:tr h="381000">
                <a:tc>
                  <a:txBody>
                    <a:bodyPr/>
                    <a:p>
                      <a:pPr>
                        <a:buNone/>
                      </a:pPr>
                      <a:r>
                        <a:rPr lang="x-none" b="1">
                          <a:solidFill>
                            <a:schemeClr val="tx1">
                              <a:lumMod val="95000"/>
                              <a:lumOff val="5000"/>
                            </a:schemeClr>
                          </a:solidFill>
                        </a:rPr>
                        <a:t>training</a:t>
                      </a:r>
                      <a:endParaRPr lang="x-none" b="1">
                        <a:solidFill>
                          <a:schemeClr val="tx1">
                            <a:lumMod val="95000"/>
                            <a:lumOff val="5000"/>
                          </a:schemeClr>
                        </a:solidFill>
                      </a:endParaRPr>
                    </a:p>
                  </a:txBody>
                  <a:tcPr/>
                </a:tc>
                <a:tc>
                  <a:txBody>
                    <a:bodyPr/>
                    <a:p>
                      <a:pPr>
                        <a:buNone/>
                      </a:pPr>
                      <a:r>
                        <a:rPr lang="x-none"/>
                        <a:t>97278</a:t>
                      </a:r>
                      <a:endParaRPr lang="x-none"/>
                    </a:p>
                  </a:txBody>
                  <a:tcPr/>
                </a:tc>
                <a:tc>
                  <a:txBody>
                    <a:bodyPr/>
                    <a:p>
                      <a:pPr>
                        <a:buNone/>
                      </a:pPr>
                      <a:r>
                        <a:rPr lang="x-none"/>
                        <a:t>4107</a:t>
                      </a:r>
                      <a:endParaRPr lang="x-none"/>
                    </a:p>
                  </a:txBody>
                  <a:tcPr/>
                </a:tc>
                <a:tc>
                  <a:txBody>
                    <a:bodyPr/>
                    <a:p>
                      <a:pPr>
                        <a:buNone/>
                      </a:pPr>
                      <a:r>
                        <a:rPr lang="x-none"/>
                        <a:t>391458</a:t>
                      </a:r>
                      <a:endParaRPr lang="x-none"/>
                    </a:p>
                  </a:txBody>
                  <a:tcPr/>
                </a:tc>
                <a:tc>
                  <a:txBody>
                    <a:bodyPr/>
                    <a:p>
                      <a:pPr>
                        <a:buNone/>
                      </a:pPr>
                      <a:r>
                        <a:rPr lang="x-none"/>
                        <a:t>52</a:t>
                      </a:r>
                      <a:endParaRPr lang="x-none"/>
                    </a:p>
                  </a:txBody>
                  <a:tcPr/>
                </a:tc>
                <a:tc>
                  <a:txBody>
                    <a:bodyPr/>
                    <a:p>
                      <a:pPr>
                        <a:buNone/>
                      </a:pPr>
                      <a:r>
                        <a:rPr lang="x-none"/>
                        <a:t>1126</a:t>
                      </a:r>
                      <a:endParaRPr lang="x-none"/>
                    </a:p>
                  </a:txBody>
                  <a:tcPr/>
                </a:tc>
              </a:tr>
              <a:tr h="518160">
                <a:tc>
                  <a:txBody>
                    <a:bodyPr/>
                    <a:p>
                      <a:pPr>
                        <a:buNone/>
                      </a:pPr>
                      <a:r>
                        <a:rPr lang="x-none" b="1"/>
                        <a:t>validation</a:t>
                      </a:r>
                      <a:endParaRPr lang="x-none" b="1"/>
                    </a:p>
                  </a:txBody>
                  <a:tcPr>
                    <a:solidFill>
                      <a:srgbClr val="42BAC8"/>
                    </a:solidFill>
                  </a:tcPr>
                </a:tc>
                <a:tc>
                  <a:txBody>
                    <a:bodyPr/>
                    <a:p>
                      <a:pPr>
                        <a:buNone/>
                      </a:pPr>
                      <a:r>
                        <a:rPr lang="x-none"/>
                        <a:t>60593</a:t>
                      </a:r>
                      <a:endParaRPr lang="x-none"/>
                    </a:p>
                  </a:txBody>
                  <a:tcPr>
                    <a:solidFill>
                      <a:srgbClr val="42BAC8"/>
                    </a:solidFill>
                  </a:tcPr>
                </a:tc>
                <a:tc>
                  <a:txBody>
                    <a:bodyPr/>
                    <a:p>
                      <a:pPr>
                        <a:buNone/>
                      </a:pPr>
                      <a:r>
                        <a:rPr lang="x-none"/>
                        <a:t>4166</a:t>
                      </a:r>
                      <a:endParaRPr lang="x-none"/>
                    </a:p>
                  </a:txBody>
                  <a:tcPr>
                    <a:solidFill>
                      <a:srgbClr val="42BAC8"/>
                    </a:solidFill>
                  </a:tcPr>
                </a:tc>
                <a:tc>
                  <a:txBody>
                    <a:bodyPr/>
                    <a:p>
                      <a:pPr>
                        <a:buNone/>
                      </a:pPr>
                      <a:r>
                        <a:rPr lang="x-none"/>
                        <a:t>229853</a:t>
                      </a:r>
                      <a:endParaRPr lang="x-none"/>
                    </a:p>
                  </a:txBody>
                  <a:tcPr>
                    <a:solidFill>
                      <a:srgbClr val="42BAC8"/>
                    </a:solidFill>
                  </a:tcPr>
                </a:tc>
                <a:tc>
                  <a:txBody>
                    <a:bodyPr/>
                    <a:p>
                      <a:pPr>
                        <a:buNone/>
                      </a:pPr>
                      <a:r>
                        <a:rPr lang="x-none"/>
                        <a:t>228</a:t>
                      </a:r>
                      <a:endParaRPr lang="x-none"/>
                    </a:p>
                  </a:txBody>
                  <a:tcPr>
                    <a:solidFill>
                      <a:srgbClr val="42BAC8"/>
                    </a:solidFill>
                  </a:tcPr>
                </a:tc>
                <a:tc>
                  <a:txBody>
                    <a:bodyPr/>
                    <a:p>
                      <a:pPr>
                        <a:buNone/>
                      </a:pPr>
                      <a:r>
                        <a:rPr lang="x-none" sz="1300">
                          <a:sym typeface="+mn-ea"/>
                        </a:rPr>
                        <a:t>16189</a:t>
                      </a:r>
                    </a:p>
                  </a:txBody>
                  <a:tcPr>
                    <a:solidFill>
                      <a:srgbClr val="42BAC8"/>
                    </a:solidFill>
                  </a:tcPr>
                </a:tc>
              </a:tr>
            </a:tbl>
          </a:graphicData>
        </a:graphic>
      </p:graphicFrame>
      <p:graphicFrame>
        <p:nvGraphicFramePr>
          <p:cNvPr id="8" name="Table 7"/>
          <p:cNvGraphicFramePr/>
          <p:nvPr/>
        </p:nvGraphicFramePr>
        <p:xfrm>
          <a:off x="104775" y="3397885"/>
          <a:ext cx="4912360" cy="1417320"/>
        </p:xfrm>
        <a:graphic>
          <a:graphicData uri="http://schemas.openxmlformats.org/drawingml/2006/table">
            <a:tbl>
              <a:tblPr firstRow="1" bandRow="1">
                <a:tableStyleId>{5C22544A-7EE6-4342-B048-85BDC9FD1C3A}</a:tableStyleId>
              </a:tblPr>
              <a:tblGrid>
                <a:gridCol w="818515"/>
                <a:gridCol w="819150"/>
                <a:gridCol w="819150"/>
                <a:gridCol w="808355"/>
                <a:gridCol w="828675"/>
                <a:gridCol w="818515"/>
              </a:tblGrid>
              <a:tr h="381000">
                <a:tc>
                  <a:txBody>
                    <a:bodyPr/>
                    <a:p>
                      <a:pPr>
                        <a:buNone/>
                      </a:pPr>
                      <a:r>
                        <a:rPr lang="x-none"/>
                        <a:t>Webshell</a:t>
                      </a:r>
                      <a:endParaRPr lang="x-none"/>
                    </a:p>
                  </a:txBody>
                  <a:tcPr/>
                </a:tc>
                <a:tc>
                  <a:txBody>
                    <a:bodyPr/>
                    <a:p>
                      <a:pPr>
                        <a:buNone/>
                      </a:pPr>
                      <a:r>
                        <a:rPr lang="x-none"/>
                        <a:t>Hydra-FTP</a:t>
                      </a:r>
                      <a:endParaRPr lang="x-none"/>
                    </a:p>
                  </a:txBody>
                  <a:tcPr/>
                </a:tc>
                <a:tc>
                  <a:txBody>
                    <a:bodyPr/>
                    <a:p>
                      <a:pPr>
                        <a:buNone/>
                      </a:pPr>
                      <a:r>
                        <a:rPr lang="x-none"/>
                        <a:t>Hydra-SSH</a:t>
                      </a:r>
                      <a:endParaRPr lang="x-none"/>
                    </a:p>
                  </a:txBody>
                  <a:tcPr/>
                </a:tc>
                <a:tc>
                  <a:txBody>
                    <a:bodyPr/>
                    <a:p>
                      <a:pPr>
                        <a:buNone/>
                      </a:pPr>
                      <a:r>
                        <a:rPr lang="x-none"/>
                        <a:t>Adduser</a:t>
                      </a:r>
                      <a:endParaRPr lang="x-none"/>
                    </a:p>
                  </a:txBody>
                  <a:tcPr/>
                </a:tc>
                <a:tc>
                  <a:txBody>
                    <a:bodyPr/>
                    <a:p>
                      <a:pPr>
                        <a:buNone/>
                      </a:pPr>
                      <a:r>
                        <a:rPr lang="x-none"/>
                        <a:t>Java-Meterpreter</a:t>
                      </a:r>
                      <a:endParaRPr lang="x-none"/>
                    </a:p>
                  </a:txBody>
                  <a:tcPr/>
                </a:tc>
                <a:tc>
                  <a:txBody>
                    <a:bodyPr/>
                    <a:p>
                      <a:pPr>
                        <a:buNone/>
                      </a:pPr>
                      <a:r>
                        <a:rPr lang="x-none"/>
                        <a:t>Meterpreter</a:t>
                      </a:r>
                      <a:endParaRPr lang="x-none"/>
                    </a:p>
                  </a:txBody>
                  <a:tcPr/>
                </a:tc>
              </a:tr>
              <a:tr h="381000">
                <a:tc>
                  <a:txBody>
                    <a:bodyPr/>
                    <a:p>
                      <a:pPr>
                        <a:buNone/>
                      </a:pPr>
                      <a:endParaRPr lang="x-none" b="1">
                        <a:solidFill>
                          <a:schemeClr val="tx1">
                            <a:lumMod val="95000"/>
                            <a:lumOff val="5000"/>
                          </a:schemeClr>
                        </a:solidFill>
                      </a:endParaRPr>
                    </a:p>
                  </a:txBody>
                  <a:tcPr/>
                </a:tc>
                <a:tc>
                  <a:txBody>
                    <a:bodyPr/>
                    <a:p>
                      <a:pPr>
                        <a:buNone/>
                      </a:pPr>
                      <a:endParaRPr lang="x-none"/>
                    </a:p>
                  </a:txBody>
                  <a:tcPr/>
                </a:tc>
                <a:tc>
                  <a:txBody>
                    <a:bodyPr/>
                    <a:p>
                      <a:pPr>
                        <a:buNone/>
                      </a:pPr>
                      <a:endParaRPr lang="x-none"/>
                    </a:p>
                  </a:txBody>
                  <a:tcPr/>
                </a:tc>
                <a:tc>
                  <a:txBody>
                    <a:bodyPr/>
                    <a:p>
                      <a:pPr>
                        <a:buNone/>
                      </a:pPr>
                      <a:endParaRPr lang="x-none"/>
                    </a:p>
                  </a:txBody>
                  <a:tcPr/>
                </a:tc>
                <a:tc>
                  <a:txBody>
                    <a:bodyPr/>
                    <a:p>
                      <a:pPr>
                        <a:buNone/>
                      </a:pPr>
                      <a:endParaRPr lang="x-none"/>
                    </a:p>
                  </a:txBody>
                  <a:tcPr/>
                </a:tc>
                <a:tc>
                  <a:txBody>
                    <a:bodyPr/>
                    <a:p>
                      <a:pPr>
                        <a:buNone/>
                      </a:pPr>
                      <a:endParaRPr lang="x-none"/>
                    </a:p>
                  </a:txBody>
                  <a:tcPr/>
                </a:tc>
              </a:tr>
              <a:tr h="518160">
                <a:tc>
                  <a:txBody>
                    <a:bodyPr/>
                    <a:p>
                      <a:pPr>
                        <a:buNone/>
                      </a:pPr>
                      <a:endParaRPr lang="x-none" b="1"/>
                    </a:p>
                  </a:txBody>
                  <a:tcPr>
                    <a:solidFill>
                      <a:srgbClr val="42BAC8"/>
                    </a:solidFill>
                  </a:tcPr>
                </a:tc>
                <a:tc>
                  <a:txBody>
                    <a:bodyPr/>
                    <a:p>
                      <a:pPr>
                        <a:buNone/>
                      </a:pPr>
                      <a:endParaRPr lang="x-none"/>
                    </a:p>
                  </a:txBody>
                  <a:tcPr>
                    <a:solidFill>
                      <a:srgbClr val="42BAC8"/>
                    </a:solidFill>
                  </a:tcPr>
                </a:tc>
                <a:tc>
                  <a:txBody>
                    <a:bodyPr/>
                    <a:p>
                      <a:pPr>
                        <a:buNone/>
                      </a:pPr>
                      <a:endParaRPr lang="x-none"/>
                    </a:p>
                  </a:txBody>
                  <a:tcPr>
                    <a:solidFill>
                      <a:srgbClr val="42BAC8"/>
                    </a:solidFill>
                  </a:tcPr>
                </a:tc>
                <a:tc>
                  <a:txBody>
                    <a:bodyPr/>
                    <a:p>
                      <a:pPr>
                        <a:buNone/>
                      </a:pPr>
                      <a:endParaRPr lang="x-none"/>
                    </a:p>
                  </a:txBody>
                  <a:tcPr>
                    <a:solidFill>
                      <a:srgbClr val="42BAC8"/>
                    </a:solidFill>
                  </a:tcPr>
                </a:tc>
                <a:tc>
                  <a:txBody>
                    <a:bodyPr/>
                    <a:p>
                      <a:pPr>
                        <a:buNone/>
                      </a:pPr>
                      <a:endParaRPr lang="x-none"/>
                    </a:p>
                  </a:txBody>
                  <a:tcPr>
                    <a:solidFill>
                      <a:srgbClr val="42BAC8"/>
                    </a:solidFill>
                  </a:tcPr>
                </a:tc>
                <a:tc>
                  <a:txBody>
                    <a:bodyPr/>
                    <a:p>
                      <a:pPr>
                        <a:buNone/>
                      </a:pPr>
                    </a:p>
                  </a:txBody>
                  <a:tcPr>
                    <a:solidFill>
                      <a:srgbClr val="42BAC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49" presetClass="entr" presetSubtype="0" decel="10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anim calcmode="lin" valueType="num">
                                      <p:cBhvr>
                                        <p:cTn id="17" dur="500" fill="hold"/>
                                        <p:tgtEl>
                                          <p:spTgt spid="27"/>
                                        </p:tgtEl>
                                        <p:attrNameLst>
                                          <p:attrName>style.rotation</p:attrName>
                                        </p:attrNameLst>
                                      </p:cBhvr>
                                      <p:tavLst>
                                        <p:tav tm="0">
                                          <p:val>
                                            <p:fltVal val="360"/>
                                          </p:val>
                                        </p:tav>
                                        <p:tav tm="100000">
                                          <p:val>
                                            <p:fltVal val="0"/>
                                          </p:val>
                                        </p:tav>
                                      </p:tavLst>
                                    </p:anim>
                                    <p:animEffect transition="in" filter="fade">
                                      <p:cBhvr>
                                        <p:cTn id="18" dur="500"/>
                                        <p:tgtEl>
                                          <p:spTgt spid="27"/>
                                        </p:tgtEl>
                                      </p:cBhvr>
                                    </p:animEffect>
                                  </p:childTnLst>
                                </p:cTn>
                              </p:par>
                            </p:childTnLst>
                          </p:cTn>
                        </p:par>
                        <p:par>
                          <p:cTn id="19" fill="hold">
                            <p:stCondLst>
                              <p:cond delay="1150"/>
                            </p:stCondLst>
                            <p:childTnLst>
                              <p:par>
                                <p:cTn id="20" presetID="22" presetClass="entr" presetSubtype="8"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par>
                          <p:cTn id="23" fill="hold">
                            <p:stCondLst>
                              <p:cond delay="1650"/>
                            </p:stCondLst>
                            <p:childTnLst>
                              <p:par>
                                <p:cTn id="24" presetID="22" presetClass="entr" presetSubtype="8"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childTnLst>
                          </p:cTn>
                        </p:par>
                        <p:par>
                          <p:cTn id="27" fill="hold">
                            <p:stCondLst>
                              <p:cond delay="2150"/>
                            </p:stCondLst>
                            <p:childTnLst>
                              <p:par>
                                <p:cTn id="28" presetID="22" presetClass="entr" presetSubtype="8"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childTnLst>
                          </p:cTn>
                        </p:par>
                        <p:par>
                          <p:cTn id="31" fill="hold">
                            <p:stCondLst>
                              <p:cond delay="2650"/>
                            </p:stCondLst>
                            <p:childTnLst>
                              <p:par>
                                <p:cTn id="32" presetID="16" presetClass="entr" presetSubtype="37"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outVertical)">
                                      <p:cBhvr>
                                        <p:cTn id="34" dur="500"/>
                                        <p:tgtEl>
                                          <p:spTgt spid="2"/>
                                        </p:tgtEl>
                                      </p:cBhvr>
                                    </p:animEffect>
                                  </p:childTnLst>
                                </p:cTn>
                              </p:par>
                            </p:childTnLst>
                          </p:cTn>
                        </p:par>
                        <p:par>
                          <p:cTn id="35" fill="hold">
                            <p:stCondLst>
                              <p:cond delay="3150"/>
                            </p:stCondLst>
                            <p:childTnLst>
                              <p:par>
                                <p:cTn id="36" presetID="16" presetClass="entr" presetSubtype="37"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arn(outVertical)">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bldLvl="0" animBg="1"/>
      <p:bldP spid="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rPr>
              <a:t>研究内容</a:t>
            </a:r>
          </a:p>
        </p:txBody>
      </p:sp>
      <p:sp>
        <p:nvSpPr>
          <p:cNvPr id="7" name="椭圆 6"/>
          <p:cNvSpPr/>
          <p:nvPr/>
        </p:nvSpPr>
        <p:spPr>
          <a:xfrm>
            <a:off x="1559036" y="1587051"/>
            <a:ext cx="1485000" cy="1485000"/>
          </a:xfrm>
          <a:prstGeom prst="ellipse">
            <a:avLst/>
          </a:prstGeom>
          <a:solidFill>
            <a:srgbClr val="AFE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1728931" y="1756944"/>
            <a:ext cx="1145219" cy="1145219"/>
            <a:chOff x="2305236" y="1854909"/>
            <a:chExt cx="1526959" cy="1526959"/>
          </a:xfrm>
        </p:grpSpPr>
        <p:sp>
          <p:nvSpPr>
            <p:cNvPr id="9" name="椭圆 8"/>
            <p:cNvSpPr/>
            <p:nvPr/>
          </p:nvSpPr>
          <p:spPr>
            <a:xfrm>
              <a:off x="2305236" y="1854909"/>
              <a:ext cx="1526959" cy="1526959"/>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弧形 9"/>
            <p:cNvSpPr/>
            <p:nvPr/>
          </p:nvSpPr>
          <p:spPr>
            <a:xfrm>
              <a:off x="2420715" y="1970388"/>
              <a:ext cx="1296000" cy="1296000"/>
            </a:xfrm>
            <a:prstGeom prst="arc">
              <a:avLst>
                <a:gd name="adj1" fmla="val 16200000"/>
                <a:gd name="adj2" fmla="val 19665491"/>
              </a:avLst>
            </a:prstGeom>
            <a:ln w="19050">
              <a:solidFill>
                <a:srgbClr val="C8ECF0"/>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sp>
        <p:nvSpPr>
          <p:cNvPr id="11" name="文本框 10"/>
          <p:cNvSpPr txBox="1"/>
          <p:nvPr/>
        </p:nvSpPr>
        <p:spPr>
          <a:xfrm>
            <a:off x="1810050" y="2149502"/>
            <a:ext cx="982980" cy="427990"/>
          </a:xfrm>
          <a:prstGeom prst="rect">
            <a:avLst/>
          </a:prstGeom>
          <a:noFill/>
        </p:spPr>
        <p:txBody>
          <a:bodyPr wrap="none" rtlCol="0">
            <a:spAutoFit/>
          </a:bodyPr>
          <a:lstStyle/>
          <a:p>
            <a:pPr algn="ctr">
              <a:lnSpc>
                <a:spcPct val="90000"/>
              </a:lnSpc>
              <a:spcBef>
                <a:spcPts val="750"/>
              </a:spcBef>
            </a:pPr>
            <a:r>
              <a:rPr lang="x-none" altLang="zh-CN" sz="2100" b="1" dirty="0">
                <a:solidFill>
                  <a:srgbClr val="DEF4F6"/>
                </a:solidFill>
                <a:latin typeface="微软雅黑" pitchFamily="34" charset="-122"/>
                <a:ea typeface="微软雅黑" pitchFamily="34" charset="-122"/>
              </a:rPr>
              <a:t>工作流</a:t>
            </a:r>
            <a:endParaRPr lang="x-none" altLang="zh-CN" sz="2100" b="1" dirty="0">
              <a:solidFill>
                <a:srgbClr val="DEF4F6"/>
              </a:solidFill>
              <a:latin typeface="微软雅黑" pitchFamily="34" charset="-122"/>
              <a:ea typeface="微软雅黑" pitchFamily="34" charset="-122"/>
            </a:endParaRPr>
          </a:p>
        </p:txBody>
      </p:sp>
      <p:sp>
        <p:nvSpPr>
          <p:cNvPr id="12" name="椭圆 11"/>
          <p:cNvSpPr/>
          <p:nvPr/>
        </p:nvSpPr>
        <p:spPr>
          <a:xfrm>
            <a:off x="3829500" y="1587051"/>
            <a:ext cx="1485000" cy="1485000"/>
          </a:xfrm>
          <a:prstGeom prst="ellipse">
            <a:avLst/>
          </a:prstGeom>
          <a:solidFill>
            <a:srgbClr val="AFE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3" name="组合 12"/>
          <p:cNvGrpSpPr/>
          <p:nvPr/>
        </p:nvGrpSpPr>
        <p:grpSpPr>
          <a:xfrm>
            <a:off x="3999394" y="1756944"/>
            <a:ext cx="1145219" cy="1145219"/>
            <a:chOff x="5332521" y="1854909"/>
            <a:chExt cx="1526959" cy="1526959"/>
          </a:xfrm>
        </p:grpSpPr>
        <p:sp>
          <p:nvSpPr>
            <p:cNvPr id="14" name="椭圆 13"/>
            <p:cNvSpPr/>
            <p:nvPr/>
          </p:nvSpPr>
          <p:spPr>
            <a:xfrm>
              <a:off x="5332521" y="1854909"/>
              <a:ext cx="1526959" cy="1526959"/>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弧形 14"/>
            <p:cNvSpPr/>
            <p:nvPr/>
          </p:nvSpPr>
          <p:spPr>
            <a:xfrm>
              <a:off x="5448000" y="1970388"/>
              <a:ext cx="1296000" cy="1296000"/>
            </a:xfrm>
            <a:prstGeom prst="arc">
              <a:avLst>
                <a:gd name="adj1" fmla="val 16200000"/>
                <a:gd name="adj2" fmla="val 5050462"/>
              </a:avLst>
            </a:prstGeom>
            <a:ln w="19050">
              <a:solidFill>
                <a:srgbClr val="C8ECF0"/>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sp>
        <p:nvSpPr>
          <p:cNvPr id="16" name="文本框 15"/>
          <p:cNvSpPr txBox="1"/>
          <p:nvPr/>
        </p:nvSpPr>
        <p:spPr>
          <a:xfrm>
            <a:off x="4213863" y="2149502"/>
            <a:ext cx="716280" cy="427990"/>
          </a:xfrm>
          <a:prstGeom prst="rect">
            <a:avLst/>
          </a:prstGeom>
          <a:noFill/>
        </p:spPr>
        <p:txBody>
          <a:bodyPr wrap="none" rtlCol="0">
            <a:spAutoFit/>
          </a:bodyPr>
          <a:lstStyle/>
          <a:p>
            <a:pPr algn="ctr">
              <a:lnSpc>
                <a:spcPct val="90000"/>
              </a:lnSpc>
              <a:spcBef>
                <a:spcPts val="750"/>
              </a:spcBef>
            </a:pPr>
            <a:r>
              <a:rPr lang="x-none" altLang="zh-CN" sz="2100" b="1" dirty="0">
                <a:solidFill>
                  <a:srgbClr val="DEF4F6"/>
                </a:solidFill>
                <a:latin typeface="微软雅黑" pitchFamily="34" charset="-122"/>
                <a:ea typeface="微软雅黑" pitchFamily="34" charset="-122"/>
              </a:rPr>
              <a:t>参数</a:t>
            </a:r>
            <a:endParaRPr lang="x-none" altLang="zh-CN" sz="2100" b="1" dirty="0">
              <a:solidFill>
                <a:srgbClr val="DEF4F6"/>
              </a:solidFill>
              <a:latin typeface="微软雅黑" pitchFamily="34" charset="-122"/>
              <a:ea typeface="微软雅黑" pitchFamily="34" charset="-122"/>
            </a:endParaRPr>
          </a:p>
        </p:txBody>
      </p:sp>
      <p:sp>
        <p:nvSpPr>
          <p:cNvPr id="17" name="椭圆 16"/>
          <p:cNvSpPr/>
          <p:nvPr/>
        </p:nvSpPr>
        <p:spPr>
          <a:xfrm>
            <a:off x="6099964" y="1587051"/>
            <a:ext cx="1485000" cy="1485000"/>
          </a:xfrm>
          <a:prstGeom prst="ellipse">
            <a:avLst/>
          </a:prstGeom>
          <a:solidFill>
            <a:srgbClr val="AFE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8" name="组合 17"/>
          <p:cNvGrpSpPr/>
          <p:nvPr/>
        </p:nvGrpSpPr>
        <p:grpSpPr>
          <a:xfrm>
            <a:off x="6269858" y="1756944"/>
            <a:ext cx="1145219" cy="1145219"/>
            <a:chOff x="8359806" y="1854909"/>
            <a:chExt cx="1526959" cy="1526959"/>
          </a:xfrm>
        </p:grpSpPr>
        <p:sp>
          <p:nvSpPr>
            <p:cNvPr id="19" name="椭圆 18"/>
            <p:cNvSpPr/>
            <p:nvPr/>
          </p:nvSpPr>
          <p:spPr>
            <a:xfrm>
              <a:off x="8359806" y="1854909"/>
              <a:ext cx="1526959" cy="1526959"/>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0" name="弧形 19"/>
            <p:cNvSpPr/>
            <p:nvPr/>
          </p:nvSpPr>
          <p:spPr>
            <a:xfrm>
              <a:off x="8475285" y="1970388"/>
              <a:ext cx="1296000" cy="1296000"/>
            </a:xfrm>
            <a:prstGeom prst="arc">
              <a:avLst>
                <a:gd name="adj1" fmla="val 16200000"/>
                <a:gd name="adj2" fmla="val 12102902"/>
              </a:avLst>
            </a:prstGeom>
            <a:ln w="19050">
              <a:solidFill>
                <a:srgbClr val="C8ECF0"/>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sp>
        <p:nvSpPr>
          <p:cNvPr id="21" name="文本框 20"/>
          <p:cNvSpPr txBox="1"/>
          <p:nvPr/>
        </p:nvSpPr>
        <p:spPr>
          <a:xfrm>
            <a:off x="6484329" y="2149502"/>
            <a:ext cx="716280" cy="427990"/>
          </a:xfrm>
          <a:prstGeom prst="rect">
            <a:avLst/>
          </a:prstGeom>
          <a:noFill/>
        </p:spPr>
        <p:txBody>
          <a:bodyPr wrap="none" rtlCol="0">
            <a:spAutoFit/>
          </a:bodyPr>
          <a:lstStyle/>
          <a:p>
            <a:pPr algn="ctr">
              <a:lnSpc>
                <a:spcPct val="90000"/>
              </a:lnSpc>
              <a:spcBef>
                <a:spcPts val="750"/>
              </a:spcBef>
            </a:pPr>
            <a:r>
              <a:rPr lang="x-none" sz="2100" b="1" dirty="0">
                <a:solidFill>
                  <a:srgbClr val="DEF4F6"/>
                </a:solidFill>
                <a:latin typeface="微软雅黑" pitchFamily="34" charset="-122"/>
                <a:ea typeface="微软雅黑" pitchFamily="34" charset="-122"/>
              </a:rPr>
              <a:t>优化</a:t>
            </a:r>
            <a:endParaRPr lang="x-none" sz="2100" b="1" dirty="0">
              <a:solidFill>
                <a:srgbClr val="DEF4F6"/>
              </a:solidFill>
              <a:latin typeface="微软雅黑" pitchFamily="34" charset="-122"/>
              <a:ea typeface="微软雅黑" pitchFamily="34" charset="-122"/>
            </a:endParaRPr>
          </a:p>
        </p:txBody>
      </p:sp>
      <p:sp>
        <p:nvSpPr>
          <p:cNvPr id="24" name="文本框 23"/>
          <p:cNvSpPr txBox="1"/>
          <p:nvPr/>
        </p:nvSpPr>
        <p:spPr>
          <a:xfrm>
            <a:off x="1506220" y="3218180"/>
            <a:ext cx="1590675" cy="292100"/>
          </a:xfrm>
          <a:prstGeom prst="rect">
            <a:avLst/>
          </a:prstGeom>
          <a:noFill/>
        </p:spPr>
        <p:txBody>
          <a:bodyPr wrap="square" rtlCol="0">
            <a:spAutoFit/>
          </a:bodyPr>
          <a:lstStyle/>
          <a:p>
            <a:pPr algn="ctr">
              <a:lnSpc>
                <a:spcPct val="120000"/>
              </a:lnSpc>
            </a:pPr>
            <a:r>
              <a:rPr lang="x-none" sz="1050" dirty="0">
                <a:solidFill>
                  <a:schemeClr val="tx1">
                    <a:lumMod val="75000"/>
                    <a:lumOff val="25000"/>
                  </a:schemeClr>
                </a:solidFill>
                <a:latin typeface="微软雅黑" pitchFamily="34" charset="-122"/>
                <a:ea typeface="微软雅黑" pitchFamily="34" charset="-122"/>
              </a:rPr>
              <a:t>模型工作模式的确定</a:t>
            </a:r>
            <a:endParaRPr lang="x-none" sz="1050" dirty="0">
              <a:solidFill>
                <a:schemeClr val="tx1">
                  <a:lumMod val="75000"/>
                  <a:lumOff val="25000"/>
                </a:schemeClr>
              </a:solidFill>
              <a:latin typeface="微软雅黑" pitchFamily="34" charset="-122"/>
              <a:ea typeface="微软雅黑" pitchFamily="34" charset="-122"/>
            </a:endParaRPr>
          </a:p>
        </p:txBody>
      </p:sp>
      <p:sp>
        <p:nvSpPr>
          <p:cNvPr id="27" name="文本框 26"/>
          <p:cNvSpPr txBox="1"/>
          <p:nvPr/>
        </p:nvSpPr>
        <p:spPr>
          <a:xfrm>
            <a:off x="3776980" y="3218180"/>
            <a:ext cx="1590675" cy="693420"/>
          </a:xfrm>
          <a:prstGeom prst="rect">
            <a:avLst/>
          </a:prstGeom>
          <a:noFill/>
        </p:spPr>
        <p:txBody>
          <a:bodyPr wrap="square" rtlCol="0">
            <a:spAutoFit/>
          </a:bodyPr>
          <a:lstStyle/>
          <a:p>
            <a:pPr algn="ctr">
              <a:lnSpc>
                <a:spcPct val="120000"/>
              </a:lnSpc>
            </a:pPr>
            <a:r>
              <a:rPr lang="x-none" altLang="en-US" sz="1050" dirty="0">
                <a:solidFill>
                  <a:schemeClr val="tx1">
                    <a:lumMod val="75000"/>
                    <a:lumOff val="25000"/>
                  </a:schemeClr>
                </a:solidFill>
                <a:latin typeface="微软雅黑" pitchFamily="34" charset="-122"/>
                <a:ea typeface="微软雅黑" pitchFamily="34" charset="-122"/>
              </a:rPr>
              <a:t>1. 模型的选择</a:t>
            </a:r>
            <a:endParaRPr lang="x-none" altLang="en-US" sz="1050" dirty="0">
              <a:solidFill>
                <a:schemeClr val="tx1">
                  <a:lumMod val="75000"/>
                  <a:lumOff val="25000"/>
                </a:schemeClr>
              </a:solidFill>
              <a:latin typeface="微软雅黑" pitchFamily="34" charset="-122"/>
              <a:ea typeface="微软雅黑" pitchFamily="34" charset="-122"/>
            </a:endParaRPr>
          </a:p>
          <a:p>
            <a:pPr algn="ctr">
              <a:lnSpc>
                <a:spcPct val="120000"/>
              </a:lnSpc>
            </a:pPr>
            <a:r>
              <a:rPr lang="x-none" altLang="en-US" sz="1050" dirty="0">
                <a:solidFill>
                  <a:schemeClr val="tx1">
                    <a:lumMod val="75000"/>
                    <a:lumOff val="25000"/>
                  </a:schemeClr>
                </a:solidFill>
                <a:latin typeface="微软雅黑" pitchFamily="34" charset="-122"/>
                <a:ea typeface="微软雅黑" pitchFamily="34" charset="-122"/>
              </a:rPr>
              <a:t>2.超参数确定</a:t>
            </a:r>
            <a:endParaRPr lang="x-none" altLang="en-US" sz="1050" dirty="0">
              <a:solidFill>
                <a:schemeClr val="tx1">
                  <a:lumMod val="75000"/>
                  <a:lumOff val="25000"/>
                </a:schemeClr>
              </a:solidFill>
              <a:latin typeface="微软雅黑" pitchFamily="34" charset="-122"/>
              <a:ea typeface="微软雅黑" pitchFamily="34" charset="-122"/>
            </a:endParaRPr>
          </a:p>
          <a:p>
            <a:pPr algn="ctr">
              <a:lnSpc>
                <a:spcPct val="120000"/>
              </a:lnSpc>
            </a:pPr>
            <a:r>
              <a:rPr lang="x-none" altLang="en-US" sz="1050" dirty="0">
                <a:solidFill>
                  <a:schemeClr val="tx1">
                    <a:lumMod val="75000"/>
                    <a:lumOff val="25000"/>
                  </a:schemeClr>
                </a:solidFill>
                <a:latin typeface="微软雅黑" pitchFamily="34" charset="-122"/>
                <a:ea typeface="微软雅黑" pitchFamily="34" charset="-122"/>
              </a:rPr>
              <a:t>3.训练的方式</a:t>
            </a:r>
            <a:endParaRPr lang="x-none" altLang="en-US" sz="1050" dirty="0">
              <a:solidFill>
                <a:schemeClr val="tx1">
                  <a:lumMod val="75000"/>
                  <a:lumOff val="25000"/>
                </a:schemeClr>
              </a:solidFill>
              <a:latin typeface="微软雅黑" pitchFamily="34" charset="-122"/>
              <a:ea typeface="微软雅黑" pitchFamily="34" charset="-122"/>
            </a:endParaRPr>
          </a:p>
        </p:txBody>
      </p:sp>
      <p:sp>
        <p:nvSpPr>
          <p:cNvPr id="30" name="文本框 29"/>
          <p:cNvSpPr txBox="1"/>
          <p:nvPr/>
        </p:nvSpPr>
        <p:spPr>
          <a:xfrm>
            <a:off x="6047105" y="3218180"/>
            <a:ext cx="1590675" cy="693420"/>
          </a:xfrm>
          <a:prstGeom prst="rect">
            <a:avLst/>
          </a:prstGeom>
          <a:noFill/>
        </p:spPr>
        <p:txBody>
          <a:bodyPr wrap="square" rtlCol="0">
            <a:spAutoFit/>
          </a:bodyPr>
          <a:lstStyle/>
          <a:p>
            <a:pPr algn="l">
              <a:lnSpc>
                <a:spcPct val="120000"/>
              </a:lnSpc>
            </a:pPr>
            <a:r>
              <a:rPr lang="x-none" altLang="en-US" sz="1050" dirty="0">
                <a:solidFill>
                  <a:schemeClr val="tx1">
                    <a:lumMod val="75000"/>
                    <a:lumOff val="25000"/>
                  </a:schemeClr>
                </a:solidFill>
                <a:latin typeface="微软雅黑" pitchFamily="34" charset="-122"/>
                <a:ea typeface="微软雅黑" pitchFamily="34" charset="-122"/>
              </a:rPr>
              <a:t>1. 生成序列准确度</a:t>
            </a:r>
            <a:endParaRPr lang="x-none" altLang="en-US" sz="1050" dirty="0">
              <a:solidFill>
                <a:schemeClr val="tx1">
                  <a:lumMod val="75000"/>
                  <a:lumOff val="25000"/>
                </a:schemeClr>
              </a:solidFill>
              <a:latin typeface="微软雅黑" pitchFamily="34" charset="-122"/>
              <a:ea typeface="微软雅黑" pitchFamily="34" charset="-122"/>
            </a:endParaRPr>
          </a:p>
          <a:p>
            <a:pPr algn="l">
              <a:lnSpc>
                <a:spcPct val="120000"/>
              </a:lnSpc>
            </a:pPr>
            <a:r>
              <a:rPr lang="x-none" altLang="en-US" sz="1050" dirty="0">
                <a:solidFill>
                  <a:schemeClr val="tx1">
                    <a:lumMod val="75000"/>
                    <a:lumOff val="25000"/>
                  </a:schemeClr>
                </a:solidFill>
                <a:latin typeface="微软雅黑" pitchFamily="34" charset="-122"/>
                <a:ea typeface="微软雅黑" pitchFamily="34" charset="-122"/>
              </a:rPr>
              <a:t>2. 最优生成序列长度</a:t>
            </a:r>
            <a:endParaRPr lang="x-none" altLang="en-US" sz="1050" dirty="0">
              <a:solidFill>
                <a:schemeClr val="tx1">
                  <a:lumMod val="75000"/>
                  <a:lumOff val="25000"/>
                </a:schemeClr>
              </a:solidFill>
              <a:latin typeface="微软雅黑" pitchFamily="34" charset="-122"/>
              <a:ea typeface="微软雅黑" pitchFamily="34" charset="-122"/>
            </a:endParaRPr>
          </a:p>
          <a:p>
            <a:pPr algn="l">
              <a:lnSpc>
                <a:spcPct val="120000"/>
              </a:lnSpc>
            </a:pPr>
            <a:r>
              <a:rPr lang="x-none" altLang="en-US" sz="1050" dirty="0">
                <a:solidFill>
                  <a:schemeClr val="tx1">
                    <a:lumMod val="75000"/>
                    <a:lumOff val="25000"/>
                  </a:schemeClr>
                </a:solidFill>
                <a:latin typeface="微软雅黑" pitchFamily="34" charset="-122"/>
                <a:ea typeface="微软雅黑" pitchFamily="34" charset="-122"/>
              </a:rPr>
              <a:t>3. 训练方式</a:t>
            </a:r>
            <a:endParaRPr lang="x-none" altLang="en-US" sz="1050" dirty="0">
              <a:solidFill>
                <a:schemeClr val="tx1">
                  <a:lumMod val="75000"/>
                  <a:lumOff val="25000"/>
                </a:schemeClr>
              </a:solidFill>
              <a:latin typeface="微软雅黑" pitchFamily="34" charset="-122"/>
              <a:ea typeface="微软雅黑" pitchFamily="34" charset="-122"/>
            </a:endParaRPr>
          </a:p>
        </p:txBody>
      </p:sp>
      <p:sp>
        <p:nvSpPr>
          <p:cNvPr id="2" name="原创设计师QQ598969553            _13"/>
          <p:cNvSpPr/>
          <p:nvPr/>
        </p:nvSpPr>
        <p:spPr>
          <a:xfrm>
            <a:off x="3114599" y="944324"/>
            <a:ext cx="2880301" cy="347562"/>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p>
            <a:pPr algn="ctr"/>
            <a:r>
              <a:rPr lang="x-none" altLang="zh-CN" sz="1350" dirty="0">
                <a:latin typeface="微软雅黑" pitchFamily="34" charset="-122"/>
                <a:ea typeface="微软雅黑" pitchFamily="34" charset="-122"/>
              </a:rPr>
              <a:t>模型</a:t>
            </a:r>
            <a:endParaRPr lang="x-none" altLang="zh-CN" sz="1350"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53" presetClass="entr" presetSubtype="1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250" fill="hold"/>
                                        <p:tgtEl>
                                          <p:spTgt spid="8"/>
                                        </p:tgtEl>
                                        <p:attrNameLst>
                                          <p:attrName>ppt_w</p:attrName>
                                        </p:attrNameLst>
                                      </p:cBhvr>
                                      <p:tavLst>
                                        <p:tav tm="0">
                                          <p:val>
                                            <p:fltVal val="0"/>
                                          </p:val>
                                        </p:tav>
                                        <p:tav tm="100000">
                                          <p:val>
                                            <p:strVal val="#ppt_w"/>
                                          </p:val>
                                        </p:tav>
                                      </p:tavLst>
                                    </p:anim>
                                    <p:anim calcmode="lin" valueType="num">
                                      <p:cBhvr>
                                        <p:cTn id="16" dur="250" fill="hold"/>
                                        <p:tgtEl>
                                          <p:spTgt spid="8"/>
                                        </p:tgtEl>
                                        <p:attrNameLst>
                                          <p:attrName>ppt_h</p:attrName>
                                        </p:attrNameLst>
                                      </p:cBhvr>
                                      <p:tavLst>
                                        <p:tav tm="0">
                                          <p:val>
                                            <p:fltVal val="0"/>
                                          </p:val>
                                        </p:tav>
                                        <p:tav tm="100000">
                                          <p:val>
                                            <p:strVal val="#ppt_h"/>
                                          </p:val>
                                        </p:tav>
                                      </p:tavLst>
                                    </p:anim>
                                    <p:animEffect transition="in" filter="fade">
                                      <p:cBhvr>
                                        <p:cTn id="17" dur="250"/>
                                        <p:tgtEl>
                                          <p:spTgt spid="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250" fill="hold"/>
                                        <p:tgtEl>
                                          <p:spTgt spid="7"/>
                                        </p:tgtEl>
                                        <p:attrNameLst>
                                          <p:attrName>ppt_w</p:attrName>
                                        </p:attrNameLst>
                                      </p:cBhvr>
                                      <p:tavLst>
                                        <p:tav tm="0">
                                          <p:val>
                                            <p:fltVal val="0"/>
                                          </p:val>
                                        </p:tav>
                                        <p:tav tm="100000">
                                          <p:val>
                                            <p:strVal val="#ppt_w"/>
                                          </p:val>
                                        </p:tav>
                                      </p:tavLst>
                                    </p:anim>
                                    <p:anim calcmode="lin" valueType="num">
                                      <p:cBhvr>
                                        <p:cTn id="21" dur="250" fill="hold"/>
                                        <p:tgtEl>
                                          <p:spTgt spid="7"/>
                                        </p:tgtEl>
                                        <p:attrNameLst>
                                          <p:attrName>ppt_h</p:attrName>
                                        </p:attrNameLst>
                                      </p:cBhvr>
                                      <p:tavLst>
                                        <p:tav tm="0">
                                          <p:val>
                                            <p:fltVal val="0"/>
                                          </p:val>
                                        </p:tav>
                                        <p:tav tm="100000">
                                          <p:val>
                                            <p:strVal val="#ppt_h"/>
                                          </p:val>
                                        </p:tav>
                                      </p:tavLst>
                                    </p:anim>
                                    <p:animEffect transition="in" filter="fade">
                                      <p:cBhvr>
                                        <p:cTn id="22" dur="250"/>
                                        <p:tgtEl>
                                          <p:spTgt spid="7"/>
                                        </p:tgtEl>
                                      </p:cBhvr>
                                    </p:animEffect>
                                  </p:childTnLst>
                                </p:cTn>
                              </p:par>
                              <p:par>
                                <p:cTn id="23" presetID="26" presetClass="emph" presetSubtype="0" fill="hold" grpId="1" nodeType="withEffect">
                                  <p:stCondLst>
                                    <p:cond delay="250"/>
                                  </p:stCondLst>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par>
                                <p:cTn id="26" presetID="10" presetClass="entr" presetSubtype="0" fill="hold" grpId="0" nodeType="withEffect">
                                  <p:stCondLst>
                                    <p:cond delay="7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1150"/>
                            </p:stCondLst>
                            <p:childTnLst>
                              <p:par>
                                <p:cTn id="30" presetID="53" presetClass="entr" presetSubtype="16"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250" fill="hold"/>
                                        <p:tgtEl>
                                          <p:spTgt spid="13"/>
                                        </p:tgtEl>
                                        <p:attrNameLst>
                                          <p:attrName>ppt_w</p:attrName>
                                        </p:attrNameLst>
                                      </p:cBhvr>
                                      <p:tavLst>
                                        <p:tav tm="0">
                                          <p:val>
                                            <p:fltVal val="0"/>
                                          </p:val>
                                        </p:tav>
                                        <p:tav tm="100000">
                                          <p:val>
                                            <p:strVal val="#ppt_w"/>
                                          </p:val>
                                        </p:tav>
                                      </p:tavLst>
                                    </p:anim>
                                    <p:anim calcmode="lin" valueType="num">
                                      <p:cBhvr>
                                        <p:cTn id="33" dur="250" fill="hold"/>
                                        <p:tgtEl>
                                          <p:spTgt spid="13"/>
                                        </p:tgtEl>
                                        <p:attrNameLst>
                                          <p:attrName>ppt_h</p:attrName>
                                        </p:attrNameLst>
                                      </p:cBhvr>
                                      <p:tavLst>
                                        <p:tav tm="0">
                                          <p:val>
                                            <p:fltVal val="0"/>
                                          </p:val>
                                        </p:tav>
                                        <p:tav tm="100000">
                                          <p:val>
                                            <p:strVal val="#ppt_h"/>
                                          </p:val>
                                        </p:tav>
                                      </p:tavLst>
                                    </p:anim>
                                    <p:animEffect transition="in" filter="fade">
                                      <p:cBhvr>
                                        <p:cTn id="34" dur="250"/>
                                        <p:tgtEl>
                                          <p:spTgt spid="1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250" fill="hold"/>
                                        <p:tgtEl>
                                          <p:spTgt spid="12"/>
                                        </p:tgtEl>
                                        <p:attrNameLst>
                                          <p:attrName>ppt_w</p:attrName>
                                        </p:attrNameLst>
                                      </p:cBhvr>
                                      <p:tavLst>
                                        <p:tav tm="0">
                                          <p:val>
                                            <p:fltVal val="0"/>
                                          </p:val>
                                        </p:tav>
                                        <p:tav tm="100000">
                                          <p:val>
                                            <p:strVal val="#ppt_w"/>
                                          </p:val>
                                        </p:tav>
                                      </p:tavLst>
                                    </p:anim>
                                    <p:anim calcmode="lin" valueType="num">
                                      <p:cBhvr>
                                        <p:cTn id="38" dur="250" fill="hold"/>
                                        <p:tgtEl>
                                          <p:spTgt spid="12"/>
                                        </p:tgtEl>
                                        <p:attrNameLst>
                                          <p:attrName>ppt_h</p:attrName>
                                        </p:attrNameLst>
                                      </p:cBhvr>
                                      <p:tavLst>
                                        <p:tav tm="0">
                                          <p:val>
                                            <p:fltVal val="0"/>
                                          </p:val>
                                        </p:tav>
                                        <p:tav tm="100000">
                                          <p:val>
                                            <p:strVal val="#ppt_h"/>
                                          </p:val>
                                        </p:tav>
                                      </p:tavLst>
                                    </p:anim>
                                    <p:animEffect transition="in" filter="fade">
                                      <p:cBhvr>
                                        <p:cTn id="39" dur="250"/>
                                        <p:tgtEl>
                                          <p:spTgt spid="12"/>
                                        </p:tgtEl>
                                      </p:cBhvr>
                                    </p:animEffect>
                                  </p:childTnLst>
                                </p:cTn>
                              </p:par>
                              <p:par>
                                <p:cTn id="40" presetID="26" presetClass="emph" presetSubtype="0" fill="hold" grpId="1" nodeType="withEffect">
                                  <p:stCondLst>
                                    <p:cond delay="250"/>
                                  </p:stCondLst>
                                  <p:childTnLst>
                                    <p:animEffect transition="out" filter="fade">
                                      <p:cBhvr>
                                        <p:cTn id="41" dur="500" tmFilter="0, 0; .2, .5; .8, .5; 1, 0"/>
                                        <p:tgtEl>
                                          <p:spTgt spid="12"/>
                                        </p:tgtEl>
                                      </p:cBhvr>
                                    </p:animEffect>
                                    <p:animScale>
                                      <p:cBhvr>
                                        <p:cTn id="42" dur="250" autoRev="1" fill="hold"/>
                                        <p:tgtEl>
                                          <p:spTgt spid="12"/>
                                        </p:tgtEl>
                                      </p:cBhvr>
                                      <p:by x="105000" y="105000"/>
                                    </p:animScale>
                                  </p:childTnLst>
                                </p:cTn>
                              </p:par>
                              <p:par>
                                <p:cTn id="43" presetID="10" presetClass="entr" presetSubtype="0" fill="hold" grpId="0" nodeType="withEffect">
                                  <p:stCondLst>
                                    <p:cond delay="75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par>
                          <p:cTn id="46" fill="hold">
                            <p:stCondLst>
                              <p:cond delay="1650"/>
                            </p:stCondLst>
                            <p:childTnLst>
                              <p:par>
                                <p:cTn id="47" presetID="53" presetClass="entr" presetSubtype="16"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250" fill="hold"/>
                                        <p:tgtEl>
                                          <p:spTgt spid="18"/>
                                        </p:tgtEl>
                                        <p:attrNameLst>
                                          <p:attrName>ppt_w</p:attrName>
                                        </p:attrNameLst>
                                      </p:cBhvr>
                                      <p:tavLst>
                                        <p:tav tm="0">
                                          <p:val>
                                            <p:fltVal val="0"/>
                                          </p:val>
                                        </p:tav>
                                        <p:tav tm="100000">
                                          <p:val>
                                            <p:strVal val="#ppt_w"/>
                                          </p:val>
                                        </p:tav>
                                      </p:tavLst>
                                    </p:anim>
                                    <p:anim calcmode="lin" valueType="num">
                                      <p:cBhvr>
                                        <p:cTn id="50" dur="250" fill="hold"/>
                                        <p:tgtEl>
                                          <p:spTgt spid="18"/>
                                        </p:tgtEl>
                                        <p:attrNameLst>
                                          <p:attrName>ppt_h</p:attrName>
                                        </p:attrNameLst>
                                      </p:cBhvr>
                                      <p:tavLst>
                                        <p:tav tm="0">
                                          <p:val>
                                            <p:fltVal val="0"/>
                                          </p:val>
                                        </p:tav>
                                        <p:tav tm="100000">
                                          <p:val>
                                            <p:strVal val="#ppt_h"/>
                                          </p:val>
                                        </p:tav>
                                      </p:tavLst>
                                    </p:anim>
                                    <p:animEffect transition="in" filter="fade">
                                      <p:cBhvr>
                                        <p:cTn id="51" dur="250"/>
                                        <p:tgtEl>
                                          <p:spTgt spid="1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250" fill="hold"/>
                                        <p:tgtEl>
                                          <p:spTgt spid="17"/>
                                        </p:tgtEl>
                                        <p:attrNameLst>
                                          <p:attrName>ppt_w</p:attrName>
                                        </p:attrNameLst>
                                      </p:cBhvr>
                                      <p:tavLst>
                                        <p:tav tm="0">
                                          <p:val>
                                            <p:fltVal val="0"/>
                                          </p:val>
                                        </p:tav>
                                        <p:tav tm="100000">
                                          <p:val>
                                            <p:strVal val="#ppt_w"/>
                                          </p:val>
                                        </p:tav>
                                      </p:tavLst>
                                    </p:anim>
                                    <p:anim calcmode="lin" valueType="num">
                                      <p:cBhvr>
                                        <p:cTn id="55" dur="250" fill="hold"/>
                                        <p:tgtEl>
                                          <p:spTgt spid="17"/>
                                        </p:tgtEl>
                                        <p:attrNameLst>
                                          <p:attrName>ppt_h</p:attrName>
                                        </p:attrNameLst>
                                      </p:cBhvr>
                                      <p:tavLst>
                                        <p:tav tm="0">
                                          <p:val>
                                            <p:fltVal val="0"/>
                                          </p:val>
                                        </p:tav>
                                        <p:tav tm="100000">
                                          <p:val>
                                            <p:strVal val="#ppt_h"/>
                                          </p:val>
                                        </p:tav>
                                      </p:tavLst>
                                    </p:anim>
                                    <p:animEffect transition="in" filter="fade">
                                      <p:cBhvr>
                                        <p:cTn id="56" dur="250"/>
                                        <p:tgtEl>
                                          <p:spTgt spid="17"/>
                                        </p:tgtEl>
                                      </p:cBhvr>
                                    </p:animEffect>
                                  </p:childTnLst>
                                </p:cTn>
                              </p:par>
                              <p:par>
                                <p:cTn id="57" presetID="26" presetClass="emph" presetSubtype="0" fill="hold" grpId="1" nodeType="withEffect">
                                  <p:stCondLst>
                                    <p:cond delay="250"/>
                                  </p:stCondLst>
                                  <p:childTnLst>
                                    <p:animEffect transition="out" filter="fade">
                                      <p:cBhvr>
                                        <p:cTn id="58" dur="500" tmFilter="0, 0; .2, .5; .8, .5; 1, 0"/>
                                        <p:tgtEl>
                                          <p:spTgt spid="17"/>
                                        </p:tgtEl>
                                      </p:cBhvr>
                                    </p:animEffect>
                                    <p:animScale>
                                      <p:cBhvr>
                                        <p:cTn id="59" dur="250" autoRev="1" fill="hold"/>
                                        <p:tgtEl>
                                          <p:spTgt spid="17"/>
                                        </p:tgtEl>
                                      </p:cBhvr>
                                      <p:by x="105000" y="105000"/>
                                    </p:animScale>
                                  </p:childTnLst>
                                </p:cTn>
                              </p:par>
                              <p:par>
                                <p:cTn id="60" presetID="10" presetClass="entr" presetSubtype="0" fill="hold" grpId="0" nodeType="withEffect">
                                  <p:stCondLst>
                                    <p:cond delay="75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par>
                          <p:cTn id="63" fill="hold">
                            <p:stCondLst>
                              <p:cond delay="2150"/>
                            </p:stCondLst>
                            <p:childTnLst>
                              <p:par>
                                <p:cTn id="64" presetID="16" presetClass="entr" presetSubtype="37" fill="hold" grpId="0" nodeType="after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barn(outVertical)">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7" grpId="1" bldLvl="0" animBg="1"/>
      <p:bldP spid="11" grpId="0"/>
      <p:bldP spid="12" grpId="0" bldLvl="0" animBg="1"/>
      <p:bldP spid="12" grpId="1" bldLvl="0" animBg="1"/>
      <p:bldP spid="16" grpId="0"/>
      <p:bldP spid="17" grpId="0" bldLvl="0" animBg="1"/>
      <p:bldP spid="17" grpId="1" bldLvl="0" animBg="1"/>
      <p:bldP spid="21" grpId="0"/>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4665" y="1228727"/>
            <a:ext cx="3114675" cy="311467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014665" y="1135613"/>
            <a:ext cx="3114675" cy="3323859"/>
          </a:xfrm>
          <a:prstGeom prst="rect">
            <a:avLst/>
          </a:prstGeom>
          <a:noFill/>
        </p:spPr>
        <p:txBody>
          <a:bodyPr wrap="square" rtlCol="0">
            <a:spAutoFit/>
          </a:bodyPr>
          <a:lstStyle/>
          <a:p>
            <a:pPr algn="ctr"/>
            <a:r>
              <a:rPr lang="en-US" altLang="zh-CN" sz="21000" dirty="0" smtClean="0">
                <a:solidFill>
                  <a:schemeClr val="bg1"/>
                </a:solidFill>
                <a:effectLst>
                  <a:outerShdw blurRad="50800" algn="ctr" rotWithShape="0">
                    <a:prstClr val="black">
                      <a:alpha val="40000"/>
                    </a:prstClr>
                  </a:outerShdw>
                </a:effectLst>
                <a:latin typeface="Impact" pitchFamily="34" charset="0"/>
              </a:rPr>
              <a:t>04</a:t>
            </a:r>
            <a:endParaRPr lang="zh-CN" altLang="en-US" sz="21000" dirty="0">
              <a:solidFill>
                <a:schemeClr val="bg1"/>
              </a:solidFill>
              <a:effectLst>
                <a:outerShdw blurRad="50800" algn="ctr" rotWithShape="0">
                  <a:prstClr val="black">
                    <a:alpha val="40000"/>
                  </a:prstClr>
                </a:outerShdw>
              </a:effectLst>
              <a:latin typeface="Impact" pitchFamily="34" charset="0"/>
            </a:endParaRPr>
          </a:p>
        </p:txBody>
      </p:sp>
      <p:sp>
        <p:nvSpPr>
          <p:cNvPr id="6" name="矩形 5"/>
          <p:cNvSpPr/>
          <p:nvPr/>
        </p:nvSpPr>
        <p:spPr>
          <a:xfrm>
            <a:off x="0" y="2246063"/>
            <a:ext cx="9144000" cy="108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框 6"/>
          <p:cNvSpPr txBox="1"/>
          <p:nvPr/>
        </p:nvSpPr>
        <p:spPr>
          <a:xfrm>
            <a:off x="1926456" y="2502140"/>
            <a:ext cx="5291090" cy="669290"/>
          </a:xfrm>
          <a:prstGeom prst="rect">
            <a:avLst/>
          </a:prstGeom>
          <a:noFill/>
        </p:spPr>
        <p:txBody>
          <a:bodyPr wrap="square" rtlCol="0">
            <a:spAutoFit/>
          </a:bodyPr>
          <a:lstStyle/>
          <a:p>
            <a:pPr algn="ctr">
              <a:lnSpc>
                <a:spcPct val="90000"/>
              </a:lnSpc>
              <a:spcBef>
                <a:spcPct val="0"/>
              </a:spcBef>
            </a:pPr>
            <a:r>
              <a:rPr lang="x-none" altLang="zh-CN" sz="3600" b="1" dirty="0">
                <a:solidFill>
                  <a:srgbClr val="08181A"/>
                </a:solidFill>
                <a:latin typeface="微软雅黑" pitchFamily="34" charset="-122"/>
                <a:ea typeface="微软雅黑" pitchFamily="34" charset="-122"/>
                <a:cs typeface="+mj-cs"/>
              </a:rPr>
              <a:t>当前完成工作</a:t>
            </a: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15370"/>
          </a:xfrm>
          <a:prstGeom prst="rect">
            <a:avLst/>
          </a:prstGeom>
          <a:noFill/>
        </p:spPr>
        <p:txBody>
          <a:bodyPr wrap="square" rtlCol="0">
            <a:spAutoFit/>
          </a:bodyPr>
          <a:lstStyle/>
          <a:p>
            <a:pPr algn="ctr"/>
            <a:r>
              <a:rPr lang="zh-CN" altLang="en-US" sz="2100" b="1" dirty="0">
                <a:solidFill>
                  <a:srgbClr val="42BAC8"/>
                </a:solidFill>
                <a:latin typeface="微软雅黑" pitchFamily="34" charset="-122"/>
                <a:ea typeface="微软雅黑" pitchFamily="34" charset="-122"/>
              </a:rPr>
              <a:t>点击输入标题内容</a:t>
            </a:r>
          </a:p>
        </p:txBody>
      </p:sp>
      <p:sp>
        <p:nvSpPr>
          <p:cNvPr id="8" name="原创设计师QQ598969553            _2"/>
          <p:cNvSpPr/>
          <p:nvPr/>
        </p:nvSpPr>
        <p:spPr>
          <a:xfrm>
            <a:off x="2087401" y="1307740"/>
            <a:ext cx="4699134" cy="10052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9" name="原创设计师QQ598969553            _3"/>
          <p:cNvSpPr>
            <a:spLocks noChangeArrowheads="1"/>
          </p:cNvSpPr>
          <p:nvPr/>
        </p:nvSpPr>
        <p:spPr bwMode="auto">
          <a:xfrm>
            <a:off x="953130" y="1060370"/>
            <a:ext cx="1244209" cy="1243177"/>
          </a:xfrm>
          <a:prstGeom prst="ellipse">
            <a:avLst/>
          </a:prstGeom>
          <a:solidFill>
            <a:srgbClr val="42BAC8"/>
          </a:solidFill>
          <a:ln w="190500" cap="sq" cmpd="sng">
            <a:solidFill>
              <a:schemeClr val="bg1">
                <a:lumMod val="65000"/>
              </a:schemeClr>
            </a:solidFill>
            <a:round/>
          </a:ln>
        </p:spPr>
        <p:txBody>
          <a:bodyPr lIns="68568" tIns="34284" rIns="68568" bIns="34284" anchor="ctr"/>
          <a:lstStyle/>
          <a:p>
            <a:pPr algn="ctr"/>
            <a:r>
              <a:rPr lang="x-none" altLang="zh-CN" sz="2100" b="1" dirty="0">
                <a:solidFill>
                  <a:schemeClr val="bg1"/>
                </a:solidFill>
                <a:latin typeface="微软雅黑" pitchFamily="34" charset="-122"/>
                <a:ea typeface="微软雅黑" pitchFamily="34" charset="-122"/>
                <a:sym typeface="宋体" pitchFamily="2" charset="-122"/>
              </a:rPr>
              <a:t>01</a:t>
            </a:r>
            <a:endParaRPr lang="x-none" altLang="zh-CN" sz="2100" b="1" dirty="0">
              <a:solidFill>
                <a:schemeClr val="bg1"/>
              </a:solidFill>
              <a:latin typeface="微软雅黑" pitchFamily="34" charset="-122"/>
              <a:ea typeface="微软雅黑" pitchFamily="34" charset="-122"/>
              <a:sym typeface="宋体" pitchFamily="2" charset="-122"/>
            </a:endParaRPr>
          </a:p>
        </p:txBody>
      </p:sp>
      <p:sp>
        <p:nvSpPr>
          <p:cNvPr id="10" name="原创设计师QQ598969553            _4"/>
          <p:cNvSpPr txBox="1"/>
          <p:nvPr/>
        </p:nvSpPr>
        <p:spPr>
          <a:xfrm>
            <a:off x="2436041" y="1432534"/>
            <a:ext cx="4429069" cy="304800"/>
          </a:xfrm>
          <a:prstGeom prst="rect">
            <a:avLst/>
          </a:prstGeom>
          <a:noFill/>
        </p:spPr>
        <p:txBody>
          <a:bodyPr wrap="square" lIns="68568" tIns="34284" rIns="68568" bIns="34284" rtlCol="0">
            <a:spAutoFit/>
          </a:bodyPr>
          <a:lstStyle/>
          <a:p>
            <a:pPr>
              <a:lnSpc>
                <a:spcPct val="130000"/>
              </a:lnSpc>
            </a:pPr>
            <a:r>
              <a:rPr lang="x-none" sz="1200" b="1" dirty="0">
                <a:solidFill>
                  <a:srgbClr val="42BAC8"/>
                </a:solidFill>
                <a:latin typeface="微软雅黑" pitchFamily="34" charset="-122"/>
                <a:ea typeface="微软雅黑" pitchFamily="34" charset="-122"/>
              </a:rPr>
              <a:t>智能化网络信息安全实验平台的搭建</a:t>
            </a:r>
            <a:endParaRPr lang="x-none" sz="1200" b="1" dirty="0">
              <a:solidFill>
                <a:srgbClr val="42BAC8"/>
              </a:solidFill>
              <a:latin typeface="微软雅黑" pitchFamily="34" charset="-122"/>
              <a:ea typeface="微软雅黑" pitchFamily="34" charset="-122"/>
            </a:endParaRPr>
          </a:p>
        </p:txBody>
      </p:sp>
      <p:pic>
        <p:nvPicPr>
          <p:cNvPr id="3" name="Picture 2"/>
          <p:cNvPicPr>
            <a:picLocks noChangeAspect="1"/>
          </p:cNvPicPr>
          <p:nvPr/>
        </p:nvPicPr>
        <p:blipFill>
          <a:blip r:embed="rId1"/>
          <a:stretch>
            <a:fillRect/>
          </a:stretch>
        </p:blipFill>
        <p:spPr>
          <a:xfrm>
            <a:off x="3157855" y="2005965"/>
            <a:ext cx="5815965" cy="3124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8" presetClass="emph" presetSubtype="0" fill="hold" grpId="1" nodeType="withEffect">
                                  <p:stCondLst>
                                    <p:cond delay="0"/>
                                  </p:stCondLst>
                                  <p:childTnLst>
                                    <p:animRot by="21600000">
                                      <p:cBhvr>
                                        <p:cTn id="18" dur="500" fill="hold"/>
                                        <p:tgtEl>
                                          <p:spTgt spid="9"/>
                                        </p:tgtEl>
                                        <p:attrNameLst>
                                          <p:attrName>r</p:attrName>
                                        </p:attrNameLst>
                                      </p:cBhvr>
                                    </p:animRo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8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0"/>
                                        </p:tgtEl>
                                        <p:attrNameLst>
                                          <p:attrName>style.visibility</p:attrName>
                                        </p:attrNameLst>
                                      </p:cBhvr>
                                      <p:to>
                                        <p:strVal val="visible"/>
                                      </p:to>
                                    </p:set>
                                    <p:animEffect transition="in" filter="wipe(left)">
                                      <p:cBhvr>
                                        <p:cTn id="26" dur="100"/>
                                        <p:tgtEl>
                                          <p:spTgt spid="10"/>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0"/>
                                        </p:tgtEl>
                                      </p:cBhvr>
                                      <p:to x="80000" y="100000"/>
                                    </p:animScale>
                                    <p:anim by="(#ppt_w*0.10)" calcmode="lin" valueType="num">
                                      <p:cBhvr>
                                        <p:cTn id="29" dur="50" autoRev="1" fill="hold">
                                          <p:stCondLst>
                                            <p:cond delay="0"/>
                                          </p:stCondLst>
                                        </p:cTn>
                                        <p:tgtEl>
                                          <p:spTgt spid="10"/>
                                        </p:tgtEl>
                                        <p:attrNameLst>
                                          <p:attrName>ppt_x</p:attrName>
                                        </p:attrNameLst>
                                      </p:cBhvr>
                                    </p:anim>
                                    <p:anim by="(-#ppt_w*0.10)" calcmode="lin" valueType="num">
                                      <p:cBhvr>
                                        <p:cTn id="30" dur="50" autoRev="1" fill="hold">
                                          <p:stCondLst>
                                            <p:cond delay="0"/>
                                          </p:stCondLst>
                                        </p:cTn>
                                        <p:tgtEl>
                                          <p:spTgt spid="10"/>
                                        </p:tgtEl>
                                        <p:attrNameLst>
                                          <p:attrName>ppt_y</p:attrName>
                                        </p:attrNameLst>
                                      </p:cBhvr>
                                    </p:anim>
                                    <p:animRot by="-480000">
                                      <p:cBhvr>
                                        <p:cTn id="31" dur="50" autoRev="1"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bldLvl="0" animBg="1"/>
      <p:bldP spid="9" grpId="1" bldLvl="0" animBg="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原创设计师QQ598969553            _1"/>
          <p:cNvSpPr/>
          <p:nvPr/>
        </p:nvSpPr>
        <p:spPr>
          <a:xfrm>
            <a:off x="0" y="745"/>
            <a:ext cx="2790730" cy="5142013"/>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原创设计师QQ598969553            _2"/>
          <p:cNvSpPr/>
          <p:nvPr/>
        </p:nvSpPr>
        <p:spPr>
          <a:xfrm>
            <a:off x="4341463" y="489545"/>
            <a:ext cx="384495" cy="383428"/>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9" name="原创设计师QQ598969553            _3"/>
          <p:cNvGrpSpPr/>
          <p:nvPr/>
        </p:nvGrpSpPr>
        <p:grpSpPr>
          <a:xfrm>
            <a:off x="5002253" y="489544"/>
            <a:ext cx="2805024" cy="383428"/>
            <a:chOff x="6339097" y="1573726"/>
            <a:chExt cx="3744416" cy="511504"/>
          </a:xfrm>
        </p:grpSpPr>
        <p:sp>
          <p:nvSpPr>
            <p:cNvPr id="30" name="圆角矩形 29"/>
            <p:cNvSpPr/>
            <p:nvPr/>
          </p:nvSpPr>
          <p:spPr>
            <a:xfrm>
              <a:off x="6339097" y="1573726"/>
              <a:ext cx="3744416" cy="511504"/>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defRPr/>
              </a:pPr>
              <a:endParaRPr lang="zh-CN" altLang="en-US" sz="27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723350" y="1614014"/>
              <a:ext cx="2653076" cy="446426"/>
            </a:xfrm>
            <a:prstGeom prst="rect">
              <a:avLst/>
            </a:prstGeom>
          </p:spPr>
          <p:txBody>
            <a:bodyPr wrap="square" lIns="91422" tIns="45711" rIns="91422" bIns="45711">
              <a:spAutoFit/>
            </a:bodyPr>
            <a:lstStyle/>
            <a:p>
              <a:pPr>
                <a:defRPr/>
              </a:pPr>
              <a:r>
                <a:rPr lang="x-none" altLang="zh-CN" sz="1500" b="1" kern="100" dirty="0">
                  <a:solidFill>
                    <a:schemeClr val="bg1"/>
                  </a:solidFill>
                  <a:latin typeface="微软雅黑" pitchFamily="34" charset="-122"/>
                  <a:ea typeface="微软雅黑" pitchFamily="34" charset="-122"/>
                  <a:cs typeface="Times New Roman" pitchFamily="18" charset="0"/>
                </a:rPr>
                <a:t>开题背景</a:t>
              </a:r>
              <a:endParaRPr lang="x-none" altLang="zh-CN" sz="1500" b="1" kern="100" dirty="0">
                <a:solidFill>
                  <a:schemeClr val="bg1"/>
                </a:solidFill>
                <a:latin typeface="微软雅黑" pitchFamily="34" charset="-122"/>
                <a:ea typeface="微软雅黑" pitchFamily="34" charset="-122"/>
                <a:cs typeface="Times New Roman" pitchFamily="18" charset="0"/>
              </a:endParaRPr>
            </a:p>
          </p:txBody>
        </p:sp>
      </p:grpSp>
      <p:sp>
        <p:nvSpPr>
          <p:cNvPr id="32" name="原创设计师QQ598969553            _4"/>
          <p:cNvSpPr/>
          <p:nvPr/>
        </p:nvSpPr>
        <p:spPr>
          <a:xfrm>
            <a:off x="4341463" y="1116557"/>
            <a:ext cx="384495" cy="383428"/>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3" name="原创设计师QQ598969553            _5"/>
          <p:cNvGrpSpPr/>
          <p:nvPr/>
        </p:nvGrpSpPr>
        <p:grpSpPr>
          <a:xfrm>
            <a:off x="4984351" y="1116557"/>
            <a:ext cx="2805024" cy="383428"/>
            <a:chOff x="6315199" y="2410178"/>
            <a:chExt cx="3744416" cy="511504"/>
          </a:xfrm>
          <a:solidFill>
            <a:srgbClr val="42BAC8"/>
          </a:solidFill>
        </p:grpSpPr>
        <p:sp>
          <p:nvSpPr>
            <p:cNvPr id="34" name="圆角矩形 33"/>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defRPr/>
              </a:pPr>
              <a:endParaRPr lang="zh-CN" altLang="en-US" sz="2700" dirty="0">
                <a:latin typeface="+mj-lt"/>
                <a:ea typeface="Arial Unicode MS" panose="020B0604020202020204" pitchFamily="34" charset="-122"/>
                <a:cs typeface="Arial Unicode MS" panose="020B0604020202020204" pitchFamily="34" charset="-122"/>
              </a:endParaRPr>
            </a:p>
          </p:txBody>
        </p:sp>
        <p:sp>
          <p:nvSpPr>
            <p:cNvPr id="35" name="矩形 34"/>
            <p:cNvSpPr/>
            <p:nvPr/>
          </p:nvSpPr>
          <p:spPr>
            <a:xfrm>
              <a:off x="6747248" y="2450466"/>
              <a:ext cx="2653076" cy="446426"/>
            </a:xfrm>
            <a:prstGeom prst="rect">
              <a:avLst/>
            </a:prstGeom>
            <a:grpFill/>
          </p:spPr>
          <p:txBody>
            <a:bodyPr wrap="square" lIns="91422" tIns="45711" rIns="91422" bIns="45711">
              <a:spAutoFit/>
            </a:bodyPr>
            <a:lstStyle/>
            <a:p>
              <a:pPr>
                <a:defRPr/>
              </a:pPr>
              <a:r>
                <a:rPr lang="x-none" altLang="zh-CN" sz="1500" b="1" kern="100" dirty="0">
                  <a:solidFill>
                    <a:schemeClr val="bg1"/>
                  </a:solidFill>
                  <a:latin typeface="微软雅黑" pitchFamily="34" charset="-122"/>
                  <a:ea typeface="微软雅黑" pitchFamily="34" charset="-122"/>
                  <a:cs typeface="Times New Roman" pitchFamily="18" charset="0"/>
                </a:rPr>
                <a:t>研究现状</a:t>
              </a:r>
              <a:endParaRPr lang="x-none" altLang="zh-CN" sz="1500" b="1" kern="100" dirty="0">
                <a:solidFill>
                  <a:schemeClr val="bg1"/>
                </a:solidFill>
                <a:latin typeface="微软雅黑" pitchFamily="34" charset="-122"/>
                <a:ea typeface="微软雅黑" pitchFamily="34" charset="-122"/>
                <a:cs typeface="Times New Roman" pitchFamily="18" charset="0"/>
              </a:endParaRPr>
            </a:p>
          </p:txBody>
        </p:sp>
      </p:grpSp>
      <p:sp>
        <p:nvSpPr>
          <p:cNvPr id="36" name="原创设计师QQ598969553            _6"/>
          <p:cNvSpPr/>
          <p:nvPr/>
        </p:nvSpPr>
        <p:spPr>
          <a:xfrm>
            <a:off x="4341463" y="1821241"/>
            <a:ext cx="384495" cy="383428"/>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原创设计师QQ598969553            _7"/>
          <p:cNvGrpSpPr/>
          <p:nvPr/>
        </p:nvGrpSpPr>
        <p:grpSpPr>
          <a:xfrm>
            <a:off x="5002253" y="1821239"/>
            <a:ext cx="2805024" cy="383428"/>
            <a:chOff x="6339097" y="3296031"/>
            <a:chExt cx="3744416" cy="511504"/>
          </a:xfrm>
          <a:solidFill>
            <a:srgbClr val="42BAC8"/>
          </a:solidFill>
        </p:grpSpPr>
        <p:sp>
          <p:nvSpPr>
            <p:cNvPr id="38" name="圆角矩形 37"/>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defRPr/>
              </a:pPr>
              <a:endParaRPr lang="zh-CN" altLang="en-US" sz="27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723350" y="3336319"/>
              <a:ext cx="2736305" cy="446426"/>
            </a:xfrm>
            <a:prstGeom prst="rect">
              <a:avLst/>
            </a:prstGeom>
            <a:grpFill/>
          </p:spPr>
          <p:txBody>
            <a:bodyPr wrap="square" lIns="91422" tIns="45711" rIns="91422" bIns="45711">
              <a:spAutoFit/>
            </a:bodyPr>
            <a:lstStyle/>
            <a:p>
              <a:pPr>
                <a:defRPr/>
              </a:pPr>
              <a:r>
                <a:rPr lang="x-none" altLang="zh-CN" sz="1500" b="1" kern="100" dirty="0">
                  <a:solidFill>
                    <a:schemeClr val="bg1"/>
                  </a:solidFill>
                  <a:latin typeface="微软雅黑" pitchFamily="34" charset="-122"/>
                  <a:ea typeface="微软雅黑" pitchFamily="34" charset="-122"/>
                  <a:cs typeface="Times New Roman" pitchFamily="18" charset="0"/>
                </a:rPr>
                <a:t>模型提出</a:t>
              </a:r>
              <a:endParaRPr lang="x-none" altLang="zh-CN" sz="1500" b="1" kern="100" dirty="0">
                <a:solidFill>
                  <a:schemeClr val="bg1"/>
                </a:solidFill>
                <a:latin typeface="微软雅黑" pitchFamily="34" charset="-122"/>
                <a:ea typeface="微软雅黑" pitchFamily="34" charset="-122"/>
                <a:cs typeface="Times New Roman" pitchFamily="18" charset="0"/>
              </a:endParaRPr>
            </a:p>
          </p:txBody>
        </p:sp>
      </p:grpSp>
      <p:sp>
        <p:nvSpPr>
          <p:cNvPr id="40" name="原创设计师QQ598969553            _8"/>
          <p:cNvSpPr/>
          <p:nvPr/>
        </p:nvSpPr>
        <p:spPr>
          <a:xfrm>
            <a:off x="4341463" y="3165270"/>
            <a:ext cx="384495" cy="383428"/>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x-none" altLang="zh-CN" sz="2700" dirty="0">
                <a:latin typeface="+mj-lt"/>
                <a:ea typeface="Arial Unicode MS" panose="020B0604020202020204" pitchFamily="34" charset="-122"/>
                <a:cs typeface="Arial Unicode MS" panose="020B0604020202020204" pitchFamily="34" charset="-122"/>
              </a:rPr>
              <a:t>５</a:t>
            </a:r>
            <a:endParaRPr lang="x-none" altLang="zh-CN" sz="2700" dirty="0">
              <a:latin typeface="+mj-lt"/>
              <a:ea typeface="Arial Unicode MS" panose="020B0604020202020204" pitchFamily="34" charset="-122"/>
              <a:cs typeface="Arial Unicode MS" panose="020B0604020202020204" pitchFamily="34" charset="-122"/>
            </a:endParaRPr>
          </a:p>
        </p:txBody>
      </p:sp>
      <p:grpSp>
        <p:nvGrpSpPr>
          <p:cNvPr id="41" name="原创设计师QQ598969553            _9"/>
          <p:cNvGrpSpPr/>
          <p:nvPr/>
        </p:nvGrpSpPr>
        <p:grpSpPr>
          <a:xfrm>
            <a:off x="5002253" y="3165267"/>
            <a:ext cx="2805024" cy="383428"/>
            <a:chOff x="6339097" y="4180903"/>
            <a:chExt cx="3744416" cy="511504"/>
          </a:xfrm>
          <a:solidFill>
            <a:srgbClr val="42BAC8"/>
          </a:solidFill>
        </p:grpSpPr>
        <p:sp>
          <p:nvSpPr>
            <p:cNvPr id="42" name="圆角矩形 41"/>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defRPr/>
              </a:pPr>
              <a:endParaRPr lang="zh-CN" altLang="en-US" sz="2700" dirty="0">
                <a:latin typeface="+mj-lt"/>
                <a:ea typeface="Arial Unicode MS" panose="020B0604020202020204" pitchFamily="34" charset="-122"/>
                <a:cs typeface="Arial Unicode MS" panose="020B0604020202020204" pitchFamily="34" charset="-122"/>
              </a:endParaRPr>
            </a:p>
          </p:txBody>
        </p:sp>
        <p:sp>
          <p:nvSpPr>
            <p:cNvPr id="43" name="矩形 42"/>
            <p:cNvSpPr/>
            <p:nvPr/>
          </p:nvSpPr>
          <p:spPr>
            <a:xfrm>
              <a:off x="6723350" y="4221882"/>
              <a:ext cx="2736305" cy="446426"/>
            </a:xfrm>
            <a:prstGeom prst="rect">
              <a:avLst/>
            </a:prstGeom>
            <a:grpFill/>
          </p:spPr>
          <p:txBody>
            <a:bodyPr wrap="square" lIns="91422" tIns="45711" rIns="91422" bIns="45711">
              <a:spAutoFit/>
            </a:bodyPr>
            <a:lstStyle/>
            <a:p>
              <a:pPr>
                <a:defRPr/>
              </a:pPr>
              <a:r>
                <a:rPr lang="x-none" altLang="zh-CN" sz="1500" b="1" kern="100" dirty="0">
                  <a:solidFill>
                    <a:schemeClr val="bg1"/>
                  </a:solidFill>
                  <a:latin typeface="微软雅黑" pitchFamily="34" charset="-122"/>
                  <a:ea typeface="微软雅黑" pitchFamily="34" charset="-122"/>
                  <a:cs typeface="Times New Roman" pitchFamily="18" charset="0"/>
                </a:rPr>
                <a:t>当前工作</a:t>
              </a:r>
              <a:endParaRPr lang="x-none" altLang="zh-CN" sz="1500" b="1" kern="100" dirty="0">
                <a:solidFill>
                  <a:schemeClr val="bg1"/>
                </a:solidFill>
                <a:latin typeface="微软雅黑" pitchFamily="34" charset="-122"/>
                <a:ea typeface="微软雅黑" pitchFamily="34" charset="-122"/>
                <a:cs typeface="Times New Roman" pitchFamily="18" charset="0"/>
              </a:endParaRPr>
            </a:p>
          </p:txBody>
        </p:sp>
      </p:grpSp>
      <p:sp>
        <p:nvSpPr>
          <p:cNvPr id="44" name="原创设计师QQ598969553            _10"/>
          <p:cNvSpPr/>
          <p:nvPr/>
        </p:nvSpPr>
        <p:spPr>
          <a:xfrm>
            <a:off x="4341560" y="3822362"/>
            <a:ext cx="384495" cy="383428"/>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x-none" altLang="zh-CN" sz="2700" dirty="0">
                <a:latin typeface="+mj-lt"/>
                <a:ea typeface="Arial Unicode MS" panose="020B0604020202020204" pitchFamily="34" charset="-122"/>
                <a:cs typeface="Arial Unicode MS" panose="020B0604020202020204" pitchFamily="34" charset="-122"/>
              </a:rPr>
              <a:t>６</a:t>
            </a:r>
            <a:endParaRPr lang="x-none" altLang="zh-CN" sz="2700" dirty="0">
              <a:latin typeface="+mj-lt"/>
              <a:ea typeface="Arial Unicode MS" panose="020B0604020202020204" pitchFamily="34" charset="-122"/>
              <a:cs typeface="Arial Unicode MS" panose="020B0604020202020204" pitchFamily="34" charset="-122"/>
            </a:endParaRPr>
          </a:p>
        </p:txBody>
      </p:sp>
      <p:grpSp>
        <p:nvGrpSpPr>
          <p:cNvPr id="45" name="原创设计师QQ598969553            _11"/>
          <p:cNvGrpSpPr/>
          <p:nvPr/>
        </p:nvGrpSpPr>
        <p:grpSpPr>
          <a:xfrm>
            <a:off x="5002253" y="3822362"/>
            <a:ext cx="2805024" cy="383428"/>
            <a:chOff x="6339097" y="5057483"/>
            <a:chExt cx="3744416" cy="511504"/>
          </a:xfrm>
          <a:solidFill>
            <a:srgbClr val="42BAC8"/>
          </a:solidFill>
        </p:grpSpPr>
        <p:sp>
          <p:nvSpPr>
            <p:cNvPr id="46" name="圆角矩形 45"/>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defRPr/>
              </a:pPr>
              <a:endParaRPr lang="zh-CN" altLang="en-US" sz="27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723478" y="5085978"/>
              <a:ext cx="2736174" cy="446426"/>
            </a:xfrm>
            <a:prstGeom prst="rect">
              <a:avLst/>
            </a:prstGeom>
            <a:grpFill/>
          </p:spPr>
          <p:txBody>
            <a:bodyPr wrap="square" lIns="91422" tIns="45711" rIns="91422" bIns="45711">
              <a:spAutoFit/>
            </a:bodyPr>
            <a:lstStyle/>
            <a:p>
              <a:pPr>
                <a:defRPr/>
              </a:pPr>
              <a:r>
                <a:rPr lang="x-none" altLang="zh-CN" sz="1500" b="1" kern="100" dirty="0">
                  <a:solidFill>
                    <a:schemeClr val="bg1"/>
                  </a:solidFill>
                  <a:latin typeface="微软雅黑" pitchFamily="34" charset="-122"/>
                  <a:ea typeface="微软雅黑" pitchFamily="34" charset="-122"/>
                  <a:cs typeface="Times New Roman" pitchFamily="18" charset="0"/>
                </a:rPr>
                <a:t>工作计划</a:t>
              </a:r>
              <a:endParaRPr lang="x-none" altLang="zh-CN" sz="1500" b="1" kern="100" dirty="0">
                <a:solidFill>
                  <a:schemeClr val="bg1"/>
                </a:solidFill>
                <a:latin typeface="微软雅黑" pitchFamily="34" charset="-122"/>
                <a:ea typeface="微软雅黑" pitchFamily="34" charset="-122"/>
                <a:cs typeface="Times New Roman" pitchFamily="18" charset="0"/>
              </a:endParaRPr>
            </a:p>
          </p:txBody>
        </p:sp>
      </p:grpSp>
      <p:sp>
        <p:nvSpPr>
          <p:cNvPr id="48" name="原创设计师QQ598969553            _12"/>
          <p:cNvSpPr txBox="1"/>
          <p:nvPr/>
        </p:nvSpPr>
        <p:spPr>
          <a:xfrm>
            <a:off x="253769" y="1664553"/>
            <a:ext cx="2103768" cy="1015134"/>
          </a:xfrm>
          <a:prstGeom prst="rect">
            <a:avLst/>
          </a:prstGeom>
          <a:noFill/>
        </p:spPr>
        <p:txBody>
          <a:bodyPr wrap="square" lIns="91362" tIns="45680" rIns="91362" bIns="45680">
            <a:spAutoFit/>
          </a:bodyPr>
          <a:lstStyle/>
          <a:p>
            <a:pPr algn="r">
              <a:defRPr/>
            </a:pPr>
            <a:r>
              <a:rPr lang="zh-CN" altLang="en-US" sz="3600" b="1" spc="150" dirty="0">
                <a:solidFill>
                  <a:schemeClr val="bg1"/>
                </a:solidFill>
                <a:latin typeface="微软雅黑" pitchFamily="34" charset="-122"/>
                <a:ea typeface="微软雅黑" pitchFamily="34" charset="-122"/>
              </a:rPr>
              <a:t>目录 </a:t>
            </a:r>
            <a:endParaRPr lang="en-US" altLang="zh-CN" sz="3600" b="1" spc="150" dirty="0">
              <a:solidFill>
                <a:schemeClr val="bg1"/>
              </a:solidFill>
              <a:latin typeface="微软雅黑" pitchFamily="34" charset="-122"/>
              <a:ea typeface="微软雅黑" pitchFamily="34" charset="-122"/>
            </a:endParaRPr>
          </a:p>
          <a:p>
            <a:pPr algn="r">
              <a:defRPr/>
            </a:pPr>
            <a:r>
              <a:rPr lang="en-US" altLang="zh-CN" sz="2400" b="1" spc="150" dirty="0">
                <a:solidFill>
                  <a:schemeClr val="bg1"/>
                </a:solidFill>
                <a:latin typeface="微软雅黑" pitchFamily="34" charset="-122"/>
                <a:ea typeface="微软雅黑" pitchFamily="34" charset="-122"/>
              </a:rPr>
              <a:t>CONTENTS</a:t>
            </a:r>
            <a:endParaRPr lang="zh-CN" altLang="en-US" sz="2400" b="1" spc="150" dirty="0">
              <a:solidFill>
                <a:schemeClr val="bg1"/>
              </a:solidFill>
              <a:latin typeface="微软雅黑" pitchFamily="34" charset="-122"/>
              <a:ea typeface="微软雅黑" pitchFamily="34" charset="-122"/>
            </a:endParaRPr>
          </a:p>
        </p:txBody>
      </p:sp>
      <p:sp>
        <p:nvSpPr>
          <p:cNvPr id="49" name="原创设计师QQ598969553            _13"/>
          <p:cNvSpPr/>
          <p:nvPr/>
        </p:nvSpPr>
        <p:spPr>
          <a:xfrm rot="16200000">
            <a:off x="3458737" y="438719"/>
            <a:ext cx="431823" cy="509274"/>
          </a:xfrm>
          <a:prstGeom prst="downArrow">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8505" tIns="34253" rIns="68505" bIns="34253" rtlCol="0" anchor="ctr"/>
          <a:lstStyle/>
          <a:p>
            <a:pPr algn="ctr"/>
            <a:endParaRPr lang="zh-CN" altLang="en-US" sz="1350"/>
          </a:p>
        </p:txBody>
      </p:sp>
      <p:sp>
        <p:nvSpPr>
          <p:cNvPr id="2" name="原创设计师QQ598969553            _10"/>
          <p:cNvSpPr/>
          <p:nvPr/>
        </p:nvSpPr>
        <p:spPr>
          <a:xfrm>
            <a:off x="4346640" y="4457362"/>
            <a:ext cx="384495" cy="383428"/>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p>
            <a:pPr algn="ctr">
              <a:defRPr/>
            </a:pPr>
            <a:r>
              <a:rPr lang="x-none" altLang="zh-CN" sz="2700" dirty="0">
                <a:latin typeface="+mj-lt"/>
                <a:ea typeface="Arial Unicode MS" panose="020B0604020202020204" pitchFamily="34" charset="-122"/>
                <a:cs typeface="Arial Unicode MS" panose="020B0604020202020204" pitchFamily="34" charset="-122"/>
              </a:rPr>
              <a:t>７</a:t>
            </a:r>
            <a:endParaRPr lang="x-none" altLang="zh-CN" sz="2700" dirty="0">
              <a:latin typeface="+mj-lt"/>
              <a:ea typeface="Arial Unicode MS" panose="020B0604020202020204" pitchFamily="34" charset="-122"/>
              <a:cs typeface="Arial Unicode MS" panose="020B0604020202020204" pitchFamily="34" charset="-122"/>
            </a:endParaRPr>
          </a:p>
        </p:txBody>
      </p:sp>
      <p:grpSp>
        <p:nvGrpSpPr>
          <p:cNvPr id="3" name="原创设计师QQ598969553            _11"/>
          <p:cNvGrpSpPr/>
          <p:nvPr/>
        </p:nvGrpSpPr>
        <p:grpSpPr>
          <a:xfrm>
            <a:off x="5007333" y="4457362"/>
            <a:ext cx="2805024" cy="383428"/>
            <a:chOff x="6339097" y="5057483"/>
            <a:chExt cx="3744416" cy="511504"/>
          </a:xfrm>
          <a:solidFill>
            <a:srgbClr val="42BAC8"/>
          </a:solidFill>
        </p:grpSpPr>
        <p:sp>
          <p:nvSpPr>
            <p:cNvPr id="4" name="圆角矩形 45"/>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p>
              <a:pPr algn="ctr">
                <a:defRPr/>
              </a:pPr>
              <a:endParaRPr lang="zh-CN" altLang="en-US" sz="2700" dirty="0">
                <a:latin typeface="+mj-lt"/>
                <a:ea typeface="Arial Unicode MS" panose="020B0604020202020204" pitchFamily="34" charset="-122"/>
                <a:cs typeface="Arial Unicode MS" panose="020B0604020202020204" pitchFamily="34" charset="-122"/>
              </a:endParaRPr>
            </a:p>
          </p:txBody>
        </p:sp>
        <p:sp>
          <p:nvSpPr>
            <p:cNvPr id="5" name="矩形 46"/>
            <p:cNvSpPr/>
            <p:nvPr/>
          </p:nvSpPr>
          <p:spPr>
            <a:xfrm>
              <a:off x="6723478" y="5085978"/>
              <a:ext cx="2736174" cy="446426"/>
            </a:xfrm>
            <a:prstGeom prst="rect">
              <a:avLst/>
            </a:prstGeom>
            <a:grpFill/>
          </p:spPr>
          <p:txBody>
            <a:bodyPr wrap="square" lIns="91422" tIns="45711" rIns="91422" bIns="45711">
              <a:spAutoFit/>
            </a:bodyPr>
            <a:p>
              <a:pPr>
                <a:defRPr/>
              </a:pPr>
              <a:r>
                <a:rPr lang="x-none" altLang="zh-CN" sz="1500" b="1" kern="100" dirty="0">
                  <a:solidFill>
                    <a:schemeClr val="bg1"/>
                  </a:solidFill>
                  <a:latin typeface="微软雅黑" pitchFamily="34" charset="-122"/>
                  <a:ea typeface="微软雅黑" pitchFamily="34" charset="-122"/>
                  <a:cs typeface="Times New Roman" pitchFamily="18" charset="0"/>
                </a:rPr>
                <a:t>入学后参加的工作</a:t>
              </a:r>
              <a:endParaRPr lang="x-none" altLang="zh-CN" sz="1500" b="1" kern="100" dirty="0">
                <a:solidFill>
                  <a:schemeClr val="bg1"/>
                </a:solidFill>
                <a:latin typeface="微软雅黑" pitchFamily="34" charset="-122"/>
                <a:ea typeface="微软雅黑" pitchFamily="34" charset="-122"/>
                <a:cs typeface="Times New Roman" pitchFamily="18" charset="0"/>
              </a:endParaRPr>
            </a:p>
          </p:txBody>
        </p:sp>
      </p:grpSp>
      <p:sp>
        <p:nvSpPr>
          <p:cNvPr id="10" name="原创设计师QQ598969553            _6"/>
          <p:cNvSpPr/>
          <p:nvPr/>
        </p:nvSpPr>
        <p:spPr>
          <a:xfrm>
            <a:off x="4336383" y="2476561"/>
            <a:ext cx="384495" cy="383428"/>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x-none" altLang="en-US" sz="2700" dirty="0">
                <a:latin typeface="+mj-lt"/>
                <a:ea typeface="Arial Unicode MS" panose="020B0604020202020204" pitchFamily="34" charset="-122"/>
                <a:cs typeface="Arial Unicode MS" panose="020B0604020202020204" pitchFamily="34" charset="-122"/>
              </a:rPr>
              <a:t>４</a:t>
            </a:r>
            <a:endParaRPr lang="x-none" altLang="en-US" sz="2700" dirty="0">
              <a:latin typeface="+mj-lt"/>
              <a:ea typeface="Arial Unicode MS" panose="020B0604020202020204" pitchFamily="34" charset="-122"/>
              <a:cs typeface="Arial Unicode MS" panose="020B0604020202020204" pitchFamily="34" charset="-122"/>
            </a:endParaRPr>
          </a:p>
        </p:txBody>
      </p:sp>
      <p:grpSp>
        <p:nvGrpSpPr>
          <p:cNvPr id="11" name="原创设计师QQ598969553            _7"/>
          <p:cNvGrpSpPr/>
          <p:nvPr/>
        </p:nvGrpSpPr>
        <p:grpSpPr>
          <a:xfrm>
            <a:off x="4997173" y="2476559"/>
            <a:ext cx="2805024" cy="383428"/>
            <a:chOff x="6339097" y="3296031"/>
            <a:chExt cx="3744416" cy="511504"/>
          </a:xfrm>
          <a:solidFill>
            <a:srgbClr val="42BAC8"/>
          </a:solidFill>
        </p:grpSpPr>
        <p:sp>
          <p:nvSpPr>
            <p:cNvPr id="12" name="圆角矩形 37"/>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defRPr/>
              </a:pPr>
              <a:endParaRPr lang="zh-CN" altLang="en-US" sz="2700" dirty="0">
                <a:latin typeface="+mj-lt"/>
                <a:ea typeface="Arial Unicode MS" panose="020B0604020202020204" pitchFamily="34" charset="-122"/>
                <a:cs typeface="Arial Unicode MS" panose="020B0604020202020204" pitchFamily="34" charset="-122"/>
              </a:endParaRPr>
            </a:p>
          </p:txBody>
        </p:sp>
        <p:sp>
          <p:nvSpPr>
            <p:cNvPr id="13" name="矩形 38"/>
            <p:cNvSpPr/>
            <p:nvPr/>
          </p:nvSpPr>
          <p:spPr>
            <a:xfrm>
              <a:off x="6723350" y="3336319"/>
              <a:ext cx="2736305" cy="446426"/>
            </a:xfrm>
            <a:prstGeom prst="rect">
              <a:avLst/>
            </a:prstGeom>
            <a:grpFill/>
          </p:spPr>
          <p:txBody>
            <a:bodyPr wrap="square" lIns="91422" tIns="45711" rIns="91422" bIns="45711">
              <a:spAutoFit/>
            </a:bodyPr>
            <a:lstStyle/>
            <a:p>
              <a:pPr>
                <a:defRPr/>
              </a:pPr>
              <a:r>
                <a:rPr lang="x-none" altLang="zh-CN" sz="1500" b="1" kern="100" dirty="0">
                  <a:solidFill>
                    <a:schemeClr val="bg1"/>
                  </a:solidFill>
                  <a:latin typeface="微软雅黑" pitchFamily="34" charset="-122"/>
                  <a:ea typeface="微软雅黑" pitchFamily="34" charset="-122"/>
                  <a:cs typeface="Times New Roman" pitchFamily="18" charset="0"/>
                </a:rPr>
                <a:t>研究内容</a:t>
              </a:r>
              <a:endParaRPr lang="x-none" altLang="zh-CN" sz="1500" b="1" kern="100" dirty="0">
                <a:solidFill>
                  <a:schemeClr val="bg1"/>
                </a:solidFill>
                <a:latin typeface="微软雅黑" pitchFamily="34" charset="-122"/>
                <a:ea typeface="微软雅黑" pitchFamily="34" charset="-122"/>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8"/>
                                        </p:tgtEl>
                                        <p:attrNameLst>
                                          <p:attrName>style.visibility</p:attrName>
                                        </p:attrNameLst>
                                      </p:cBhvr>
                                      <p:to>
                                        <p:strVal val="visible"/>
                                      </p:to>
                                    </p:set>
                                    <p:anim calcmode="lin" valueType="num">
                                      <p:cBhvr>
                                        <p:cTn id="12" dur="250" fill="hold"/>
                                        <p:tgtEl>
                                          <p:spTgt spid="48"/>
                                        </p:tgtEl>
                                        <p:attrNameLst>
                                          <p:attrName>ppt_x</p:attrName>
                                        </p:attrNameLst>
                                      </p:cBhvr>
                                      <p:tavLst>
                                        <p:tav tm="0">
                                          <p:val>
                                            <p:strVal val="#ppt_x"/>
                                          </p:val>
                                        </p:tav>
                                        <p:tav tm="100000">
                                          <p:val>
                                            <p:strVal val="#ppt_x"/>
                                          </p:val>
                                        </p:tav>
                                      </p:tavLst>
                                    </p:anim>
                                    <p:anim calcmode="lin" valueType="num">
                                      <p:cBhvr>
                                        <p:cTn id="13" dur="250" fill="hold"/>
                                        <p:tgtEl>
                                          <p:spTgt spid="48"/>
                                        </p:tgtEl>
                                        <p:attrNameLst>
                                          <p:attrName>ppt_y</p:attrName>
                                        </p:attrNameLst>
                                      </p:cBhvr>
                                      <p:tavLst>
                                        <p:tav tm="0">
                                          <p:val>
                                            <p:strVal val="#ppt_y-#ppt_h/2"/>
                                          </p:val>
                                        </p:tav>
                                        <p:tav tm="100000">
                                          <p:val>
                                            <p:strVal val="#ppt_y"/>
                                          </p:val>
                                        </p:tav>
                                      </p:tavLst>
                                    </p:anim>
                                    <p:anim calcmode="lin" valueType="num">
                                      <p:cBhvr>
                                        <p:cTn id="14" dur="250" fill="hold"/>
                                        <p:tgtEl>
                                          <p:spTgt spid="48"/>
                                        </p:tgtEl>
                                        <p:attrNameLst>
                                          <p:attrName>ppt_w</p:attrName>
                                        </p:attrNameLst>
                                      </p:cBhvr>
                                      <p:tavLst>
                                        <p:tav tm="0">
                                          <p:val>
                                            <p:strVal val="#ppt_w"/>
                                          </p:val>
                                        </p:tav>
                                        <p:tav tm="100000">
                                          <p:val>
                                            <p:strVal val="#ppt_w"/>
                                          </p:val>
                                        </p:tav>
                                      </p:tavLst>
                                    </p:anim>
                                    <p:anim calcmode="lin" valueType="num">
                                      <p:cBhvr>
                                        <p:cTn id="15" dur="250" fill="hold"/>
                                        <p:tgtEl>
                                          <p:spTgt spid="48"/>
                                        </p:tgtEl>
                                        <p:attrNameLst>
                                          <p:attrName>ppt_h</p:attrName>
                                        </p:attrNameLst>
                                      </p:cBhvr>
                                      <p:tavLst>
                                        <p:tav tm="0">
                                          <p:val>
                                            <p:fltVal val="0"/>
                                          </p:val>
                                        </p:tav>
                                        <p:tav tm="100000">
                                          <p:val>
                                            <p:strVal val="#ppt_h"/>
                                          </p:val>
                                        </p:tav>
                                      </p:tavLst>
                                    </p:anim>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28"/>
                                        </p:tgtEl>
                                        <p:attrNameLst>
                                          <p:attrName>ppt_x</p:attrName>
                                          <p:attrName>ppt_y</p:attrName>
                                        </p:attrNameLst>
                                      </p:cBhvr>
                                      <p:rCtr x="1862" y="-2060"/>
                                    </p:animMotion>
                                  </p:childTnLst>
                                </p:cTn>
                              </p:par>
                              <p:par>
                                <p:cTn id="22" presetID="22" presetClass="entr" presetSubtype="8" fill="hold" nodeType="withEffect">
                                  <p:stCondLst>
                                    <p:cond delay="25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childTnLst>
                                </p:cTn>
                              </p:par>
                              <p:par>
                                <p:cTn id="28" presetID="56" presetClass="path" presetSubtype="0" accel="50000" decel="50000" fill="hold" grpId="1" nodeType="withEffect">
                                  <p:stCondLst>
                                    <p:cond delay="250"/>
                                  </p:stCondLst>
                                  <p:childTnLst>
                                    <p:animMotion origin="layout" path="M -0.03737 0.0412 L -6.25E-7 2.96296E-6 " pathEditMode="relative" rAng="0" ptsTypes="AA">
                                      <p:cBhvr>
                                        <p:cTn id="29" dur="700" fill="hold"/>
                                        <p:tgtEl>
                                          <p:spTgt spid="32"/>
                                        </p:tgtEl>
                                        <p:attrNameLst>
                                          <p:attrName>ppt_x</p:attrName>
                                          <p:attrName>ppt_y</p:attrName>
                                        </p:attrNameLst>
                                      </p:cBhvr>
                                      <p:rCtr x="1862" y="-2060"/>
                                    </p:animMotion>
                                  </p:childTnLst>
                                </p:cTn>
                              </p:par>
                              <p:par>
                                <p:cTn id="30" presetID="22" presetClass="entr" presetSubtype="8" fill="hold"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childTnLst>
                                </p:cTn>
                              </p:par>
                              <p:par>
                                <p:cTn id="36" presetID="56" presetClass="path" presetSubtype="0" accel="50000" decel="50000" fill="hold" grpId="1" nodeType="withEffect">
                                  <p:stCondLst>
                                    <p:cond delay="500"/>
                                  </p:stCondLst>
                                  <p:childTnLst>
                                    <p:animMotion origin="layout" path="M -0.03737 0.0412 L -6.25E-7 -7.40741E-7 " pathEditMode="relative" rAng="0" ptsTypes="AA">
                                      <p:cBhvr>
                                        <p:cTn id="37" dur="700" fill="hold"/>
                                        <p:tgtEl>
                                          <p:spTgt spid="36"/>
                                        </p:tgtEl>
                                        <p:attrNameLst>
                                          <p:attrName>ppt_x</p:attrName>
                                          <p:attrName>ppt_y</p:attrName>
                                        </p:attrNameLst>
                                      </p:cBhvr>
                                      <p:rCtr x="1862" y="-2060"/>
                                    </p:animMotion>
                                  </p:childTnLst>
                                </p:cTn>
                              </p:par>
                              <p:par>
                                <p:cTn id="38" presetID="22" presetClass="entr" presetSubtype="8" fill="hold" nodeType="withEffect">
                                  <p:stCondLst>
                                    <p:cond delay="75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childTnLst>
                                </p:cTn>
                              </p:par>
                              <p:par>
                                <p:cTn id="44" presetID="56" presetClass="path" presetSubtype="0" accel="50000" decel="50000" fill="hold" grpId="1" nodeType="withEffect">
                                  <p:stCondLst>
                                    <p:cond delay="750"/>
                                  </p:stCondLst>
                                  <p:childTnLst>
                                    <p:animMotion origin="layout" path="M -0.03737 0.04121 L -6.25E-7 -4.44444E-6 " pathEditMode="relative" rAng="0" ptsTypes="AA">
                                      <p:cBhvr>
                                        <p:cTn id="45" dur="700" fill="hold"/>
                                        <p:tgtEl>
                                          <p:spTgt spid="40"/>
                                        </p:tgtEl>
                                        <p:attrNameLst>
                                          <p:attrName>ppt_x</p:attrName>
                                          <p:attrName>ppt_y</p:attrName>
                                        </p:attrNameLst>
                                      </p:cBhvr>
                                      <p:rCtr x="1862" y="-2060"/>
                                    </p:animMotion>
                                  </p:childTnLst>
                                </p:cTn>
                              </p:par>
                              <p:par>
                                <p:cTn id="46" presetID="22" presetClass="entr" presetSubtype="8" fill="hold" nodeType="withEffect">
                                  <p:stCondLst>
                                    <p:cond delay="100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childTnLst>
                                </p:cTn>
                              </p:par>
                              <p:par>
                                <p:cTn id="52" presetID="56" presetClass="path" presetSubtype="0" accel="50000" decel="50000" fill="hold" grpId="1" nodeType="withEffect">
                                  <p:stCondLst>
                                    <p:cond delay="750"/>
                                  </p:stCondLst>
                                  <p:childTnLst>
                                    <p:animMotion origin="layout" path="M -0.03737 0.04121 L -6.25E-7 -4.44444E-6 " pathEditMode="relative" rAng="0" ptsTypes="AA">
                                      <p:cBhvr>
                                        <p:cTn id="53" dur="700" fill="hold"/>
                                        <p:tgtEl>
                                          <p:spTgt spid="44"/>
                                        </p:tgtEl>
                                        <p:attrNameLst>
                                          <p:attrName>ppt_x</p:attrName>
                                          <p:attrName>ppt_y</p:attrName>
                                        </p:attrNameLst>
                                      </p:cBhvr>
                                      <p:rCtr x="1862" y="-2060"/>
                                    </p:animMotion>
                                  </p:childTnLst>
                                </p:cTn>
                              </p:par>
                              <p:par>
                                <p:cTn id="54" presetID="22" presetClass="entr" presetSubtype="8" fill="hold" nodeType="withEffect">
                                  <p:stCondLst>
                                    <p:cond delay="1250"/>
                                  </p:stCondLst>
                                  <p:childTnLst>
                                    <p:set>
                                      <p:cBhvr>
                                        <p:cTn id="55" dur="1" fill="hold">
                                          <p:stCondLst>
                                            <p:cond delay="0"/>
                                          </p:stCondLst>
                                        </p:cTn>
                                        <p:tgtEl>
                                          <p:spTgt spid="45"/>
                                        </p:tgtEl>
                                        <p:attrNameLst>
                                          <p:attrName>style.visibility</p:attrName>
                                        </p:attrNameLst>
                                      </p:cBhvr>
                                      <p:to>
                                        <p:strVal val="visible"/>
                                      </p:to>
                                    </p:set>
                                    <p:animEffect transition="in" filter="wipe(left)">
                                      <p:cBhvr>
                                        <p:cTn id="56" dur="500"/>
                                        <p:tgtEl>
                                          <p:spTgt spid="45"/>
                                        </p:tgtEl>
                                      </p:cBhvr>
                                    </p:animEffect>
                                  </p:childTnLst>
                                </p:cTn>
                              </p:par>
                            </p:childTnLst>
                          </p:cTn>
                        </p:par>
                        <p:par>
                          <p:cTn id="57" fill="hold">
                            <p:stCondLst>
                              <p:cond delay="2750"/>
                            </p:stCondLst>
                            <p:childTnLst>
                              <p:par>
                                <p:cTn id="58" presetID="2" presetClass="entr" presetSubtype="8"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 calcmode="lin" valueType="num">
                                      <p:cBhvr additive="base">
                                        <p:cTn id="60" dur="500" fill="hold"/>
                                        <p:tgtEl>
                                          <p:spTgt spid="49"/>
                                        </p:tgtEl>
                                        <p:attrNameLst>
                                          <p:attrName>ppt_x</p:attrName>
                                        </p:attrNameLst>
                                      </p:cBhvr>
                                      <p:tavLst>
                                        <p:tav tm="0">
                                          <p:val>
                                            <p:strVal val="0-#ppt_w/2"/>
                                          </p:val>
                                        </p:tav>
                                        <p:tav tm="100000">
                                          <p:val>
                                            <p:strVal val="#ppt_x"/>
                                          </p:val>
                                        </p:tav>
                                      </p:tavLst>
                                    </p:anim>
                                    <p:anim calcmode="lin" valueType="num">
                                      <p:cBhvr additive="base">
                                        <p:cTn id="61" dur="500" fill="hold"/>
                                        <p:tgtEl>
                                          <p:spTgt spid="49"/>
                                        </p:tgtEl>
                                        <p:attrNameLst>
                                          <p:attrName>ppt_y</p:attrName>
                                        </p:attrNameLst>
                                      </p:cBhvr>
                                      <p:tavLst>
                                        <p:tav tm="0">
                                          <p:val>
                                            <p:strVal val="#ppt_y"/>
                                          </p:val>
                                        </p:tav>
                                        <p:tav tm="100000">
                                          <p:val>
                                            <p:strVal val="#ppt_y"/>
                                          </p:val>
                                        </p:tav>
                                      </p:tavLst>
                                    </p:anim>
                                  </p:childTnLst>
                                </p:cTn>
                              </p:par>
                            </p:childTnLst>
                          </p:cTn>
                        </p:par>
                        <p:par>
                          <p:cTn id="62" fill="hold">
                            <p:stCondLst>
                              <p:cond delay="3250"/>
                            </p:stCondLst>
                            <p:childTnLst>
                              <p:par>
                                <p:cTn id="63" presetID="26" presetClass="emph" presetSubtype="0" fill="hold" grpId="2" nodeType="afterEffect">
                                  <p:stCondLst>
                                    <p:cond delay="0"/>
                                  </p:stCondLst>
                                  <p:childTnLst>
                                    <p:animEffect transition="out" filter="fade">
                                      <p:cBhvr>
                                        <p:cTn id="64" dur="500" tmFilter="0, 0; .2, .5; .8, .5; 1, 0"/>
                                        <p:tgtEl>
                                          <p:spTgt spid="28"/>
                                        </p:tgtEl>
                                      </p:cBhvr>
                                    </p:animEffect>
                                    <p:animScale>
                                      <p:cBhvr>
                                        <p:cTn id="65" dur="250" autoRev="1" fill="hold"/>
                                        <p:tgtEl>
                                          <p:spTgt spid="28"/>
                                        </p:tgtEl>
                                      </p:cBhvr>
                                      <p:by x="105000" y="105000"/>
                                    </p:animScale>
                                  </p:childTnLst>
                                </p:cTn>
                              </p:par>
                              <p:par>
                                <p:cTn id="66" presetID="26" presetClass="emph" presetSubtype="0" fill="hold" nodeType="withEffect">
                                  <p:stCondLst>
                                    <p:cond delay="0"/>
                                  </p:stCondLst>
                                  <p:childTnLst>
                                    <p:animEffect transition="out" filter="fade">
                                      <p:cBhvr>
                                        <p:cTn id="67" dur="500" tmFilter="0, 0; .2, .5; .8, .5; 1, 0"/>
                                        <p:tgtEl>
                                          <p:spTgt spid="29"/>
                                        </p:tgtEl>
                                      </p:cBhvr>
                                    </p:animEffect>
                                    <p:animScale>
                                      <p:cBhvr>
                                        <p:cTn id="68" dur="250" autoRev="1" fill="hold"/>
                                        <p:tgtEl>
                                          <p:spTgt spid="29"/>
                                        </p:tgtEl>
                                      </p:cBhvr>
                                      <p:by x="105000" y="105000"/>
                                    </p:animScale>
                                  </p:childTnLst>
                                </p:cTn>
                              </p:par>
                              <p:par>
                                <p:cTn id="69" presetID="10" presetClass="entr" presetSubtype="0" fill="hold" grpId="0" nodeType="withEffect">
                                  <p:stCondLst>
                                    <p:cond delay="75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2"/>
                                        </p:tgtEl>
                                        <p:attrNameLst>
                                          <p:attrName>ppt_x</p:attrName>
                                          <p:attrName>ppt_y</p:attrName>
                                        </p:attrNameLst>
                                      </p:cBhvr>
                                      <p:rCtr x="1862" y="-2060"/>
                                    </p:animMotion>
                                  </p:childTnLst>
                                </p:cTn>
                              </p:par>
                              <p:par>
                                <p:cTn id="74" presetID="22" presetClass="entr" presetSubtype="8" fill="hold" nodeType="withEffect">
                                  <p:stCondLst>
                                    <p:cond delay="1250"/>
                                  </p:stCondLst>
                                  <p:childTnLst>
                                    <p:set>
                                      <p:cBhvr>
                                        <p:cTn id="75" dur="1" fill="hold">
                                          <p:stCondLst>
                                            <p:cond delay="0"/>
                                          </p:stCondLst>
                                        </p:cTn>
                                        <p:tgtEl>
                                          <p:spTgt spid="3"/>
                                        </p:tgtEl>
                                        <p:attrNameLst>
                                          <p:attrName>style.visibility</p:attrName>
                                        </p:attrNameLst>
                                      </p:cBhvr>
                                      <p:to>
                                        <p:strVal val="visible"/>
                                      </p:to>
                                    </p:set>
                                    <p:animEffect transition="in" filter="wipe(left)">
                                      <p:cBhvr>
                                        <p:cTn id="76" dur="500"/>
                                        <p:tgtEl>
                                          <p:spTgt spid="3"/>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childTnLst>
                                </p:cTn>
                              </p:par>
                              <p:par>
                                <p:cTn id="80" presetID="56" presetClass="path" presetSubtype="0" accel="50000" decel="50000" fill="hold" grpId="1" nodeType="withEffect">
                                  <p:stCondLst>
                                    <p:cond delay="500"/>
                                  </p:stCondLst>
                                  <p:childTnLst>
                                    <p:animMotion origin="layout" path="M -0.03737 0.0412 L -6.25E-7 -7.40741E-7 " pathEditMode="relative" rAng="0" ptsTypes="AA">
                                      <p:cBhvr>
                                        <p:cTn id="81" dur="700" fill="hold"/>
                                        <p:tgtEl>
                                          <p:spTgt spid="10"/>
                                        </p:tgtEl>
                                        <p:attrNameLst>
                                          <p:attrName>ppt_x</p:attrName>
                                          <p:attrName>ppt_y</p:attrName>
                                        </p:attrNameLst>
                                      </p:cBhvr>
                                      <p:rCtr x="1862" y="-2060"/>
                                    </p:animMotion>
                                  </p:childTnLst>
                                </p:cTn>
                              </p:par>
                              <p:par>
                                <p:cTn id="82" presetID="22" presetClass="entr" presetSubtype="8" fill="hold" nodeType="withEffect">
                                  <p:stCondLst>
                                    <p:cond delay="750"/>
                                  </p:stCondLst>
                                  <p:childTnLst>
                                    <p:set>
                                      <p:cBhvr>
                                        <p:cTn id="83" dur="1" fill="hold">
                                          <p:stCondLst>
                                            <p:cond delay="0"/>
                                          </p:stCondLst>
                                        </p:cTn>
                                        <p:tgtEl>
                                          <p:spTgt spid="11"/>
                                        </p:tgtEl>
                                        <p:attrNameLst>
                                          <p:attrName>style.visibility</p:attrName>
                                        </p:attrNameLst>
                                      </p:cBhvr>
                                      <p:to>
                                        <p:strVal val="visible"/>
                                      </p:to>
                                    </p:set>
                                    <p:animEffect transition="in" filter="wipe(left)">
                                      <p:cBhvr>
                                        <p:cTn id="8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bldLvl="0" animBg="1"/>
      <p:bldP spid="28" grpId="1" bldLvl="0" animBg="1"/>
      <p:bldP spid="28" grpId="2" bldLvl="0" animBg="1"/>
      <p:bldP spid="32" grpId="0" bldLvl="0" animBg="1"/>
      <p:bldP spid="32" grpId="1" bldLvl="0" animBg="1"/>
      <p:bldP spid="36" grpId="0" bldLvl="0" animBg="1"/>
      <p:bldP spid="36" grpId="1" bldLvl="0" animBg="1"/>
      <p:bldP spid="40" grpId="0" bldLvl="0" animBg="1"/>
      <p:bldP spid="40" grpId="1" bldLvl="0" animBg="1"/>
      <p:bldP spid="44" grpId="0" bldLvl="0" animBg="1"/>
      <p:bldP spid="44" grpId="1" bldLvl="0" animBg="1"/>
      <p:bldP spid="48" grpId="0"/>
      <p:bldP spid="49" grpId="0" bldLvl="0" animBg="1"/>
      <p:bldP spid="2" grpId="0" bldLvl="0" animBg="1"/>
      <p:bldP spid="2" grpId="1" bldLvl="0" animBg="1"/>
      <p:bldP spid="10" grpId="0" bldLvl="0" animBg="1"/>
      <p:bldP spid="10"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15370"/>
          </a:xfrm>
          <a:prstGeom prst="rect">
            <a:avLst/>
          </a:prstGeom>
          <a:noFill/>
        </p:spPr>
        <p:txBody>
          <a:bodyPr wrap="square" rtlCol="0">
            <a:spAutoFit/>
          </a:bodyPr>
          <a:lstStyle/>
          <a:p>
            <a:pPr algn="ctr"/>
            <a:r>
              <a:rPr lang="zh-CN" altLang="en-US" sz="2100" b="1" dirty="0">
                <a:solidFill>
                  <a:srgbClr val="42BAC8"/>
                </a:solidFill>
                <a:latin typeface="微软雅黑" pitchFamily="34" charset="-122"/>
                <a:ea typeface="微软雅黑" pitchFamily="34" charset="-122"/>
              </a:rPr>
              <a:t>点击输入标题内容</a:t>
            </a:r>
          </a:p>
        </p:txBody>
      </p:sp>
      <p:sp>
        <p:nvSpPr>
          <p:cNvPr id="8" name="原创设计师QQ598969553            _2"/>
          <p:cNvSpPr/>
          <p:nvPr/>
        </p:nvSpPr>
        <p:spPr>
          <a:xfrm>
            <a:off x="2087401" y="1307740"/>
            <a:ext cx="4699134" cy="10052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9" name="原创设计师QQ598969553            _3"/>
          <p:cNvSpPr>
            <a:spLocks noChangeArrowheads="1"/>
          </p:cNvSpPr>
          <p:nvPr/>
        </p:nvSpPr>
        <p:spPr bwMode="auto">
          <a:xfrm>
            <a:off x="953130" y="1060370"/>
            <a:ext cx="1244209" cy="1243177"/>
          </a:xfrm>
          <a:prstGeom prst="ellipse">
            <a:avLst/>
          </a:prstGeom>
          <a:solidFill>
            <a:srgbClr val="42BAC8"/>
          </a:solidFill>
          <a:ln w="190500" cap="sq" cmpd="sng">
            <a:solidFill>
              <a:schemeClr val="bg1">
                <a:lumMod val="65000"/>
              </a:schemeClr>
            </a:solidFill>
            <a:round/>
          </a:ln>
        </p:spPr>
        <p:txBody>
          <a:bodyPr lIns="68568" tIns="34284" rIns="68568" bIns="34284" anchor="ctr"/>
          <a:lstStyle/>
          <a:p>
            <a:pPr algn="ctr"/>
            <a:r>
              <a:rPr lang="x-none" altLang="zh-CN" sz="2100" b="1" dirty="0">
                <a:solidFill>
                  <a:schemeClr val="bg1"/>
                </a:solidFill>
                <a:latin typeface="微软雅黑" pitchFamily="34" charset="-122"/>
                <a:ea typeface="微软雅黑" pitchFamily="34" charset="-122"/>
                <a:sym typeface="宋体" pitchFamily="2" charset="-122"/>
              </a:rPr>
              <a:t>02</a:t>
            </a:r>
            <a:endParaRPr lang="x-none" altLang="zh-CN" sz="2100" b="1" dirty="0">
              <a:solidFill>
                <a:schemeClr val="bg1"/>
              </a:solidFill>
              <a:latin typeface="微软雅黑" pitchFamily="34" charset="-122"/>
              <a:ea typeface="微软雅黑" pitchFamily="34" charset="-122"/>
              <a:sym typeface="宋体" pitchFamily="2" charset="-122"/>
            </a:endParaRPr>
          </a:p>
        </p:txBody>
      </p:sp>
      <p:sp>
        <p:nvSpPr>
          <p:cNvPr id="10" name="原创设计师QQ598969553            _4"/>
          <p:cNvSpPr txBox="1"/>
          <p:nvPr/>
        </p:nvSpPr>
        <p:spPr>
          <a:xfrm>
            <a:off x="2436041" y="1432534"/>
            <a:ext cx="4429069" cy="304800"/>
          </a:xfrm>
          <a:prstGeom prst="rect">
            <a:avLst/>
          </a:prstGeom>
          <a:noFill/>
        </p:spPr>
        <p:txBody>
          <a:bodyPr wrap="square" lIns="68568" tIns="34284" rIns="68568" bIns="34284" rtlCol="0">
            <a:spAutoFit/>
          </a:bodyPr>
          <a:lstStyle/>
          <a:p>
            <a:pPr>
              <a:lnSpc>
                <a:spcPct val="130000"/>
              </a:lnSpc>
            </a:pPr>
            <a:r>
              <a:rPr lang="x-none" sz="1200" b="1" dirty="0">
                <a:solidFill>
                  <a:srgbClr val="42BAC8"/>
                </a:solidFill>
                <a:latin typeface="微软雅黑" pitchFamily="34" charset="-122"/>
                <a:ea typeface="微软雅黑" pitchFamily="34" charset="-122"/>
              </a:rPr>
              <a:t>论文查看与神经网络知识储备</a:t>
            </a:r>
            <a:endParaRPr lang="x-none" sz="1200" b="1" dirty="0">
              <a:solidFill>
                <a:srgbClr val="42BAC8"/>
              </a:solidFill>
              <a:latin typeface="微软雅黑" pitchFamily="34" charset="-122"/>
              <a:ea typeface="微软雅黑" pitchFamily="34" charset="-122"/>
            </a:endParaRPr>
          </a:p>
        </p:txBody>
      </p:sp>
      <p:sp>
        <p:nvSpPr>
          <p:cNvPr id="2" name="原创设计师QQ598969553            _4"/>
          <p:cNvSpPr txBox="1"/>
          <p:nvPr/>
        </p:nvSpPr>
        <p:spPr>
          <a:xfrm>
            <a:off x="820420" y="2543810"/>
            <a:ext cx="7684770" cy="1174750"/>
          </a:xfrm>
          <a:prstGeom prst="rect">
            <a:avLst/>
          </a:prstGeom>
          <a:noFill/>
        </p:spPr>
        <p:txBody>
          <a:bodyPr wrap="square" lIns="68568" tIns="34284" rIns="68568" bIns="34284" rtlCol="0">
            <a:spAutoFit/>
            <a:scene3d>
              <a:camera prst="orthographicFront"/>
              <a:lightRig rig="threePt" dir="t"/>
            </a:scene3d>
            <a:sp3d prstMaterial="matte"/>
          </a:bodyPr>
          <a:p>
            <a:pPr>
              <a:lnSpc>
                <a:spcPct val="130000"/>
              </a:lnSpc>
            </a:pPr>
            <a:r>
              <a:rPr lang="x-none">
                <a:latin typeface="微软雅黑" pitchFamily="34" charset="-122"/>
                <a:ea typeface="微软雅黑" pitchFamily="34" charset="-122"/>
              </a:rPr>
              <a:t>Generation of a new IDS Test Dataset: Time to Retire the KDD Collection。</a:t>
            </a:r>
            <a:endParaRPr lang="x-none">
              <a:latin typeface="微软雅黑" pitchFamily="34" charset="-122"/>
              <a:ea typeface="微软雅黑" pitchFamily="34" charset="-122"/>
            </a:endParaRPr>
          </a:p>
          <a:p>
            <a:pPr>
              <a:lnSpc>
                <a:spcPct val="130000"/>
              </a:lnSpc>
            </a:pPr>
            <a:r>
              <a:rPr lang="x-none">
                <a:latin typeface="微软雅黑" pitchFamily="34" charset="-122"/>
                <a:ea typeface="微软雅黑" pitchFamily="34" charset="-122"/>
              </a:rPr>
              <a:t>A Semantic Approach to Host-Based Intrusion Detection Systems Using Contiguous</a:t>
            </a:r>
            <a:endParaRPr lang="x-none">
              <a:latin typeface="微软雅黑" pitchFamily="34" charset="-122"/>
              <a:ea typeface="微软雅黑" pitchFamily="34" charset="-122"/>
            </a:endParaRPr>
          </a:p>
          <a:p>
            <a:pPr>
              <a:lnSpc>
                <a:spcPct val="130000"/>
              </a:lnSpc>
            </a:pPr>
            <a:endParaRPr lang="x-none">
              <a:latin typeface="微软雅黑" pitchFamily="34" charset="-122"/>
              <a:ea typeface="微软雅黑" pitchFamily="34" charset="-122"/>
            </a:endParaRPr>
          </a:p>
          <a:p>
            <a:pPr>
              <a:lnSpc>
                <a:spcPct val="130000"/>
              </a:lnSpc>
            </a:pPr>
            <a:r>
              <a:rPr lang="x-none">
                <a:latin typeface="微软雅黑" pitchFamily="34" charset="-122"/>
                <a:ea typeface="微软雅黑" pitchFamily="34" charset="-122"/>
              </a:rPr>
              <a:t>Applying long short-term memory recurrent neural networks to intrusion detection.</a:t>
            </a:r>
            <a:endParaRPr lang="x-none">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8" presetClass="emph" presetSubtype="0" fill="hold" grpId="1" nodeType="withEffect">
                                  <p:stCondLst>
                                    <p:cond delay="0"/>
                                  </p:stCondLst>
                                  <p:childTnLst>
                                    <p:animRot by="21600000">
                                      <p:cBhvr>
                                        <p:cTn id="18" dur="500" fill="hold"/>
                                        <p:tgtEl>
                                          <p:spTgt spid="9"/>
                                        </p:tgtEl>
                                        <p:attrNameLst>
                                          <p:attrName>r</p:attrName>
                                        </p:attrNameLst>
                                      </p:cBhvr>
                                    </p:animRo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8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0"/>
                                        </p:tgtEl>
                                        <p:attrNameLst>
                                          <p:attrName>style.visibility</p:attrName>
                                        </p:attrNameLst>
                                      </p:cBhvr>
                                      <p:to>
                                        <p:strVal val="visible"/>
                                      </p:to>
                                    </p:set>
                                    <p:animEffect transition="in" filter="wipe(left)">
                                      <p:cBhvr>
                                        <p:cTn id="26" dur="100"/>
                                        <p:tgtEl>
                                          <p:spTgt spid="10"/>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0"/>
                                        </p:tgtEl>
                                      </p:cBhvr>
                                      <p:to x="80000" y="100000"/>
                                    </p:animScale>
                                    <p:anim by="(#ppt_w*0.10)" calcmode="lin" valueType="num">
                                      <p:cBhvr>
                                        <p:cTn id="29" dur="50" autoRev="1" fill="hold">
                                          <p:stCondLst>
                                            <p:cond delay="0"/>
                                          </p:stCondLst>
                                        </p:cTn>
                                        <p:tgtEl>
                                          <p:spTgt spid="10"/>
                                        </p:tgtEl>
                                        <p:attrNameLst>
                                          <p:attrName>ppt_x</p:attrName>
                                        </p:attrNameLst>
                                      </p:cBhvr>
                                    </p:anim>
                                    <p:anim by="(-#ppt_w*0.10)" calcmode="lin" valueType="num">
                                      <p:cBhvr>
                                        <p:cTn id="30" dur="50" autoRev="1" fill="hold">
                                          <p:stCondLst>
                                            <p:cond delay="0"/>
                                          </p:stCondLst>
                                        </p:cTn>
                                        <p:tgtEl>
                                          <p:spTgt spid="10"/>
                                        </p:tgtEl>
                                        <p:attrNameLst>
                                          <p:attrName>ppt_y</p:attrName>
                                        </p:attrNameLst>
                                      </p:cBhvr>
                                    </p:anim>
                                    <p:animRot by="-480000">
                                      <p:cBhvr>
                                        <p:cTn id="31" dur="50" autoRev="1" fill="hold">
                                          <p:stCondLst>
                                            <p:cond delay="0"/>
                                          </p:stCondLst>
                                        </p:cTn>
                                        <p:tgtEl>
                                          <p:spTgt spid="10"/>
                                        </p:tgtEl>
                                        <p:attrNameLst>
                                          <p:attrName>r</p:attrName>
                                        </p:attrNameLst>
                                      </p:cBhvr>
                                    </p:animRot>
                                  </p:childTnLst>
                                </p:cTn>
                              </p:par>
                            </p:childTnLst>
                          </p:cTn>
                        </p:par>
                        <p:par>
                          <p:cTn id="32" fill="hold">
                            <p:stCondLst>
                              <p:cond delay="23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2"/>
                                        </p:tgtEl>
                                        <p:attrNameLst>
                                          <p:attrName>style.visibility</p:attrName>
                                        </p:attrNameLst>
                                      </p:cBhvr>
                                      <p:to>
                                        <p:strVal val="visible"/>
                                      </p:to>
                                    </p:set>
                                    <p:animEffect transition="in" filter="wipe(left)">
                                      <p:cBhvr>
                                        <p:cTn id="35" dur="100"/>
                                        <p:tgtEl>
                                          <p:spTgt spid="2"/>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2"/>
                                        </p:tgtEl>
                                      </p:cBhvr>
                                      <p:to x="80000" y="100000"/>
                                    </p:animScale>
                                    <p:anim by="(#ppt_w*0.10)" calcmode="lin" valueType="num">
                                      <p:cBhvr>
                                        <p:cTn id="38" dur="50" autoRev="1" fill="hold">
                                          <p:stCondLst>
                                            <p:cond delay="0"/>
                                          </p:stCondLst>
                                        </p:cTn>
                                        <p:tgtEl>
                                          <p:spTgt spid="2"/>
                                        </p:tgtEl>
                                        <p:attrNameLst>
                                          <p:attrName>ppt_x</p:attrName>
                                        </p:attrNameLst>
                                      </p:cBhvr>
                                    </p:anim>
                                    <p:anim by="(-#ppt_w*0.10)" calcmode="lin" valueType="num">
                                      <p:cBhvr>
                                        <p:cTn id="39" dur="50" autoRev="1" fill="hold">
                                          <p:stCondLst>
                                            <p:cond delay="0"/>
                                          </p:stCondLst>
                                        </p:cTn>
                                        <p:tgtEl>
                                          <p:spTgt spid="2"/>
                                        </p:tgtEl>
                                        <p:attrNameLst>
                                          <p:attrName>ppt_y</p:attrName>
                                        </p:attrNameLst>
                                      </p:cBhvr>
                                    </p:anim>
                                    <p:animRot by="-480000">
                                      <p:cBhvr>
                                        <p:cTn id="40"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bldLvl="0" animBg="1"/>
      <p:bldP spid="9" grpId="1" bldLvl="0" animBg="1"/>
      <p:bldP spid="10" grpId="0"/>
      <p:bldP spid="10" grpId="1"/>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15370"/>
          </a:xfrm>
          <a:prstGeom prst="rect">
            <a:avLst/>
          </a:prstGeom>
          <a:noFill/>
        </p:spPr>
        <p:txBody>
          <a:bodyPr wrap="square" rtlCol="0">
            <a:spAutoFit/>
          </a:bodyPr>
          <a:lstStyle/>
          <a:p>
            <a:pPr algn="ctr"/>
            <a:r>
              <a:rPr lang="zh-CN" altLang="en-US" sz="2100" b="1" dirty="0">
                <a:solidFill>
                  <a:srgbClr val="42BAC8"/>
                </a:solidFill>
                <a:latin typeface="微软雅黑" pitchFamily="34" charset="-122"/>
                <a:ea typeface="微软雅黑" pitchFamily="34" charset="-122"/>
              </a:rPr>
              <a:t>点击输入标题内容</a:t>
            </a:r>
          </a:p>
        </p:txBody>
      </p:sp>
      <p:sp>
        <p:nvSpPr>
          <p:cNvPr id="8" name="原创设计师QQ598969553            _2"/>
          <p:cNvSpPr/>
          <p:nvPr/>
        </p:nvSpPr>
        <p:spPr>
          <a:xfrm>
            <a:off x="2087401" y="1307740"/>
            <a:ext cx="4699134" cy="10052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9" name="原创设计师QQ598969553            _3"/>
          <p:cNvSpPr>
            <a:spLocks noChangeArrowheads="1"/>
          </p:cNvSpPr>
          <p:nvPr/>
        </p:nvSpPr>
        <p:spPr bwMode="auto">
          <a:xfrm>
            <a:off x="953130" y="745410"/>
            <a:ext cx="1244209" cy="1243177"/>
          </a:xfrm>
          <a:prstGeom prst="ellipse">
            <a:avLst/>
          </a:prstGeom>
          <a:solidFill>
            <a:srgbClr val="42BAC8"/>
          </a:solidFill>
          <a:ln w="190500" cap="sq" cmpd="sng">
            <a:solidFill>
              <a:schemeClr val="bg1">
                <a:lumMod val="65000"/>
              </a:schemeClr>
            </a:solidFill>
            <a:round/>
          </a:ln>
        </p:spPr>
        <p:txBody>
          <a:bodyPr lIns="68568" tIns="34284" rIns="68568" bIns="34284" anchor="ctr"/>
          <a:lstStyle/>
          <a:p>
            <a:pPr algn="ctr"/>
            <a:r>
              <a:rPr lang="x-none" altLang="zh-CN" sz="2100" b="1" dirty="0">
                <a:solidFill>
                  <a:schemeClr val="bg1"/>
                </a:solidFill>
                <a:latin typeface="微软雅黑" pitchFamily="34" charset="-122"/>
                <a:ea typeface="微软雅黑" pitchFamily="34" charset="-122"/>
                <a:sym typeface="宋体" pitchFamily="2" charset="-122"/>
              </a:rPr>
              <a:t>03</a:t>
            </a:r>
            <a:endParaRPr lang="x-none" altLang="zh-CN" sz="2100" b="1" dirty="0">
              <a:solidFill>
                <a:schemeClr val="bg1"/>
              </a:solidFill>
              <a:latin typeface="微软雅黑" pitchFamily="34" charset="-122"/>
              <a:ea typeface="微软雅黑" pitchFamily="34" charset="-122"/>
              <a:sym typeface="宋体" pitchFamily="2" charset="-122"/>
            </a:endParaRPr>
          </a:p>
        </p:txBody>
      </p:sp>
      <p:sp>
        <p:nvSpPr>
          <p:cNvPr id="10" name="原创设计师QQ598969553            _4"/>
          <p:cNvSpPr txBox="1"/>
          <p:nvPr/>
        </p:nvSpPr>
        <p:spPr>
          <a:xfrm>
            <a:off x="2436041" y="1432534"/>
            <a:ext cx="4429069" cy="304800"/>
          </a:xfrm>
          <a:prstGeom prst="rect">
            <a:avLst/>
          </a:prstGeom>
          <a:noFill/>
        </p:spPr>
        <p:txBody>
          <a:bodyPr wrap="square" lIns="68568" tIns="34284" rIns="68568" bIns="34284" rtlCol="0">
            <a:spAutoFit/>
          </a:bodyPr>
          <a:lstStyle/>
          <a:p>
            <a:pPr>
              <a:lnSpc>
                <a:spcPct val="130000"/>
              </a:lnSpc>
            </a:pPr>
            <a:r>
              <a:rPr lang="x-none" sz="1200" b="1" dirty="0">
                <a:solidFill>
                  <a:srgbClr val="42BAC8"/>
                </a:solidFill>
                <a:latin typeface="微软雅黑" pitchFamily="34" charset="-122"/>
                <a:ea typeface="微软雅黑" pitchFamily="34" charset="-122"/>
              </a:rPr>
              <a:t>完成lstm神经网络在ADFA公开数据集上的预测实验</a:t>
            </a:r>
            <a:endParaRPr lang="x-none" sz="1200" b="1" dirty="0">
              <a:solidFill>
                <a:srgbClr val="42BAC8"/>
              </a:solidFill>
              <a:latin typeface="微软雅黑" pitchFamily="34" charset="-122"/>
              <a:ea typeface="微软雅黑" pitchFamily="34" charset="-122"/>
            </a:endParaRPr>
          </a:p>
        </p:txBody>
      </p:sp>
      <p:pic>
        <p:nvPicPr>
          <p:cNvPr id="7" name="Picture 6"/>
          <p:cNvPicPr>
            <a:picLocks noChangeAspect="1"/>
          </p:cNvPicPr>
          <p:nvPr/>
        </p:nvPicPr>
        <p:blipFill>
          <a:blip r:embed="rId1"/>
          <a:stretch>
            <a:fillRect/>
          </a:stretch>
        </p:blipFill>
        <p:spPr>
          <a:xfrm>
            <a:off x="522605" y="2099945"/>
            <a:ext cx="8582660" cy="2937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8" presetClass="emph" presetSubtype="0" fill="hold" grpId="1" nodeType="withEffect">
                                  <p:stCondLst>
                                    <p:cond delay="0"/>
                                  </p:stCondLst>
                                  <p:childTnLst>
                                    <p:animRot by="21600000">
                                      <p:cBhvr>
                                        <p:cTn id="18" dur="500" fill="hold"/>
                                        <p:tgtEl>
                                          <p:spTgt spid="9"/>
                                        </p:tgtEl>
                                        <p:attrNameLst>
                                          <p:attrName>r</p:attrName>
                                        </p:attrNameLst>
                                      </p:cBhvr>
                                    </p:animRo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8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0"/>
                                        </p:tgtEl>
                                        <p:attrNameLst>
                                          <p:attrName>style.visibility</p:attrName>
                                        </p:attrNameLst>
                                      </p:cBhvr>
                                      <p:to>
                                        <p:strVal val="visible"/>
                                      </p:to>
                                    </p:set>
                                    <p:animEffect transition="in" filter="wipe(left)">
                                      <p:cBhvr>
                                        <p:cTn id="26" dur="100"/>
                                        <p:tgtEl>
                                          <p:spTgt spid="10"/>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0"/>
                                        </p:tgtEl>
                                      </p:cBhvr>
                                      <p:to x="80000" y="100000"/>
                                    </p:animScale>
                                    <p:anim by="(#ppt_w*0.10)" calcmode="lin" valueType="num">
                                      <p:cBhvr>
                                        <p:cTn id="29" dur="50" autoRev="1" fill="hold">
                                          <p:stCondLst>
                                            <p:cond delay="0"/>
                                          </p:stCondLst>
                                        </p:cTn>
                                        <p:tgtEl>
                                          <p:spTgt spid="10"/>
                                        </p:tgtEl>
                                        <p:attrNameLst>
                                          <p:attrName>ppt_x</p:attrName>
                                        </p:attrNameLst>
                                      </p:cBhvr>
                                    </p:anim>
                                    <p:anim by="(-#ppt_w*0.10)" calcmode="lin" valueType="num">
                                      <p:cBhvr>
                                        <p:cTn id="30" dur="50" autoRev="1" fill="hold">
                                          <p:stCondLst>
                                            <p:cond delay="0"/>
                                          </p:stCondLst>
                                        </p:cTn>
                                        <p:tgtEl>
                                          <p:spTgt spid="10"/>
                                        </p:tgtEl>
                                        <p:attrNameLst>
                                          <p:attrName>ppt_y</p:attrName>
                                        </p:attrNameLst>
                                      </p:cBhvr>
                                    </p:anim>
                                    <p:animRot by="-480000">
                                      <p:cBhvr>
                                        <p:cTn id="31" dur="50" autoRev="1"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bldLvl="0" animBg="1"/>
      <p:bldP spid="9" grpId="1" bldLvl="0" animBg="1"/>
      <p:bldP spid="10" grpId="0"/>
      <p:bldP spid="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4665" y="1228727"/>
            <a:ext cx="3114675" cy="311467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014665" y="1135613"/>
            <a:ext cx="3114675" cy="3323859"/>
          </a:xfrm>
          <a:prstGeom prst="rect">
            <a:avLst/>
          </a:prstGeom>
          <a:noFill/>
        </p:spPr>
        <p:txBody>
          <a:bodyPr wrap="square" rtlCol="0">
            <a:spAutoFit/>
          </a:bodyPr>
          <a:lstStyle/>
          <a:p>
            <a:pPr algn="ctr"/>
            <a:r>
              <a:rPr lang="en-US" altLang="zh-CN" sz="21000" dirty="0" smtClean="0">
                <a:solidFill>
                  <a:schemeClr val="bg1"/>
                </a:solidFill>
                <a:effectLst>
                  <a:outerShdw blurRad="50800" algn="ctr" rotWithShape="0">
                    <a:prstClr val="black">
                      <a:alpha val="40000"/>
                    </a:prstClr>
                  </a:outerShdw>
                </a:effectLst>
                <a:latin typeface="Impact" pitchFamily="34" charset="0"/>
              </a:rPr>
              <a:t>05</a:t>
            </a:r>
            <a:endParaRPr lang="zh-CN" altLang="en-US" sz="21000" dirty="0">
              <a:solidFill>
                <a:schemeClr val="bg1"/>
              </a:solidFill>
              <a:effectLst>
                <a:outerShdw blurRad="50800" algn="ctr" rotWithShape="0">
                  <a:prstClr val="black">
                    <a:alpha val="40000"/>
                  </a:prstClr>
                </a:outerShdw>
              </a:effectLst>
              <a:latin typeface="Impact" pitchFamily="34" charset="0"/>
            </a:endParaRPr>
          </a:p>
        </p:txBody>
      </p:sp>
      <p:sp>
        <p:nvSpPr>
          <p:cNvPr id="6" name="矩形 5"/>
          <p:cNvSpPr/>
          <p:nvPr/>
        </p:nvSpPr>
        <p:spPr>
          <a:xfrm>
            <a:off x="0" y="2246063"/>
            <a:ext cx="9144000" cy="108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框 6"/>
          <p:cNvSpPr txBox="1"/>
          <p:nvPr/>
        </p:nvSpPr>
        <p:spPr>
          <a:xfrm>
            <a:off x="1926456" y="2502140"/>
            <a:ext cx="5291090" cy="669290"/>
          </a:xfrm>
          <a:prstGeom prst="rect">
            <a:avLst/>
          </a:prstGeom>
          <a:noFill/>
        </p:spPr>
        <p:txBody>
          <a:bodyPr wrap="square" rtlCol="0">
            <a:spAutoFit/>
          </a:bodyPr>
          <a:lstStyle/>
          <a:p>
            <a:pPr algn="ctr">
              <a:lnSpc>
                <a:spcPct val="90000"/>
              </a:lnSpc>
              <a:spcBef>
                <a:spcPct val="0"/>
              </a:spcBef>
            </a:pPr>
            <a:r>
              <a:rPr lang="x-none" altLang="zh-CN" sz="3600" b="1" dirty="0">
                <a:solidFill>
                  <a:srgbClr val="08181A"/>
                </a:solidFill>
                <a:latin typeface="微软雅黑" pitchFamily="34" charset="-122"/>
                <a:ea typeface="微软雅黑" pitchFamily="34" charset="-122"/>
                <a:cs typeface="+mj-cs"/>
              </a:rPr>
              <a:t>工作计划</a:t>
            </a:r>
            <a:endParaRPr lang="x-none" altLang="zh-CN" sz="3600" b="1" dirty="0">
              <a:solidFill>
                <a:srgbClr val="08181A"/>
              </a:solidFill>
              <a:latin typeface="微软雅黑" pitchFamily="34" charset="-122"/>
              <a:ea typeface="微软雅黑"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15370"/>
          </a:xfrm>
          <a:prstGeom prst="rect">
            <a:avLst/>
          </a:prstGeom>
          <a:noFill/>
        </p:spPr>
        <p:txBody>
          <a:bodyPr wrap="square" rtlCol="0">
            <a:spAutoFit/>
          </a:bodyPr>
          <a:lstStyle/>
          <a:p>
            <a:pPr algn="ctr"/>
            <a:r>
              <a:rPr lang="zh-CN" altLang="en-US" sz="2100" b="1" dirty="0">
                <a:solidFill>
                  <a:srgbClr val="42BAC8"/>
                </a:solidFill>
                <a:latin typeface="微软雅黑" pitchFamily="34" charset="-122"/>
                <a:ea typeface="微软雅黑" pitchFamily="34" charset="-122"/>
              </a:rPr>
              <a:t>点击输入标题内容</a:t>
            </a:r>
          </a:p>
        </p:txBody>
      </p:sp>
      <p:grpSp>
        <p:nvGrpSpPr>
          <p:cNvPr id="7" name="组合 6"/>
          <p:cNvGrpSpPr/>
          <p:nvPr/>
        </p:nvGrpSpPr>
        <p:grpSpPr>
          <a:xfrm>
            <a:off x="3465351" y="1584911"/>
            <a:ext cx="1287211" cy="1974555"/>
            <a:chOff x="4620464" y="2113215"/>
            <a:chExt cx="1716281" cy="2632740"/>
          </a:xfrm>
        </p:grpSpPr>
        <p:sp>
          <p:nvSpPr>
            <p:cNvPr id="8" name="梯形 7"/>
            <p:cNvSpPr/>
            <p:nvPr/>
          </p:nvSpPr>
          <p:spPr>
            <a:xfrm rot="5400000">
              <a:off x="4072040" y="3142553"/>
              <a:ext cx="1669739" cy="572892"/>
            </a:xfrm>
            <a:prstGeom prst="trapezoid">
              <a:avLst>
                <a:gd name="adj" fmla="val 57643"/>
              </a:avLst>
            </a:prstGeom>
            <a:solidFill>
              <a:srgbClr val="42BA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梯形 8"/>
            <p:cNvSpPr/>
            <p:nvPr/>
          </p:nvSpPr>
          <p:spPr>
            <a:xfrm rot="8993242">
              <a:off x="4664982" y="2113215"/>
              <a:ext cx="1669739" cy="572892"/>
            </a:xfrm>
            <a:prstGeom prst="trapezoid">
              <a:avLst>
                <a:gd name="adj" fmla="val 57643"/>
              </a:avLst>
            </a:prstGeom>
            <a:solidFill>
              <a:srgbClr val="42BA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梯形 9"/>
            <p:cNvSpPr/>
            <p:nvPr/>
          </p:nvSpPr>
          <p:spPr>
            <a:xfrm rot="1800000">
              <a:off x="4667006" y="4173063"/>
              <a:ext cx="1669739" cy="572892"/>
            </a:xfrm>
            <a:prstGeom prst="trapezoid">
              <a:avLst>
                <a:gd name="adj" fmla="val 57643"/>
              </a:avLst>
            </a:prstGeom>
            <a:solidFill>
              <a:srgbClr val="42BA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1" name="组合 10"/>
          <p:cNvGrpSpPr/>
          <p:nvPr/>
        </p:nvGrpSpPr>
        <p:grpSpPr>
          <a:xfrm>
            <a:off x="4392701" y="1584038"/>
            <a:ext cx="1287208" cy="1974546"/>
            <a:chOff x="5856933" y="2112051"/>
            <a:chExt cx="1716277" cy="2632728"/>
          </a:xfrm>
        </p:grpSpPr>
        <p:sp>
          <p:nvSpPr>
            <p:cNvPr id="12" name="梯形 11"/>
            <p:cNvSpPr/>
            <p:nvPr/>
          </p:nvSpPr>
          <p:spPr>
            <a:xfrm rot="16200000" flipH="1">
              <a:off x="6451894" y="3142555"/>
              <a:ext cx="1669739" cy="572892"/>
            </a:xfrm>
            <a:prstGeom prst="trapezoid">
              <a:avLst>
                <a:gd name="adj" fmla="val 57643"/>
              </a:avLst>
            </a:prstGeom>
            <a:solidFill>
              <a:srgbClr val="42BA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梯形 12"/>
            <p:cNvSpPr/>
            <p:nvPr/>
          </p:nvSpPr>
          <p:spPr>
            <a:xfrm rot="19793242" flipH="1">
              <a:off x="5858956" y="4171887"/>
              <a:ext cx="1669739" cy="572892"/>
            </a:xfrm>
            <a:prstGeom prst="trapezoid">
              <a:avLst>
                <a:gd name="adj" fmla="val 57643"/>
              </a:avLst>
            </a:prstGeom>
            <a:solidFill>
              <a:srgbClr val="42BA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 name="梯形 13"/>
            <p:cNvSpPr/>
            <p:nvPr/>
          </p:nvSpPr>
          <p:spPr>
            <a:xfrm rot="12600000" flipH="1">
              <a:off x="5856933" y="2112051"/>
              <a:ext cx="1669739" cy="572892"/>
            </a:xfrm>
            <a:prstGeom prst="trapezoid">
              <a:avLst>
                <a:gd name="adj" fmla="val 57643"/>
              </a:avLst>
            </a:prstGeom>
            <a:solidFill>
              <a:srgbClr val="42BAC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6" name="任意多边形 15"/>
          <p:cNvSpPr/>
          <p:nvPr/>
        </p:nvSpPr>
        <p:spPr>
          <a:xfrm>
            <a:off x="551784" y="1266811"/>
            <a:ext cx="3224407" cy="324065"/>
          </a:xfrm>
          <a:custGeom>
            <a:avLst/>
            <a:gdLst>
              <a:gd name="connsiteX0" fmla="*/ 0 w 3611880"/>
              <a:gd name="connsiteY0" fmla="*/ 0 h 678180"/>
              <a:gd name="connsiteX1" fmla="*/ 2933700 w 3611880"/>
              <a:gd name="connsiteY1" fmla="*/ 0 h 678180"/>
              <a:gd name="connsiteX2" fmla="*/ 3611880 w 3611880"/>
              <a:gd name="connsiteY2" fmla="*/ 678180 h 678180"/>
            </a:gdLst>
            <a:ahLst/>
            <a:cxnLst>
              <a:cxn ang="0">
                <a:pos x="connsiteX0" y="connsiteY0"/>
              </a:cxn>
              <a:cxn ang="0">
                <a:pos x="connsiteX1" y="connsiteY1"/>
              </a:cxn>
              <a:cxn ang="0">
                <a:pos x="connsiteX2" y="connsiteY2"/>
              </a:cxn>
            </a:cxnLst>
            <a:rect l="l" t="t" r="r" b="b"/>
            <a:pathLst>
              <a:path w="3611880" h="678180">
                <a:moveTo>
                  <a:pt x="0" y="0"/>
                </a:moveTo>
                <a:lnTo>
                  <a:pt x="2933700" y="0"/>
                </a:lnTo>
                <a:lnTo>
                  <a:pt x="3611880" y="678180"/>
                </a:lnTo>
              </a:path>
            </a:pathLst>
          </a:custGeom>
          <a:ln w="12700">
            <a:solidFill>
              <a:srgbClr val="42BAC8"/>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
        <p:nvSpPr>
          <p:cNvPr id="17" name="任意多边形 16"/>
          <p:cNvSpPr/>
          <p:nvPr/>
        </p:nvSpPr>
        <p:spPr>
          <a:xfrm flipV="1">
            <a:off x="548882" y="3548247"/>
            <a:ext cx="3224407" cy="324065"/>
          </a:xfrm>
          <a:custGeom>
            <a:avLst/>
            <a:gdLst>
              <a:gd name="connsiteX0" fmla="*/ 0 w 3611880"/>
              <a:gd name="connsiteY0" fmla="*/ 0 h 678180"/>
              <a:gd name="connsiteX1" fmla="*/ 2933700 w 3611880"/>
              <a:gd name="connsiteY1" fmla="*/ 0 h 678180"/>
              <a:gd name="connsiteX2" fmla="*/ 3611880 w 3611880"/>
              <a:gd name="connsiteY2" fmla="*/ 678180 h 678180"/>
            </a:gdLst>
            <a:ahLst/>
            <a:cxnLst>
              <a:cxn ang="0">
                <a:pos x="connsiteX0" y="connsiteY0"/>
              </a:cxn>
              <a:cxn ang="0">
                <a:pos x="connsiteX1" y="connsiteY1"/>
              </a:cxn>
              <a:cxn ang="0">
                <a:pos x="connsiteX2" y="connsiteY2"/>
              </a:cxn>
            </a:cxnLst>
            <a:rect l="l" t="t" r="r" b="b"/>
            <a:pathLst>
              <a:path w="3611880" h="678180">
                <a:moveTo>
                  <a:pt x="0" y="0"/>
                </a:moveTo>
                <a:lnTo>
                  <a:pt x="2933700" y="0"/>
                </a:lnTo>
                <a:lnTo>
                  <a:pt x="3611880" y="678180"/>
                </a:lnTo>
              </a:path>
            </a:pathLst>
          </a:custGeom>
          <a:ln w="12700">
            <a:solidFill>
              <a:srgbClr val="42BAC8"/>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
        <p:nvSpPr>
          <p:cNvPr id="19" name="任意多边形 18"/>
          <p:cNvSpPr/>
          <p:nvPr/>
        </p:nvSpPr>
        <p:spPr>
          <a:xfrm flipH="1">
            <a:off x="5369074" y="1266811"/>
            <a:ext cx="3223148" cy="324065"/>
          </a:xfrm>
          <a:custGeom>
            <a:avLst/>
            <a:gdLst>
              <a:gd name="connsiteX0" fmla="*/ 0 w 3611880"/>
              <a:gd name="connsiteY0" fmla="*/ 0 h 678180"/>
              <a:gd name="connsiteX1" fmla="*/ 2933700 w 3611880"/>
              <a:gd name="connsiteY1" fmla="*/ 0 h 678180"/>
              <a:gd name="connsiteX2" fmla="*/ 3611880 w 3611880"/>
              <a:gd name="connsiteY2" fmla="*/ 678180 h 678180"/>
            </a:gdLst>
            <a:ahLst/>
            <a:cxnLst>
              <a:cxn ang="0">
                <a:pos x="connsiteX0" y="connsiteY0"/>
              </a:cxn>
              <a:cxn ang="0">
                <a:pos x="connsiteX1" y="connsiteY1"/>
              </a:cxn>
              <a:cxn ang="0">
                <a:pos x="connsiteX2" y="connsiteY2"/>
              </a:cxn>
            </a:cxnLst>
            <a:rect l="l" t="t" r="r" b="b"/>
            <a:pathLst>
              <a:path w="3611880" h="678180">
                <a:moveTo>
                  <a:pt x="0" y="0"/>
                </a:moveTo>
                <a:lnTo>
                  <a:pt x="2933700" y="0"/>
                </a:lnTo>
                <a:lnTo>
                  <a:pt x="3611880" y="678180"/>
                </a:lnTo>
              </a:path>
            </a:pathLst>
          </a:custGeom>
          <a:ln w="12700">
            <a:solidFill>
              <a:srgbClr val="42BAC8"/>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
        <p:nvSpPr>
          <p:cNvPr id="20" name="任意多边形 19"/>
          <p:cNvSpPr/>
          <p:nvPr/>
        </p:nvSpPr>
        <p:spPr>
          <a:xfrm flipH="1" flipV="1">
            <a:off x="5371975" y="3548247"/>
            <a:ext cx="3223148" cy="324065"/>
          </a:xfrm>
          <a:custGeom>
            <a:avLst/>
            <a:gdLst>
              <a:gd name="connsiteX0" fmla="*/ 0 w 3611880"/>
              <a:gd name="connsiteY0" fmla="*/ 0 h 678180"/>
              <a:gd name="connsiteX1" fmla="*/ 2933700 w 3611880"/>
              <a:gd name="connsiteY1" fmla="*/ 0 h 678180"/>
              <a:gd name="connsiteX2" fmla="*/ 3611880 w 3611880"/>
              <a:gd name="connsiteY2" fmla="*/ 678180 h 678180"/>
            </a:gdLst>
            <a:ahLst/>
            <a:cxnLst>
              <a:cxn ang="0">
                <a:pos x="connsiteX0" y="connsiteY0"/>
              </a:cxn>
              <a:cxn ang="0">
                <a:pos x="connsiteX1" y="connsiteY1"/>
              </a:cxn>
              <a:cxn ang="0">
                <a:pos x="connsiteX2" y="connsiteY2"/>
              </a:cxn>
            </a:cxnLst>
            <a:rect l="l" t="t" r="r" b="b"/>
            <a:pathLst>
              <a:path w="3611880" h="678180">
                <a:moveTo>
                  <a:pt x="0" y="0"/>
                </a:moveTo>
                <a:lnTo>
                  <a:pt x="2933700" y="0"/>
                </a:lnTo>
                <a:lnTo>
                  <a:pt x="3611880" y="678180"/>
                </a:lnTo>
              </a:path>
            </a:pathLst>
          </a:custGeom>
          <a:ln w="12700">
            <a:solidFill>
              <a:srgbClr val="42BAC8"/>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pic>
        <p:nvPicPr>
          <p:cNvPr id="21" name="图片 20"/>
          <p:cNvPicPr>
            <a:picLocks noChangeAspect="1"/>
          </p:cNvPicPr>
          <p:nvPr/>
        </p:nvPicPr>
        <p:blipFill>
          <a:blip r:embed="rId1" cstate="screen"/>
          <a:stretch>
            <a:fillRect/>
          </a:stretch>
        </p:blipFill>
        <p:spPr>
          <a:xfrm>
            <a:off x="6071440" y="3626581"/>
            <a:ext cx="191870" cy="191870"/>
          </a:xfrm>
          <a:prstGeom prst="rect">
            <a:avLst/>
          </a:prstGeom>
        </p:spPr>
      </p:pic>
      <p:pic>
        <p:nvPicPr>
          <p:cNvPr id="22" name="图片 21"/>
          <p:cNvPicPr>
            <a:picLocks noChangeAspect="1"/>
          </p:cNvPicPr>
          <p:nvPr/>
        </p:nvPicPr>
        <p:blipFill>
          <a:blip r:embed="rId2" cstate="screen"/>
          <a:stretch>
            <a:fillRect/>
          </a:stretch>
        </p:blipFill>
        <p:spPr>
          <a:xfrm>
            <a:off x="6079873" y="1043605"/>
            <a:ext cx="175004" cy="175004"/>
          </a:xfrm>
          <a:prstGeom prst="rect">
            <a:avLst/>
          </a:prstGeom>
        </p:spPr>
      </p:pic>
      <p:pic>
        <p:nvPicPr>
          <p:cNvPr id="23" name="图片 22"/>
          <p:cNvPicPr>
            <a:picLocks noChangeAspect="1"/>
          </p:cNvPicPr>
          <p:nvPr/>
        </p:nvPicPr>
        <p:blipFill>
          <a:blip r:embed="rId3" cstate="screen"/>
          <a:stretch>
            <a:fillRect/>
          </a:stretch>
        </p:blipFill>
        <p:spPr>
          <a:xfrm>
            <a:off x="2907692" y="3655925"/>
            <a:ext cx="152337" cy="152337"/>
          </a:xfrm>
          <a:prstGeom prst="rect">
            <a:avLst/>
          </a:prstGeom>
        </p:spPr>
      </p:pic>
      <p:pic>
        <p:nvPicPr>
          <p:cNvPr id="25" name="图片 24"/>
          <p:cNvPicPr>
            <a:picLocks noChangeAspect="1"/>
          </p:cNvPicPr>
          <p:nvPr/>
        </p:nvPicPr>
        <p:blipFill>
          <a:blip r:embed="rId4" cstate="screen"/>
          <a:stretch>
            <a:fillRect/>
          </a:stretch>
        </p:blipFill>
        <p:spPr>
          <a:xfrm>
            <a:off x="2877363" y="990649"/>
            <a:ext cx="212996" cy="212996"/>
          </a:xfrm>
          <a:prstGeom prst="rect">
            <a:avLst/>
          </a:prstGeom>
        </p:spPr>
      </p:pic>
      <p:grpSp>
        <p:nvGrpSpPr>
          <p:cNvPr id="27" name="组合 26"/>
          <p:cNvGrpSpPr/>
          <p:nvPr/>
        </p:nvGrpSpPr>
        <p:grpSpPr>
          <a:xfrm>
            <a:off x="581127" y="993412"/>
            <a:ext cx="2550773" cy="623217"/>
            <a:chOff x="774833" y="1324547"/>
            <a:chExt cx="3401031" cy="830957"/>
          </a:xfrm>
        </p:grpSpPr>
        <p:sp>
          <p:nvSpPr>
            <p:cNvPr id="28" name="文本框 27"/>
            <p:cNvSpPr txBox="1"/>
            <p:nvPr/>
          </p:nvSpPr>
          <p:spPr>
            <a:xfrm>
              <a:off x="774833" y="1324547"/>
              <a:ext cx="3063474" cy="336127"/>
            </a:xfrm>
            <a:prstGeom prst="rect">
              <a:avLst/>
            </a:prstGeom>
            <a:noFill/>
          </p:spPr>
          <p:txBody>
            <a:bodyPr wrap="square" rtlCol="0">
              <a:spAutoFit/>
            </a:bodyPr>
            <a:lstStyle/>
            <a:p>
              <a:pPr algn="r">
                <a:lnSpc>
                  <a:spcPct val="90000"/>
                </a:lnSpc>
                <a:spcBef>
                  <a:spcPts val="750"/>
                </a:spcBef>
              </a:pPr>
              <a:r>
                <a:rPr lang="x-none" sz="1015" b="1" dirty="0">
                  <a:solidFill>
                    <a:schemeClr val="tx1">
                      <a:lumMod val="75000"/>
                      <a:lumOff val="25000"/>
                    </a:schemeClr>
                  </a:solidFill>
                  <a:latin typeface="微软雅黑" pitchFamily="34" charset="-122"/>
                  <a:ea typeface="微软雅黑" pitchFamily="34" charset="-122"/>
                </a:rPr>
                <a:t>2017.12.1</a:t>
              </a:r>
              <a:endParaRPr lang="x-none"/>
            </a:p>
          </p:txBody>
        </p:sp>
        <p:sp>
          <p:nvSpPr>
            <p:cNvPr id="29" name="文本框 28"/>
            <p:cNvSpPr txBox="1"/>
            <p:nvPr/>
          </p:nvSpPr>
          <p:spPr>
            <a:xfrm>
              <a:off x="812802" y="1743177"/>
              <a:ext cx="3363062" cy="412327"/>
            </a:xfrm>
            <a:prstGeom prst="rect">
              <a:avLst/>
            </a:prstGeom>
            <a:noFill/>
          </p:spPr>
          <p:txBody>
            <a:bodyPr wrap="square" rtlCol="0">
              <a:spAutoFit/>
            </a:bodyPr>
            <a:lstStyle/>
            <a:p>
              <a:pPr algn="r">
                <a:lnSpc>
                  <a:spcPct val="130000"/>
                </a:lnSpc>
              </a:pPr>
              <a:r>
                <a:rPr lang="x-none" sz="1050" dirty="0">
                  <a:solidFill>
                    <a:schemeClr val="tx1">
                      <a:lumMod val="75000"/>
                      <a:lumOff val="25000"/>
                    </a:schemeClr>
                  </a:solidFill>
                  <a:latin typeface="微软雅黑" pitchFamily="34" charset="-122"/>
                  <a:ea typeface="微软雅黑" pitchFamily="34" charset="-122"/>
                </a:rPr>
                <a:t>完成开提前的准备工作</a:t>
              </a:r>
              <a:endParaRPr lang="x-none" sz="1050" dirty="0">
                <a:solidFill>
                  <a:schemeClr val="tx1">
                    <a:lumMod val="75000"/>
                    <a:lumOff val="25000"/>
                  </a:schemeClr>
                </a:solidFill>
                <a:latin typeface="微软雅黑" pitchFamily="34" charset="-122"/>
                <a:ea typeface="微软雅黑" pitchFamily="34" charset="-122"/>
              </a:endParaRPr>
            </a:p>
          </p:txBody>
        </p:sp>
      </p:grpSp>
      <p:grpSp>
        <p:nvGrpSpPr>
          <p:cNvPr id="33" name="组合 32"/>
          <p:cNvGrpSpPr/>
          <p:nvPr/>
        </p:nvGrpSpPr>
        <p:grpSpPr>
          <a:xfrm>
            <a:off x="581128" y="3603040"/>
            <a:ext cx="2554343" cy="800585"/>
            <a:chOff x="774833" y="4804045"/>
            <a:chExt cx="3405791" cy="1067444"/>
          </a:xfrm>
        </p:grpSpPr>
        <p:sp>
          <p:nvSpPr>
            <p:cNvPr id="34" name="文本框 33"/>
            <p:cNvSpPr txBox="1"/>
            <p:nvPr/>
          </p:nvSpPr>
          <p:spPr>
            <a:xfrm>
              <a:off x="774833" y="4804045"/>
              <a:ext cx="3063474" cy="336126"/>
            </a:xfrm>
            <a:prstGeom prst="rect">
              <a:avLst/>
            </a:prstGeom>
            <a:noFill/>
          </p:spPr>
          <p:txBody>
            <a:bodyPr wrap="square" rtlCol="0">
              <a:spAutoFit/>
            </a:bodyPr>
            <a:lstStyle/>
            <a:p>
              <a:pPr algn="r">
                <a:lnSpc>
                  <a:spcPct val="90000"/>
                </a:lnSpc>
                <a:spcBef>
                  <a:spcPts val="750"/>
                </a:spcBef>
              </a:pPr>
              <a:r>
                <a:rPr lang="x-none" altLang="zh-CN" sz="1000" b="1" dirty="0">
                  <a:solidFill>
                    <a:schemeClr val="tx1">
                      <a:lumMod val="75000"/>
                      <a:lumOff val="25000"/>
                    </a:schemeClr>
                  </a:solidFill>
                  <a:latin typeface="微软雅黑" pitchFamily="34" charset="-122"/>
                  <a:ea typeface="微软雅黑" pitchFamily="34" charset="-122"/>
                  <a:sym typeface="+mn-ea"/>
                </a:rPr>
                <a:t>2018年3-6月</a:t>
              </a:r>
            </a:p>
          </p:txBody>
        </p:sp>
        <p:sp>
          <p:nvSpPr>
            <p:cNvPr id="35" name="文本框 34"/>
            <p:cNvSpPr txBox="1"/>
            <p:nvPr/>
          </p:nvSpPr>
          <p:spPr>
            <a:xfrm>
              <a:off x="817562" y="5221250"/>
              <a:ext cx="3363062" cy="650239"/>
            </a:xfrm>
            <a:prstGeom prst="rect">
              <a:avLst/>
            </a:prstGeom>
            <a:noFill/>
          </p:spPr>
          <p:txBody>
            <a:bodyPr wrap="square" rtlCol="0">
              <a:spAutoFit/>
            </a:bodyPr>
            <a:lstStyle/>
            <a:p>
              <a:pPr algn="r">
                <a:lnSpc>
                  <a:spcPct val="130000"/>
                </a:lnSpc>
              </a:pPr>
              <a:r>
                <a:rPr lang="x-none" sz="1000" dirty="0">
                  <a:solidFill>
                    <a:schemeClr val="tx1">
                      <a:lumMod val="75000"/>
                      <a:lumOff val="25000"/>
                    </a:schemeClr>
                  </a:solidFill>
                  <a:latin typeface="微软雅黑" pitchFamily="34" charset="-122"/>
                  <a:ea typeface="微软雅黑" pitchFamily="34" charset="-122"/>
                  <a:sym typeface="+mn-ea"/>
                </a:rPr>
                <a:t>对采集数据处理</a:t>
              </a:r>
              <a:endParaRPr lang="x-none" sz="1000" dirty="0">
                <a:solidFill>
                  <a:schemeClr val="tx1">
                    <a:lumMod val="75000"/>
                    <a:lumOff val="25000"/>
                  </a:schemeClr>
                </a:solidFill>
                <a:latin typeface="微软雅黑" pitchFamily="34" charset="-122"/>
                <a:ea typeface="微软雅黑" pitchFamily="34" charset="-122"/>
              </a:endParaRPr>
            </a:p>
            <a:p>
              <a:pPr algn="r">
                <a:lnSpc>
                  <a:spcPct val="130000"/>
                </a:lnSpc>
              </a:pPr>
              <a:r>
                <a:rPr lang="x-none" sz="1000" dirty="0">
                  <a:solidFill>
                    <a:schemeClr val="tx1">
                      <a:lumMod val="75000"/>
                      <a:lumOff val="25000"/>
                    </a:schemeClr>
                  </a:solidFill>
                  <a:latin typeface="微软雅黑" pitchFamily="34" charset="-122"/>
                  <a:ea typeface="微软雅黑" pitchFamily="34" charset="-122"/>
                  <a:sym typeface="+mn-ea"/>
                </a:rPr>
                <a:t>利用数据训练和验证模型</a:t>
              </a:r>
              <a:endParaRPr lang="en-US" altLang="zh-CN" sz="1050" dirty="0">
                <a:solidFill>
                  <a:schemeClr val="tx1">
                    <a:lumMod val="75000"/>
                    <a:lumOff val="25000"/>
                  </a:schemeClr>
                </a:solidFill>
                <a:latin typeface="微软雅黑" pitchFamily="34" charset="-122"/>
                <a:ea typeface="微软雅黑" pitchFamily="34" charset="-122"/>
              </a:endParaRPr>
            </a:p>
          </p:txBody>
        </p:sp>
      </p:grpSp>
      <p:grpSp>
        <p:nvGrpSpPr>
          <p:cNvPr id="36" name="组合 35"/>
          <p:cNvGrpSpPr/>
          <p:nvPr/>
        </p:nvGrpSpPr>
        <p:grpSpPr>
          <a:xfrm>
            <a:off x="6013694" y="1001502"/>
            <a:ext cx="2522297" cy="1268543"/>
            <a:chOff x="7985918" y="1335333"/>
            <a:chExt cx="3363062" cy="1691391"/>
          </a:xfrm>
        </p:grpSpPr>
        <p:sp>
          <p:nvSpPr>
            <p:cNvPr id="37" name="文本框 36"/>
            <p:cNvSpPr txBox="1"/>
            <p:nvPr/>
          </p:nvSpPr>
          <p:spPr>
            <a:xfrm>
              <a:off x="8266457" y="1335333"/>
              <a:ext cx="3063473" cy="336127"/>
            </a:xfrm>
            <a:prstGeom prst="rect">
              <a:avLst/>
            </a:prstGeom>
            <a:noFill/>
          </p:spPr>
          <p:txBody>
            <a:bodyPr wrap="square" rtlCol="0">
              <a:spAutoFit/>
            </a:bodyPr>
            <a:lstStyle/>
            <a:p>
              <a:pPr>
                <a:lnSpc>
                  <a:spcPct val="90000"/>
                </a:lnSpc>
                <a:spcBef>
                  <a:spcPts val="750"/>
                </a:spcBef>
              </a:pPr>
              <a:r>
                <a:rPr lang="x-none" altLang="zh-CN" sz="1015" b="1" dirty="0">
                  <a:solidFill>
                    <a:schemeClr val="tx1">
                      <a:lumMod val="75000"/>
                      <a:lumOff val="25000"/>
                    </a:schemeClr>
                  </a:solidFill>
                  <a:latin typeface="微软雅黑" pitchFamily="34" charset="-122"/>
                  <a:ea typeface="微软雅黑" pitchFamily="34" charset="-122"/>
                </a:rPr>
                <a:t>2017.12.1-2018年3月</a:t>
              </a:r>
              <a:endParaRPr lang="x-none" altLang="zh-CN" sz="1015" b="1" dirty="0">
                <a:solidFill>
                  <a:schemeClr val="tx1">
                    <a:lumMod val="75000"/>
                    <a:lumOff val="25000"/>
                  </a:schemeClr>
                </a:solidFill>
                <a:latin typeface="微软雅黑" pitchFamily="34" charset="-122"/>
                <a:ea typeface="微软雅黑" pitchFamily="34" charset="-122"/>
              </a:endParaRPr>
            </a:p>
          </p:txBody>
        </p:sp>
        <p:sp>
          <p:nvSpPr>
            <p:cNvPr id="38" name="文本框 37"/>
            <p:cNvSpPr txBox="1"/>
            <p:nvPr/>
          </p:nvSpPr>
          <p:spPr>
            <a:xfrm>
              <a:off x="7985918" y="1743177"/>
              <a:ext cx="3363062" cy="1283547"/>
            </a:xfrm>
            <a:prstGeom prst="rect">
              <a:avLst/>
            </a:prstGeom>
            <a:noFill/>
          </p:spPr>
          <p:txBody>
            <a:bodyPr wrap="square" rtlCol="0">
              <a:spAutoFit/>
            </a:bodyPr>
            <a:lstStyle/>
            <a:p>
              <a:pPr algn="just">
                <a:lnSpc>
                  <a:spcPct val="130000"/>
                </a:lnSpc>
              </a:pPr>
              <a:r>
                <a:rPr lang="x-none" sz="1050" dirty="0">
                  <a:solidFill>
                    <a:schemeClr val="tx1">
                      <a:lumMod val="75000"/>
                      <a:lumOff val="25000"/>
                    </a:schemeClr>
                  </a:solidFill>
                  <a:latin typeface="微软雅黑" pitchFamily="34" charset="-122"/>
                  <a:ea typeface="微软雅黑" pitchFamily="34" charset="-122"/>
                </a:rPr>
                <a:t>完善平台搭建</a:t>
              </a:r>
              <a:endParaRPr lang="x-none" sz="1050" dirty="0">
                <a:solidFill>
                  <a:schemeClr val="tx1">
                    <a:lumMod val="75000"/>
                    <a:lumOff val="25000"/>
                  </a:schemeClr>
                </a:solidFill>
                <a:latin typeface="微软雅黑" pitchFamily="34" charset="-122"/>
                <a:ea typeface="微软雅黑" pitchFamily="34" charset="-122"/>
              </a:endParaRPr>
            </a:p>
            <a:p>
              <a:pPr algn="just">
                <a:lnSpc>
                  <a:spcPct val="130000"/>
                </a:lnSpc>
              </a:pPr>
              <a:r>
                <a:rPr lang="x-none" sz="1050" dirty="0">
                  <a:solidFill>
                    <a:schemeClr val="tx1">
                      <a:lumMod val="75000"/>
                      <a:lumOff val="25000"/>
                    </a:schemeClr>
                  </a:solidFill>
                  <a:latin typeface="微软雅黑" pitchFamily="34" charset="-122"/>
                  <a:ea typeface="微软雅黑" pitchFamily="34" charset="-122"/>
                </a:rPr>
                <a:t>在平台上做攻击实验，采集数据</a:t>
              </a:r>
              <a:endParaRPr lang="x-none" sz="1050" dirty="0">
                <a:solidFill>
                  <a:schemeClr val="tx1">
                    <a:lumMod val="75000"/>
                    <a:lumOff val="25000"/>
                  </a:schemeClr>
                </a:solidFill>
                <a:latin typeface="微软雅黑" pitchFamily="34" charset="-122"/>
                <a:ea typeface="微软雅黑" pitchFamily="34" charset="-122"/>
              </a:endParaRPr>
            </a:p>
            <a:p>
              <a:pPr algn="just">
                <a:lnSpc>
                  <a:spcPct val="130000"/>
                </a:lnSpc>
              </a:pPr>
              <a:r>
                <a:rPr lang="x-none" sz="1050" dirty="0">
                  <a:solidFill>
                    <a:schemeClr val="tx1">
                      <a:lumMod val="75000"/>
                      <a:lumOff val="25000"/>
                    </a:schemeClr>
                  </a:solidFill>
                  <a:latin typeface="微软雅黑" pitchFamily="34" charset="-122"/>
                  <a:ea typeface="微软雅黑" pitchFamily="34" charset="-122"/>
                </a:rPr>
                <a:t>用公开数据集训练和优化模型</a:t>
              </a:r>
              <a:endParaRPr lang="x-none" sz="1050" dirty="0">
                <a:solidFill>
                  <a:schemeClr val="tx1">
                    <a:lumMod val="75000"/>
                    <a:lumOff val="25000"/>
                  </a:schemeClr>
                </a:solidFill>
                <a:latin typeface="微软雅黑" pitchFamily="34" charset="-122"/>
                <a:ea typeface="微软雅黑" pitchFamily="34" charset="-122"/>
              </a:endParaRPr>
            </a:p>
            <a:p>
              <a:pPr algn="just">
                <a:lnSpc>
                  <a:spcPct val="130000"/>
                </a:lnSpc>
              </a:pPr>
              <a:r>
                <a:rPr lang="x-none" sz="1050" dirty="0">
                  <a:solidFill>
                    <a:schemeClr val="tx1">
                      <a:lumMod val="75000"/>
                      <a:lumOff val="25000"/>
                    </a:schemeClr>
                  </a:solidFill>
                  <a:latin typeface="微软雅黑" pitchFamily="34" charset="-122"/>
                  <a:ea typeface="微软雅黑" pitchFamily="34" charset="-122"/>
                </a:rPr>
                <a:t>完成小论文的发表和专利申请</a:t>
              </a:r>
              <a:endParaRPr lang="x-none" sz="1050" dirty="0">
                <a:solidFill>
                  <a:schemeClr val="tx1">
                    <a:lumMod val="75000"/>
                    <a:lumOff val="25000"/>
                  </a:schemeClr>
                </a:solidFill>
                <a:latin typeface="微软雅黑" pitchFamily="34" charset="-122"/>
                <a:ea typeface="微软雅黑" pitchFamily="34" charset="-122"/>
              </a:endParaRPr>
            </a:p>
          </p:txBody>
        </p:sp>
      </p:grpSp>
      <p:grpSp>
        <p:nvGrpSpPr>
          <p:cNvPr id="42" name="组合 41"/>
          <p:cNvGrpSpPr/>
          <p:nvPr/>
        </p:nvGrpSpPr>
        <p:grpSpPr>
          <a:xfrm>
            <a:off x="6013694" y="3611121"/>
            <a:ext cx="2522297" cy="614059"/>
            <a:chOff x="7985918" y="4814831"/>
            <a:chExt cx="3363062" cy="818746"/>
          </a:xfrm>
        </p:grpSpPr>
        <p:sp>
          <p:nvSpPr>
            <p:cNvPr id="43" name="文本框 42"/>
            <p:cNvSpPr txBox="1"/>
            <p:nvPr/>
          </p:nvSpPr>
          <p:spPr>
            <a:xfrm>
              <a:off x="8266457" y="4814831"/>
              <a:ext cx="3063473" cy="336127"/>
            </a:xfrm>
            <a:prstGeom prst="rect">
              <a:avLst/>
            </a:prstGeom>
            <a:noFill/>
          </p:spPr>
          <p:txBody>
            <a:bodyPr wrap="square" rtlCol="0">
              <a:spAutoFit/>
            </a:bodyPr>
            <a:lstStyle/>
            <a:p>
              <a:pPr>
                <a:lnSpc>
                  <a:spcPct val="90000"/>
                </a:lnSpc>
                <a:spcBef>
                  <a:spcPts val="750"/>
                </a:spcBef>
              </a:pPr>
              <a:r>
                <a:rPr lang="zh-CN" altLang="en-US" sz="1015" b="1" dirty="0">
                  <a:solidFill>
                    <a:schemeClr val="tx1">
                      <a:lumMod val="75000"/>
                      <a:lumOff val="25000"/>
                    </a:schemeClr>
                  </a:solidFill>
                  <a:latin typeface="微软雅黑" pitchFamily="34" charset="-122"/>
                  <a:ea typeface="微软雅黑" pitchFamily="34" charset="-122"/>
                </a:rPr>
                <a:t>添加标题</a:t>
              </a:r>
              <a:r>
                <a:rPr lang="x-none" altLang="zh-CN" sz="1015" b="1" dirty="0">
                  <a:solidFill>
                    <a:schemeClr val="tx1">
                      <a:lumMod val="75000"/>
                      <a:lumOff val="25000"/>
                    </a:schemeClr>
                  </a:solidFill>
                  <a:latin typeface="微软雅黑" pitchFamily="34" charset="-122"/>
                  <a:ea typeface="微软雅黑" pitchFamily="34" charset="-122"/>
                </a:rPr>
                <a:t>2018年6月-9月</a:t>
              </a:r>
              <a:endParaRPr lang="x-none" altLang="zh-CN" sz="1015" b="1" dirty="0">
                <a:solidFill>
                  <a:schemeClr val="tx1">
                    <a:lumMod val="75000"/>
                    <a:lumOff val="25000"/>
                  </a:schemeClr>
                </a:solidFill>
                <a:latin typeface="微软雅黑" pitchFamily="34" charset="-122"/>
                <a:ea typeface="微软雅黑" pitchFamily="34" charset="-122"/>
              </a:endParaRPr>
            </a:p>
          </p:txBody>
        </p:sp>
        <p:sp>
          <p:nvSpPr>
            <p:cNvPr id="44" name="文本框 43"/>
            <p:cNvSpPr txBox="1"/>
            <p:nvPr/>
          </p:nvSpPr>
          <p:spPr>
            <a:xfrm>
              <a:off x="7985918" y="5221250"/>
              <a:ext cx="3363062" cy="412327"/>
            </a:xfrm>
            <a:prstGeom prst="rect">
              <a:avLst/>
            </a:prstGeom>
            <a:noFill/>
          </p:spPr>
          <p:txBody>
            <a:bodyPr wrap="square" rtlCol="0">
              <a:spAutoFit/>
            </a:bodyPr>
            <a:lstStyle/>
            <a:p>
              <a:pPr algn="just">
                <a:lnSpc>
                  <a:spcPct val="130000"/>
                </a:lnSpc>
              </a:pPr>
              <a:r>
                <a:rPr lang="x-none" sz="1050" dirty="0">
                  <a:solidFill>
                    <a:schemeClr val="tx1">
                      <a:lumMod val="75000"/>
                      <a:lumOff val="25000"/>
                    </a:schemeClr>
                  </a:solidFill>
                  <a:latin typeface="微软雅黑" pitchFamily="34" charset="-122"/>
                  <a:ea typeface="微软雅黑" pitchFamily="34" charset="-122"/>
                </a:rPr>
                <a:t>完成毕业论文撰写以及后续相关工作</a:t>
              </a:r>
              <a:endParaRPr lang="x-none" sz="1050" dirty="0">
                <a:solidFill>
                  <a:schemeClr val="tx1">
                    <a:lumMod val="75000"/>
                    <a:lumOff val="25000"/>
                  </a:schemeClr>
                </a:solidFill>
                <a:latin typeface="微软雅黑" pitchFamily="34" charset="-122"/>
                <a:ea typeface="微软雅黑" pitchFamily="34" charset="-122"/>
              </a:endParaRPr>
            </a:p>
          </p:txBody>
        </p:sp>
      </p:grpSp>
      <p:sp>
        <p:nvSpPr>
          <p:cNvPr id="45" name="文本框 44"/>
          <p:cNvSpPr txBox="1"/>
          <p:nvPr/>
        </p:nvSpPr>
        <p:spPr>
          <a:xfrm>
            <a:off x="3898078" y="2382715"/>
            <a:ext cx="1347851" cy="775335"/>
          </a:xfrm>
          <a:prstGeom prst="rect">
            <a:avLst/>
          </a:prstGeom>
          <a:noFill/>
        </p:spPr>
        <p:txBody>
          <a:bodyPr wrap="square" rtlCol="0">
            <a:spAutoFit/>
          </a:bodyPr>
          <a:lstStyle/>
          <a:p>
            <a:pPr algn="ctr">
              <a:lnSpc>
                <a:spcPct val="90000"/>
              </a:lnSpc>
              <a:spcBef>
                <a:spcPts val="750"/>
              </a:spcBef>
            </a:pPr>
            <a:r>
              <a:rPr lang="x-none" altLang="zh-CN" sz="2250" b="1" dirty="0">
                <a:solidFill>
                  <a:schemeClr val="tx1">
                    <a:lumMod val="75000"/>
                    <a:lumOff val="25000"/>
                  </a:schemeClr>
                </a:solidFill>
                <a:latin typeface="微软雅黑" pitchFamily="34" charset="-122"/>
                <a:ea typeface="微软雅黑" pitchFamily="34" charset="-122"/>
              </a:rPr>
              <a:t>工作计划</a:t>
            </a:r>
            <a:endParaRPr lang="x-none" altLang="zh-CN" sz="2250" b="1" dirty="0">
              <a:solidFill>
                <a:schemeClr val="tx1">
                  <a:lumMod val="75000"/>
                  <a:lumOff val="2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prism dir="d"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50" fill="hold"/>
                                        <p:tgtEl>
                                          <p:spTgt spid="7"/>
                                        </p:tgtEl>
                                        <p:attrNameLst>
                                          <p:attrName>ppt_x</p:attrName>
                                        </p:attrNameLst>
                                      </p:cBhvr>
                                      <p:tavLst>
                                        <p:tav tm="0">
                                          <p:val>
                                            <p:strVal val="1+#ppt_w/2"/>
                                          </p:val>
                                        </p:tav>
                                        <p:tav tm="100000">
                                          <p:val>
                                            <p:strVal val="#ppt_x"/>
                                          </p:val>
                                        </p:tav>
                                      </p:tavLst>
                                    </p:anim>
                                    <p:anim calcmode="lin" valueType="num">
                                      <p:cBhvr additive="base">
                                        <p:cTn id="16" dur="25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250" fill="hold"/>
                                        <p:tgtEl>
                                          <p:spTgt spid="11"/>
                                        </p:tgtEl>
                                        <p:attrNameLst>
                                          <p:attrName>ppt_x</p:attrName>
                                        </p:attrNameLst>
                                      </p:cBhvr>
                                      <p:tavLst>
                                        <p:tav tm="0">
                                          <p:val>
                                            <p:strVal val="0-#ppt_w/2"/>
                                          </p:val>
                                        </p:tav>
                                        <p:tav tm="100000">
                                          <p:val>
                                            <p:strVal val="#ppt_x"/>
                                          </p:val>
                                        </p:tav>
                                      </p:tavLst>
                                    </p:anim>
                                    <p:anim calcmode="lin" valueType="num">
                                      <p:cBhvr additive="base">
                                        <p:cTn id="20" dur="25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1350"/>
                            </p:stCondLst>
                            <p:childTnLst>
                              <p:par>
                                <p:cTn id="22" presetID="53" presetClass="entr" presetSubtype="16"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p:cTn id="24" dur="500" fill="hold"/>
                                        <p:tgtEl>
                                          <p:spTgt spid="45"/>
                                        </p:tgtEl>
                                        <p:attrNameLst>
                                          <p:attrName>ppt_w</p:attrName>
                                        </p:attrNameLst>
                                      </p:cBhvr>
                                      <p:tavLst>
                                        <p:tav tm="0">
                                          <p:val>
                                            <p:fltVal val="0"/>
                                          </p:val>
                                        </p:tav>
                                        <p:tav tm="100000">
                                          <p:val>
                                            <p:strVal val="#ppt_w"/>
                                          </p:val>
                                        </p:tav>
                                      </p:tavLst>
                                    </p:anim>
                                    <p:anim calcmode="lin" valueType="num">
                                      <p:cBhvr>
                                        <p:cTn id="25" dur="500" fill="hold"/>
                                        <p:tgtEl>
                                          <p:spTgt spid="45"/>
                                        </p:tgtEl>
                                        <p:attrNameLst>
                                          <p:attrName>ppt_h</p:attrName>
                                        </p:attrNameLst>
                                      </p:cBhvr>
                                      <p:tavLst>
                                        <p:tav tm="0">
                                          <p:val>
                                            <p:fltVal val="0"/>
                                          </p:val>
                                        </p:tav>
                                        <p:tav tm="100000">
                                          <p:val>
                                            <p:strVal val="#ppt_h"/>
                                          </p:val>
                                        </p:tav>
                                      </p:tavLst>
                                    </p:anim>
                                    <p:animEffect transition="in" filter="fade">
                                      <p:cBhvr>
                                        <p:cTn id="26" dur="500"/>
                                        <p:tgtEl>
                                          <p:spTgt spid="45"/>
                                        </p:tgtEl>
                                      </p:cBhvr>
                                    </p:animEffect>
                                  </p:childTnLst>
                                </p:cTn>
                              </p:par>
                            </p:childTnLst>
                          </p:cTn>
                        </p:par>
                        <p:par>
                          <p:cTn id="27" fill="hold">
                            <p:stCondLst>
                              <p:cond delay="1850"/>
                            </p:stCondLst>
                            <p:childTnLst>
                              <p:par>
                                <p:cTn id="28" presetID="22" presetClass="entr" presetSubtype="2"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500"/>
                                        <p:tgtEl>
                                          <p:spTgt spid="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 presetClass="entr" presetSubtype="0" fill="hold" nodeType="withEffect">
                                  <p:stCondLst>
                                    <p:cond delay="250"/>
                                  </p:stCondLst>
                                  <p:childTnLst>
                                    <p:set>
                                      <p:cBhvr>
                                        <p:cTn id="41" dur="1" fill="hold">
                                          <p:stCondLst>
                                            <p:cond delay="0"/>
                                          </p:stCondLst>
                                        </p:cTn>
                                        <p:tgtEl>
                                          <p:spTgt spid="27"/>
                                        </p:tgtEl>
                                        <p:attrNameLst>
                                          <p:attrName>style.visibility</p:attrName>
                                        </p:attrNameLst>
                                      </p:cBhvr>
                                      <p:to>
                                        <p:strVal val="visible"/>
                                      </p:to>
                                    </p:set>
                                  </p:childTnLst>
                                </p:cTn>
                              </p:par>
                              <p:par>
                                <p:cTn id="42" presetID="26" presetClass="emph" presetSubtype="0" fill="hold" nodeType="withEffect">
                                  <p:stCondLst>
                                    <p:cond delay="250"/>
                                  </p:stCondLst>
                                  <p:childTnLst>
                                    <p:animEffect transition="out" filter="fade">
                                      <p:cBhvr>
                                        <p:cTn id="43" dur="500" tmFilter="0, 0; .2, .5; .8, .5; 1, 0"/>
                                        <p:tgtEl>
                                          <p:spTgt spid="27"/>
                                        </p:tgtEl>
                                      </p:cBhvr>
                                    </p:animEffect>
                                    <p:animScale>
                                      <p:cBhvr>
                                        <p:cTn id="44" dur="250" autoRev="1" fill="hold"/>
                                        <p:tgtEl>
                                          <p:spTgt spid="27"/>
                                        </p:tgtEl>
                                      </p:cBhvr>
                                      <p:by x="105000" y="105000"/>
                                    </p:animScale>
                                  </p:childTnLst>
                                </p:cTn>
                              </p:par>
                              <p:par>
                                <p:cTn id="45" presetID="1" presetClass="entr" presetSubtype="0" fill="hold" nodeType="withEffect">
                                  <p:stCondLst>
                                    <p:cond delay="250"/>
                                  </p:stCondLst>
                                  <p:childTnLst>
                                    <p:set>
                                      <p:cBhvr>
                                        <p:cTn id="46" dur="1" fill="hold">
                                          <p:stCondLst>
                                            <p:cond delay="0"/>
                                          </p:stCondLst>
                                        </p:cTn>
                                        <p:tgtEl>
                                          <p:spTgt spid="36"/>
                                        </p:tgtEl>
                                        <p:attrNameLst>
                                          <p:attrName>style.visibility</p:attrName>
                                        </p:attrNameLst>
                                      </p:cBhvr>
                                      <p:to>
                                        <p:strVal val="visible"/>
                                      </p:to>
                                    </p:set>
                                  </p:childTnLst>
                                </p:cTn>
                              </p:par>
                              <p:par>
                                <p:cTn id="47" presetID="26" presetClass="emph" presetSubtype="0" fill="hold" nodeType="withEffect">
                                  <p:stCondLst>
                                    <p:cond delay="250"/>
                                  </p:stCondLst>
                                  <p:childTnLst>
                                    <p:animEffect transition="out" filter="fade">
                                      <p:cBhvr>
                                        <p:cTn id="48" dur="500" tmFilter="0, 0; .2, .5; .8, .5; 1, 0"/>
                                        <p:tgtEl>
                                          <p:spTgt spid="36"/>
                                        </p:tgtEl>
                                      </p:cBhvr>
                                    </p:animEffect>
                                    <p:animScale>
                                      <p:cBhvr>
                                        <p:cTn id="49" dur="250" autoRev="1" fill="hold"/>
                                        <p:tgtEl>
                                          <p:spTgt spid="36"/>
                                        </p:tgtEl>
                                      </p:cBhvr>
                                      <p:by x="105000" y="105000"/>
                                    </p:animScale>
                                  </p:childTnLst>
                                </p:cTn>
                              </p:par>
                            </p:childTnLst>
                          </p:cTn>
                        </p:par>
                        <p:par>
                          <p:cTn id="50" fill="hold">
                            <p:stCondLst>
                              <p:cond delay="2350"/>
                            </p:stCondLst>
                            <p:childTnLst>
                              <p:par>
                                <p:cTn id="51" presetID="22" presetClass="entr" presetSubtype="2"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right)">
                                      <p:cBhvr>
                                        <p:cTn id="53" dur="500"/>
                                        <p:tgtEl>
                                          <p:spTgt spid="1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 presetClass="entr" presetSubtype="0" fill="hold" nodeType="withEffect">
                                  <p:stCondLst>
                                    <p:cond delay="250"/>
                                  </p:stCondLst>
                                  <p:childTnLst>
                                    <p:set>
                                      <p:cBhvr>
                                        <p:cTn id="64" dur="1" fill="hold">
                                          <p:stCondLst>
                                            <p:cond delay="0"/>
                                          </p:stCondLst>
                                        </p:cTn>
                                        <p:tgtEl>
                                          <p:spTgt spid="33"/>
                                        </p:tgtEl>
                                        <p:attrNameLst>
                                          <p:attrName>style.visibility</p:attrName>
                                        </p:attrNameLst>
                                      </p:cBhvr>
                                      <p:to>
                                        <p:strVal val="visible"/>
                                      </p:to>
                                    </p:set>
                                  </p:childTnLst>
                                </p:cTn>
                              </p:par>
                              <p:par>
                                <p:cTn id="65" presetID="26" presetClass="emph" presetSubtype="0" fill="hold" nodeType="withEffect">
                                  <p:stCondLst>
                                    <p:cond delay="250"/>
                                  </p:stCondLst>
                                  <p:childTnLst>
                                    <p:animEffect transition="out" filter="fade">
                                      <p:cBhvr>
                                        <p:cTn id="66" dur="500" tmFilter="0, 0; .2, .5; .8, .5; 1, 0"/>
                                        <p:tgtEl>
                                          <p:spTgt spid="33"/>
                                        </p:tgtEl>
                                      </p:cBhvr>
                                    </p:animEffect>
                                    <p:animScale>
                                      <p:cBhvr>
                                        <p:cTn id="67" dur="250" autoRev="1" fill="hold"/>
                                        <p:tgtEl>
                                          <p:spTgt spid="33"/>
                                        </p:tgtEl>
                                      </p:cBhvr>
                                      <p:by x="105000" y="105000"/>
                                    </p:animScale>
                                  </p:childTnLst>
                                </p:cTn>
                              </p:par>
                              <p:par>
                                <p:cTn id="68" presetID="1" presetClass="entr" presetSubtype="0" fill="hold" nodeType="withEffect">
                                  <p:stCondLst>
                                    <p:cond delay="250"/>
                                  </p:stCondLst>
                                  <p:childTnLst>
                                    <p:set>
                                      <p:cBhvr>
                                        <p:cTn id="69" dur="1" fill="hold">
                                          <p:stCondLst>
                                            <p:cond delay="0"/>
                                          </p:stCondLst>
                                        </p:cTn>
                                        <p:tgtEl>
                                          <p:spTgt spid="42"/>
                                        </p:tgtEl>
                                        <p:attrNameLst>
                                          <p:attrName>style.visibility</p:attrName>
                                        </p:attrNameLst>
                                      </p:cBhvr>
                                      <p:to>
                                        <p:strVal val="visible"/>
                                      </p:to>
                                    </p:set>
                                  </p:childTnLst>
                                </p:cTn>
                              </p:par>
                              <p:par>
                                <p:cTn id="70" presetID="26" presetClass="emph" presetSubtype="0" fill="hold" nodeType="withEffect">
                                  <p:stCondLst>
                                    <p:cond delay="250"/>
                                  </p:stCondLst>
                                  <p:childTnLst>
                                    <p:animEffect transition="out" filter="fade">
                                      <p:cBhvr>
                                        <p:cTn id="71" dur="500" tmFilter="0, 0; .2, .5; .8, .5; 1, 0"/>
                                        <p:tgtEl>
                                          <p:spTgt spid="42"/>
                                        </p:tgtEl>
                                      </p:cBhvr>
                                    </p:animEffect>
                                    <p:animScale>
                                      <p:cBhvr>
                                        <p:cTn id="72"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animBg="1"/>
      <p:bldP spid="17" grpId="0" animBg="1"/>
      <p:bldP spid="19" grpId="0" animBg="1"/>
      <p:bldP spid="20" grpId="0" animBg="1"/>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4665" y="1228727"/>
            <a:ext cx="3114675" cy="311467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014665" y="1135613"/>
            <a:ext cx="3114675" cy="3318510"/>
          </a:xfrm>
          <a:prstGeom prst="rect">
            <a:avLst/>
          </a:prstGeom>
          <a:noFill/>
        </p:spPr>
        <p:txBody>
          <a:bodyPr wrap="square" rtlCol="0">
            <a:spAutoFit/>
          </a:bodyPr>
          <a:lstStyle/>
          <a:p>
            <a:pPr algn="ctr"/>
            <a:r>
              <a:rPr lang="en-US" altLang="zh-CN" sz="21000" dirty="0" smtClean="0">
                <a:solidFill>
                  <a:schemeClr val="bg1"/>
                </a:solidFill>
                <a:effectLst>
                  <a:outerShdw blurRad="50800" algn="ctr" rotWithShape="0">
                    <a:prstClr val="black">
                      <a:alpha val="40000"/>
                    </a:prstClr>
                  </a:outerShdw>
                </a:effectLst>
                <a:latin typeface="Impact" pitchFamily="34" charset="0"/>
              </a:rPr>
              <a:t>0</a:t>
            </a:r>
            <a:r>
              <a:rPr lang="x-none" altLang="en-US" sz="21000" dirty="0" smtClean="0">
                <a:solidFill>
                  <a:schemeClr val="bg1"/>
                </a:solidFill>
                <a:effectLst>
                  <a:outerShdw blurRad="50800" algn="ctr" rotWithShape="0">
                    <a:prstClr val="black">
                      <a:alpha val="40000"/>
                    </a:prstClr>
                  </a:outerShdw>
                </a:effectLst>
                <a:latin typeface="Impact" pitchFamily="34" charset="0"/>
              </a:rPr>
              <a:t>6</a:t>
            </a:r>
            <a:endParaRPr lang="x-none" altLang="en-US" sz="21000" dirty="0" smtClean="0">
              <a:solidFill>
                <a:schemeClr val="bg1"/>
              </a:solidFill>
              <a:effectLst>
                <a:outerShdw blurRad="50800" algn="ctr" rotWithShape="0">
                  <a:prstClr val="black">
                    <a:alpha val="40000"/>
                  </a:prstClr>
                </a:outerShdw>
              </a:effectLst>
              <a:latin typeface="Impact" pitchFamily="34" charset="0"/>
            </a:endParaRPr>
          </a:p>
        </p:txBody>
      </p:sp>
      <p:sp>
        <p:nvSpPr>
          <p:cNvPr id="6" name="矩形 5"/>
          <p:cNvSpPr/>
          <p:nvPr/>
        </p:nvSpPr>
        <p:spPr>
          <a:xfrm>
            <a:off x="0" y="2246063"/>
            <a:ext cx="9144000" cy="108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框 6"/>
          <p:cNvSpPr txBox="1"/>
          <p:nvPr/>
        </p:nvSpPr>
        <p:spPr>
          <a:xfrm>
            <a:off x="1926456" y="2502140"/>
            <a:ext cx="5291090" cy="669290"/>
          </a:xfrm>
          <a:prstGeom prst="rect">
            <a:avLst/>
          </a:prstGeom>
          <a:noFill/>
        </p:spPr>
        <p:txBody>
          <a:bodyPr wrap="square" rtlCol="0">
            <a:spAutoFit/>
          </a:bodyPr>
          <a:lstStyle/>
          <a:p>
            <a:pPr algn="ctr">
              <a:lnSpc>
                <a:spcPct val="90000"/>
              </a:lnSpc>
              <a:spcBef>
                <a:spcPct val="0"/>
              </a:spcBef>
            </a:pPr>
            <a:r>
              <a:rPr lang="x-none" altLang="zh-CN" sz="3600" b="1" dirty="0">
                <a:solidFill>
                  <a:srgbClr val="08181A"/>
                </a:solidFill>
                <a:latin typeface="微软雅黑" pitchFamily="34" charset="-122"/>
                <a:ea typeface="微软雅黑" pitchFamily="34" charset="-122"/>
                <a:cs typeface="+mj-cs"/>
              </a:rPr>
              <a:t>入学后所做的工作</a:t>
            </a:r>
            <a:endParaRPr lang="x-none" altLang="zh-CN" sz="3600" b="1" dirty="0">
              <a:solidFill>
                <a:srgbClr val="08181A"/>
              </a:solidFill>
              <a:latin typeface="微软雅黑" pitchFamily="34" charset="-122"/>
              <a:ea typeface="微软雅黑"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rPr>
              <a:t>入学后参加的工作</a:t>
            </a:r>
            <a:endParaRPr lang="x-none" altLang="zh-CN" sz="2100" b="1" dirty="0">
              <a:solidFill>
                <a:srgbClr val="42BAC8"/>
              </a:solidFill>
              <a:latin typeface="微软雅黑" pitchFamily="34" charset="-122"/>
              <a:ea typeface="微软雅黑" pitchFamily="34" charset="-122"/>
            </a:endParaRPr>
          </a:p>
        </p:txBody>
      </p:sp>
      <p:grpSp>
        <p:nvGrpSpPr>
          <p:cNvPr id="31" name="组合 30"/>
          <p:cNvGrpSpPr/>
          <p:nvPr/>
        </p:nvGrpSpPr>
        <p:grpSpPr>
          <a:xfrm>
            <a:off x="998742" y="2208875"/>
            <a:ext cx="1574941" cy="780990"/>
            <a:chOff x="1331651" y="2945166"/>
            <a:chExt cx="2099921" cy="1041321"/>
          </a:xfrm>
        </p:grpSpPr>
        <p:sp>
          <p:nvSpPr>
            <p:cNvPr id="32" name="矩形 31"/>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3" name="文本框 32"/>
            <p:cNvSpPr txBox="1"/>
            <p:nvPr/>
          </p:nvSpPr>
          <p:spPr>
            <a:xfrm>
              <a:off x="1419946" y="3543680"/>
              <a:ext cx="1923330" cy="442807"/>
            </a:xfrm>
            <a:prstGeom prst="rect">
              <a:avLst/>
            </a:prstGeom>
            <a:noFill/>
          </p:spPr>
          <p:txBody>
            <a:bodyPr wrap="square" rtlCol="0">
              <a:spAutoFit/>
            </a:bodyPr>
            <a:lstStyle/>
            <a:p>
              <a:pPr algn="ctr">
                <a:lnSpc>
                  <a:spcPct val="90000"/>
                </a:lnSpc>
                <a:spcBef>
                  <a:spcPts val="750"/>
                </a:spcBef>
              </a:pPr>
              <a:r>
                <a:rPr lang="x-none" altLang="zh-CN" sz="1500" b="1" dirty="0">
                  <a:solidFill>
                    <a:srgbClr val="D2EFF2"/>
                  </a:solidFill>
                  <a:latin typeface="微软雅黑" pitchFamily="34" charset="-122"/>
                  <a:ea typeface="微软雅黑" pitchFamily="34" charset="-122"/>
                </a:rPr>
                <a:t>项目相关</a:t>
              </a:r>
              <a:endParaRPr lang="x-none" altLang="zh-CN" sz="1500" b="1" dirty="0">
                <a:solidFill>
                  <a:srgbClr val="D2EFF2"/>
                </a:solidFill>
                <a:latin typeface="微软雅黑" pitchFamily="34" charset="-122"/>
                <a:ea typeface="微软雅黑" pitchFamily="34" charset="-122"/>
              </a:endParaRPr>
            </a:p>
          </p:txBody>
        </p:sp>
        <p:sp>
          <p:nvSpPr>
            <p:cNvPr id="34" name="文本框 33"/>
            <p:cNvSpPr txBox="1"/>
            <p:nvPr/>
          </p:nvSpPr>
          <p:spPr>
            <a:xfrm>
              <a:off x="1843808" y="3042093"/>
              <a:ext cx="1075605" cy="677108"/>
            </a:xfrm>
            <a:prstGeom prst="rect">
              <a:avLst/>
            </a:prstGeom>
            <a:noFill/>
          </p:spPr>
          <p:txBody>
            <a:bodyPr wrap="square" rtlCol="0">
              <a:spAutoFit/>
            </a:bodyPr>
            <a:lstStyle/>
            <a:p>
              <a:pPr algn="ctr">
                <a:lnSpc>
                  <a:spcPct val="90000"/>
                </a:lnSpc>
                <a:spcBef>
                  <a:spcPts val="750"/>
                </a:spcBef>
              </a:pPr>
              <a:r>
                <a:rPr lang="en-US" altLang="zh-CN" sz="3000" dirty="0">
                  <a:solidFill>
                    <a:srgbClr val="D2EFF2"/>
                  </a:solidFill>
                  <a:latin typeface="微软雅黑" pitchFamily="34" charset="-122"/>
                  <a:ea typeface="微软雅黑" pitchFamily="34" charset="-122"/>
                </a:rPr>
                <a:t>1</a:t>
              </a:r>
              <a:endParaRPr lang="zh-CN" altLang="en-US" sz="3000" dirty="0">
                <a:solidFill>
                  <a:srgbClr val="D2EFF2"/>
                </a:solidFill>
                <a:latin typeface="微软雅黑" pitchFamily="34" charset="-122"/>
                <a:ea typeface="微软雅黑" pitchFamily="34" charset="-122"/>
              </a:endParaRPr>
            </a:p>
          </p:txBody>
        </p:sp>
      </p:grpSp>
      <p:grpSp>
        <p:nvGrpSpPr>
          <p:cNvPr id="35" name="组合 34"/>
          <p:cNvGrpSpPr/>
          <p:nvPr/>
        </p:nvGrpSpPr>
        <p:grpSpPr>
          <a:xfrm>
            <a:off x="2806733" y="2208875"/>
            <a:ext cx="1574941" cy="780990"/>
            <a:chOff x="3742306" y="2945166"/>
            <a:chExt cx="2099921" cy="1041321"/>
          </a:xfrm>
        </p:grpSpPr>
        <p:sp>
          <p:nvSpPr>
            <p:cNvPr id="36" name="矩形 35"/>
            <p:cNvSpPr/>
            <p:nvPr/>
          </p:nvSpPr>
          <p:spPr>
            <a:xfrm flipV="1">
              <a:off x="3742306"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7" name="文本框 36"/>
            <p:cNvSpPr txBox="1"/>
            <p:nvPr/>
          </p:nvSpPr>
          <p:spPr>
            <a:xfrm>
              <a:off x="3830598" y="3543680"/>
              <a:ext cx="1923330" cy="442807"/>
            </a:xfrm>
            <a:prstGeom prst="rect">
              <a:avLst/>
            </a:prstGeom>
            <a:noFill/>
          </p:spPr>
          <p:txBody>
            <a:bodyPr wrap="square" rtlCol="0">
              <a:spAutoFit/>
            </a:bodyPr>
            <a:lstStyle/>
            <a:p>
              <a:pPr algn="ctr">
                <a:lnSpc>
                  <a:spcPct val="90000"/>
                </a:lnSpc>
                <a:spcBef>
                  <a:spcPts val="750"/>
                </a:spcBef>
              </a:pPr>
              <a:r>
                <a:rPr lang="x-none" altLang="zh-CN" sz="1500" b="1" dirty="0">
                  <a:solidFill>
                    <a:srgbClr val="D2EFF2"/>
                  </a:solidFill>
                  <a:latin typeface="微软雅黑" pitchFamily="34" charset="-122"/>
                  <a:ea typeface="微软雅黑" pitchFamily="34" charset="-122"/>
                </a:rPr>
                <a:t>实习相关</a:t>
              </a:r>
              <a:endParaRPr lang="x-none" altLang="zh-CN" sz="1500" b="1" dirty="0">
                <a:solidFill>
                  <a:srgbClr val="D2EFF2"/>
                </a:solidFill>
                <a:latin typeface="微软雅黑" pitchFamily="34" charset="-122"/>
                <a:ea typeface="微软雅黑" pitchFamily="34" charset="-122"/>
              </a:endParaRPr>
            </a:p>
          </p:txBody>
        </p:sp>
        <p:sp>
          <p:nvSpPr>
            <p:cNvPr id="38" name="文本框 37"/>
            <p:cNvSpPr txBox="1"/>
            <p:nvPr/>
          </p:nvSpPr>
          <p:spPr>
            <a:xfrm>
              <a:off x="4270418" y="3042093"/>
              <a:ext cx="1075605" cy="677108"/>
            </a:xfrm>
            <a:prstGeom prst="rect">
              <a:avLst/>
            </a:prstGeom>
            <a:noFill/>
          </p:spPr>
          <p:txBody>
            <a:bodyPr wrap="square" rtlCol="0">
              <a:spAutoFit/>
            </a:bodyPr>
            <a:lstStyle/>
            <a:p>
              <a:pPr algn="ctr">
                <a:lnSpc>
                  <a:spcPct val="90000"/>
                </a:lnSpc>
                <a:spcBef>
                  <a:spcPts val="750"/>
                </a:spcBef>
              </a:pPr>
              <a:r>
                <a:rPr lang="en-US" altLang="zh-CN" sz="3000" dirty="0">
                  <a:solidFill>
                    <a:srgbClr val="D2EFF2"/>
                  </a:solidFill>
                  <a:latin typeface="微软雅黑" pitchFamily="34" charset="-122"/>
                  <a:ea typeface="微软雅黑" pitchFamily="34" charset="-122"/>
                </a:rPr>
                <a:t>2</a:t>
              </a:r>
              <a:endParaRPr lang="zh-CN" altLang="en-US" sz="3000" dirty="0">
                <a:solidFill>
                  <a:srgbClr val="D2EFF2"/>
                </a:solidFill>
                <a:latin typeface="微软雅黑" pitchFamily="34" charset="-122"/>
                <a:ea typeface="微软雅黑" pitchFamily="34" charset="-122"/>
              </a:endParaRPr>
            </a:p>
          </p:txBody>
        </p:sp>
      </p:grpSp>
      <p:grpSp>
        <p:nvGrpSpPr>
          <p:cNvPr id="39" name="组合 38"/>
          <p:cNvGrpSpPr/>
          <p:nvPr/>
        </p:nvGrpSpPr>
        <p:grpSpPr>
          <a:xfrm>
            <a:off x="4614724" y="2208875"/>
            <a:ext cx="1574941" cy="780990"/>
            <a:chOff x="6152961" y="2945166"/>
            <a:chExt cx="2099921" cy="1041321"/>
          </a:xfrm>
        </p:grpSpPr>
        <p:sp>
          <p:nvSpPr>
            <p:cNvPr id="40" name="矩形 39"/>
            <p:cNvSpPr/>
            <p:nvPr/>
          </p:nvSpPr>
          <p:spPr>
            <a:xfrm>
              <a:off x="615296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1" name="文本框 40"/>
            <p:cNvSpPr txBox="1"/>
            <p:nvPr/>
          </p:nvSpPr>
          <p:spPr>
            <a:xfrm>
              <a:off x="6246353" y="3543680"/>
              <a:ext cx="1923330" cy="442807"/>
            </a:xfrm>
            <a:prstGeom prst="rect">
              <a:avLst/>
            </a:prstGeom>
            <a:noFill/>
          </p:spPr>
          <p:txBody>
            <a:bodyPr wrap="square" rtlCol="0">
              <a:spAutoFit/>
            </a:bodyPr>
            <a:lstStyle/>
            <a:p>
              <a:pPr algn="ctr">
                <a:lnSpc>
                  <a:spcPct val="90000"/>
                </a:lnSpc>
                <a:spcBef>
                  <a:spcPts val="750"/>
                </a:spcBef>
              </a:pPr>
              <a:r>
                <a:rPr lang="x-none" altLang="zh-CN" sz="1500" b="1" dirty="0">
                  <a:solidFill>
                    <a:srgbClr val="D2EFF2"/>
                  </a:solidFill>
                  <a:latin typeface="微软雅黑" pitchFamily="34" charset="-122"/>
                  <a:ea typeface="微软雅黑" pitchFamily="34" charset="-122"/>
                </a:rPr>
                <a:t>前期准备工作</a:t>
              </a:r>
              <a:endParaRPr lang="x-none" altLang="zh-CN" sz="1500" b="1" dirty="0">
                <a:solidFill>
                  <a:srgbClr val="D2EFF2"/>
                </a:solidFill>
                <a:latin typeface="微软雅黑" pitchFamily="34" charset="-122"/>
                <a:ea typeface="微软雅黑" pitchFamily="34" charset="-122"/>
              </a:endParaRPr>
            </a:p>
          </p:txBody>
        </p:sp>
        <p:sp>
          <p:nvSpPr>
            <p:cNvPr id="42" name="文本框 41"/>
            <p:cNvSpPr txBox="1"/>
            <p:nvPr/>
          </p:nvSpPr>
          <p:spPr>
            <a:xfrm>
              <a:off x="6665116" y="3042093"/>
              <a:ext cx="1075605" cy="677108"/>
            </a:xfrm>
            <a:prstGeom prst="rect">
              <a:avLst/>
            </a:prstGeom>
            <a:noFill/>
          </p:spPr>
          <p:txBody>
            <a:bodyPr wrap="square" rtlCol="0">
              <a:spAutoFit/>
            </a:bodyPr>
            <a:lstStyle/>
            <a:p>
              <a:pPr algn="ctr">
                <a:lnSpc>
                  <a:spcPct val="90000"/>
                </a:lnSpc>
                <a:spcBef>
                  <a:spcPts val="750"/>
                </a:spcBef>
              </a:pPr>
              <a:r>
                <a:rPr lang="en-US" altLang="zh-CN" sz="3000" dirty="0">
                  <a:solidFill>
                    <a:srgbClr val="D2EFF2"/>
                  </a:solidFill>
                  <a:latin typeface="微软雅黑" pitchFamily="34" charset="-122"/>
                  <a:ea typeface="微软雅黑" pitchFamily="34" charset="-122"/>
                </a:rPr>
                <a:t>3</a:t>
              </a:r>
              <a:endParaRPr lang="zh-CN" altLang="en-US" sz="3000" dirty="0">
                <a:solidFill>
                  <a:srgbClr val="D2EFF2"/>
                </a:solidFill>
                <a:latin typeface="微软雅黑" pitchFamily="34" charset="-122"/>
                <a:ea typeface="微软雅黑" pitchFamily="34" charset="-122"/>
              </a:endParaRPr>
            </a:p>
          </p:txBody>
        </p:sp>
      </p:grpSp>
      <p:grpSp>
        <p:nvGrpSpPr>
          <p:cNvPr id="43" name="组合 42"/>
          <p:cNvGrpSpPr/>
          <p:nvPr/>
        </p:nvGrpSpPr>
        <p:grpSpPr>
          <a:xfrm>
            <a:off x="6422715" y="2208875"/>
            <a:ext cx="1574941" cy="780990"/>
            <a:chOff x="8563615" y="2945166"/>
            <a:chExt cx="2099921" cy="1041321"/>
          </a:xfrm>
        </p:grpSpPr>
        <p:sp>
          <p:nvSpPr>
            <p:cNvPr id="44" name="矩形 43"/>
            <p:cNvSpPr/>
            <p:nvPr/>
          </p:nvSpPr>
          <p:spPr>
            <a:xfrm flipV="1">
              <a:off x="8563615"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5" name="文本框 44"/>
            <p:cNvSpPr txBox="1"/>
            <p:nvPr/>
          </p:nvSpPr>
          <p:spPr>
            <a:xfrm>
              <a:off x="8651906" y="3543680"/>
              <a:ext cx="1923330" cy="442807"/>
            </a:xfrm>
            <a:prstGeom prst="rect">
              <a:avLst/>
            </a:prstGeom>
            <a:noFill/>
          </p:spPr>
          <p:txBody>
            <a:bodyPr wrap="square" rtlCol="0">
              <a:spAutoFit/>
            </a:bodyPr>
            <a:lstStyle/>
            <a:p>
              <a:pPr algn="ctr">
                <a:lnSpc>
                  <a:spcPct val="90000"/>
                </a:lnSpc>
                <a:spcBef>
                  <a:spcPts val="750"/>
                </a:spcBef>
              </a:pPr>
              <a:r>
                <a:rPr lang="x-none" altLang="zh-CN" sz="1500" b="1" dirty="0">
                  <a:solidFill>
                    <a:srgbClr val="D2EFF2"/>
                  </a:solidFill>
                  <a:latin typeface="微软雅黑" pitchFamily="34" charset="-122"/>
                  <a:ea typeface="微软雅黑" pitchFamily="34" charset="-122"/>
                </a:rPr>
                <a:t>科研报告</a:t>
              </a:r>
              <a:endParaRPr lang="x-none" altLang="zh-CN" sz="1500" b="1" dirty="0">
                <a:solidFill>
                  <a:srgbClr val="D2EFF2"/>
                </a:solidFill>
                <a:latin typeface="微软雅黑" pitchFamily="34" charset="-122"/>
                <a:ea typeface="微软雅黑" pitchFamily="34" charset="-122"/>
              </a:endParaRPr>
            </a:p>
          </p:txBody>
        </p:sp>
        <p:sp>
          <p:nvSpPr>
            <p:cNvPr id="46" name="文本框 45"/>
            <p:cNvSpPr txBox="1"/>
            <p:nvPr/>
          </p:nvSpPr>
          <p:spPr>
            <a:xfrm>
              <a:off x="9087650" y="3042093"/>
              <a:ext cx="1075605" cy="677108"/>
            </a:xfrm>
            <a:prstGeom prst="rect">
              <a:avLst/>
            </a:prstGeom>
            <a:noFill/>
          </p:spPr>
          <p:txBody>
            <a:bodyPr wrap="square" rtlCol="0">
              <a:spAutoFit/>
            </a:bodyPr>
            <a:lstStyle/>
            <a:p>
              <a:pPr algn="ctr">
                <a:lnSpc>
                  <a:spcPct val="90000"/>
                </a:lnSpc>
                <a:spcBef>
                  <a:spcPts val="750"/>
                </a:spcBef>
              </a:pPr>
              <a:r>
                <a:rPr lang="en-US" altLang="zh-CN" sz="3000" dirty="0">
                  <a:solidFill>
                    <a:srgbClr val="D2EFF2"/>
                  </a:solidFill>
                  <a:latin typeface="微软雅黑" pitchFamily="34" charset="-122"/>
                  <a:ea typeface="微软雅黑" pitchFamily="34" charset="-122"/>
                </a:rPr>
                <a:t>4</a:t>
              </a:r>
              <a:endParaRPr lang="zh-CN" altLang="en-US" sz="3000" dirty="0">
                <a:solidFill>
                  <a:srgbClr val="D2EFF2"/>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2"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1+#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1+#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50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1+#ppt_w/2"/>
                                          </p:val>
                                        </p:tav>
                                        <p:tav tm="100000">
                                          <p:val>
                                            <p:strVal val="#ppt_x"/>
                                          </p:val>
                                        </p:tav>
                                      </p:tavLst>
                                    </p:anim>
                                    <p:anim calcmode="lin" valueType="num">
                                      <p:cBhvr additive="base">
                                        <p:cTn id="24" dur="500" fill="hold"/>
                                        <p:tgtEl>
                                          <p:spTgt spid="3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75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1+#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sym typeface="+mn-ea"/>
              </a:rPr>
              <a:t>入学后参加的工作</a:t>
            </a:r>
          </a:p>
        </p:txBody>
      </p:sp>
      <p:pic>
        <p:nvPicPr>
          <p:cNvPr id="32" name="Picture 31"/>
          <p:cNvPicPr>
            <a:picLocks noChangeAspect="1"/>
          </p:cNvPicPr>
          <p:nvPr/>
        </p:nvPicPr>
        <p:blipFill>
          <a:blip r:embed="rId1"/>
          <a:stretch>
            <a:fillRect/>
          </a:stretch>
        </p:blipFill>
        <p:spPr>
          <a:xfrm>
            <a:off x="6549390" y="550545"/>
            <a:ext cx="2506345" cy="4558030"/>
          </a:xfrm>
          <a:prstGeom prst="rect">
            <a:avLst/>
          </a:prstGeom>
        </p:spPr>
      </p:pic>
      <p:sp>
        <p:nvSpPr>
          <p:cNvPr id="33" name="原创设计师QQ598969553            _13"/>
          <p:cNvSpPr/>
          <p:nvPr/>
        </p:nvSpPr>
        <p:spPr>
          <a:xfrm>
            <a:off x="595554" y="776684"/>
            <a:ext cx="2880301" cy="347562"/>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p>
            <a:pPr algn="ctr"/>
            <a:r>
              <a:rPr lang="x-none" altLang="zh-CN" sz="1350" dirty="0">
                <a:latin typeface="微软雅黑" pitchFamily="34" charset="-122"/>
                <a:ea typeface="微软雅黑" pitchFamily="34" charset="-122"/>
              </a:rPr>
              <a:t>笑逗网</a:t>
            </a:r>
            <a:endParaRPr lang="x-none" altLang="zh-CN" sz="1350" dirty="0">
              <a:latin typeface="微软雅黑" pitchFamily="34" charset="-122"/>
              <a:ea typeface="微软雅黑" pitchFamily="34" charset="-122"/>
            </a:endParaRPr>
          </a:p>
        </p:txBody>
      </p:sp>
      <p:cxnSp>
        <p:nvCxnSpPr>
          <p:cNvPr id="34" name="原创设计师QQ598969553            _10"/>
          <p:cNvCxnSpPr/>
          <p:nvPr/>
        </p:nvCxnSpPr>
        <p:spPr>
          <a:xfrm flipV="1">
            <a:off x="4587770" y="1114560"/>
            <a:ext cx="0" cy="3360812"/>
          </a:xfrm>
          <a:prstGeom prst="line">
            <a:avLst/>
          </a:prstGeom>
          <a:ln w="3175">
            <a:solidFill>
              <a:srgbClr val="42BAC8"/>
            </a:solidFill>
          </a:ln>
        </p:spPr>
        <p:style>
          <a:lnRef idx="1">
            <a:schemeClr val="dk1"/>
          </a:lnRef>
          <a:fillRef idx="0">
            <a:schemeClr val="dk1"/>
          </a:fillRef>
          <a:effectRef idx="0">
            <a:schemeClr val="dk1"/>
          </a:effectRef>
          <a:fontRef idx="minor">
            <a:schemeClr val="tx1"/>
          </a:fontRef>
        </p:style>
      </p:cxnSp>
      <p:sp>
        <p:nvSpPr>
          <p:cNvPr id="36" name="原创设计师QQ598969553            _9"/>
          <p:cNvSpPr txBox="1"/>
          <p:nvPr/>
        </p:nvSpPr>
        <p:spPr>
          <a:xfrm>
            <a:off x="830580" y="1463675"/>
            <a:ext cx="3165475" cy="2835910"/>
          </a:xfrm>
          <a:prstGeom prst="rect">
            <a:avLst/>
          </a:prstGeom>
        </p:spPr>
        <p:txBody>
          <a:bodyPr vert="horz"/>
          <a:lstStyle>
            <a:lvl1pPr marL="0" indent="0" algn="l" defTabSz="457200" rtl="0" eaLnBrk="1" latinLnBrk="0" hangingPunct="1">
              <a:lnSpc>
                <a:spcPct val="120000"/>
              </a:lnSpc>
              <a:spcBef>
                <a:spcPct val="20000"/>
              </a:spcBef>
              <a:buFont typeface="Arial" charset="0"/>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9pPr>
          </a:lstStyle>
          <a:p>
            <a:pPr algn="just">
              <a:lnSpc>
                <a:spcPct val="130000"/>
              </a:lnSpc>
            </a:pPr>
            <a:r>
              <a:rPr lang="x-none" sz="1200" b="1" dirty="0">
                <a:solidFill>
                  <a:srgbClr val="42BAC8"/>
                </a:solidFill>
                <a:latin typeface="微软雅黑" pitchFamily="34" charset="-122"/>
                <a:ea typeface="微软雅黑" pitchFamily="34" charset="-122"/>
              </a:rPr>
              <a:t>	内容展示和资源共享，收售平台</a:t>
            </a:r>
            <a:endParaRPr lang="x-none" sz="1200" b="1" dirty="0">
              <a:solidFill>
                <a:srgbClr val="42BAC8"/>
              </a:solidFill>
              <a:latin typeface="微软雅黑" pitchFamily="34" charset="-122"/>
              <a:ea typeface="微软雅黑" pitchFamily="34" charset="-122"/>
            </a:endParaRPr>
          </a:p>
          <a:p>
            <a:pPr algn="just">
              <a:lnSpc>
                <a:spcPct val="130000"/>
              </a:lnSpc>
            </a:pPr>
            <a:endParaRPr lang="x-none" sz="1200" b="1" dirty="0">
              <a:solidFill>
                <a:srgbClr val="42BAC8"/>
              </a:solidFill>
              <a:latin typeface="微软雅黑" pitchFamily="34" charset="-122"/>
              <a:ea typeface="微软雅黑" pitchFamily="34" charset="-122"/>
            </a:endParaRPr>
          </a:p>
          <a:p>
            <a:pPr algn="just">
              <a:lnSpc>
                <a:spcPct val="130000"/>
              </a:lnSpc>
            </a:pPr>
            <a:r>
              <a:rPr lang="x-none" sz="1200" dirty="0">
                <a:solidFill>
                  <a:srgbClr val="414455"/>
                </a:solidFill>
                <a:latin typeface="微软雅黑" pitchFamily="34" charset="-122"/>
                <a:ea typeface="微软雅黑" pitchFamily="34" charset="-122"/>
              </a:rPr>
              <a:t>主要负责内容：</a:t>
            </a:r>
            <a:endParaRPr lang="x-none" sz="1200" dirty="0">
              <a:solidFill>
                <a:srgbClr val="414455"/>
              </a:solidFill>
              <a:latin typeface="微软雅黑" pitchFamily="34" charset="-122"/>
              <a:ea typeface="微软雅黑" pitchFamily="34" charset="-122"/>
            </a:endParaRPr>
          </a:p>
          <a:p>
            <a:pPr algn="just">
              <a:lnSpc>
                <a:spcPct val="130000"/>
              </a:lnSpc>
            </a:pPr>
            <a:r>
              <a:rPr lang="x-none" sz="1200" dirty="0">
                <a:solidFill>
                  <a:srgbClr val="414455"/>
                </a:solidFill>
                <a:latin typeface="微软雅黑" pitchFamily="34" charset="-122"/>
                <a:ea typeface="微软雅黑" pitchFamily="34" charset="-122"/>
              </a:rPr>
              <a:t>1. 前段界面优化，主要针对移动端的适配</a:t>
            </a:r>
            <a:endParaRPr lang="x-none" sz="1200" dirty="0">
              <a:solidFill>
                <a:srgbClr val="414455"/>
              </a:solidFill>
              <a:latin typeface="微软雅黑" pitchFamily="34" charset="-122"/>
              <a:ea typeface="微软雅黑" pitchFamily="34" charset="-122"/>
            </a:endParaRPr>
          </a:p>
          <a:p>
            <a:pPr algn="just">
              <a:lnSpc>
                <a:spcPct val="130000"/>
              </a:lnSpc>
            </a:pPr>
            <a:endParaRPr lang="x-none" sz="1200" dirty="0">
              <a:solidFill>
                <a:srgbClr val="414455"/>
              </a:solidFill>
              <a:latin typeface="微软雅黑" pitchFamily="34" charset="-122"/>
              <a:ea typeface="微软雅黑" pitchFamily="34" charset="-122"/>
            </a:endParaRPr>
          </a:p>
          <a:p>
            <a:pPr algn="just">
              <a:lnSpc>
                <a:spcPct val="130000"/>
              </a:lnSpc>
            </a:pPr>
            <a:r>
              <a:rPr lang="x-none" sz="1200" dirty="0">
                <a:solidFill>
                  <a:srgbClr val="414455"/>
                </a:solidFill>
                <a:latin typeface="微软雅黑" pitchFamily="34" charset="-122"/>
                <a:ea typeface="微软雅黑" pitchFamily="34" charset="-122"/>
              </a:rPr>
              <a:t>2. 后台bug修复</a:t>
            </a:r>
            <a:endParaRPr lang="x-none" sz="1200" dirty="0">
              <a:solidFill>
                <a:srgbClr val="414455"/>
              </a:solidFill>
              <a:latin typeface="微软雅黑" pitchFamily="34" charset="-122"/>
              <a:ea typeface="微软雅黑" pitchFamily="34" charset="-122"/>
            </a:endParaRPr>
          </a:p>
          <a:p>
            <a:pPr algn="just">
              <a:lnSpc>
                <a:spcPct val="130000"/>
              </a:lnSpc>
            </a:pPr>
            <a:endParaRPr lang="x-none" sz="1200" dirty="0">
              <a:solidFill>
                <a:srgbClr val="414455"/>
              </a:solidFill>
              <a:latin typeface="微软雅黑" pitchFamily="34" charset="-122"/>
              <a:ea typeface="微软雅黑" pitchFamily="34" charset="-122"/>
            </a:endParaRPr>
          </a:p>
          <a:p>
            <a:pPr algn="just">
              <a:lnSpc>
                <a:spcPct val="130000"/>
              </a:lnSpc>
            </a:pPr>
            <a:r>
              <a:rPr lang="x-none" sz="1200" dirty="0">
                <a:solidFill>
                  <a:srgbClr val="414455"/>
                </a:solidFill>
                <a:latin typeface="微软雅黑" pitchFamily="34" charset="-122"/>
                <a:ea typeface="微软雅黑" pitchFamily="34" charset="-122"/>
              </a:rPr>
              <a:t>3. 视频上传，转码问题处理</a:t>
            </a:r>
            <a:endParaRPr lang="x-none" sz="1200" dirty="0">
              <a:solidFill>
                <a:srgbClr val="414455"/>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outVertical)">
                                      <p:cBhvr>
                                        <p:cTn id="15" dur="500"/>
                                        <p:tgtEl>
                                          <p:spTgt spid="33"/>
                                        </p:tgtEl>
                                      </p:cBhvr>
                                    </p:animEffect>
                                  </p:childTnLst>
                                </p:cTn>
                              </p:par>
                            </p:childTnLst>
                          </p:cTn>
                        </p:par>
                        <p:par>
                          <p:cTn id="16" fill="hold">
                            <p:stCondLst>
                              <p:cond delay="135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3" grpId="0" bldLvl="0" animBg="1"/>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sym typeface="+mn-ea"/>
              </a:rPr>
              <a:t>入学后参加的工作</a:t>
            </a:r>
          </a:p>
        </p:txBody>
      </p:sp>
      <p:pic>
        <p:nvPicPr>
          <p:cNvPr id="32" name="Picture 31"/>
          <p:cNvPicPr>
            <a:picLocks noChangeAspect="1"/>
          </p:cNvPicPr>
          <p:nvPr/>
        </p:nvPicPr>
        <p:blipFill>
          <a:blip r:embed="rId1"/>
          <a:stretch>
            <a:fillRect/>
          </a:stretch>
        </p:blipFill>
        <p:spPr>
          <a:xfrm>
            <a:off x="6549390" y="550545"/>
            <a:ext cx="2506345" cy="4558030"/>
          </a:xfrm>
          <a:prstGeom prst="rect">
            <a:avLst/>
          </a:prstGeom>
        </p:spPr>
      </p:pic>
      <p:sp>
        <p:nvSpPr>
          <p:cNvPr id="33" name="原创设计师QQ598969553            _13"/>
          <p:cNvSpPr/>
          <p:nvPr/>
        </p:nvSpPr>
        <p:spPr>
          <a:xfrm>
            <a:off x="595554" y="776684"/>
            <a:ext cx="2880301" cy="347562"/>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p>
            <a:pPr algn="ctr"/>
            <a:r>
              <a:rPr lang="x-none" altLang="zh-CN" sz="1350" dirty="0">
                <a:latin typeface="微软雅黑" pitchFamily="34" charset="-122"/>
                <a:ea typeface="微软雅黑" pitchFamily="34" charset="-122"/>
              </a:rPr>
              <a:t>重创云平台</a:t>
            </a:r>
            <a:endParaRPr lang="x-none" altLang="zh-CN" sz="1350" dirty="0">
              <a:latin typeface="微软雅黑" pitchFamily="34" charset="-122"/>
              <a:ea typeface="微软雅黑" pitchFamily="34" charset="-122"/>
            </a:endParaRPr>
          </a:p>
        </p:txBody>
      </p:sp>
      <p:cxnSp>
        <p:nvCxnSpPr>
          <p:cNvPr id="34" name="原创设计师QQ598969553            _10"/>
          <p:cNvCxnSpPr/>
          <p:nvPr/>
        </p:nvCxnSpPr>
        <p:spPr>
          <a:xfrm flipV="1">
            <a:off x="4587770" y="1114560"/>
            <a:ext cx="0" cy="3360812"/>
          </a:xfrm>
          <a:prstGeom prst="line">
            <a:avLst/>
          </a:prstGeom>
          <a:ln w="3175">
            <a:solidFill>
              <a:srgbClr val="42BAC8"/>
            </a:solidFill>
          </a:ln>
        </p:spPr>
        <p:style>
          <a:lnRef idx="1">
            <a:schemeClr val="dk1"/>
          </a:lnRef>
          <a:fillRef idx="0">
            <a:schemeClr val="dk1"/>
          </a:fillRef>
          <a:effectRef idx="0">
            <a:schemeClr val="dk1"/>
          </a:effectRef>
          <a:fontRef idx="minor">
            <a:schemeClr val="tx1"/>
          </a:fontRef>
        </p:style>
      </p:cxnSp>
      <p:sp>
        <p:nvSpPr>
          <p:cNvPr id="36" name="原创设计师QQ598969553            _9"/>
          <p:cNvSpPr txBox="1"/>
          <p:nvPr/>
        </p:nvSpPr>
        <p:spPr>
          <a:xfrm>
            <a:off x="830580" y="1463675"/>
            <a:ext cx="3165475" cy="2835910"/>
          </a:xfrm>
          <a:prstGeom prst="rect">
            <a:avLst/>
          </a:prstGeom>
        </p:spPr>
        <p:txBody>
          <a:bodyPr vert="horz"/>
          <a:lstStyle>
            <a:lvl1pPr marL="0" indent="0" algn="l" defTabSz="457200" rtl="0" eaLnBrk="1" latinLnBrk="0" hangingPunct="1">
              <a:lnSpc>
                <a:spcPct val="120000"/>
              </a:lnSpc>
              <a:spcBef>
                <a:spcPct val="20000"/>
              </a:spcBef>
              <a:buFont typeface="Arial" charset="0"/>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9pPr>
          </a:lstStyle>
          <a:p>
            <a:pPr algn="just">
              <a:lnSpc>
                <a:spcPct val="130000"/>
              </a:lnSpc>
            </a:pPr>
            <a:r>
              <a:rPr lang="x-none" sz="1200" b="1" dirty="0">
                <a:solidFill>
                  <a:srgbClr val="42BAC8"/>
                </a:solidFill>
                <a:latin typeface="微软雅黑" pitchFamily="34" charset="-122"/>
                <a:ea typeface="微软雅黑" pitchFamily="34" charset="-122"/>
              </a:rPr>
              <a:t>	内容管理，工作流程控制平台</a:t>
            </a:r>
            <a:endParaRPr lang="x-none" sz="1200" b="1" dirty="0">
              <a:solidFill>
                <a:srgbClr val="42BAC8"/>
              </a:solidFill>
              <a:latin typeface="微软雅黑" pitchFamily="34" charset="-122"/>
              <a:ea typeface="微软雅黑" pitchFamily="34" charset="-122"/>
            </a:endParaRPr>
          </a:p>
          <a:p>
            <a:pPr algn="just">
              <a:lnSpc>
                <a:spcPct val="130000"/>
              </a:lnSpc>
            </a:pPr>
            <a:endParaRPr lang="x-none" sz="1200" b="1" dirty="0">
              <a:solidFill>
                <a:srgbClr val="42BAC8"/>
              </a:solidFill>
              <a:latin typeface="微软雅黑" pitchFamily="34" charset="-122"/>
              <a:ea typeface="微软雅黑" pitchFamily="34" charset="-122"/>
            </a:endParaRPr>
          </a:p>
          <a:p>
            <a:pPr algn="just">
              <a:lnSpc>
                <a:spcPct val="130000"/>
              </a:lnSpc>
            </a:pPr>
            <a:r>
              <a:rPr lang="x-none" sz="1200" dirty="0">
                <a:solidFill>
                  <a:srgbClr val="414455"/>
                </a:solidFill>
                <a:latin typeface="微软雅黑" pitchFamily="34" charset="-122"/>
                <a:ea typeface="微软雅黑" pitchFamily="34" charset="-122"/>
              </a:rPr>
              <a:t>主要负责内容：</a:t>
            </a:r>
            <a:endParaRPr lang="x-none" sz="1200" dirty="0">
              <a:solidFill>
                <a:srgbClr val="414455"/>
              </a:solidFill>
              <a:latin typeface="微软雅黑" pitchFamily="34" charset="-122"/>
              <a:ea typeface="微软雅黑" pitchFamily="34" charset="-122"/>
            </a:endParaRPr>
          </a:p>
          <a:p>
            <a:pPr algn="just">
              <a:lnSpc>
                <a:spcPct val="130000"/>
              </a:lnSpc>
            </a:pPr>
            <a:endParaRPr lang="x-none" sz="1200" dirty="0">
              <a:solidFill>
                <a:srgbClr val="414455"/>
              </a:solidFill>
              <a:latin typeface="微软雅黑" pitchFamily="34" charset="-122"/>
              <a:ea typeface="微软雅黑" pitchFamily="34" charset="-122"/>
            </a:endParaRPr>
          </a:p>
          <a:p>
            <a:pPr algn="just">
              <a:lnSpc>
                <a:spcPct val="130000"/>
              </a:lnSpc>
            </a:pPr>
            <a:r>
              <a:rPr lang="x-none" sz="1200" dirty="0">
                <a:solidFill>
                  <a:srgbClr val="414455"/>
                </a:solidFill>
                <a:latin typeface="微软雅黑" pitchFamily="34" charset="-122"/>
                <a:ea typeface="微软雅黑" pitchFamily="34" charset="-122"/>
              </a:rPr>
              <a:t>1. 参与项目工作流，架构和接口格式的设计</a:t>
            </a:r>
            <a:endParaRPr lang="x-none" sz="1200" dirty="0">
              <a:solidFill>
                <a:srgbClr val="414455"/>
              </a:solidFill>
              <a:latin typeface="微软雅黑" pitchFamily="34" charset="-122"/>
              <a:ea typeface="微软雅黑" pitchFamily="34" charset="-122"/>
            </a:endParaRPr>
          </a:p>
          <a:p>
            <a:pPr algn="just">
              <a:lnSpc>
                <a:spcPct val="130000"/>
              </a:lnSpc>
            </a:pPr>
            <a:endParaRPr lang="x-none" sz="1200" dirty="0">
              <a:solidFill>
                <a:srgbClr val="414455"/>
              </a:solidFill>
              <a:latin typeface="微软雅黑" pitchFamily="34" charset="-122"/>
              <a:ea typeface="微软雅黑" pitchFamily="34" charset="-122"/>
            </a:endParaRPr>
          </a:p>
          <a:p>
            <a:pPr algn="just">
              <a:lnSpc>
                <a:spcPct val="130000"/>
              </a:lnSpc>
            </a:pPr>
            <a:r>
              <a:rPr lang="x-none" sz="1200" dirty="0">
                <a:solidFill>
                  <a:srgbClr val="414455"/>
                </a:solidFill>
                <a:latin typeface="微软雅黑" pitchFamily="34" charset="-122"/>
                <a:ea typeface="微软雅黑" pitchFamily="34" charset="-122"/>
              </a:rPr>
              <a:t>2. 前后端分离架构前端架构的搭建</a:t>
            </a:r>
            <a:endParaRPr lang="x-none" sz="1200" dirty="0">
              <a:solidFill>
                <a:srgbClr val="414455"/>
              </a:solidFill>
              <a:latin typeface="微软雅黑" pitchFamily="34" charset="-122"/>
              <a:ea typeface="微软雅黑" pitchFamily="34" charset="-122"/>
            </a:endParaRPr>
          </a:p>
          <a:p>
            <a:pPr algn="just">
              <a:lnSpc>
                <a:spcPct val="130000"/>
              </a:lnSpc>
            </a:pPr>
            <a:endParaRPr lang="x-none" sz="1200" dirty="0">
              <a:solidFill>
                <a:srgbClr val="414455"/>
              </a:solidFill>
              <a:latin typeface="微软雅黑" pitchFamily="34" charset="-122"/>
              <a:ea typeface="微软雅黑" pitchFamily="34" charset="-122"/>
            </a:endParaRPr>
          </a:p>
          <a:p>
            <a:pPr algn="just">
              <a:lnSpc>
                <a:spcPct val="130000"/>
              </a:lnSpc>
            </a:pPr>
            <a:r>
              <a:rPr lang="x-none" sz="1200" dirty="0">
                <a:solidFill>
                  <a:srgbClr val="414455"/>
                </a:solidFill>
                <a:latin typeface="微软雅黑" pitchFamily="34" charset="-122"/>
                <a:ea typeface="微软雅黑" pitchFamily="34" charset="-122"/>
              </a:rPr>
              <a:t>3. 页面的实现和数据请求展示</a:t>
            </a:r>
            <a:endParaRPr lang="x-none" sz="1200" dirty="0">
              <a:solidFill>
                <a:srgbClr val="414455"/>
              </a:solidFill>
              <a:latin typeface="微软雅黑" pitchFamily="34" charset="-122"/>
              <a:ea typeface="微软雅黑" pitchFamily="34" charset="-122"/>
            </a:endParaRPr>
          </a:p>
          <a:p>
            <a:pPr algn="just">
              <a:lnSpc>
                <a:spcPct val="130000"/>
              </a:lnSpc>
            </a:pPr>
            <a:endParaRPr lang="x-none" sz="1200" dirty="0">
              <a:solidFill>
                <a:srgbClr val="414455"/>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outVertical)">
                                      <p:cBhvr>
                                        <p:cTn id="15" dur="500"/>
                                        <p:tgtEl>
                                          <p:spTgt spid="33"/>
                                        </p:tgtEl>
                                      </p:cBhvr>
                                    </p:animEffect>
                                  </p:childTnLst>
                                </p:cTn>
                              </p:par>
                            </p:childTnLst>
                          </p:cTn>
                        </p:par>
                        <p:par>
                          <p:cTn id="16" fill="hold">
                            <p:stCondLst>
                              <p:cond delay="135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3" grpId="0" bldLvl="0" animBg="1"/>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sym typeface="+mn-ea"/>
              </a:rPr>
              <a:t>入学后参加的工作</a:t>
            </a:r>
          </a:p>
        </p:txBody>
      </p:sp>
      <p:sp>
        <p:nvSpPr>
          <p:cNvPr id="7" name="十字箭头 6"/>
          <p:cNvSpPr/>
          <p:nvPr/>
        </p:nvSpPr>
        <p:spPr>
          <a:xfrm>
            <a:off x="3138094" y="1278734"/>
            <a:ext cx="2867819" cy="2867819"/>
          </a:xfrm>
          <a:prstGeom prst="quadArrow">
            <a:avLst>
              <a:gd name="adj1" fmla="val 2000"/>
              <a:gd name="adj2" fmla="val 4000"/>
              <a:gd name="adj3" fmla="val 5000"/>
            </a:avLst>
          </a:pr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8" name="组合 7"/>
          <p:cNvGrpSpPr/>
          <p:nvPr/>
        </p:nvGrpSpPr>
        <p:grpSpPr>
          <a:xfrm>
            <a:off x="3324503" y="1465143"/>
            <a:ext cx="1147127" cy="1147127"/>
            <a:chOff x="4432666" y="1953520"/>
            <a:chExt cx="1529503" cy="1529503"/>
          </a:xfrm>
        </p:grpSpPr>
        <p:sp>
          <p:nvSpPr>
            <p:cNvPr id="9" name="任意多边形 8"/>
            <p:cNvSpPr/>
            <p:nvPr/>
          </p:nvSpPr>
          <p:spPr>
            <a:xfrm>
              <a:off x="4432666" y="1953520"/>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solidFill>
              <a:srgbClr val="42BAC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26" tIns="161726" rIns="161726" bIns="161726" numCol="1" spcCol="1270" anchor="ctr" anchorCtr="0">
              <a:noAutofit/>
            </a:bodyPr>
            <a:lstStyle/>
            <a:p>
              <a:pPr algn="ctr" defTabSz="1233170">
                <a:lnSpc>
                  <a:spcPct val="90000"/>
                </a:lnSpc>
                <a:spcBef>
                  <a:spcPct val="0"/>
                </a:spcBef>
                <a:spcAft>
                  <a:spcPct val="35000"/>
                </a:spcAft>
              </a:pPr>
              <a:endParaRPr lang="zh-CN" altLang="en-US" sz="2775" dirty="0"/>
            </a:p>
          </p:txBody>
        </p:sp>
        <p:pic>
          <p:nvPicPr>
            <p:cNvPr id="10" name="图片 9"/>
            <p:cNvPicPr>
              <a:picLocks noChangeAspect="1"/>
            </p:cNvPicPr>
            <p:nvPr/>
          </p:nvPicPr>
          <p:blipFill>
            <a:blip r:embed="rId1" cstate="screen"/>
            <a:stretch>
              <a:fillRect/>
            </a:stretch>
          </p:blipFill>
          <p:spPr>
            <a:xfrm>
              <a:off x="4795114" y="2315966"/>
              <a:ext cx="804605" cy="804605"/>
            </a:xfrm>
            <a:prstGeom prst="rect">
              <a:avLst/>
            </a:prstGeom>
          </p:spPr>
        </p:pic>
      </p:grpSp>
      <p:grpSp>
        <p:nvGrpSpPr>
          <p:cNvPr id="11" name="组合 10"/>
          <p:cNvGrpSpPr/>
          <p:nvPr/>
        </p:nvGrpSpPr>
        <p:grpSpPr>
          <a:xfrm>
            <a:off x="3324503" y="2813017"/>
            <a:ext cx="1147127" cy="1147127"/>
            <a:chOff x="4432666" y="3750686"/>
            <a:chExt cx="1529503" cy="1529503"/>
          </a:xfrm>
        </p:grpSpPr>
        <p:sp>
          <p:nvSpPr>
            <p:cNvPr id="12" name="任意多边形 11"/>
            <p:cNvSpPr/>
            <p:nvPr/>
          </p:nvSpPr>
          <p:spPr>
            <a:xfrm>
              <a:off x="4432666" y="3750686"/>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solidFill>
              <a:srgbClr val="42BAC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26" tIns="161726" rIns="161726" bIns="161726" numCol="1" spcCol="1270" anchor="ctr" anchorCtr="0">
              <a:noAutofit/>
            </a:bodyPr>
            <a:lstStyle/>
            <a:p>
              <a:pPr algn="ctr" defTabSz="1233170">
                <a:lnSpc>
                  <a:spcPct val="90000"/>
                </a:lnSpc>
                <a:spcBef>
                  <a:spcPct val="0"/>
                </a:spcBef>
                <a:spcAft>
                  <a:spcPct val="35000"/>
                </a:spcAft>
              </a:pPr>
              <a:endParaRPr lang="zh-CN" altLang="en-US" sz="2775"/>
            </a:p>
          </p:txBody>
        </p:sp>
        <p:pic>
          <p:nvPicPr>
            <p:cNvPr id="13" name="图片 12"/>
            <p:cNvPicPr>
              <a:picLocks noChangeAspect="1"/>
            </p:cNvPicPr>
            <p:nvPr/>
          </p:nvPicPr>
          <p:blipFill>
            <a:blip r:embed="rId2" cstate="screen"/>
            <a:stretch>
              <a:fillRect/>
            </a:stretch>
          </p:blipFill>
          <p:spPr>
            <a:xfrm>
              <a:off x="4724774" y="4043880"/>
              <a:ext cx="945284" cy="945284"/>
            </a:xfrm>
            <a:prstGeom prst="rect">
              <a:avLst/>
            </a:prstGeom>
          </p:spPr>
        </p:pic>
      </p:grpSp>
      <p:grpSp>
        <p:nvGrpSpPr>
          <p:cNvPr id="14" name="组合 13"/>
          <p:cNvGrpSpPr/>
          <p:nvPr/>
        </p:nvGrpSpPr>
        <p:grpSpPr>
          <a:xfrm>
            <a:off x="4672378" y="1465143"/>
            <a:ext cx="1147127" cy="1147127"/>
            <a:chOff x="6229832" y="1953520"/>
            <a:chExt cx="1529503" cy="1529503"/>
          </a:xfrm>
        </p:grpSpPr>
        <p:sp>
          <p:nvSpPr>
            <p:cNvPr id="15" name="任意多边形 14"/>
            <p:cNvSpPr/>
            <p:nvPr/>
          </p:nvSpPr>
          <p:spPr>
            <a:xfrm>
              <a:off x="6229832" y="1953520"/>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solidFill>
              <a:srgbClr val="42BAC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26" tIns="161726" rIns="161726" bIns="161726" numCol="1" spcCol="1270" anchor="ctr" anchorCtr="0">
              <a:noAutofit/>
            </a:bodyPr>
            <a:lstStyle/>
            <a:p>
              <a:pPr algn="ctr" defTabSz="1233170">
                <a:lnSpc>
                  <a:spcPct val="90000"/>
                </a:lnSpc>
                <a:spcBef>
                  <a:spcPct val="0"/>
                </a:spcBef>
                <a:spcAft>
                  <a:spcPct val="35000"/>
                </a:spcAft>
              </a:pPr>
              <a:endParaRPr lang="zh-CN" altLang="en-US" sz="2775"/>
            </a:p>
          </p:txBody>
        </p:sp>
        <p:pic>
          <p:nvPicPr>
            <p:cNvPr id="16" name="图片 15"/>
            <p:cNvPicPr>
              <a:picLocks noChangeAspect="1"/>
            </p:cNvPicPr>
            <p:nvPr/>
          </p:nvPicPr>
          <p:blipFill>
            <a:blip r:embed="rId3" cstate="screen"/>
            <a:stretch>
              <a:fillRect/>
            </a:stretch>
          </p:blipFill>
          <p:spPr>
            <a:xfrm>
              <a:off x="6470767" y="2435557"/>
              <a:ext cx="1046362" cy="565425"/>
            </a:xfrm>
            <a:prstGeom prst="rect">
              <a:avLst/>
            </a:prstGeom>
          </p:spPr>
        </p:pic>
      </p:grpSp>
      <p:grpSp>
        <p:nvGrpSpPr>
          <p:cNvPr id="17" name="组合 16"/>
          <p:cNvGrpSpPr/>
          <p:nvPr/>
        </p:nvGrpSpPr>
        <p:grpSpPr>
          <a:xfrm>
            <a:off x="4672378" y="2813017"/>
            <a:ext cx="1147127" cy="1147127"/>
            <a:chOff x="6229832" y="3750686"/>
            <a:chExt cx="1529503" cy="1529503"/>
          </a:xfrm>
        </p:grpSpPr>
        <p:sp>
          <p:nvSpPr>
            <p:cNvPr id="18" name="任意多边形 17"/>
            <p:cNvSpPr/>
            <p:nvPr/>
          </p:nvSpPr>
          <p:spPr>
            <a:xfrm>
              <a:off x="6229832" y="3750686"/>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solidFill>
              <a:srgbClr val="42BAC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726" tIns="161726" rIns="161726" bIns="161726" numCol="1" spcCol="1270" anchor="ctr" anchorCtr="0">
              <a:noAutofit/>
            </a:bodyPr>
            <a:lstStyle/>
            <a:p>
              <a:pPr algn="ctr" defTabSz="1233170">
                <a:lnSpc>
                  <a:spcPct val="90000"/>
                </a:lnSpc>
                <a:spcBef>
                  <a:spcPct val="0"/>
                </a:spcBef>
                <a:spcAft>
                  <a:spcPct val="35000"/>
                </a:spcAft>
              </a:pPr>
              <a:endParaRPr lang="zh-CN" altLang="en-US" sz="2775"/>
            </a:p>
          </p:txBody>
        </p:sp>
        <p:pic>
          <p:nvPicPr>
            <p:cNvPr id="19" name="图片 18"/>
            <p:cNvPicPr>
              <a:picLocks noChangeAspect="1"/>
            </p:cNvPicPr>
            <p:nvPr/>
          </p:nvPicPr>
          <p:blipFill>
            <a:blip r:embed="rId4" cstate="screen"/>
            <a:stretch>
              <a:fillRect/>
            </a:stretch>
          </p:blipFill>
          <p:spPr>
            <a:xfrm>
              <a:off x="6566360" y="4090165"/>
              <a:ext cx="855175" cy="855175"/>
            </a:xfrm>
            <a:prstGeom prst="rect">
              <a:avLst/>
            </a:prstGeom>
          </p:spPr>
        </p:pic>
      </p:grpSp>
      <p:grpSp>
        <p:nvGrpSpPr>
          <p:cNvPr id="20" name="组合 19"/>
          <p:cNvGrpSpPr/>
          <p:nvPr/>
        </p:nvGrpSpPr>
        <p:grpSpPr>
          <a:xfrm>
            <a:off x="845628" y="1443854"/>
            <a:ext cx="2106059" cy="952220"/>
            <a:chOff x="1127500" y="1925139"/>
            <a:chExt cx="2808078" cy="1269626"/>
          </a:xfrm>
        </p:grpSpPr>
        <p:sp>
          <p:nvSpPr>
            <p:cNvPr id="21" name="文本框 20"/>
            <p:cNvSpPr txBox="1"/>
            <p:nvPr/>
          </p:nvSpPr>
          <p:spPr>
            <a:xfrm>
              <a:off x="1127501" y="1925139"/>
              <a:ext cx="2808075" cy="336126"/>
            </a:xfrm>
            <a:prstGeom prst="rect">
              <a:avLst/>
            </a:prstGeom>
            <a:noFill/>
          </p:spPr>
          <p:txBody>
            <a:bodyPr wrap="square" rtlCol="0">
              <a:spAutoFit/>
            </a:bodyPr>
            <a:lstStyle/>
            <a:p>
              <a:pPr algn="r">
                <a:lnSpc>
                  <a:spcPct val="90000"/>
                </a:lnSpc>
                <a:spcBef>
                  <a:spcPts val="750"/>
                </a:spcBef>
              </a:pPr>
              <a:r>
                <a:rPr lang="x-none" altLang="zh-CN" sz="1015" b="1" dirty="0">
                  <a:solidFill>
                    <a:srgbClr val="42BAC8"/>
                  </a:solidFill>
                  <a:latin typeface="微软雅黑" pitchFamily="34" charset="-122"/>
                  <a:ea typeface="微软雅黑" pitchFamily="34" charset="-122"/>
                </a:rPr>
                <a:t>数据抓取</a:t>
              </a:r>
              <a:endParaRPr lang="x-none" altLang="zh-CN" sz="1015" b="1" dirty="0">
                <a:solidFill>
                  <a:srgbClr val="42BAC8"/>
                </a:solidFill>
                <a:latin typeface="微软雅黑" pitchFamily="34" charset="-122"/>
                <a:ea typeface="微软雅黑" pitchFamily="34" charset="-122"/>
              </a:endParaRPr>
            </a:p>
          </p:txBody>
        </p:sp>
        <p:sp>
          <p:nvSpPr>
            <p:cNvPr id="22" name="文本框 21"/>
            <p:cNvSpPr txBox="1"/>
            <p:nvPr/>
          </p:nvSpPr>
          <p:spPr>
            <a:xfrm>
              <a:off x="1127500" y="2201626"/>
              <a:ext cx="2808078" cy="993139"/>
            </a:xfrm>
            <a:prstGeom prst="rect">
              <a:avLst/>
            </a:prstGeom>
            <a:noFill/>
          </p:spPr>
          <p:txBody>
            <a:bodyPr wrap="square" rtlCol="0">
              <a:spAutoFit/>
            </a:bodyPr>
            <a:lstStyle/>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利用python爬取途牛， 穷游等相关旅游网站的问答数据，</a:t>
              </a:r>
              <a:endParaRPr lang="x-none" altLang="en-US" sz="1050" dirty="0">
                <a:solidFill>
                  <a:schemeClr val="tx1">
                    <a:lumMod val="75000"/>
                    <a:lumOff val="25000"/>
                  </a:schemeClr>
                </a:solidFill>
                <a:latin typeface="微软雅黑" pitchFamily="34" charset="-122"/>
                <a:ea typeface="微软雅黑" pitchFamily="34" charset="-122"/>
              </a:endParaRPr>
            </a:p>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scrapy+mongodb</a:t>
              </a:r>
              <a:endParaRPr lang="x-none" altLang="en-US" sz="1050" dirty="0">
                <a:solidFill>
                  <a:schemeClr val="tx1">
                    <a:lumMod val="75000"/>
                    <a:lumOff val="25000"/>
                  </a:schemeClr>
                </a:solidFill>
                <a:latin typeface="微软雅黑" pitchFamily="34" charset="-122"/>
                <a:ea typeface="微软雅黑" pitchFamily="34" charset="-122"/>
              </a:endParaRPr>
            </a:p>
          </p:txBody>
        </p:sp>
      </p:grpSp>
      <p:grpSp>
        <p:nvGrpSpPr>
          <p:cNvPr id="23" name="组合 22"/>
          <p:cNvGrpSpPr/>
          <p:nvPr/>
        </p:nvGrpSpPr>
        <p:grpSpPr>
          <a:xfrm>
            <a:off x="845628" y="2791729"/>
            <a:ext cx="2106059" cy="734416"/>
            <a:chOff x="1127500" y="3722304"/>
            <a:chExt cx="2808078" cy="979220"/>
          </a:xfrm>
        </p:grpSpPr>
        <p:sp>
          <p:nvSpPr>
            <p:cNvPr id="24" name="文本框 23"/>
            <p:cNvSpPr txBox="1"/>
            <p:nvPr/>
          </p:nvSpPr>
          <p:spPr>
            <a:xfrm>
              <a:off x="1127501" y="3722304"/>
              <a:ext cx="2808075" cy="336126"/>
            </a:xfrm>
            <a:prstGeom prst="rect">
              <a:avLst/>
            </a:prstGeom>
            <a:noFill/>
          </p:spPr>
          <p:txBody>
            <a:bodyPr wrap="square" rtlCol="0">
              <a:spAutoFit/>
            </a:bodyPr>
            <a:lstStyle/>
            <a:p>
              <a:pPr algn="r">
                <a:lnSpc>
                  <a:spcPct val="90000"/>
                </a:lnSpc>
                <a:spcBef>
                  <a:spcPts val="750"/>
                </a:spcBef>
              </a:pPr>
              <a:r>
                <a:rPr lang="x-none" altLang="zh-CN" sz="1015" b="1" dirty="0">
                  <a:solidFill>
                    <a:srgbClr val="42BAC8"/>
                  </a:solidFill>
                  <a:latin typeface="微软雅黑" pitchFamily="34" charset="-122"/>
                  <a:ea typeface="微软雅黑" pitchFamily="34" charset="-122"/>
                </a:rPr>
                <a:t>hadoop大数据存储和计算平台</a:t>
              </a:r>
              <a:endParaRPr lang="x-none" altLang="zh-CN" sz="1015" b="1" dirty="0">
                <a:solidFill>
                  <a:srgbClr val="42BAC8"/>
                </a:solidFill>
                <a:latin typeface="微软雅黑" pitchFamily="34" charset="-122"/>
                <a:ea typeface="微软雅黑" pitchFamily="34" charset="-122"/>
              </a:endParaRPr>
            </a:p>
          </p:txBody>
        </p:sp>
        <p:sp>
          <p:nvSpPr>
            <p:cNvPr id="25" name="文本框 24"/>
            <p:cNvSpPr txBox="1"/>
            <p:nvPr/>
          </p:nvSpPr>
          <p:spPr>
            <a:xfrm>
              <a:off x="1127500" y="3998791"/>
              <a:ext cx="2808078" cy="702733"/>
            </a:xfrm>
            <a:prstGeom prst="rect">
              <a:avLst/>
            </a:prstGeom>
            <a:noFill/>
          </p:spPr>
          <p:txBody>
            <a:bodyPr wrap="square" rtlCol="0">
              <a:spAutoFit/>
            </a:bodyPr>
            <a:lstStyle/>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搭建hadoop+hbase的分布式大数据分析和存储平台</a:t>
              </a:r>
              <a:endParaRPr lang="x-none" altLang="en-US" sz="1050" dirty="0">
                <a:solidFill>
                  <a:schemeClr val="tx1">
                    <a:lumMod val="75000"/>
                    <a:lumOff val="25000"/>
                  </a:schemeClr>
                </a:solidFill>
                <a:latin typeface="微软雅黑" pitchFamily="34" charset="-122"/>
                <a:ea typeface="微软雅黑" pitchFamily="34" charset="-122"/>
              </a:endParaRPr>
            </a:p>
          </p:txBody>
        </p:sp>
      </p:grpSp>
      <p:grpSp>
        <p:nvGrpSpPr>
          <p:cNvPr id="26" name="组合 25"/>
          <p:cNvGrpSpPr/>
          <p:nvPr/>
        </p:nvGrpSpPr>
        <p:grpSpPr>
          <a:xfrm>
            <a:off x="6186613" y="1443854"/>
            <a:ext cx="2106059" cy="952220"/>
            <a:chOff x="8248814" y="1925139"/>
            <a:chExt cx="2808078" cy="1269626"/>
          </a:xfrm>
        </p:grpSpPr>
        <p:sp>
          <p:nvSpPr>
            <p:cNvPr id="27" name="文本框 26"/>
            <p:cNvSpPr txBox="1"/>
            <p:nvPr/>
          </p:nvSpPr>
          <p:spPr>
            <a:xfrm>
              <a:off x="8248815" y="1925139"/>
              <a:ext cx="2808075" cy="336126"/>
            </a:xfrm>
            <a:prstGeom prst="rect">
              <a:avLst/>
            </a:prstGeom>
            <a:noFill/>
          </p:spPr>
          <p:txBody>
            <a:bodyPr wrap="square" rtlCol="0">
              <a:spAutoFit/>
            </a:bodyPr>
            <a:lstStyle/>
            <a:p>
              <a:pPr>
                <a:lnSpc>
                  <a:spcPct val="90000"/>
                </a:lnSpc>
                <a:spcBef>
                  <a:spcPts val="750"/>
                </a:spcBef>
              </a:pPr>
              <a:r>
                <a:rPr lang="x-none" altLang="zh-CN" sz="1015" b="1" dirty="0">
                  <a:solidFill>
                    <a:srgbClr val="42BAC8"/>
                  </a:solidFill>
                  <a:latin typeface="微软雅黑" pitchFamily="34" charset="-122"/>
                  <a:ea typeface="微软雅黑" pitchFamily="34" charset="-122"/>
                </a:rPr>
                <a:t>app抽奖模块的API编写</a:t>
              </a:r>
              <a:endParaRPr lang="x-none" altLang="zh-CN" sz="1015" b="1" dirty="0">
                <a:solidFill>
                  <a:srgbClr val="42BAC8"/>
                </a:solidFill>
                <a:latin typeface="微软雅黑" pitchFamily="34" charset="-122"/>
                <a:ea typeface="微软雅黑" pitchFamily="34" charset="-122"/>
              </a:endParaRPr>
            </a:p>
          </p:txBody>
        </p:sp>
        <p:sp>
          <p:nvSpPr>
            <p:cNvPr id="28" name="文本框 27"/>
            <p:cNvSpPr txBox="1"/>
            <p:nvPr/>
          </p:nvSpPr>
          <p:spPr>
            <a:xfrm>
              <a:off x="8248814" y="2201626"/>
              <a:ext cx="2808078" cy="993139"/>
            </a:xfrm>
            <a:prstGeom prst="rect">
              <a:avLst/>
            </a:prstGeom>
            <a:noFill/>
          </p:spPr>
          <p:txBody>
            <a:bodyPr wrap="square" rtlCol="0">
              <a:spAutoFit/>
            </a:bodyPr>
            <a:lstStyle/>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搭建经典的ssm架构，设计数据库格式，按照api设计格式接受返回相关格式json数据。</a:t>
              </a:r>
              <a:endParaRPr lang="x-none" altLang="en-US" sz="1050" dirty="0">
                <a:solidFill>
                  <a:schemeClr val="tx1">
                    <a:lumMod val="75000"/>
                    <a:lumOff val="25000"/>
                  </a:schemeClr>
                </a:solidFill>
                <a:latin typeface="微软雅黑" pitchFamily="34" charset="-122"/>
                <a:ea typeface="微软雅黑" pitchFamily="34" charset="-122"/>
              </a:endParaRPr>
            </a:p>
          </p:txBody>
        </p:sp>
      </p:grpSp>
      <p:grpSp>
        <p:nvGrpSpPr>
          <p:cNvPr id="29" name="组合 28"/>
          <p:cNvGrpSpPr/>
          <p:nvPr/>
        </p:nvGrpSpPr>
        <p:grpSpPr>
          <a:xfrm>
            <a:off x="6186613" y="2791729"/>
            <a:ext cx="2106059" cy="734416"/>
            <a:chOff x="8248814" y="3722304"/>
            <a:chExt cx="2808078" cy="979220"/>
          </a:xfrm>
        </p:grpSpPr>
        <p:sp>
          <p:nvSpPr>
            <p:cNvPr id="30" name="文本框 29"/>
            <p:cNvSpPr txBox="1"/>
            <p:nvPr/>
          </p:nvSpPr>
          <p:spPr>
            <a:xfrm>
              <a:off x="8248815" y="3722304"/>
              <a:ext cx="2808075" cy="336126"/>
            </a:xfrm>
            <a:prstGeom prst="rect">
              <a:avLst/>
            </a:prstGeom>
            <a:noFill/>
          </p:spPr>
          <p:txBody>
            <a:bodyPr wrap="square" rtlCol="0">
              <a:spAutoFit/>
            </a:bodyPr>
            <a:lstStyle/>
            <a:p>
              <a:pPr>
                <a:lnSpc>
                  <a:spcPct val="90000"/>
                </a:lnSpc>
                <a:spcBef>
                  <a:spcPts val="750"/>
                </a:spcBef>
              </a:pPr>
              <a:r>
                <a:rPr lang="x-none" altLang="zh-CN" sz="1015" b="1" dirty="0">
                  <a:solidFill>
                    <a:srgbClr val="42BAC8"/>
                  </a:solidFill>
                  <a:latin typeface="微软雅黑" pitchFamily="34" charset="-122"/>
                  <a:ea typeface="微软雅黑" pitchFamily="34" charset="-122"/>
                </a:rPr>
                <a:t>神经网络相关知识储备</a:t>
              </a:r>
              <a:endParaRPr lang="x-none" altLang="zh-CN" sz="1015" b="1" dirty="0">
                <a:solidFill>
                  <a:srgbClr val="42BAC8"/>
                </a:solidFill>
                <a:latin typeface="微软雅黑" pitchFamily="34" charset="-122"/>
                <a:ea typeface="微软雅黑" pitchFamily="34" charset="-122"/>
              </a:endParaRPr>
            </a:p>
          </p:txBody>
        </p:sp>
        <p:sp>
          <p:nvSpPr>
            <p:cNvPr id="31" name="文本框 30"/>
            <p:cNvSpPr txBox="1"/>
            <p:nvPr/>
          </p:nvSpPr>
          <p:spPr>
            <a:xfrm>
              <a:off x="8248814" y="3998791"/>
              <a:ext cx="2808078" cy="702733"/>
            </a:xfrm>
            <a:prstGeom prst="rect">
              <a:avLst/>
            </a:prstGeom>
            <a:noFill/>
          </p:spPr>
          <p:txBody>
            <a:bodyPr wrap="square" rtlCol="0">
              <a:spAutoFit/>
            </a:bodyPr>
            <a:lstStyle/>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学习神经网络相关知识，并运行经典模型</a:t>
              </a:r>
              <a:endParaRPr lang="x-none" altLang="en-US" sz="1050" dirty="0">
                <a:solidFill>
                  <a:schemeClr val="tx1">
                    <a:lumMod val="75000"/>
                    <a:lumOff val="25000"/>
                  </a:schemeClr>
                </a:solidFill>
                <a:latin typeface="微软雅黑" pitchFamily="34" charset="-122"/>
                <a:ea typeface="微软雅黑" pitchFamily="34" charset="-122"/>
              </a:endParaRPr>
            </a:p>
          </p:txBody>
        </p:sp>
      </p:grpSp>
      <p:sp>
        <p:nvSpPr>
          <p:cNvPr id="33" name="原创设计师QQ598969553            _13"/>
          <p:cNvSpPr/>
          <p:nvPr/>
        </p:nvSpPr>
        <p:spPr>
          <a:xfrm>
            <a:off x="3070149" y="776684"/>
            <a:ext cx="2880301" cy="347562"/>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p>
            <a:pPr algn="ctr"/>
            <a:r>
              <a:rPr lang="x-none" altLang="zh-CN" sz="1350" dirty="0">
                <a:latin typeface="微软雅黑" pitchFamily="34" charset="-122"/>
                <a:ea typeface="微软雅黑" pitchFamily="34" charset="-122"/>
              </a:rPr>
              <a:t>实习工作</a:t>
            </a:r>
            <a:endParaRPr lang="x-none" altLang="zh-CN" sz="1350"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6" presetClass="entr" presetSubtype="3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out)">
                                      <p:cBhvr>
                                        <p:cTn id="15" dur="1000"/>
                                        <p:tgtEl>
                                          <p:spTgt spid="7"/>
                                        </p:tgtEl>
                                      </p:cBhvr>
                                    </p:animEffect>
                                  </p:childTnLst>
                                </p:cTn>
                              </p:par>
                            </p:childTnLst>
                          </p:cTn>
                        </p:par>
                        <p:par>
                          <p:cTn id="16" fill="hold">
                            <p:stCondLst>
                              <p:cond delay="1850"/>
                            </p:stCondLst>
                            <p:childTnLst>
                              <p:par>
                                <p:cTn id="17" presetID="18" presetClass="entr" presetSubtype="9"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upLeft)">
                                      <p:cBhvr>
                                        <p:cTn id="19" dur="500"/>
                                        <p:tgtEl>
                                          <p:spTgt spid="8"/>
                                        </p:tgtEl>
                                      </p:cBhvr>
                                    </p:animEffect>
                                  </p:childTnLst>
                                </p:cTn>
                              </p:par>
                              <p:par>
                                <p:cTn id="20" presetID="18" presetClass="entr" presetSubtype="3"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upRight)">
                                      <p:cBhvr>
                                        <p:cTn id="22" dur="500"/>
                                        <p:tgtEl>
                                          <p:spTgt spid="14"/>
                                        </p:tgtEl>
                                      </p:cBhvr>
                                    </p:animEffect>
                                  </p:childTnLst>
                                </p:cTn>
                              </p:par>
                              <p:par>
                                <p:cTn id="23" presetID="18" presetClass="entr" presetSubtype="6"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Right)">
                                      <p:cBhvr>
                                        <p:cTn id="25" dur="500"/>
                                        <p:tgtEl>
                                          <p:spTgt spid="17"/>
                                        </p:tgtEl>
                                      </p:cBhvr>
                                    </p:animEffect>
                                  </p:childTnLst>
                                </p:cTn>
                              </p:par>
                              <p:par>
                                <p:cTn id="26" presetID="18" presetClass="entr" presetSubtype="12"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strips(downLeft)">
                                      <p:cBhvr>
                                        <p:cTn id="28" dur="500"/>
                                        <p:tgtEl>
                                          <p:spTgt spid="11"/>
                                        </p:tgtEl>
                                      </p:cBhvr>
                                    </p:animEffect>
                                  </p:childTnLst>
                                </p:cTn>
                              </p:par>
                            </p:childTnLst>
                          </p:cTn>
                        </p:par>
                        <p:par>
                          <p:cTn id="29" fill="hold">
                            <p:stCondLst>
                              <p:cond delay="2350"/>
                            </p:stCondLst>
                            <p:childTnLst>
                              <p:par>
                                <p:cTn id="30" presetID="49" presetClass="entr" presetSubtype="0" decel="10000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 calcmode="lin" valueType="num">
                                      <p:cBhvr>
                                        <p:cTn id="34" dur="500" fill="hold"/>
                                        <p:tgtEl>
                                          <p:spTgt spid="20"/>
                                        </p:tgtEl>
                                        <p:attrNameLst>
                                          <p:attrName>style.rotation</p:attrName>
                                        </p:attrNameLst>
                                      </p:cBhvr>
                                      <p:tavLst>
                                        <p:tav tm="0">
                                          <p:val>
                                            <p:fltVal val="360"/>
                                          </p:val>
                                        </p:tav>
                                        <p:tav tm="100000">
                                          <p:val>
                                            <p:fltVal val="0"/>
                                          </p:val>
                                        </p:tav>
                                      </p:tavLst>
                                    </p:anim>
                                    <p:animEffect transition="in" filter="fade">
                                      <p:cBhvr>
                                        <p:cTn id="35" dur="500"/>
                                        <p:tgtEl>
                                          <p:spTgt spid="20"/>
                                        </p:tgtEl>
                                      </p:cBhvr>
                                    </p:animEffect>
                                  </p:childTnLst>
                                </p:cTn>
                              </p:par>
                              <p:par>
                                <p:cTn id="36" presetID="49" presetClass="entr" presetSubtype="0" decel="10000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 calcmode="lin" valueType="num">
                                      <p:cBhvr>
                                        <p:cTn id="40" dur="500" fill="hold"/>
                                        <p:tgtEl>
                                          <p:spTgt spid="23"/>
                                        </p:tgtEl>
                                        <p:attrNameLst>
                                          <p:attrName>style.rotation</p:attrName>
                                        </p:attrNameLst>
                                      </p:cBhvr>
                                      <p:tavLst>
                                        <p:tav tm="0">
                                          <p:val>
                                            <p:fltVal val="360"/>
                                          </p:val>
                                        </p:tav>
                                        <p:tav tm="100000">
                                          <p:val>
                                            <p:fltVal val="0"/>
                                          </p:val>
                                        </p:tav>
                                      </p:tavLst>
                                    </p:anim>
                                    <p:animEffect transition="in" filter="fade">
                                      <p:cBhvr>
                                        <p:cTn id="41" dur="500"/>
                                        <p:tgtEl>
                                          <p:spTgt spid="23"/>
                                        </p:tgtEl>
                                      </p:cBhvr>
                                    </p:animEffect>
                                  </p:childTnLst>
                                </p:cTn>
                              </p:par>
                              <p:par>
                                <p:cTn id="42" presetID="49" presetClass="entr" presetSubtype="0" decel="10000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 calcmode="lin" valueType="num">
                                      <p:cBhvr>
                                        <p:cTn id="46" dur="500" fill="hold"/>
                                        <p:tgtEl>
                                          <p:spTgt spid="26"/>
                                        </p:tgtEl>
                                        <p:attrNameLst>
                                          <p:attrName>style.rotation</p:attrName>
                                        </p:attrNameLst>
                                      </p:cBhvr>
                                      <p:tavLst>
                                        <p:tav tm="0">
                                          <p:val>
                                            <p:fltVal val="360"/>
                                          </p:val>
                                        </p:tav>
                                        <p:tav tm="100000">
                                          <p:val>
                                            <p:fltVal val="0"/>
                                          </p:val>
                                        </p:tav>
                                      </p:tavLst>
                                    </p:anim>
                                    <p:animEffect transition="in" filter="fade">
                                      <p:cBhvr>
                                        <p:cTn id="47" dur="500"/>
                                        <p:tgtEl>
                                          <p:spTgt spid="26"/>
                                        </p:tgtEl>
                                      </p:cBhvr>
                                    </p:animEffect>
                                  </p:childTnLst>
                                </p:cTn>
                              </p:par>
                              <p:par>
                                <p:cTn id="48" presetID="49" presetClass="entr" presetSubtype="0" decel="10000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anim calcmode="lin" valueType="num">
                                      <p:cBhvr>
                                        <p:cTn id="52" dur="500" fill="hold"/>
                                        <p:tgtEl>
                                          <p:spTgt spid="29"/>
                                        </p:tgtEl>
                                        <p:attrNameLst>
                                          <p:attrName>style.rotation</p:attrName>
                                        </p:attrNameLst>
                                      </p:cBhvr>
                                      <p:tavLst>
                                        <p:tav tm="0">
                                          <p:val>
                                            <p:fltVal val="360"/>
                                          </p:val>
                                        </p:tav>
                                        <p:tav tm="100000">
                                          <p:val>
                                            <p:fltVal val="0"/>
                                          </p:val>
                                        </p:tav>
                                      </p:tavLst>
                                    </p:anim>
                                    <p:animEffect transition="in" filter="fade">
                                      <p:cBhvr>
                                        <p:cTn id="53" dur="500"/>
                                        <p:tgtEl>
                                          <p:spTgt spid="29"/>
                                        </p:tgtEl>
                                      </p:cBhvr>
                                    </p:animEffect>
                                  </p:childTnLst>
                                </p:cTn>
                              </p:par>
                            </p:childTnLst>
                          </p:cTn>
                        </p:par>
                        <p:par>
                          <p:cTn id="54" fill="hold">
                            <p:stCondLst>
                              <p:cond delay="2850"/>
                            </p:stCondLst>
                            <p:childTnLst>
                              <p:par>
                                <p:cTn id="55" presetID="16" presetClass="entr" presetSubtype="37"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arn(outVertical)">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sym typeface="+mn-ea"/>
              </a:rPr>
              <a:t>入学后参加的工作</a:t>
            </a:r>
          </a:p>
        </p:txBody>
      </p:sp>
      <p:grpSp>
        <p:nvGrpSpPr>
          <p:cNvPr id="2" name="组合 30"/>
          <p:cNvGrpSpPr/>
          <p:nvPr/>
        </p:nvGrpSpPr>
        <p:grpSpPr>
          <a:xfrm>
            <a:off x="1009650" y="773430"/>
            <a:ext cx="662940" cy="625490"/>
            <a:chOff x="1331651" y="2945166"/>
            <a:chExt cx="2099921" cy="1163997"/>
          </a:xfrm>
        </p:grpSpPr>
        <p:sp>
          <p:nvSpPr>
            <p:cNvPr id="32" name="矩形 31"/>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35" name="文本框 33"/>
            <p:cNvSpPr txBox="1"/>
            <p:nvPr/>
          </p:nvSpPr>
          <p:spPr>
            <a:xfrm>
              <a:off x="1843808" y="3042093"/>
              <a:ext cx="1075605" cy="1067070"/>
            </a:xfrm>
            <a:prstGeom prst="rect">
              <a:avLst/>
            </a:prstGeom>
            <a:noFill/>
          </p:spPr>
          <p:txBody>
            <a:bodyPr wrap="square" rtlCol="0">
              <a:spAutoFit/>
            </a:bodyPr>
            <a:p>
              <a:pPr algn="ctr">
                <a:lnSpc>
                  <a:spcPct val="90000"/>
                </a:lnSpc>
                <a:spcBef>
                  <a:spcPts val="750"/>
                </a:spcBef>
              </a:pPr>
              <a:r>
                <a:rPr lang="en-US" altLang="zh-CN" sz="3000" dirty="0">
                  <a:solidFill>
                    <a:srgbClr val="D2EFF2"/>
                  </a:solidFill>
                  <a:latin typeface="微软雅黑" pitchFamily="34" charset="-122"/>
                  <a:ea typeface="微软雅黑" pitchFamily="34" charset="-122"/>
                </a:rPr>
                <a:t>1</a:t>
              </a:r>
              <a:endParaRPr lang="zh-CN" altLang="en-US" sz="3000" dirty="0">
                <a:solidFill>
                  <a:srgbClr val="D2EFF2"/>
                </a:solidFill>
                <a:latin typeface="微软雅黑" pitchFamily="34" charset="-122"/>
                <a:ea typeface="微软雅黑" pitchFamily="34" charset="-122"/>
              </a:endParaRPr>
            </a:p>
          </p:txBody>
        </p:sp>
      </p:grpSp>
      <p:sp>
        <p:nvSpPr>
          <p:cNvPr id="36" name="文本框 21"/>
          <p:cNvSpPr txBox="1"/>
          <p:nvPr/>
        </p:nvSpPr>
        <p:spPr>
          <a:xfrm>
            <a:off x="2181860" y="877570"/>
            <a:ext cx="5202555" cy="527050"/>
          </a:xfrm>
          <a:prstGeom prst="rect">
            <a:avLst/>
          </a:prstGeom>
          <a:noFill/>
        </p:spPr>
        <p:txBody>
          <a:bodyPr wrap="square" rtlCol="0">
            <a:spAutoFit/>
          </a:bodyPr>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搭建智能化网络信息安全实验平台</a:t>
            </a:r>
            <a:endParaRPr lang="x-none" altLang="en-US" sz="1050" dirty="0">
              <a:solidFill>
                <a:schemeClr val="tx1">
                  <a:lumMod val="75000"/>
                  <a:lumOff val="25000"/>
                </a:schemeClr>
              </a:solidFill>
              <a:latin typeface="微软雅黑" pitchFamily="34" charset="-122"/>
              <a:ea typeface="微软雅黑" pitchFamily="34" charset="-122"/>
            </a:endParaRPr>
          </a:p>
          <a:p>
            <a:pPr algn="just">
              <a:lnSpc>
                <a:spcPct val="130000"/>
              </a:lnSpc>
            </a:pPr>
            <a:endParaRPr lang="x-none" altLang="en-US" sz="1050" dirty="0">
              <a:solidFill>
                <a:schemeClr val="tx1">
                  <a:lumMod val="75000"/>
                  <a:lumOff val="25000"/>
                </a:schemeClr>
              </a:solidFill>
              <a:latin typeface="微软雅黑" pitchFamily="34" charset="-122"/>
              <a:ea typeface="微软雅黑" pitchFamily="34" charset="-122"/>
            </a:endParaRPr>
          </a:p>
        </p:txBody>
      </p:sp>
      <p:sp>
        <p:nvSpPr>
          <p:cNvPr id="45" name="TextBox 44"/>
          <p:cNvSpPr txBox="1"/>
          <p:nvPr/>
        </p:nvSpPr>
        <p:spPr>
          <a:xfrm>
            <a:off x="153035" y="1759585"/>
            <a:ext cx="3032760" cy="2682875"/>
          </a:xfrm>
          <a:prstGeom prst="rect">
            <a:avLst/>
          </a:prstGeom>
          <a:noFill/>
        </p:spPr>
        <p:txBody>
          <a:bodyPr wrap="square" rtlCol="0" anchor="t">
            <a:spAutoFit/>
          </a:bodyPr>
          <a:p>
            <a:pPr algn="just">
              <a:lnSpc>
                <a:spcPct val="130000"/>
              </a:lnSpc>
            </a:pPr>
            <a:r>
              <a:rPr lang="x-none" altLang="en-US" sz="1300" dirty="0">
                <a:solidFill>
                  <a:schemeClr val="tx1">
                    <a:lumMod val="75000"/>
                    <a:lumOff val="25000"/>
                  </a:schemeClr>
                </a:solidFill>
                <a:latin typeface="微软雅黑" pitchFamily="34" charset="-122"/>
                <a:ea typeface="微软雅黑" pitchFamily="34" charset="-122"/>
                <a:sym typeface="+mn-ea"/>
              </a:rPr>
              <a:t>a. 网络拓扑的制定</a:t>
            </a:r>
            <a:endParaRPr lang="x-none" altLang="en-US" sz="1300" dirty="0">
              <a:solidFill>
                <a:schemeClr val="tx1">
                  <a:lumMod val="75000"/>
                  <a:lumOff val="25000"/>
                </a:schemeClr>
              </a:solidFill>
              <a:latin typeface="微软雅黑" pitchFamily="34" charset="-122"/>
              <a:ea typeface="微软雅黑" pitchFamily="34" charset="-122"/>
              <a:sym typeface="+mn-ea"/>
            </a:endParaRPr>
          </a:p>
          <a:p>
            <a:pPr algn="just">
              <a:lnSpc>
                <a:spcPct val="130000"/>
              </a:lnSpc>
            </a:pPr>
            <a:endParaRPr lang="x-none" altLang="en-US" sz="1300" dirty="0">
              <a:solidFill>
                <a:schemeClr val="tx1">
                  <a:lumMod val="75000"/>
                  <a:lumOff val="25000"/>
                </a:schemeClr>
              </a:solidFill>
              <a:latin typeface="微软雅黑" pitchFamily="34" charset="-122"/>
              <a:ea typeface="微软雅黑" pitchFamily="34" charset="-122"/>
              <a:sym typeface="+mn-ea"/>
            </a:endParaRPr>
          </a:p>
          <a:p>
            <a:pPr algn="just">
              <a:lnSpc>
                <a:spcPct val="130000"/>
              </a:lnSpc>
            </a:pPr>
            <a:endParaRPr lang="x-none" altLang="en-US" sz="1300" dirty="0">
              <a:solidFill>
                <a:schemeClr val="tx1">
                  <a:lumMod val="75000"/>
                  <a:lumOff val="25000"/>
                </a:schemeClr>
              </a:solidFill>
              <a:latin typeface="微软雅黑" pitchFamily="34" charset="-122"/>
              <a:ea typeface="微软雅黑" pitchFamily="34" charset="-122"/>
              <a:sym typeface="+mn-ea"/>
            </a:endParaRPr>
          </a:p>
          <a:p>
            <a:pPr algn="just">
              <a:lnSpc>
                <a:spcPct val="130000"/>
              </a:lnSpc>
            </a:pPr>
            <a:endParaRPr lang="x-none" altLang="en-US" sz="1300" dirty="0">
              <a:solidFill>
                <a:schemeClr val="tx1">
                  <a:lumMod val="75000"/>
                  <a:lumOff val="25000"/>
                </a:schemeClr>
              </a:solidFill>
              <a:latin typeface="微软雅黑" pitchFamily="34" charset="-122"/>
              <a:ea typeface="微软雅黑" pitchFamily="34" charset="-122"/>
            </a:endParaRPr>
          </a:p>
          <a:p>
            <a:pPr algn="just">
              <a:lnSpc>
                <a:spcPct val="130000"/>
              </a:lnSpc>
            </a:pPr>
            <a:r>
              <a:rPr lang="x-none" altLang="en-US" sz="1300" dirty="0">
                <a:solidFill>
                  <a:schemeClr val="tx1">
                    <a:lumMod val="75000"/>
                    <a:lumOff val="25000"/>
                  </a:schemeClr>
                </a:solidFill>
                <a:latin typeface="微软雅黑" pitchFamily="34" charset="-122"/>
                <a:ea typeface="微软雅黑" pitchFamily="34" charset="-122"/>
                <a:sym typeface="+mn-ea"/>
              </a:rPr>
              <a:t>b. 安全设备的部署和安全规则的配置</a:t>
            </a:r>
            <a:endParaRPr lang="x-none" altLang="en-US" sz="1300" dirty="0">
              <a:solidFill>
                <a:schemeClr val="tx1">
                  <a:lumMod val="75000"/>
                  <a:lumOff val="25000"/>
                </a:schemeClr>
              </a:solidFill>
              <a:latin typeface="微软雅黑" pitchFamily="34" charset="-122"/>
              <a:ea typeface="微软雅黑" pitchFamily="34" charset="-122"/>
              <a:sym typeface="+mn-ea"/>
            </a:endParaRPr>
          </a:p>
          <a:p>
            <a:pPr algn="just">
              <a:lnSpc>
                <a:spcPct val="130000"/>
              </a:lnSpc>
            </a:pPr>
            <a:endParaRPr lang="x-none" altLang="en-US" sz="1300" dirty="0">
              <a:solidFill>
                <a:schemeClr val="tx1">
                  <a:lumMod val="75000"/>
                  <a:lumOff val="25000"/>
                </a:schemeClr>
              </a:solidFill>
              <a:latin typeface="微软雅黑" pitchFamily="34" charset="-122"/>
              <a:ea typeface="微软雅黑" pitchFamily="34" charset="-122"/>
              <a:sym typeface="+mn-ea"/>
            </a:endParaRPr>
          </a:p>
          <a:p>
            <a:pPr algn="just">
              <a:lnSpc>
                <a:spcPct val="130000"/>
              </a:lnSpc>
            </a:pPr>
            <a:endParaRPr lang="x-none" altLang="en-US" sz="1300" dirty="0">
              <a:solidFill>
                <a:schemeClr val="tx1">
                  <a:lumMod val="75000"/>
                  <a:lumOff val="25000"/>
                </a:schemeClr>
              </a:solidFill>
              <a:latin typeface="微软雅黑" pitchFamily="34" charset="-122"/>
              <a:ea typeface="微软雅黑" pitchFamily="34" charset="-122"/>
              <a:sym typeface="+mn-ea"/>
            </a:endParaRPr>
          </a:p>
          <a:p>
            <a:pPr algn="just">
              <a:lnSpc>
                <a:spcPct val="130000"/>
              </a:lnSpc>
            </a:pPr>
            <a:endParaRPr lang="x-none" altLang="en-US" sz="1300" dirty="0">
              <a:solidFill>
                <a:schemeClr val="tx1">
                  <a:lumMod val="75000"/>
                  <a:lumOff val="25000"/>
                </a:schemeClr>
              </a:solidFill>
              <a:latin typeface="微软雅黑" pitchFamily="34" charset="-122"/>
              <a:ea typeface="微软雅黑" pitchFamily="34" charset="-122"/>
              <a:sym typeface="+mn-ea"/>
            </a:endParaRPr>
          </a:p>
          <a:p>
            <a:pPr algn="just">
              <a:lnSpc>
                <a:spcPct val="130000"/>
              </a:lnSpc>
            </a:pPr>
            <a:r>
              <a:rPr lang="x-none" altLang="en-US" sz="1300" dirty="0">
                <a:solidFill>
                  <a:schemeClr val="tx1">
                    <a:lumMod val="75000"/>
                    <a:lumOff val="25000"/>
                  </a:schemeClr>
                </a:solidFill>
                <a:latin typeface="微软雅黑" pitchFamily="34" charset="-122"/>
                <a:ea typeface="微软雅黑" pitchFamily="34" charset="-122"/>
                <a:sym typeface="+mn-ea"/>
              </a:rPr>
              <a:t>c. 实验平台展示网站的搭建。</a:t>
            </a:r>
            <a:endParaRPr lang="x-none" altLang="en-US" sz="1300" dirty="0">
              <a:solidFill>
                <a:schemeClr val="tx1">
                  <a:lumMod val="75000"/>
                  <a:lumOff val="25000"/>
                </a:schemeClr>
              </a:solidFill>
              <a:latin typeface="微软雅黑" pitchFamily="34" charset="-122"/>
              <a:ea typeface="微软雅黑" pitchFamily="34" charset="-122"/>
            </a:endParaRPr>
          </a:p>
          <a:p>
            <a:pPr algn="just">
              <a:lnSpc>
                <a:spcPct val="130000"/>
              </a:lnSpc>
            </a:pPr>
            <a:endParaRPr lang="en-US" altLang="en-US"/>
          </a:p>
        </p:txBody>
      </p:sp>
      <p:pic>
        <p:nvPicPr>
          <p:cNvPr id="3" name="Picture 2"/>
          <p:cNvPicPr>
            <a:picLocks noChangeAspect="1"/>
          </p:cNvPicPr>
          <p:nvPr/>
        </p:nvPicPr>
        <p:blipFill>
          <a:blip r:embed="rId1"/>
          <a:stretch>
            <a:fillRect/>
          </a:stretch>
        </p:blipFill>
        <p:spPr>
          <a:xfrm>
            <a:off x="3006090" y="1445260"/>
            <a:ext cx="6118860" cy="3448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4665" y="1228727"/>
            <a:ext cx="3114675" cy="311467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014665" y="1135613"/>
            <a:ext cx="3114675" cy="3323859"/>
          </a:xfrm>
          <a:prstGeom prst="rect">
            <a:avLst/>
          </a:prstGeom>
          <a:noFill/>
        </p:spPr>
        <p:txBody>
          <a:bodyPr wrap="square" rtlCol="0">
            <a:spAutoFit/>
          </a:bodyPr>
          <a:lstStyle/>
          <a:p>
            <a:pPr algn="ctr"/>
            <a:r>
              <a:rPr lang="en-US" altLang="zh-CN" sz="21000" dirty="0">
                <a:solidFill>
                  <a:schemeClr val="bg1"/>
                </a:solidFill>
                <a:effectLst>
                  <a:outerShdw blurRad="50800" algn="ctr" rotWithShape="0">
                    <a:prstClr val="black">
                      <a:alpha val="40000"/>
                    </a:prstClr>
                  </a:outerShdw>
                </a:effectLst>
                <a:latin typeface="Impact" pitchFamily="34" charset="0"/>
              </a:rPr>
              <a:t>01</a:t>
            </a:r>
            <a:endParaRPr lang="zh-CN" altLang="en-US" sz="21000" dirty="0">
              <a:solidFill>
                <a:schemeClr val="bg1"/>
              </a:solidFill>
              <a:effectLst>
                <a:outerShdw blurRad="50800" algn="ctr" rotWithShape="0">
                  <a:prstClr val="black">
                    <a:alpha val="40000"/>
                  </a:prstClr>
                </a:outerShdw>
              </a:effectLst>
              <a:latin typeface="Impact" pitchFamily="34" charset="0"/>
            </a:endParaRPr>
          </a:p>
        </p:txBody>
      </p:sp>
      <p:sp>
        <p:nvSpPr>
          <p:cNvPr id="6" name="矩形 5"/>
          <p:cNvSpPr/>
          <p:nvPr/>
        </p:nvSpPr>
        <p:spPr>
          <a:xfrm>
            <a:off x="0" y="2246063"/>
            <a:ext cx="9144000" cy="108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框 6"/>
          <p:cNvSpPr txBox="1"/>
          <p:nvPr/>
        </p:nvSpPr>
        <p:spPr>
          <a:xfrm>
            <a:off x="1926456" y="2502140"/>
            <a:ext cx="5291090" cy="669290"/>
          </a:xfrm>
          <a:prstGeom prst="rect">
            <a:avLst/>
          </a:prstGeom>
          <a:noFill/>
        </p:spPr>
        <p:txBody>
          <a:bodyPr wrap="square" rtlCol="0">
            <a:spAutoFit/>
          </a:bodyPr>
          <a:lstStyle/>
          <a:p>
            <a:pPr algn="ctr">
              <a:lnSpc>
                <a:spcPct val="90000"/>
              </a:lnSpc>
              <a:spcBef>
                <a:spcPct val="0"/>
              </a:spcBef>
            </a:pPr>
            <a:r>
              <a:rPr lang="x-none" altLang="zh-CN" sz="3600" b="1" dirty="0">
                <a:solidFill>
                  <a:srgbClr val="08181A"/>
                </a:solidFill>
                <a:latin typeface="微软雅黑" pitchFamily="34" charset="-122"/>
                <a:ea typeface="微软雅黑" pitchFamily="34" charset="-122"/>
                <a:cs typeface="+mj-cs"/>
              </a:rPr>
              <a:t>网络空间安全和态势感知</a:t>
            </a:r>
            <a:endParaRPr lang="x-none" altLang="zh-CN" sz="3600" b="1" dirty="0">
              <a:solidFill>
                <a:srgbClr val="08181A"/>
              </a:solidFill>
              <a:latin typeface="微软雅黑" pitchFamily="34" charset="-122"/>
              <a:ea typeface="微软雅黑"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sym typeface="+mn-ea"/>
              </a:rPr>
              <a:t>入学后参加的工作</a:t>
            </a:r>
          </a:p>
        </p:txBody>
      </p:sp>
      <p:grpSp>
        <p:nvGrpSpPr>
          <p:cNvPr id="37" name="组合 30"/>
          <p:cNvGrpSpPr/>
          <p:nvPr/>
        </p:nvGrpSpPr>
        <p:grpSpPr>
          <a:xfrm>
            <a:off x="1004570" y="758190"/>
            <a:ext cx="662940" cy="625490"/>
            <a:chOff x="1331651" y="2945166"/>
            <a:chExt cx="2099921" cy="1163997"/>
          </a:xfrm>
        </p:grpSpPr>
        <p:sp>
          <p:nvSpPr>
            <p:cNvPr id="38" name="矩形 31"/>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p>
          </p:txBody>
        </p:sp>
        <p:sp>
          <p:nvSpPr>
            <p:cNvPr id="39" name="文本框 33"/>
            <p:cNvSpPr txBox="1"/>
            <p:nvPr/>
          </p:nvSpPr>
          <p:spPr>
            <a:xfrm>
              <a:off x="1843808" y="3042093"/>
              <a:ext cx="1075605" cy="1067070"/>
            </a:xfrm>
            <a:prstGeom prst="rect">
              <a:avLst/>
            </a:prstGeom>
            <a:noFill/>
          </p:spPr>
          <p:txBody>
            <a:bodyPr wrap="square" rtlCol="0">
              <a:spAutoFit/>
            </a:bodyPr>
            <a:p>
              <a:pPr algn="ctr">
                <a:lnSpc>
                  <a:spcPct val="90000"/>
                </a:lnSpc>
                <a:spcBef>
                  <a:spcPts val="750"/>
                </a:spcBef>
              </a:pPr>
              <a:r>
                <a:rPr lang="x-none" altLang="zh-CN" sz="3000" dirty="0">
                  <a:solidFill>
                    <a:srgbClr val="D2EFF2"/>
                  </a:solidFill>
                  <a:latin typeface="微软雅黑" pitchFamily="34" charset="-122"/>
                  <a:ea typeface="微软雅黑" pitchFamily="34" charset="-122"/>
                </a:rPr>
                <a:t>2</a:t>
              </a:r>
              <a:endParaRPr lang="x-none" altLang="zh-CN" sz="3000" dirty="0">
                <a:solidFill>
                  <a:srgbClr val="D2EFF2"/>
                </a:solidFill>
                <a:latin typeface="微软雅黑" pitchFamily="34" charset="-122"/>
                <a:ea typeface="微软雅黑" pitchFamily="34" charset="-122"/>
              </a:endParaRPr>
            </a:p>
          </p:txBody>
        </p:sp>
      </p:grpSp>
      <p:sp>
        <p:nvSpPr>
          <p:cNvPr id="40" name="文本框 21"/>
          <p:cNvSpPr txBox="1"/>
          <p:nvPr/>
        </p:nvSpPr>
        <p:spPr>
          <a:xfrm>
            <a:off x="2176780" y="862330"/>
            <a:ext cx="6577330" cy="309245"/>
          </a:xfrm>
          <a:prstGeom prst="rect">
            <a:avLst/>
          </a:prstGeom>
          <a:noFill/>
        </p:spPr>
        <p:txBody>
          <a:bodyPr wrap="square" rtlCol="0">
            <a:spAutoFit/>
          </a:bodyPr>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阅读论文，研究RNN神经网络和攻击预测相关研究现状,并针对公开数据集跑出实验原型</a:t>
            </a:r>
            <a:endParaRPr lang="x-none" altLang="en-US" sz="1050" dirty="0">
              <a:solidFill>
                <a:schemeClr val="tx1">
                  <a:lumMod val="75000"/>
                  <a:lumOff val="25000"/>
                </a:schemeClr>
              </a:solidFill>
              <a:latin typeface="微软雅黑" pitchFamily="34" charset="-122"/>
              <a:ea typeface="微软雅黑" pitchFamily="34" charset="-122"/>
            </a:endParaRPr>
          </a:p>
        </p:txBody>
      </p:sp>
      <p:pic>
        <p:nvPicPr>
          <p:cNvPr id="2" name="Picture 1"/>
          <p:cNvPicPr>
            <a:picLocks noChangeAspect="1"/>
          </p:cNvPicPr>
          <p:nvPr/>
        </p:nvPicPr>
        <p:blipFill>
          <a:blip r:embed="rId1"/>
          <a:stretch>
            <a:fillRect/>
          </a:stretch>
        </p:blipFill>
        <p:spPr>
          <a:xfrm>
            <a:off x="306705" y="1477010"/>
            <a:ext cx="1980565" cy="3475990"/>
          </a:xfrm>
          <a:prstGeom prst="rect">
            <a:avLst/>
          </a:prstGeom>
        </p:spPr>
      </p:pic>
      <p:pic>
        <p:nvPicPr>
          <p:cNvPr id="3" name="Picture 2"/>
          <p:cNvPicPr>
            <a:picLocks noChangeAspect="1"/>
          </p:cNvPicPr>
          <p:nvPr/>
        </p:nvPicPr>
        <p:blipFill>
          <a:blip r:embed="rId2"/>
          <a:stretch>
            <a:fillRect/>
          </a:stretch>
        </p:blipFill>
        <p:spPr>
          <a:xfrm>
            <a:off x="2521585" y="1626870"/>
            <a:ext cx="6357620" cy="2999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2"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l"/>
            <a:r>
              <a:rPr lang="x-none" altLang="zh-CN" sz="2100" b="1" dirty="0">
                <a:solidFill>
                  <a:srgbClr val="42BAC8"/>
                </a:solidFill>
                <a:latin typeface="微软雅黑" pitchFamily="34" charset="-122"/>
                <a:ea typeface="微软雅黑" pitchFamily="34" charset="-122"/>
                <a:sym typeface="+mn-ea"/>
              </a:rPr>
              <a:t>入学后参加的工作</a:t>
            </a:r>
          </a:p>
        </p:txBody>
      </p:sp>
      <p:sp>
        <p:nvSpPr>
          <p:cNvPr id="7" name="原创设计师QQ598969553            _1"/>
          <p:cNvSpPr/>
          <p:nvPr/>
        </p:nvSpPr>
        <p:spPr>
          <a:xfrm>
            <a:off x="2519504" y="3081961"/>
            <a:ext cx="4699134" cy="10052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8" name="原创设计师QQ598969553            _2"/>
          <p:cNvSpPr/>
          <p:nvPr/>
        </p:nvSpPr>
        <p:spPr>
          <a:xfrm>
            <a:off x="2087401" y="1307740"/>
            <a:ext cx="4699134" cy="10052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9" name="原创设计师QQ598969553            _3"/>
          <p:cNvSpPr>
            <a:spLocks noChangeArrowheads="1"/>
          </p:cNvSpPr>
          <p:nvPr/>
        </p:nvSpPr>
        <p:spPr bwMode="auto">
          <a:xfrm>
            <a:off x="953130" y="1060370"/>
            <a:ext cx="1244209" cy="1243177"/>
          </a:xfrm>
          <a:prstGeom prst="ellipse">
            <a:avLst/>
          </a:prstGeom>
          <a:solidFill>
            <a:srgbClr val="42BAC8"/>
          </a:solidFill>
          <a:ln w="190500" cap="sq" cmpd="sng">
            <a:solidFill>
              <a:schemeClr val="bg1">
                <a:lumMod val="65000"/>
              </a:schemeClr>
            </a:solidFill>
            <a:round/>
          </a:ln>
        </p:spPr>
        <p:txBody>
          <a:bodyPr lIns="68568" tIns="34284" rIns="68568" bIns="34284" anchor="ctr"/>
          <a:lstStyle/>
          <a:p>
            <a:pPr algn="ctr"/>
            <a:r>
              <a:rPr lang="x-none" altLang="zh-CN" sz="2100" b="1" dirty="0">
                <a:solidFill>
                  <a:schemeClr val="bg1"/>
                </a:solidFill>
                <a:latin typeface="微软雅黑" pitchFamily="34" charset="-122"/>
                <a:ea typeface="微软雅黑" pitchFamily="34" charset="-122"/>
                <a:sym typeface="宋体" pitchFamily="2" charset="-122"/>
              </a:rPr>
              <a:t>０１</a:t>
            </a:r>
            <a:endParaRPr lang="x-none" altLang="zh-CN" sz="2100" b="1" dirty="0">
              <a:solidFill>
                <a:schemeClr val="bg1"/>
              </a:solidFill>
              <a:latin typeface="微软雅黑" pitchFamily="34" charset="-122"/>
              <a:ea typeface="微软雅黑" pitchFamily="34" charset="-122"/>
              <a:sym typeface="宋体" pitchFamily="2" charset="-122"/>
            </a:endParaRPr>
          </a:p>
        </p:txBody>
      </p:sp>
      <p:sp>
        <p:nvSpPr>
          <p:cNvPr id="10" name="原创设计师QQ598969553            _4"/>
          <p:cNvSpPr txBox="1"/>
          <p:nvPr/>
        </p:nvSpPr>
        <p:spPr>
          <a:xfrm>
            <a:off x="2436041" y="1432534"/>
            <a:ext cx="4429069" cy="1508478"/>
          </a:xfrm>
          <a:prstGeom prst="rect">
            <a:avLst/>
          </a:prstGeom>
          <a:noFill/>
        </p:spPr>
        <p:txBody>
          <a:bodyPr wrap="square" lIns="68568" tIns="34284" rIns="68568"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ysClr val="windowText" lastClr="000000"/>
              </a:solidFill>
              <a:latin typeface="微软雅黑" pitchFamily="34" charset="-122"/>
              <a:ea typeface="微软雅黑" pitchFamily="34" charset="-122"/>
            </a:endParaRPr>
          </a:p>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
        <p:nvSpPr>
          <p:cNvPr id="11" name="原创设计师QQ598969553            _5"/>
          <p:cNvSpPr>
            <a:spLocks noChangeArrowheads="1"/>
          </p:cNvSpPr>
          <p:nvPr/>
        </p:nvSpPr>
        <p:spPr bwMode="auto">
          <a:xfrm>
            <a:off x="7056601" y="2622344"/>
            <a:ext cx="1244209" cy="1243177"/>
          </a:xfrm>
          <a:prstGeom prst="ellipse">
            <a:avLst/>
          </a:prstGeom>
          <a:solidFill>
            <a:srgbClr val="42BAC8"/>
          </a:solidFill>
          <a:ln w="190500" cap="sq" cmpd="sng">
            <a:solidFill>
              <a:schemeClr val="bg1">
                <a:lumMod val="65000"/>
              </a:schemeClr>
            </a:solidFill>
            <a:round/>
          </a:ln>
        </p:spPr>
        <p:txBody>
          <a:bodyPr lIns="68568" tIns="34284" rIns="68568" bIns="34284" anchor="ctr"/>
          <a:lstStyle/>
          <a:p>
            <a:pPr algn="ctr"/>
            <a:r>
              <a:rPr lang="zh-CN" altLang="en-US" sz="2100" b="1" dirty="0">
                <a:solidFill>
                  <a:schemeClr val="bg1"/>
                </a:solidFill>
                <a:latin typeface="微软雅黑" pitchFamily="34" charset="-122"/>
                <a:ea typeface="微软雅黑" pitchFamily="34" charset="-122"/>
                <a:sym typeface="宋体" pitchFamily="2" charset="-122"/>
              </a:rPr>
              <a:t>添加文字</a:t>
            </a:r>
            <a:endParaRPr lang="zh-CN" altLang="zh-CN" sz="2100" b="1" dirty="0">
              <a:solidFill>
                <a:schemeClr val="bg1"/>
              </a:solidFill>
              <a:latin typeface="微软雅黑" pitchFamily="34" charset="-122"/>
              <a:ea typeface="微软雅黑" pitchFamily="34" charset="-122"/>
              <a:sym typeface="宋体" pitchFamily="2" charset="-122"/>
            </a:endParaRPr>
          </a:p>
        </p:txBody>
      </p:sp>
      <p:sp>
        <p:nvSpPr>
          <p:cNvPr id="12" name="原创设计师QQ598969553            _6"/>
          <p:cNvSpPr txBox="1"/>
          <p:nvPr/>
        </p:nvSpPr>
        <p:spPr>
          <a:xfrm>
            <a:off x="2436041" y="3243933"/>
            <a:ext cx="4429069" cy="1508478"/>
          </a:xfrm>
          <a:prstGeom prst="rect">
            <a:avLst/>
          </a:prstGeom>
          <a:noFill/>
        </p:spPr>
        <p:txBody>
          <a:bodyPr wrap="square" lIns="68568" tIns="34284" rIns="68568"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ysClr val="windowText" lastClr="000000"/>
              </a:solidFill>
              <a:latin typeface="微软雅黑" pitchFamily="34" charset="-122"/>
              <a:ea typeface="微软雅黑" pitchFamily="34" charset="-122"/>
            </a:endParaRPr>
          </a:p>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8" presetClass="emph" presetSubtype="0" fill="hold" grpId="1" nodeType="withEffect">
                                  <p:stCondLst>
                                    <p:cond delay="0"/>
                                  </p:stCondLst>
                                  <p:childTnLst>
                                    <p:animRot by="21600000">
                                      <p:cBhvr>
                                        <p:cTn id="18" dur="500" fill="hold"/>
                                        <p:tgtEl>
                                          <p:spTgt spid="9"/>
                                        </p:tgtEl>
                                        <p:attrNameLst>
                                          <p:attrName>r</p:attrName>
                                        </p:attrNameLst>
                                      </p:cBhvr>
                                    </p:animRo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8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0"/>
                                        </p:tgtEl>
                                        <p:attrNameLst>
                                          <p:attrName>style.visibility</p:attrName>
                                        </p:attrNameLst>
                                      </p:cBhvr>
                                      <p:to>
                                        <p:strVal val="visible"/>
                                      </p:to>
                                    </p:set>
                                    <p:animEffect transition="in" filter="wipe(left)">
                                      <p:cBhvr>
                                        <p:cTn id="26" dur="100"/>
                                        <p:tgtEl>
                                          <p:spTgt spid="10"/>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0"/>
                                        </p:tgtEl>
                                      </p:cBhvr>
                                      <p:to x="80000" y="100000"/>
                                    </p:animScale>
                                    <p:anim by="(#ppt_w*0.10)" calcmode="lin" valueType="num">
                                      <p:cBhvr>
                                        <p:cTn id="29" dur="50" autoRev="1" fill="hold">
                                          <p:stCondLst>
                                            <p:cond delay="0"/>
                                          </p:stCondLst>
                                        </p:cTn>
                                        <p:tgtEl>
                                          <p:spTgt spid="10"/>
                                        </p:tgtEl>
                                        <p:attrNameLst>
                                          <p:attrName>ppt_x</p:attrName>
                                        </p:attrNameLst>
                                      </p:cBhvr>
                                    </p:anim>
                                    <p:anim by="(-#ppt_w*0.10)" calcmode="lin" valueType="num">
                                      <p:cBhvr>
                                        <p:cTn id="30" dur="50" autoRev="1" fill="hold">
                                          <p:stCondLst>
                                            <p:cond delay="0"/>
                                          </p:stCondLst>
                                        </p:cTn>
                                        <p:tgtEl>
                                          <p:spTgt spid="10"/>
                                        </p:tgtEl>
                                        <p:attrNameLst>
                                          <p:attrName>ppt_y</p:attrName>
                                        </p:attrNameLst>
                                      </p:cBhvr>
                                    </p:anim>
                                    <p:animRot by="-480000">
                                      <p:cBhvr>
                                        <p:cTn id="31" dur="50" autoRev="1" fill="hold">
                                          <p:stCondLst>
                                            <p:cond delay="0"/>
                                          </p:stCondLst>
                                        </p:cTn>
                                        <p:tgtEl>
                                          <p:spTgt spid="10"/>
                                        </p:tgtEl>
                                        <p:attrNameLst>
                                          <p:attrName>r</p:attrName>
                                        </p:attrNameLst>
                                      </p:cBhvr>
                                    </p:animRot>
                                  </p:childTnLst>
                                </p:cTn>
                              </p:par>
                            </p:childTnLst>
                          </p:cTn>
                        </p:par>
                        <p:par>
                          <p:cTn id="32" fill="hold">
                            <p:stCondLst>
                              <p:cond delay="6060"/>
                            </p:stCondLst>
                            <p:childTnLst>
                              <p:par>
                                <p:cTn id="33" presetID="2" presetClass="entr" presetSubtype="2"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par>
                                <p:cTn id="37" presetID="8" presetClass="emph" presetSubtype="0" fill="hold" grpId="1" nodeType="withEffect">
                                  <p:stCondLst>
                                    <p:cond delay="0"/>
                                  </p:stCondLst>
                                  <p:childTnLst>
                                    <p:animRot by="-21600000">
                                      <p:cBhvr>
                                        <p:cTn id="38" dur="500" fill="hold"/>
                                        <p:tgtEl>
                                          <p:spTgt spid="11"/>
                                        </p:tgtEl>
                                        <p:attrNameLst>
                                          <p:attrName>r</p:attrName>
                                        </p:attrNameLst>
                                      </p:cBhvr>
                                    </p:animRot>
                                  </p:childTnLst>
                                </p:cTn>
                              </p:par>
                            </p:childTnLst>
                          </p:cTn>
                        </p:par>
                        <p:par>
                          <p:cTn id="39" fill="hold">
                            <p:stCondLst>
                              <p:cond delay="6560"/>
                            </p:stCondLst>
                            <p:childTnLst>
                              <p:par>
                                <p:cTn id="40" presetID="22" presetClass="entr" presetSubtype="2"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par>
                          <p:cTn id="43" fill="hold">
                            <p:stCondLst>
                              <p:cond delay="706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12"/>
                                        </p:tgtEl>
                                        <p:attrNameLst>
                                          <p:attrName>style.visibility</p:attrName>
                                        </p:attrNameLst>
                                      </p:cBhvr>
                                      <p:to>
                                        <p:strVal val="visible"/>
                                      </p:to>
                                    </p:set>
                                    <p:animEffect transition="in" filter="wipe(left)">
                                      <p:cBhvr>
                                        <p:cTn id="46" dur="100"/>
                                        <p:tgtEl>
                                          <p:spTgt spid="12"/>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12"/>
                                        </p:tgtEl>
                                      </p:cBhvr>
                                      <p:to x="80000" y="100000"/>
                                    </p:animScale>
                                    <p:anim by="(#ppt_w*0.10)" calcmode="lin" valueType="num">
                                      <p:cBhvr>
                                        <p:cTn id="49" dur="50" autoRev="1" fill="hold">
                                          <p:stCondLst>
                                            <p:cond delay="0"/>
                                          </p:stCondLst>
                                        </p:cTn>
                                        <p:tgtEl>
                                          <p:spTgt spid="12"/>
                                        </p:tgtEl>
                                        <p:attrNameLst>
                                          <p:attrName>ppt_x</p:attrName>
                                        </p:attrNameLst>
                                      </p:cBhvr>
                                    </p:anim>
                                    <p:anim by="(-#ppt_w*0.10)" calcmode="lin" valueType="num">
                                      <p:cBhvr>
                                        <p:cTn id="50" dur="50" autoRev="1" fill="hold">
                                          <p:stCondLst>
                                            <p:cond delay="0"/>
                                          </p:stCondLst>
                                        </p:cTn>
                                        <p:tgtEl>
                                          <p:spTgt spid="12"/>
                                        </p:tgtEl>
                                        <p:attrNameLst>
                                          <p:attrName>ppt_y</p:attrName>
                                        </p:attrNameLst>
                                      </p:cBhvr>
                                    </p:anim>
                                    <p:animRot by="-480000">
                                      <p:cBhvr>
                                        <p:cTn id="51" dur="50" autoRev="1" fill="hold">
                                          <p:stCondLst>
                                            <p:cond delay="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9" grpId="1" animBg="1"/>
      <p:bldP spid="10" grpId="0"/>
      <p:bldP spid="10" grpId="1"/>
      <p:bldP spid="11" grpId="0" animBg="1"/>
      <p:bldP spid="11" grpId="1" animBg="1"/>
      <p:bldP spid="12" grpId="0"/>
      <p:bldP spid="1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12839" y="444480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grpSp>
        <p:nvGrpSpPr>
          <p:cNvPr id="4" name="组合 3"/>
          <p:cNvGrpSpPr/>
          <p:nvPr/>
        </p:nvGrpSpPr>
        <p:grpSpPr>
          <a:xfrm>
            <a:off x="6366109" y="814942"/>
            <a:ext cx="1226174" cy="2128454"/>
            <a:chOff x="2123734" y="1086589"/>
            <a:chExt cx="1634899" cy="2837938"/>
          </a:xfrm>
        </p:grpSpPr>
        <p:sp>
          <p:nvSpPr>
            <p:cNvPr id="5" name="圆角矩形 4"/>
            <p:cNvSpPr/>
            <p:nvPr/>
          </p:nvSpPr>
          <p:spPr>
            <a:xfrm>
              <a:off x="2123734" y="1086589"/>
              <a:ext cx="1634899" cy="2837938"/>
            </a:xfrm>
            <a:prstGeom prst="roundRect">
              <a:avLst>
                <a:gd name="adj" fmla="val 3459"/>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6" name="组合 5"/>
            <p:cNvGrpSpPr/>
            <p:nvPr/>
          </p:nvGrpSpPr>
          <p:grpSpPr>
            <a:xfrm>
              <a:off x="2163939" y="2421420"/>
              <a:ext cx="1550339" cy="174931"/>
              <a:chOff x="2178931" y="2402370"/>
              <a:chExt cx="1550339" cy="174931"/>
            </a:xfrm>
            <a:solidFill>
              <a:srgbClr val="B1E4E9"/>
            </a:solidFill>
          </p:grpSpPr>
          <p:sp>
            <p:nvSpPr>
              <p:cNvPr id="8" name="矩形 7"/>
              <p:cNvSpPr/>
              <p:nvPr/>
            </p:nvSpPr>
            <p:spPr>
              <a:xfrm>
                <a:off x="2178931"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矩形 8"/>
              <p:cNvSpPr/>
              <p:nvPr/>
            </p:nvSpPr>
            <p:spPr>
              <a:xfrm>
                <a:off x="3652384"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7" name="直接连接符 6"/>
            <p:cNvCxnSpPr>
              <a:stCxn id="5" idx="1"/>
              <a:endCxn id="5" idx="3"/>
            </p:cNvCxnSpPr>
            <p:nvPr/>
          </p:nvCxnSpPr>
          <p:spPr>
            <a:xfrm>
              <a:off x="2123734" y="2505558"/>
              <a:ext cx="1634899" cy="0"/>
            </a:xfrm>
            <a:prstGeom prst="line">
              <a:avLst/>
            </a:prstGeom>
            <a:ln w="19050">
              <a:solidFill>
                <a:srgbClr val="B1E4E9"/>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6429892" y="577365"/>
            <a:ext cx="1148172" cy="2362200"/>
          </a:xfrm>
          <a:prstGeom prst="rect">
            <a:avLst/>
          </a:prstGeom>
          <a:noFill/>
        </p:spPr>
        <p:txBody>
          <a:bodyPr wrap="square" rtlCol="0">
            <a:spAutoFit/>
          </a:bodyPr>
          <a:lstStyle/>
          <a:p>
            <a:pPr algn="ctr"/>
            <a:r>
              <a:rPr lang="en-US" altLang="zh-CN" sz="14925" dirty="0">
                <a:solidFill>
                  <a:schemeClr val="bg1"/>
                </a:solidFill>
                <a:latin typeface="方正姚体" pitchFamily="2" charset="-122"/>
                <a:ea typeface="方正姚体" pitchFamily="2" charset="-122"/>
              </a:rPr>
              <a:t>7</a:t>
            </a:r>
            <a:endParaRPr lang="zh-CN" altLang="en-US" sz="14925" dirty="0">
              <a:solidFill>
                <a:schemeClr val="bg1"/>
              </a:solidFill>
              <a:latin typeface="方正姚体" pitchFamily="2" charset="-122"/>
              <a:ea typeface="方正姚体" pitchFamily="2" charset="-122"/>
            </a:endParaRPr>
          </a:p>
        </p:txBody>
      </p:sp>
      <p:sp>
        <p:nvSpPr>
          <p:cNvPr id="11" name="灯片编号占位符 1"/>
          <p:cNvSpPr>
            <a:spLocks noGrp="1"/>
          </p:cNvSpPr>
          <p:nvPr>
            <p:ph type="sldNum" sz="quarter" idx="12"/>
          </p:nvPr>
        </p:nvSpPr>
        <p:spPr>
          <a:xfrm>
            <a:off x="6457950" y="4767264"/>
            <a:ext cx="2057400" cy="273844"/>
          </a:xfrm>
        </p:spPr>
        <p:txBody>
          <a:bodyPr/>
          <a:lstStyle/>
          <a:p>
            <a:fld id="{D447205E-B5AF-420F-9205-14CD5B2048A0}" type="slidenum">
              <a:rPr lang="zh-CN" altLang="en-US" smtClean="0"/>
            </a:fld>
            <a:endParaRPr lang="zh-CN" altLang="en-US"/>
          </a:p>
        </p:txBody>
      </p:sp>
      <p:sp>
        <p:nvSpPr>
          <p:cNvPr id="12" name="矩形 11"/>
          <p:cNvSpPr/>
          <p:nvPr/>
        </p:nvSpPr>
        <p:spPr>
          <a:xfrm>
            <a:off x="164308" y="335758"/>
            <a:ext cx="8793956" cy="24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1" y="4867277"/>
            <a:ext cx="9144001" cy="24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4" name="组合 13"/>
          <p:cNvGrpSpPr/>
          <p:nvPr/>
        </p:nvGrpSpPr>
        <p:grpSpPr>
          <a:xfrm>
            <a:off x="1551719" y="577363"/>
            <a:ext cx="1226174" cy="2389116"/>
            <a:chOff x="2123734" y="769817"/>
            <a:chExt cx="1634899" cy="3185487"/>
          </a:xfrm>
        </p:grpSpPr>
        <p:sp>
          <p:nvSpPr>
            <p:cNvPr id="15" name="圆角矩形 14"/>
            <p:cNvSpPr/>
            <p:nvPr/>
          </p:nvSpPr>
          <p:spPr>
            <a:xfrm>
              <a:off x="2123734" y="1086589"/>
              <a:ext cx="1634899" cy="2837938"/>
            </a:xfrm>
            <a:prstGeom prst="roundRect">
              <a:avLst>
                <a:gd name="adj" fmla="val 3459"/>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6" name="组合 15"/>
            <p:cNvGrpSpPr/>
            <p:nvPr/>
          </p:nvGrpSpPr>
          <p:grpSpPr>
            <a:xfrm>
              <a:off x="2163939" y="2421420"/>
              <a:ext cx="1550339" cy="174931"/>
              <a:chOff x="2178931" y="2402370"/>
              <a:chExt cx="1550339" cy="174931"/>
            </a:xfrm>
            <a:solidFill>
              <a:srgbClr val="B1E4E9"/>
            </a:solidFill>
          </p:grpSpPr>
          <p:sp>
            <p:nvSpPr>
              <p:cNvPr id="19" name="矩形 18"/>
              <p:cNvSpPr/>
              <p:nvPr/>
            </p:nvSpPr>
            <p:spPr>
              <a:xfrm>
                <a:off x="2178931"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0" name="矩形 19"/>
              <p:cNvSpPr/>
              <p:nvPr/>
            </p:nvSpPr>
            <p:spPr>
              <a:xfrm>
                <a:off x="3652384"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17" name="直接连接符 16"/>
            <p:cNvCxnSpPr>
              <a:stCxn id="15" idx="1"/>
              <a:endCxn id="15" idx="3"/>
            </p:cNvCxnSpPr>
            <p:nvPr/>
          </p:nvCxnSpPr>
          <p:spPr>
            <a:xfrm>
              <a:off x="2123734" y="2505558"/>
              <a:ext cx="1634899" cy="0"/>
            </a:xfrm>
            <a:prstGeom prst="line">
              <a:avLst/>
            </a:prstGeom>
            <a:ln w="19050">
              <a:solidFill>
                <a:srgbClr val="B1E4E9"/>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208781" y="769817"/>
              <a:ext cx="1522212" cy="3185487"/>
            </a:xfrm>
            <a:prstGeom prst="rect">
              <a:avLst/>
            </a:prstGeom>
            <a:noFill/>
          </p:spPr>
          <p:txBody>
            <a:bodyPr wrap="none" rtlCol="0" anchor="t">
              <a:spAutoFit/>
            </a:bodyPr>
            <a:lstStyle/>
            <a:p>
              <a:r>
                <a:rPr lang="en-US" altLang="zh-CN" sz="14925" dirty="0">
                  <a:solidFill>
                    <a:schemeClr val="bg1"/>
                  </a:solidFill>
                  <a:latin typeface="方正姚体" pitchFamily="2" charset="-122"/>
                  <a:ea typeface="方正姚体" pitchFamily="2" charset="-122"/>
                </a:rPr>
                <a:t>2</a:t>
              </a:r>
              <a:endParaRPr lang="zh-CN" altLang="en-US" sz="14925" dirty="0">
                <a:solidFill>
                  <a:schemeClr val="bg1"/>
                </a:solidFill>
                <a:latin typeface="方正姚体" pitchFamily="2" charset="-122"/>
                <a:ea typeface="方正姚体" pitchFamily="2" charset="-122"/>
              </a:endParaRPr>
            </a:p>
          </p:txBody>
        </p:sp>
      </p:grpSp>
      <p:grpSp>
        <p:nvGrpSpPr>
          <p:cNvPr id="21" name="组合 20"/>
          <p:cNvGrpSpPr/>
          <p:nvPr/>
        </p:nvGrpSpPr>
        <p:grpSpPr>
          <a:xfrm>
            <a:off x="3156515" y="577363"/>
            <a:ext cx="1226174" cy="2389116"/>
            <a:chOff x="2123734" y="769817"/>
            <a:chExt cx="1634899" cy="3185487"/>
          </a:xfrm>
        </p:grpSpPr>
        <p:sp>
          <p:nvSpPr>
            <p:cNvPr id="22" name="圆角矩形 21"/>
            <p:cNvSpPr/>
            <p:nvPr/>
          </p:nvSpPr>
          <p:spPr>
            <a:xfrm>
              <a:off x="2123734" y="1086589"/>
              <a:ext cx="1634899" cy="2837938"/>
            </a:xfrm>
            <a:prstGeom prst="roundRect">
              <a:avLst>
                <a:gd name="adj" fmla="val 3459"/>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23" name="组合 22"/>
            <p:cNvGrpSpPr/>
            <p:nvPr/>
          </p:nvGrpSpPr>
          <p:grpSpPr>
            <a:xfrm>
              <a:off x="2163939" y="2421420"/>
              <a:ext cx="1550339" cy="174931"/>
              <a:chOff x="2178931" y="2402370"/>
              <a:chExt cx="1550339" cy="174931"/>
            </a:xfrm>
            <a:solidFill>
              <a:srgbClr val="B1E4E9"/>
            </a:solidFill>
          </p:grpSpPr>
          <p:sp>
            <p:nvSpPr>
              <p:cNvPr id="26" name="矩形 25"/>
              <p:cNvSpPr/>
              <p:nvPr/>
            </p:nvSpPr>
            <p:spPr>
              <a:xfrm>
                <a:off x="2178931"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7" name="矩形 26"/>
              <p:cNvSpPr/>
              <p:nvPr/>
            </p:nvSpPr>
            <p:spPr>
              <a:xfrm>
                <a:off x="3652384"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24" name="直接连接符 23"/>
            <p:cNvCxnSpPr>
              <a:stCxn id="22" idx="1"/>
              <a:endCxn id="22" idx="3"/>
            </p:cNvCxnSpPr>
            <p:nvPr/>
          </p:nvCxnSpPr>
          <p:spPr>
            <a:xfrm>
              <a:off x="2123734" y="2505558"/>
              <a:ext cx="1634899" cy="0"/>
            </a:xfrm>
            <a:prstGeom prst="line">
              <a:avLst/>
            </a:prstGeom>
            <a:ln w="19050">
              <a:solidFill>
                <a:srgbClr val="B1E4E9"/>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208781" y="769817"/>
              <a:ext cx="1522212" cy="3185487"/>
            </a:xfrm>
            <a:prstGeom prst="rect">
              <a:avLst/>
            </a:prstGeom>
            <a:noFill/>
          </p:spPr>
          <p:txBody>
            <a:bodyPr wrap="none" rtlCol="0" anchor="t">
              <a:spAutoFit/>
            </a:bodyPr>
            <a:lstStyle/>
            <a:p>
              <a:r>
                <a:rPr lang="en-US" altLang="zh-CN" sz="14925" dirty="0">
                  <a:solidFill>
                    <a:schemeClr val="bg1"/>
                  </a:solidFill>
                  <a:latin typeface="方正姚体" pitchFamily="2" charset="-122"/>
                  <a:ea typeface="方正姚体" pitchFamily="2" charset="-122"/>
                </a:rPr>
                <a:t>0</a:t>
              </a:r>
              <a:endParaRPr lang="zh-CN" altLang="en-US" sz="14925" dirty="0">
                <a:solidFill>
                  <a:schemeClr val="bg1"/>
                </a:solidFill>
                <a:latin typeface="方正姚体" pitchFamily="2" charset="-122"/>
                <a:ea typeface="方正姚体" pitchFamily="2" charset="-122"/>
              </a:endParaRPr>
            </a:p>
          </p:txBody>
        </p:sp>
      </p:grpSp>
      <p:grpSp>
        <p:nvGrpSpPr>
          <p:cNvPr id="28" name="组合 27"/>
          <p:cNvGrpSpPr/>
          <p:nvPr/>
        </p:nvGrpSpPr>
        <p:grpSpPr>
          <a:xfrm>
            <a:off x="4761311" y="577363"/>
            <a:ext cx="1226174" cy="2389116"/>
            <a:chOff x="2123734" y="769817"/>
            <a:chExt cx="1634899" cy="3185487"/>
          </a:xfrm>
        </p:grpSpPr>
        <p:sp>
          <p:nvSpPr>
            <p:cNvPr id="29" name="圆角矩形 28"/>
            <p:cNvSpPr/>
            <p:nvPr/>
          </p:nvSpPr>
          <p:spPr>
            <a:xfrm>
              <a:off x="2123734" y="1086589"/>
              <a:ext cx="1634899" cy="2837938"/>
            </a:xfrm>
            <a:prstGeom prst="roundRect">
              <a:avLst>
                <a:gd name="adj" fmla="val 3459"/>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0" name="组合 29"/>
            <p:cNvGrpSpPr/>
            <p:nvPr/>
          </p:nvGrpSpPr>
          <p:grpSpPr>
            <a:xfrm>
              <a:off x="2163939" y="2421420"/>
              <a:ext cx="1550339" cy="174931"/>
              <a:chOff x="2178931" y="2402370"/>
              <a:chExt cx="1550339" cy="174931"/>
            </a:xfrm>
            <a:solidFill>
              <a:srgbClr val="B1E4E9"/>
            </a:solidFill>
          </p:grpSpPr>
          <p:sp>
            <p:nvSpPr>
              <p:cNvPr id="33" name="矩形 32"/>
              <p:cNvSpPr/>
              <p:nvPr/>
            </p:nvSpPr>
            <p:spPr>
              <a:xfrm>
                <a:off x="2178931"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4" name="矩形 33"/>
              <p:cNvSpPr/>
              <p:nvPr/>
            </p:nvSpPr>
            <p:spPr>
              <a:xfrm>
                <a:off x="3652384" y="2402370"/>
                <a:ext cx="76886" cy="1749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cxnSp>
          <p:nvCxnSpPr>
            <p:cNvPr id="31" name="直接连接符 30"/>
            <p:cNvCxnSpPr>
              <a:stCxn id="29" idx="1"/>
              <a:endCxn id="29" idx="3"/>
            </p:cNvCxnSpPr>
            <p:nvPr/>
          </p:nvCxnSpPr>
          <p:spPr>
            <a:xfrm>
              <a:off x="2123734" y="2505558"/>
              <a:ext cx="1634899" cy="0"/>
            </a:xfrm>
            <a:prstGeom prst="line">
              <a:avLst/>
            </a:prstGeom>
            <a:ln w="19050">
              <a:solidFill>
                <a:srgbClr val="B1E4E9"/>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208781" y="769817"/>
              <a:ext cx="1522212" cy="3185487"/>
            </a:xfrm>
            <a:prstGeom prst="rect">
              <a:avLst/>
            </a:prstGeom>
            <a:noFill/>
          </p:spPr>
          <p:txBody>
            <a:bodyPr wrap="none" rtlCol="0" anchor="t">
              <a:spAutoFit/>
            </a:bodyPr>
            <a:lstStyle/>
            <a:p>
              <a:r>
                <a:rPr lang="en-US" altLang="zh-CN" sz="14925" dirty="0">
                  <a:solidFill>
                    <a:schemeClr val="bg1"/>
                  </a:solidFill>
                  <a:latin typeface="方正姚体" pitchFamily="2" charset="-122"/>
                  <a:ea typeface="方正姚体" pitchFamily="2" charset="-122"/>
                </a:rPr>
                <a:t>1</a:t>
              </a:r>
              <a:endParaRPr lang="zh-CN" altLang="en-US" sz="14925" dirty="0">
                <a:solidFill>
                  <a:schemeClr val="bg1"/>
                </a:solidFill>
                <a:latin typeface="方正姚体" pitchFamily="2" charset="-122"/>
                <a:ea typeface="方正姚体" pitchFamily="2" charset="-122"/>
              </a:endParaRPr>
            </a:p>
          </p:txBody>
        </p:sp>
      </p:grpSp>
      <p:sp>
        <p:nvSpPr>
          <p:cNvPr id="35" name="矩形 34"/>
          <p:cNvSpPr/>
          <p:nvPr/>
        </p:nvSpPr>
        <p:spPr>
          <a:xfrm>
            <a:off x="-1057" y="3290470"/>
            <a:ext cx="9144000" cy="185303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文本框 35"/>
          <p:cNvSpPr txBox="1"/>
          <p:nvPr/>
        </p:nvSpPr>
        <p:spPr>
          <a:xfrm>
            <a:off x="1576651" y="3765038"/>
            <a:ext cx="5969270" cy="923330"/>
          </a:xfrm>
          <a:prstGeom prst="rect">
            <a:avLst/>
          </a:prstGeom>
          <a:noFill/>
        </p:spPr>
        <p:txBody>
          <a:bodyPr wrap="square" rtlCol="0">
            <a:spAutoFit/>
          </a:bodyPr>
          <a:lstStyle/>
          <a:p>
            <a:pPr algn="ctr">
              <a:lnSpc>
                <a:spcPct val="90000"/>
              </a:lnSpc>
              <a:spcBef>
                <a:spcPct val="0"/>
              </a:spcBef>
            </a:pPr>
            <a:r>
              <a:rPr lang="zh-CN" altLang="en-US" sz="6000" b="1" dirty="0" smtClean="0">
                <a:solidFill>
                  <a:srgbClr val="E5F5F7"/>
                </a:solidFill>
                <a:effectLst>
                  <a:outerShdw blurRad="50800" dist="38100" dir="5400000" algn="t" rotWithShape="0">
                    <a:prstClr val="black">
                      <a:alpha val="40000"/>
                    </a:prstClr>
                  </a:outerShdw>
                </a:effectLst>
                <a:latin typeface="微软雅黑" pitchFamily="34" charset="-122"/>
                <a:ea typeface="微软雅黑" pitchFamily="34" charset="-122"/>
                <a:cs typeface="+mj-cs"/>
              </a:rPr>
              <a:t>感谢您的聆听</a:t>
            </a:r>
            <a:endParaRPr lang="zh-CN" altLang="en-US" sz="6000" b="1" dirty="0">
              <a:solidFill>
                <a:srgbClr val="E5F5F7"/>
              </a:solidFill>
              <a:effectLst>
                <a:outerShdw blurRad="50800" dist="38100" dir="5400000" algn="t" rotWithShape="0">
                  <a:prstClr val="black">
                    <a:alpha val="40000"/>
                  </a:prstClr>
                </a:outerShdw>
              </a:effectLst>
              <a:latin typeface="微软雅黑" pitchFamily="34" charset="-122"/>
              <a:ea typeface="微软雅黑"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4000" advTm="0">
        <p14:vortex dir="d"/>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par>
                                    <p:cTn id="8" presetID="10" presetClass="entr" presetSubtype="0" fill="hold" nodeType="withEffect">
                                      <p:stCondLst>
                                        <p:cond delay="2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par>
                                    <p:cTn id="11" presetID="10" presetClass="entr" presetSubtype="0" fill="hold" nodeType="withEffect">
                                      <p:stCondLst>
                                        <p:cond delay="5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250"/>
                                            <p:tgtEl>
                                              <p:spTgt spid="28"/>
                                            </p:tgtEl>
                                          </p:cBhvr>
                                        </p:animEffect>
                                      </p:childTnLst>
                                    </p:cTn>
                                  </p:par>
                                  <p:par>
                                    <p:cTn id="14" presetID="10" presetClass="entr" presetSubtype="0" fill="hold" nodeType="withEffect">
                                      <p:stCondLst>
                                        <p:cond delay="7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par>
                                    <p:cTn id="17" presetID="10" presetClass="entr" presetSubtype="0" fill="hold" grpId="1" nodeType="withEffect">
                                      <p:stCondLst>
                                        <p:cond delay="7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childTnLst>
                                    </p:cTn>
                                  </p:par>
                                  <p:par>
                                    <p:cTn id="20" presetID="64" presetClass="path" presetSubtype="0" accel="50000" fill="hold" grpId="0" nodeType="withEffect" p14:presetBounceEnd="20000">
                                      <p:stCondLst>
                                        <p:cond delay="1750"/>
                                      </p:stCondLst>
                                      <p:childTnLst>
                                        <p:animMotion origin="layout" path="M 4.58333E-6 -4.81481E-6 L 4.58333E-6 -1.77222 " pathEditMode="relative" rAng="0" ptsTypes="AA" p14:bounceEnd="20000">
                                          <p:cBhvr>
                                            <p:cTn id="21" dur="3500" fill="hold"/>
                                            <p:tgtEl>
                                              <p:spTgt spid="10"/>
                                            </p:tgtEl>
                                            <p:attrNameLst>
                                              <p:attrName>ppt_x</p:attrName>
                                              <p:attrName>ppt_y</p:attrName>
                                            </p:attrNameLst>
                                          </p:cBhvr>
                                          <p:rCtr x="0" y="-88611"/>
                                        </p:animMotion>
                                      </p:childTnLst>
                                    </p:cTn>
                                  </p:par>
                                  <p:par>
                                    <p:cTn id="22" presetID="22" presetClass="entr" presetSubtype="4" fill="hold" grpId="0" nodeType="withEffect">
                                      <p:stCondLst>
                                        <p:cond delay="75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childTnLst>
                              </p:cTn>
                            </p:par>
                            <p:par>
                              <p:cTn id="25" fill="hold">
                                <p:stCondLst>
                                  <p:cond delay="500"/>
                                </p:stCondLst>
                                <p:childTnLst>
                                  <p:par>
                                    <p:cTn id="26" presetID="49" presetClass="entr" presetSubtype="0" decel="10000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 calcmode="lin" valueType="num">
                                          <p:cBhvr>
                                            <p:cTn id="30" dur="500" fill="hold"/>
                                            <p:tgtEl>
                                              <p:spTgt spid="36"/>
                                            </p:tgtEl>
                                            <p:attrNameLst>
                                              <p:attrName>style.rotation</p:attrName>
                                            </p:attrNameLst>
                                          </p:cBhvr>
                                          <p:tavLst>
                                            <p:tav tm="0">
                                              <p:val>
                                                <p:fltVal val="360"/>
                                              </p:val>
                                            </p:tav>
                                            <p:tav tm="100000">
                                              <p:val>
                                                <p:fltVal val="0"/>
                                              </p:val>
                                            </p:tav>
                                          </p:tavLst>
                                        </p:anim>
                                        <p:animEffect transition="in" filter="fade">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35" grpId="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par>
                                    <p:cTn id="8" presetID="10" presetClass="entr" presetSubtype="0" fill="hold" nodeType="withEffect">
                                      <p:stCondLst>
                                        <p:cond delay="2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par>
                                    <p:cTn id="11" presetID="10" presetClass="entr" presetSubtype="0" fill="hold" nodeType="withEffect">
                                      <p:stCondLst>
                                        <p:cond delay="5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250"/>
                                            <p:tgtEl>
                                              <p:spTgt spid="28"/>
                                            </p:tgtEl>
                                          </p:cBhvr>
                                        </p:animEffect>
                                      </p:childTnLst>
                                    </p:cTn>
                                  </p:par>
                                  <p:par>
                                    <p:cTn id="14" presetID="10" presetClass="entr" presetSubtype="0" fill="hold" nodeType="withEffect">
                                      <p:stCondLst>
                                        <p:cond delay="7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par>
                                    <p:cTn id="17" presetID="10" presetClass="entr" presetSubtype="0" fill="hold" grpId="1" nodeType="withEffect">
                                      <p:stCondLst>
                                        <p:cond delay="7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childTnLst>
                                    </p:cTn>
                                  </p:par>
                                  <p:par>
                                    <p:cTn id="20" presetID="64" presetClass="path" presetSubtype="0" accel="50000" fill="hold" grpId="0" nodeType="withEffect">
                                      <p:stCondLst>
                                        <p:cond delay="1750"/>
                                      </p:stCondLst>
                                      <p:childTnLst>
                                        <p:animMotion origin="layout" path="M 4.58333E-6 -4.81481E-6 L 4.58333E-6 -1.77222 " pathEditMode="relative" rAng="0" ptsTypes="AA">
                                          <p:cBhvr>
                                            <p:cTn id="21" dur="3500" fill="hold"/>
                                            <p:tgtEl>
                                              <p:spTgt spid="10"/>
                                            </p:tgtEl>
                                            <p:attrNameLst>
                                              <p:attrName>ppt_x</p:attrName>
                                              <p:attrName>ppt_y</p:attrName>
                                            </p:attrNameLst>
                                          </p:cBhvr>
                                          <p:rCtr x="0" y="-88611"/>
                                        </p:animMotion>
                                      </p:childTnLst>
                                    </p:cTn>
                                  </p:par>
                                  <p:par>
                                    <p:cTn id="22" presetID="22" presetClass="entr" presetSubtype="4" fill="hold" grpId="0" nodeType="withEffect">
                                      <p:stCondLst>
                                        <p:cond delay="75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childTnLst>
                              </p:cTn>
                            </p:par>
                            <p:par>
                              <p:cTn id="25" fill="hold">
                                <p:stCondLst>
                                  <p:cond delay="500"/>
                                </p:stCondLst>
                                <p:childTnLst>
                                  <p:par>
                                    <p:cTn id="26" presetID="49" presetClass="entr" presetSubtype="0" decel="10000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 calcmode="lin" valueType="num">
                                          <p:cBhvr>
                                            <p:cTn id="30" dur="500" fill="hold"/>
                                            <p:tgtEl>
                                              <p:spTgt spid="36"/>
                                            </p:tgtEl>
                                            <p:attrNameLst>
                                              <p:attrName>style.rotation</p:attrName>
                                            </p:attrNameLst>
                                          </p:cBhvr>
                                          <p:tavLst>
                                            <p:tav tm="0">
                                              <p:val>
                                                <p:fltVal val="360"/>
                                              </p:val>
                                            </p:tav>
                                            <p:tav tm="100000">
                                              <p:val>
                                                <p:fltVal val="0"/>
                                              </p:val>
                                            </p:tav>
                                          </p:tavLst>
                                        </p:anim>
                                        <p:animEffect transition="in" filter="fade">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35" grpId="0" animBg="1"/>
          <p:bldP spid="3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115" y="128905"/>
            <a:ext cx="3315970" cy="433705"/>
          </a:xfrm>
          <a:prstGeom prst="rect">
            <a:avLst/>
          </a:prstGeom>
          <a:noFill/>
        </p:spPr>
        <p:txBody>
          <a:bodyPr wrap="square" rtlCol="0">
            <a:spAutoFit/>
          </a:bodyPr>
          <a:lstStyle/>
          <a:p>
            <a:pPr algn="ctr"/>
            <a:r>
              <a:rPr lang="x-none" altLang="zh-CN" sz="2100" b="1" dirty="0">
                <a:solidFill>
                  <a:srgbClr val="42BAC8"/>
                </a:solidFill>
                <a:latin typeface="微软雅黑" pitchFamily="34" charset="-122"/>
                <a:ea typeface="微软雅黑" pitchFamily="34" charset="-122"/>
              </a:rPr>
              <a:t>开题背景-网络空间安全</a:t>
            </a:r>
            <a:endParaRPr lang="x-none" altLang="zh-CN" sz="2100" b="1" dirty="0">
              <a:solidFill>
                <a:srgbClr val="42BAC8"/>
              </a:solidFill>
              <a:latin typeface="微软雅黑" pitchFamily="34" charset="-122"/>
              <a:ea typeface="微软雅黑" pitchFamily="34" charset="-122"/>
            </a:endParaRPr>
          </a:p>
        </p:txBody>
      </p:sp>
      <p:pic>
        <p:nvPicPr>
          <p:cNvPr id="2" name="Picture 1"/>
          <p:cNvPicPr>
            <a:picLocks noChangeAspect="1"/>
          </p:cNvPicPr>
          <p:nvPr/>
        </p:nvPicPr>
        <p:blipFill>
          <a:blip r:embed="rId1"/>
          <a:stretch>
            <a:fillRect/>
          </a:stretch>
        </p:blipFill>
        <p:spPr>
          <a:xfrm>
            <a:off x="3771900" y="817245"/>
            <a:ext cx="5234305" cy="3493135"/>
          </a:xfrm>
          <a:prstGeom prst="rect">
            <a:avLst/>
          </a:prstGeom>
        </p:spPr>
      </p:pic>
      <p:sp>
        <p:nvSpPr>
          <p:cNvPr id="3" name="TextBox 2"/>
          <p:cNvSpPr txBox="1"/>
          <p:nvPr/>
        </p:nvSpPr>
        <p:spPr>
          <a:xfrm>
            <a:off x="163830" y="1127125"/>
            <a:ext cx="4471670" cy="2812415"/>
          </a:xfrm>
          <a:prstGeom prst="rect">
            <a:avLst/>
          </a:prstGeom>
          <a:noFill/>
        </p:spPr>
        <p:txBody>
          <a:bodyPr wrap="square" rtlCol="0" anchor="t">
            <a:spAutoFit/>
          </a:bodyPr>
          <a:p>
            <a:r>
              <a:rPr lang="x-none" altLang="en-US" sz="3200" b="1">
                <a:solidFill>
                  <a:srgbClr val="42BAC8"/>
                </a:solidFill>
                <a:latin typeface="微软雅黑" pitchFamily="34" charset="-122"/>
                <a:ea typeface="微软雅黑" pitchFamily="34" charset="-122"/>
              </a:rPr>
              <a:t>	</a:t>
            </a:r>
            <a:r>
              <a:rPr lang="en-US" altLang="en-US" sz="3200" b="1">
                <a:solidFill>
                  <a:srgbClr val="42BAC8"/>
                </a:solidFill>
                <a:latin typeface="微软雅黑" pitchFamily="34" charset="-122"/>
                <a:ea typeface="微软雅黑" pitchFamily="34" charset="-122"/>
              </a:rPr>
              <a:t>美国</a:t>
            </a:r>
            <a:endParaRPr lang="en-US" altLang="en-US" sz="3200" b="1">
              <a:solidFill>
                <a:srgbClr val="42BAC8"/>
              </a:solidFill>
              <a:latin typeface="微软雅黑" pitchFamily="34" charset="-122"/>
              <a:ea typeface="微软雅黑" pitchFamily="34" charset="-122"/>
            </a:endParaRPr>
          </a:p>
          <a:p>
            <a:endParaRPr lang="en-US" altLang="en-US" sz="3200" b="1">
              <a:solidFill>
                <a:srgbClr val="42BAC8"/>
              </a:solidFill>
              <a:latin typeface="微软雅黑" pitchFamily="34" charset="-122"/>
              <a:ea typeface="微软雅黑" pitchFamily="34" charset="-122"/>
            </a:endParaRPr>
          </a:p>
          <a:p>
            <a:r>
              <a:rPr lang="en-US" altLang="en-US" b="1">
                <a:solidFill>
                  <a:srgbClr val="42BAC8"/>
                </a:solidFill>
                <a:latin typeface="微软雅黑" pitchFamily="34" charset="-122"/>
                <a:ea typeface="微软雅黑" pitchFamily="34" charset="-122"/>
              </a:rPr>
              <a:t>国家网络空间安全态势感知协调机制</a:t>
            </a:r>
            <a:endParaRPr lang="en-US" altLang="en-US" b="1">
              <a:solidFill>
                <a:srgbClr val="42BAC8"/>
              </a:solidFill>
              <a:latin typeface="微软雅黑" pitchFamily="34" charset="-122"/>
              <a:ea typeface="微软雅黑" pitchFamily="34" charset="-122"/>
            </a:endParaRPr>
          </a:p>
          <a:p>
            <a:endParaRPr lang="en-US" altLang="en-US" b="1">
              <a:solidFill>
                <a:srgbClr val="42BAC8"/>
              </a:solidFill>
              <a:latin typeface="微软雅黑" pitchFamily="34" charset="-122"/>
              <a:ea typeface="微软雅黑" pitchFamily="34" charset="-122"/>
            </a:endParaRPr>
          </a:p>
          <a:p>
            <a:endParaRPr lang="en-US" altLang="en-US" b="1">
              <a:solidFill>
                <a:srgbClr val="42BAC8"/>
              </a:solidFill>
              <a:latin typeface="微软雅黑" pitchFamily="34" charset="-122"/>
              <a:ea typeface="微软雅黑" pitchFamily="34" charset="-122"/>
            </a:endParaRPr>
          </a:p>
          <a:p>
            <a:endParaRPr lang="en-US" altLang="en-US" b="1">
              <a:solidFill>
                <a:srgbClr val="42BAC8"/>
              </a:solidFill>
              <a:latin typeface="微软雅黑" pitchFamily="34" charset="-122"/>
              <a:ea typeface="微软雅黑" pitchFamily="34" charset="-122"/>
            </a:endParaRPr>
          </a:p>
          <a:p>
            <a:endParaRPr lang="en-US" altLang="en-US" b="1">
              <a:solidFill>
                <a:srgbClr val="42BAC8"/>
              </a:solidFill>
              <a:latin typeface="微软雅黑" pitchFamily="34" charset="-122"/>
              <a:ea typeface="微软雅黑" pitchFamily="34" charset="-122"/>
            </a:endParaRPr>
          </a:p>
          <a:p>
            <a:endParaRPr lang="en-US" altLang="en-US" b="1">
              <a:solidFill>
                <a:srgbClr val="42BAC8"/>
              </a:solidFill>
              <a:latin typeface="微软雅黑" pitchFamily="34" charset="-122"/>
              <a:ea typeface="微软雅黑" pitchFamily="34" charset="-122"/>
            </a:endParaRPr>
          </a:p>
          <a:p>
            <a:r>
              <a:rPr lang="x-none" altLang="en-US" b="1">
                <a:solidFill>
                  <a:srgbClr val="42BAC8"/>
                </a:solidFill>
                <a:latin typeface="微软雅黑" pitchFamily="34" charset="-122"/>
                <a:ea typeface="微软雅黑" pitchFamily="34" charset="-122"/>
              </a:rPr>
              <a:t>网络空间安全态势感知能力建设</a:t>
            </a:r>
            <a:endParaRPr lang="x-none" altLang="en-US" b="1">
              <a:solidFill>
                <a:srgbClr val="42BAC8"/>
              </a:solidFill>
              <a:latin typeface="微软雅黑" pitchFamily="34" charset="-122"/>
              <a:ea typeface="微软雅黑" pitchFamily="34" charset="-122"/>
            </a:endParaRPr>
          </a:p>
          <a:p>
            <a:endParaRPr lang="en-US" altLang="en-US">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1650"/>
          </a:xfrm>
          <a:prstGeom prst="rect">
            <a:avLst/>
          </a:prstGeom>
          <a:noFill/>
        </p:spPr>
        <p:txBody>
          <a:bodyPr wrap="square" lIns="91425" tIns="45712" rIns="91425" bIns="45712" rtlCol="0">
            <a:spAutoFit/>
          </a:bodyPr>
          <a:lstStyle/>
          <a:p>
            <a:r>
              <a:rPr lang="x-none" altLang="zh-CN" sz="2700" b="1" spc="-112" dirty="0">
                <a:solidFill>
                  <a:srgbClr val="42BAC8"/>
                </a:solidFill>
                <a:effectLst/>
                <a:latin typeface="Arial Black" pitchFamily="34" charset="0"/>
                <a:ea typeface="微软雅黑" pitchFamily="34" charset="-122"/>
              </a:rPr>
              <a:t>LOGO</a:t>
            </a:r>
            <a:endParaRPr lang="x-none" altLang="zh-CN"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115" y="128905"/>
            <a:ext cx="3378200" cy="433705"/>
          </a:xfrm>
          <a:prstGeom prst="rect">
            <a:avLst/>
          </a:prstGeom>
          <a:noFill/>
        </p:spPr>
        <p:txBody>
          <a:bodyPr wrap="square" rtlCol="0">
            <a:spAutoFit/>
          </a:bodyPr>
          <a:lstStyle/>
          <a:p>
            <a:pPr algn="ctr"/>
            <a:r>
              <a:rPr lang="x-none" altLang="zh-CN" sz="2100" b="1" dirty="0">
                <a:solidFill>
                  <a:srgbClr val="42BAC8"/>
                </a:solidFill>
                <a:latin typeface="微软雅黑" pitchFamily="34" charset="-122"/>
                <a:ea typeface="微软雅黑" pitchFamily="34" charset="-122"/>
                <a:sym typeface="+mn-ea"/>
              </a:rPr>
              <a:t>开题背景-网络空间安全</a:t>
            </a:r>
            <a:endParaRPr lang="x-none" altLang="zh-CN" sz="2100" b="1" dirty="0">
              <a:solidFill>
                <a:srgbClr val="42BAC8"/>
              </a:solidFill>
              <a:latin typeface="微软雅黑" pitchFamily="34" charset="-122"/>
              <a:ea typeface="微软雅黑" pitchFamily="34" charset="-122"/>
              <a:sym typeface="+mn-ea"/>
            </a:endParaRPr>
          </a:p>
        </p:txBody>
      </p:sp>
      <p:grpSp>
        <p:nvGrpSpPr>
          <p:cNvPr id="7" name="组合 6"/>
          <p:cNvGrpSpPr/>
          <p:nvPr/>
        </p:nvGrpSpPr>
        <p:grpSpPr>
          <a:xfrm>
            <a:off x="2442426" y="1233400"/>
            <a:ext cx="1970936" cy="1443834"/>
            <a:chOff x="2898173" y="1777489"/>
            <a:chExt cx="2627915" cy="1925109"/>
          </a:xfrm>
        </p:grpSpPr>
        <p:cxnSp>
          <p:nvCxnSpPr>
            <p:cNvPr id="8" name="直接连接符 7"/>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98173" y="1777489"/>
              <a:ext cx="2188176" cy="336126"/>
            </a:xfrm>
            <a:prstGeom prst="rect">
              <a:avLst/>
            </a:prstGeom>
            <a:noFill/>
          </p:spPr>
          <p:txBody>
            <a:bodyPr wrap="square" rtlCol="0">
              <a:spAutoFit/>
            </a:bodyPr>
            <a:lstStyle/>
            <a:p>
              <a:pPr algn="just">
                <a:lnSpc>
                  <a:spcPct val="90000"/>
                </a:lnSpc>
                <a:spcBef>
                  <a:spcPts val="750"/>
                </a:spcBef>
              </a:pPr>
              <a:r>
                <a:rPr lang="x-none" altLang="zh-CN" sz="1015" b="1" dirty="0">
                  <a:solidFill>
                    <a:srgbClr val="44BAC8"/>
                  </a:solidFill>
                  <a:latin typeface="微软雅黑" pitchFamily="34" charset="-122"/>
                  <a:ea typeface="微软雅黑" pitchFamily="34" charset="-122"/>
                </a:rPr>
                <a:t>阶段一</a:t>
              </a:r>
              <a:endParaRPr lang="x-none" altLang="zh-CN" sz="1015" b="1" dirty="0">
                <a:solidFill>
                  <a:srgbClr val="44BAC8"/>
                </a:solidFill>
                <a:latin typeface="微软雅黑" pitchFamily="34" charset="-122"/>
                <a:ea typeface="微软雅黑" pitchFamily="34" charset="-122"/>
              </a:endParaRPr>
            </a:p>
          </p:txBody>
        </p:sp>
        <p:sp>
          <p:nvSpPr>
            <p:cNvPr id="10" name="文本框 9"/>
            <p:cNvSpPr txBox="1"/>
            <p:nvPr/>
          </p:nvSpPr>
          <p:spPr>
            <a:xfrm>
              <a:off x="2898173" y="2128647"/>
              <a:ext cx="2627915" cy="1573951"/>
            </a:xfrm>
            <a:prstGeom prst="rect">
              <a:avLst/>
            </a:prstGeom>
            <a:noFill/>
          </p:spPr>
          <p:txBody>
            <a:bodyPr wrap="square" rtlCol="0">
              <a:spAutoFit/>
            </a:bodyPr>
            <a:lstStyle/>
            <a:p>
              <a:pPr algn="just">
                <a:lnSpc>
                  <a:spcPct val="130000"/>
                </a:lnSpc>
              </a:pPr>
              <a:r>
                <a:rPr lang="zh-CN" altLang="en-US" sz="1050" dirty="0">
                  <a:solidFill>
                    <a:schemeClr val="tx1">
                      <a:lumMod val="75000"/>
                      <a:lumOff val="25000"/>
                    </a:schemeClr>
                  </a:solidFill>
                  <a:latin typeface="微软雅黑" pitchFamily="34" charset="-122"/>
                  <a:ea typeface="微软雅黑" pitchFamily="34" charset="-122"/>
                </a:rPr>
                <a:t>在部分联邦政府机构网络部署爱因斯坦1系统，采用基于网络流量的入侵检测技术</a:t>
              </a:r>
              <a:r>
                <a:rPr lang="x-none" altLang="zh-CN" sz="1050" dirty="0">
                  <a:solidFill>
                    <a:schemeClr val="tx1">
                      <a:lumMod val="75000"/>
                      <a:lumOff val="25000"/>
                    </a:schemeClr>
                  </a:solidFill>
                  <a:latin typeface="微软雅黑" pitchFamily="34" charset="-122"/>
                  <a:ea typeface="微软雅黑" pitchFamily="34" charset="-122"/>
                </a:rPr>
                <a:t>，（深度包检测（DPI）分析技术）</a:t>
              </a:r>
              <a:endParaRPr lang="x-none" altLang="zh-CN" sz="1050" dirty="0">
                <a:solidFill>
                  <a:schemeClr val="tx1">
                    <a:lumMod val="75000"/>
                    <a:lumOff val="25000"/>
                  </a:schemeClr>
                </a:solidFill>
                <a:latin typeface="微软雅黑" pitchFamily="34" charset="-122"/>
                <a:ea typeface="微软雅黑" pitchFamily="34" charset="-122"/>
              </a:endParaRPr>
            </a:p>
          </p:txBody>
        </p:sp>
      </p:grpSp>
      <p:grpSp>
        <p:nvGrpSpPr>
          <p:cNvPr id="11" name="组合 10"/>
          <p:cNvGrpSpPr/>
          <p:nvPr/>
        </p:nvGrpSpPr>
        <p:grpSpPr>
          <a:xfrm>
            <a:off x="1357026" y="957558"/>
            <a:ext cx="987028" cy="1514476"/>
            <a:chOff x="1450975" y="1409700"/>
            <a:chExt cx="1316037" cy="2019300"/>
          </a:xfrm>
        </p:grpSpPr>
        <p:sp>
          <p:nvSpPr>
            <p:cNvPr id="12" name="圆角矩形 11"/>
            <p:cNvSpPr/>
            <p:nvPr/>
          </p:nvSpPr>
          <p:spPr>
            <a:xfrm>
              <a:off x="1450975" y="1409700"/>
              <a:ext cx="1316037" cy="2019300"/>
            </a:xfrm>
            <a:prstGeom prst="roundRect">
              <a:avLst>
                <a:gd name="adj" fmla="val 0"/>
              </a:avLst>
            </a:prstGeom>
            <a:solidFill>
              <a:srgbClr val="42BAC8"/>
            </a:solid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1450975" y="2217218"/>
              <a:ext cx="133350" cy="404265"/>
            </a:xfrm>
            <a:prstGeom prst="rect">
              <a:avLst/>
            </a:prstGeom>
            <a:solidFill>
              <a:srgbClr val="A1DDE3"/>
            </a:solid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 name="矩形 13"/>
            <p:cNvSpPr/>
            <p:nvPr/>
          </p:nvSpPr>
          <p:spPr>
            <a:xfrm>
              <a:off x="2633662" y="2217218"/>
              <a:ext cx="133350" cy="404265"/>
            </a:xfrm>
            <a:prstGeom prst="rect">
              <a:avLst/>
            </a:prstGeom>
            <a:solidFill>
              <a:srgbClr val="A1DDE3"/>
            </a:solid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cxnSp>
          <p:nvCxnSpPr>
            <p:cNvPr id="15" name="直接连接符 14"/>
            <p:cNvCxnSpPr>
              <a:stCxn id="13" idx="3"/>
              <a:endCxn id="14" idx="1"/>
            </p:cNvCxnSpPr>
            <p:nvPr/>
          </p:nvCxnSpPr>
          <p:spPr>
            <a:xfrm>
              <a:off x="1584325" y="2419351"/>
              <a:ext cx="1049337" cy="0"/>
            </a:xfrm>
            <a:prstGeom prst="line">
              <a:avLst/>
            </a:prstGeom>
            <a:ln>
              <a:solidFill>
                <a:srgbClr val="A1DDE3"/>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704824" y="1488327"/>
              <a:ext cx="808340" cy="1892824"/>
            </a:xfrm>
            <a:prstGeom prst="rect">
              <a:avLst/>
            </a:prstGeom>
            <a:noFill/>
          </p:spPr>
          <p:txBody>
            <a:bodyPr wrap="none" rtlCol="0">
              <a:spAutoFit/>
            </a:bodyPr>
            <a:lstStyle/>
            <a:p>
              <a:pPr algn="ctr"/>
              <a:r>
                <a:rPr lang="en-US" altLang="zh-CN" sz="8625" dirty="0">
                  <a:solidFill>
                    <a:srgbClr val="C8ECF0"/>
                  </a:solidFill>
                  <a:latin typeface="Impact" pitchFamily="34" charset="0"/>
                </a:rPr>
                <a:t>1</a:t>
              </a:r>
              <a:endParaRPr lang="zh-CN" altLang="en-US" sz="8625" dirty="0">
                <a:solidFill>
                  <a:srgbClr val="C8ECF0"/>
                </a:solidFill>
                <a:latin typeface="Impact" pitchFamily="34" charset="0"/>
              </a:endParaRPr>
            </a:p>
          </p:txBody>
        </p:sp>
      </p:grpSp>
      <p:grpSp>
        <p:nvGrpSpPr>
          <p:cNvPr id="17" name="组合 16"/>
          <p:cNvGrpSpPr/>
          <p:nvPr/>
        </p:nvGrpSpPr>
        <p:grpSpPr>
          <a:xfrm>
            <a:off x="5840470" y="1233400"/>
            <a:ext cx="1970936" cy="1365094"/>
            <a:chOff x="2898173" y="1777489"/>
            <a:chExt cx="2627915" cy="1820123"/>
          </a:xfrm>
        </p:grpSpPr>
        <p:cxnSp>
          <p:nvCxnSpPr>
            <p:cNvPr id="18" name="直接连接符 17"/>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898173" y="1777489"/>
              <a:ext cx="2188176" cy="336126"/>
            </a:xfrm>
            <a:prstGeom prst="rect">
              <a:avLst/>
            </a:prstGeom>
            <a:noFill/>
          </p:spPr>
          <p:txBody>
            <a:bodyPr wrap="square" rtlCol="0">
              <a:spAutoFit/>
            </a:bodyPr>
            <a:lstStyle/>
            <a:p>
              <a:pPr algn="just">
                <a:lnSpc>
                  <a:spcPct val="90000"/>
                </a:lnSpc>
                <a:spcBef>
                  <a:spcPts val="750"/>
                </a:spcBef>
              </a:pPr>
              <a:r>
                <a:rPr lang="x-none" altLang="zh-CN" sz="1015" b="1" dirty="0">
                  <a:solidFill>
                    <a:srgbClr val="44BAC8"/>
                  </a:solidFill>
                  <a:latin typeface="微软雅黑" pitchFamily="34" charset="-122"/>
                  <a:ea typeface="微软雅黑" pitchFamily="34" charset="-122"/>
                </a:rPr>
                <a:t>阶段二</a:t>
              </a:r>
            </a:p>
          </p:txBody>
        </p:sp>
        <p:sp>
          <p:nvSpPr>
            <p:cNvPr id="20" name="文本框 19"/>
            <p:cNvSpPr txBox="1"/>
            <p:nvPr/>
          </p:nvSpPr>
          <p:spPr>
            <a:xfrm>
              <a:off x="2898173" y="2128647"/>
              <a:ext cx="2627915" cy="1468965"/>
            </a:xfrm>
            <a:prstGeom prst="rect">
              <a:avLst/>
            </a:prstGeom>
            <a:noFill/>
          </p:spPr>
          <p:txBody>
            <a:bodyPr wrap="square" rtlCol="0">
              <a:spAutoFit/>
            </a:bodyPr>
            <a:lstStyle/>
            <a:p>
              <a:pPr algn="just">
                <a:lnSpc>
                  <a:spcPct val="130000"/>
                </a:lnSpc>
              </a:pPr>
              <a:r>
                <a:rPr lang="en-US" altLang="zh-CN" sz="1000" dirty="0">
                  <a:solidFill>
                    <a:schemeClr val="tx1">
                      <a:lumMod val="75000"/>
                      <a:lumOff val="25000"/>
                    </a:schemeClr>
                  </a:solidFill>
                  <a:latin typeface="微软雅黑" pitchFamily="34" charset="-122"/>
                  <a:ea typeface="微软雅黑" pitchFamily="34" charset="-122"/>
                  <a:sym typeface="+mn-ea"/>
                </a:rPr>
                <a:t>采用基于对双向流量的实时全包检测分析技术和基于威胁的决策分析技术，自动检测并正确响应网络威胁</a:t>
              </a:r>
              <a:endParaRPr lang="en-US" altLang="zh-CN" sz="1000" dirty="0">
                <a:solidFill>
                  <a:schemeClr val="tx1">
                    <a:lumMod val="75000"/>
                    <a:lumOff val="25000"/>
                  </a:schemeClr>
                </a:solidFill>
                <a:latin typeface="微软雅黑" pitchFamily="34" charset="-122"/>
                <a:ea typeface="微软雅黑" pitchFamily="34" charset="-122"/>
              </a:endParaRPr>
            </a:p>
            <a:p>
              <a:pPr algn="just">
                <a:lnSpc>
                  <a:spcPct val="130000"/>
                </a:lnSpc>
              </a:pPr>
              <a:endParaRPr lang="zh-CN" altLang="en-US" sz="1050" dirty="0">
                <a:solidFill>
                  <a:schemeClr val="tx1">
                    <a:lumMod val="75000"/>
                    <a:lumOff val="25000"/>
                  </a:schemeClr>
                </a:solidFill>
                <a:latin typeface="微软雅黑" pitchFamily="34" charset="-122"/>
                <a:ea typeface="微软雅黑" pitchFamily="34" charset="-122"/>
              </a:endParaRPr>
            </a:p>
          </p:txBody>
        </p:sp>
      </p:grpSp>
      <p:grpSp>
        <p:nvGrpSpPr>
          <p:cNvPr id="21" name="组合 20"/>
          <p:cNvGrpSpPr/>
          <p:nvPr/>
        </p:nvGrpSpPr>
        <p:grpSpPr>
          <a:xfrm>
            <a:off x="4755071" y="957558"/>
            <a:ext cx="987028" cy="1514476"/>
            <a:chOff x="1450975" y="1409700"/>
            <a:chExt cx="1316037" cy="2019300"/>
          </a:xfrm>
        </p:grpSpPr>
        <p:sp>
          <p:nvSpPr>
            <p:cNvPr id="22" name="圆角矩形 21"/>
            <p:cNvSpPr/>
            <p:nvPr/>
          </p:nvSpPr>
          <p:spPr>
            <a:xfrm>
              <a:off x="1450975" y="1409700"/>
              <a:ext cx="1316037" cy="2019300"/>
            </a:xfrm>
            <a:prstGeom prst="roundRect">
              <a:avLst>
                <a:gd name="adj" fmla="val 0"/>
              </a:avLst>
            </a:prstGeom>
            <a:solidFill>
              <a:srgbClr val="42BAC8"/>
            </a:solid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3" name="矩形 22"/>
            <p:cNvSpPr/>
            <p:nvPr/>
          </p:nvSpPr>
          <p:spPr>
            <a:xfrm>
              <a:off x="1450975" y="2217218"/>
              <a:ext cx="133350" cy="404265"/>
            </a:xfrm>
            <a:prstGeom prst="rect">
              <a:avLst/>
            </a:prstGeom>
            <a:solidFill>
              <a:srgbClr val="A1DDE3"/>
            </a:solid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4" name="矩形 23"/>
            <p:cNvSpPr/>
            <p:nvPr/>
          </p:nvSpPr>
          <p:spPr>
            <a:xfrm>
              <a:off x="2633662" y="2217218"/>
              <a:ext cx="133350" cy="404265"/>
            </a:xfrm>
            <a:prstGeom prst="rect">
              <a:avLst/>
            </a:prstGeom>
            <a:solidFill>
              <a:srgbClr val="A1DDE3"/>
            </a:solid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cxnSp>
          <p:nvCxnSpPr>
            <p:cNvPr id="25" name="直接连接符 24"/>
            <p:cNvCxnSpPr>
              <a:stCxn id="23" idx="3"/>
              <a:endCxn id="24" idx="1"/>
            </p:cNvCxnSpPr>
            <p:nvPr/>
          </p:nvCxnSpPr>
          <p:spPr>
            <a:xfrm>
              <a:off x="1584325" y="2419351"/>
              <a:ext cx="1049337" cy="0"/>
            </a:xfrm>
            <a:prstGeom prst="line">
              <a:avLst/>
            </a:prstGeom>
            <a:ln>
              <a:solidFill>
                <a:srgbClr val="A1DDE3"/>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616124" y="1488327"/>
              <a:ext cx="985740" cy="1892824"/>
            </a:xfrm>
            <a:prstGeom prst="rect">
              <a:avLst/>
            </a:prstGeom>
            <a:noFill/>
          </p:spPr>
          <p:txBody>
            <a:bodyPr wrap="none" rtlCol="0">
              <a:spAutoFit/>
            </a:bodyPr>
            <a:lstStyle/>
            <a:p>
              <a:pPr algn="ctr"/>
              <a:r>
                <a:rPr lang="en-US" altLang="zh-CN" sz="8625" dirty="0">
                  <a:solidFill>
                    <a:srgbClr val="C8ECF0"/>
                  </a:solidFill>
                  <a:latin typeface="Impact" pitchFamily="34" charset="0"/>
                </a:rPr>
                <a:t>2</a:t>
              </a:r>
              <a:endParaRPr lang="zh-CN" altLang="en-US" sz="8625" dirty="0">
                <a:solidFill>
                  <a:srgbClr val="C8ECF0"/>
                </a:solidFill>
                <a:latin typeface="Impact" pitchFamily="34" charset="0"/>
              </a:endParaRPr>
            </a:p>
          </p:txBody>
        </p:sp>
      </p:grpSp>
      <p:grpSp>
        <p:nvGrpSpPr>
          <p:cNvPr id="27" name="组合 26"/>
          <p:cNvGrpSpPr/>
          <p:nvPr/>
        </p:nvGrpSpPr>
        <p:grpSpPr>
          <a:xfrm>
            <a:off x="2442424" y="3125392"/>
            <a:ext cx="1970936" cy="1147289"/>
            <a:chOff x="2898173" y="1777489"/>
            <a:chExt cx="2627915" cy="1529717"/>
          </a:xfrm>
        </p:grpSpPr>
        <p:cxnSp>
          <p:nvCxnSpPr>
            <p:cNvPr id="28" name="直接连接符 27"/>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898173" y="1777489"/>
              <a:ext cx="2188176" cy="336126"/>
            </a:xfrm>
            <a:prstGeom prst="rect">
              <a:avLst/>
            </a:prstGeom>
            <a:noFill/>
          </p:spPr>
          <p:txBody>
            <a:bodyPr wrap="square" rtlCol="0">
              <a:spAutoFit/>
            </a:bodyPr>
            <a:lstStyle/>
            <a:p>
              <a:pPr algn="just">
                <a:lnSpc>
                  <a:spcPct val="90000"/>
                </a:lnSpc>
                <a:spcBef>
                  <a:spcPts val="750"/>
                </a:spcBef>
              </a:pPr>
              <a:r>
                <a:rPr lang="x-none" altLang="zh-CN" sz="1015" b="1" dirty="0">
                  <a:solidFill>
                    <a:srgbClr val="44BAC8"/>
                  </a:solidFill>
                  <a:latin typeface="微软雅黑" pitchFamily="34" charset="-122"/>
                  <a:ea typeface="微软雅黑" pitchFamily="34" charset="-122"/>
                </a:rPr>
                <a:t>阶段三</a:t>
              </a:r>
            </a:p>
          </p:txBody>
        </p:sp>
        <p:sp>
          <p:nvSpPr>
            <p:cNvPr id="30" name="文本框 29"/>
            <p:cNvSpPr txBox="1"/>
            <p:nvPr/>
          </p:nvSpPr>
          <p:spPr>
            <a:xfrm>
              <a:off x="2898173" y="2128647"/>
              <a:ext cx="2627915" cy="1178559"/>
            </a:xfrm>
            <a:prstGeom prst="rect">
              <a:avLst/>
            </a:prstGeom>
            <a:noFill/>
          </p:spPr>
          <p:txBody>
            <a:bodyPr wrap="square" rtlCol="0">
              <a:spAutoFit/>
            </a:bodyPr>
            <a:lstStyle/>
            <a:p>
              <a:pPr algn="just">
                <a:lnSpc>
                  <a:spcPct val="130000"/>
                </a:lnSpc>
              </a:pPr>
              <a:r>
                <a:rPr lang="zh-CN" altLang="en-US" sz="1000" dirty="0">
                  <a:solidFill>
                    <a:schemeClr val="tx1">
                      <a:lumMod val="75000"/>
                      <a:lumOff val="25000"/>
                    </a:schemeClr>
                  </a:solidFill>
                  <a:latin typeface="微软雅黑" pitchFamily="34" charset="-122"/>
                  <a:ea typeface="微软雅黑" pitchFamily="34" charset="-122"/>
                  <a:sym typeface="+mn-ea"/>
                </a:rPr>
                <a:t>监控美国在情报、国防、国土安全、司法等方面的网络和系统状态，创建跨领域的网络空间态势感知系统</a:t>
              </a:r>
              <a:endParaRPr lang="en-US" altLang="zh-CN" sz="1050" dirty="0">
                <a:solidFill>
                  <a:schemeClr val="tx1">
                    <a:lumMod val="75000"/>
                    <a:lumOff val="25000"/>
                  </a:schemeClr>
                </a:solidFill>
                <a:latin typeface="微软雅黑" pitchFamily="34" charset="-122"/>
                <a:ea typeface="微软雅黑" pitchFamily="34" charset="-122"/>
              </a:endParaRPr>
            </a:p>
          </p:txBody>
        </p:sp>
      </p:grpSp>
      <p:grpSp>
        <p:nvGrpSpPr>
          <p:cNvPr id="31" name="组合 30"/>
          <p:cNvGrpSpPr/>
          <p:nvPr/>
        </p:nvGrpSpPr>
        <p:grpSpPr>
          <a:xfrm>
            <a:off x="1357026" y="2849550"/>
            <a:ext cx="987028" cy="1514476"/>
            <a:chOff x="1450975" y="1409700"/>
            <a:chExt cx="1316037" cy="2019300"/>
          </a:xfrm>
        </p:grpSpPr>
        <p:sp>
          <p:nvSpPr>
            <p:cNvPr id="32" name="圆角矩形 31"/>
            <p:cNvSpPr/>
            <p:nvPr/>
          </p:nvSpPr>
          <p:spPr>
            <a:xfrm>
              <a:off x="1450975" y="1409700"/>
              <a:ext cx="1316037" cy="2019300"/>
            </a:xfrm>
            <a:prstGeom prst="roundRect">
              <a:avLst>
                <a:gd name="adj" fmla="val 0"/>
              </a:avLst>
            </a:prstGeom>
            <a:solidFill>
              <a:srgbClr val="42BAC8"/>
            </a:solid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3" name="矩形 32"/>
            <p:cNvSpPr/>
            <p:nvPr/>
          </p:nvSpPr>
          <p:spPr>
            <a:xfrm>
              <a:off x="1450975" y="2217218"/>
              <a:ext cx="133350" cy="404265"/>
            </a:xfrm>
            <a:prstGeom prst="rect">
              <a:avLst/>
            </a:prstGeom>
            <a:solidFill>
              <a:srgbClr val="A1DDE3"/>
            </a:solid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4" name="矩形 33"/>
            <p:cNvSpPr/>
            <p:nvPr/>
          </p:nvSpPr>
          <p:spPr>
            <a:xfrm>
              <a:off x="2633662" y="2217218"/>
              <a:ext cx="133350" cy="404265"/>
            </a:xfrm>
            <a:prstGeom prst="rect">
              <a:avLst/>
            </a:prstGeom>
            <a:solidFill>
              <a:srgbClr val="A1DDE3"/>
            </a:solid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cxnSp>
          <p:nvCxnSpPr>
            <p:cNvPr id="35" name="直接连接符 34"/>
            <p:cNvCxnSpPr>
              <a:stCxn id="33" idx="3"/>
              <a:endCxn id="34" idx="1"/>
            </p:cNvCxnSpPr>
            <p:nvPr/>
          </p:nvCxnSpPr>
          <p:spPr>
            <a:xfrm>
              <a:off x="1584325" y="2419351"/>
              <a:ext cx="1049337" cy="0"/>
            </a:xfrm>
            <a:prstGeom prst="line">
              <a:avLst/>
            </a:prstGeom>
            <a:ln>
              <a:solidFill>
                <a:srgbClr val="A1DDE3"/>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594752" y="1488327"/>
              <a:ext cx="1028486" cy="1892824"/>
            </a:xfrm>
            <a:prstGeom prst="rect">
              <a:avLst/>
            </a:prstGeom>
            <a:noFill/>
          </p:spPr>
          <p:txBody>
            <a:bodyPr wrap="none" rtlCol="0">
              <a:spAutoFit/>
            </a:bodyPr>
            <a:lstStyle/>
            <a:p>
              <a:pPr algn="ctr"/>
              <a:r>
                <a:rPr lang="en-US" altLang="zh-CN" sz="8625" dirty="0">
                  <a:solidFill>
                    <a:srgbClr val="C8ECF0"/>
                  </a:solidFill>
                  <a:latin typeface="Impact" pitchFamily="34" charset="0"/>
                </a:rPr>
                <a:t>3</a:t>
              </a:r>
              <a:endParaRPr lang="zh-CN" altLang="en-US" sz="8625" dirty="0">
                <a:solidFill>
                  <a:srgbClr val="C8ECF0"/>
                </a:solidFill>
                <a:latin typeface="Impact" pitchFamily="34" charset="0"/>
              </a:endParaRPr>
            </a:p>
          </p:txBody>
        </p:sp>
      </p:grpSp>
      <p:grpSp>
        <p:nvGrpSpPr>
          <p:cNvPr id="37" name="组合 36"/>
          <p:cNvGrpSpPr/>
          <p:nvPr/>
        </p:nvGrpSpPr>
        <p:grpSpPr>
          <a:xfrm>
            <a:off x="5840470" y="3125392"/>
            <a:ext cx="1970936" cy="790419"/>
            <a:chOff x="2898173" y="1777489"/>
            <a:chExt cx="2627915" cy="1053890"/>
          </a:xfrm>
        </p:grpSpPr>
        <p:cxnSp>
          <p:nvCxnSpPr>
            <p:cNvPr id="38" name="直接连接符 37"/>
            <p:cNvCxnSpPr/>
            <p:nvPr/>
          </p:nvCxnSpPr>
          <p:spPr>
            <a:xfrm>
              <a:off x="2898173" y="2119122"/>
              <a:ext cx="262791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898173" y="1777489"/>
              <a:ext cx="2188176" cy="336126"/>
            </a:xfrm>
            <a:prstGeom prst="rect">
              <a:avLst/>
            </a:prstGeom>
            <a:noFill/>
          </p:spPr>
          <p:txBody>
            <a:bodyPr wrap="square" rtlCol="0">
              <a:spAutoFit/>
            </a:bodyPr>
            <a:lstStyle/>
            <a:p>
              <a:pPr algn="just">
                <a:lnSpc>
                  <a:spcPct val="90000"/>
                </a:lnSpc>
                <a:spcBef>
                  <a:spcPts val="750"/>
                </a:spcBef>
              </a:pPr>
              <a:r>
                <a:rPr lang="x-none" altLang="zh-CN" sz="1015" b="1" dirty="0">
                  <a:solidFill>
                    <a:srgbClr val="44BAC8"/>
                  </a:solidFill>
                  <a:latin typeface="微软雅黑" pitchFamily="34" charset="-122"/>
                  <a:ea typeface="微软雅黑" pitchFamily="34" charset="-122"/>
                </a:rPr>
                <a:t>阶段四</a:t>
              </a:r>
            </a:p>
          </p:txBody>
        </p:sp>
        <p:sp>
          <p:nvSpPr>
            <p:cNvPr id="40" name="文本框 39"/>
            <p:cNvSpPr txBox="1"/>
            <p:nvPr/>
          </p:nvSpPr>
          <p:spPr>
            <a:xfrm>
              <a:off x="2898173" y="2128647"/>
              <a:ext cx="2627915" cy="702732"/>
            </a:xfrm>
            <a:prstGeom prst="rect">
              <a:avLst/>
            </a:prstGeom>
            <a:noFill/>
          </p:spPr>
          <p:txBody>
            <a:bodyPr wrap="square" rtlCol="0">
              <a:spAutoFit/>
            </a:bodyPr>
            <a:lstStyle/>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借助大数据分析和处理能力，实施全球网络监控</a:t>
              </a:r>
              <a:endParaRPr lang="x-none" altLang="en-US" sz="1050" dirty="0">
                <a:solidFill>
                  <a:schemeClr val="tx1">
                    <a:lumMod val="75000"/>
                    <a:lumOff val="25000"/>
                  </a:schemeClr>
                </a:solidFill>
                <a:latin typeface="微软雅黑" pitchFamily="34" charset="-122"/>
                <a:ea typeface="微软雅黑" pitchFamily="34" charset="-122"/>
              </a:endParaRPr>
            </a:p>
          </p:txBody>
        </p:sp>
      </p:grpSp>
      <p:grpSp>
        <p:nvGrpSpPr>
          <p:cNvPr id="41" name="组合 40"/>
          <p:cNvGrpSpPr/>
          <p:nvPr/>
        </p:nvGrpSpPr>
        <p:grpSpPr>
          <a:xfrm>
            <a:off x="4755071" y="2849550"/>
            <a:ext cx="987028" cy="1514476"/>
            <a:chOff x="1450975" y="1409700"/>
            <a:chExt cx="1316037" cy="2019300"/>
          </a:xfrm>
        </p:grpSpPr>
        <p:sp>
          <p:nvSpPr>
            <p:cNvPr id="42" name="圆角矩形 41"/>
            <p:cNvSpPr/>
            <p:nvPr/>
          </p:nvSpPr>
          <p:spPr>
            <a:xfrm>
              <a:off x="1450975" y="1409700"/>
              <a:ext cx="1316037" cy="2019300"/>
            </a:xfrm>
            <a:prstGeom prst="roundRect">
              <a:avLst>
                <a:gd name="adj" fmla="val 0"/>
              </a:avLst>
            </a:prstGeom>
            <a:solidFill>
              <a:srgbClr val="42BAC8"/>
            </a:solidFill>
            <a:ln w="28575">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3" name="矩形 42"/>
            <p:cNvSpPr/>
            <p:nvPr/>
          </p:nvSpPr>
          <p:spPr>
            <a:xfrm>
              <a:off x="1450975" y="2217218"/>
              <a:ext cx="133350" cy="404265"/>
            </a:xfrm>
            <a:prstGeom prst="rect">
              <a:avLst/>
            </a:prstGeom>
            <a:solidFill>
              <a:srgbClr val="A1DDE3"/>
            </a:solid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4" name="矩形 43"/>
            <p:cNvSpPr/>
            <p:nvPr/>
          </p:nvSpPr>
          <p:spPr>
            <a:xfrm>
              <a:off x="2633662" y="2217218"/>
              <a:ext cx="133350" cy="404265"/>
            </a:xfrm>
            <a:prstGeom prst="rect">
              <a:avLst/>
            </a:prstGeom>
            <a:solidFill>
              <a:srgbClr val="A1DDE3"/>
            </a:solidFill>
            <a:ln>
              <a:solidFill>
                <a:srgbClr val="A1D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cxnSp>
          <p:nvCxnSpPr>
            <p:cNvPr id="45" name="直接连接符 44"/>
            <p:cNvCxnSpPr>
              <a:stCxn id="43" idx="3"/>
              <a:endCxn id="44" idx="1"/>
            </p:cNvCxnSpPr>
            <p:nvPr/>
          </p:nvCxnSpPr>
          <p:spPr>
            <a:xfrm>
              <a:off x="1584325" y="2419351"/>
              <a:ext cx="1049337" cy="0"/>
            </a:xfrm>
            <a:prstGeom prst="line">
              <a:avLst/>
            </a:prstGeom>
            <a:ln>
              <a:solidFill>
                <a:srgbClr val="A1DDE3"/>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617194" y="1488327"/>
              <a:ext cx="983602" cy="1892824"/>
            </a:xfrm>
            <a:prstGeom prst="rect">
              <a:avLst/>
            </a:prstGeom>
            <a:noFill/>
          </p:spPr>
          <p:txBody>
            <a:bodyPr wrap="none" rtlCol="0">
              <a:spAutoFit/>
            </a:bodyPr>
            <a:lstStyle/>
            <a:p>
              <a:pPr algn="ctr"/>
              <a:r>
                <a:rPr lang="en-US" altLang="zh-CN" sz="8625" dirty="0">
                  <a:solidFill>
                    <a:srgbClr val="C8ECF0"/>
                  </a:solidFill>
                  <a:latin typeface="Impact" pitchFamily="34" charset="0"/>
                </a:rPr>
                <a:t>4</a:t>
              </a:r>
              <a:endParaRPr lang="zh-CN" altLang="en-US" sz="8625" dirty="0">
                <a:solidFill>
                  <a:srgbClr val="C8ECF0"/>
                </a:solidFill>
                <a:latin typeface="Impact"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5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1+#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7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1+#ppt_w/2"/>
                                          </p:val>
                                        </p:tav>
                                        <p:tav tm="100000">
                                          <p:val>
                                            <p:strVal val="#ppt_x"/>
                                          </p:val>
                                        </p:tav>
                                      </p:tavLst>
                                    </p:anim>
                                    <p:anim calcmode="lin" valueType="num">
                                      <p:cBhvr additive="base">
                                        <p:cTn id="33" dur="500" fill="hold"/>
                                        <p:tgtEl>
                                          <p:spTgt spid="31"/>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5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1+#ppt_w/2"/>
                                          </p:val>
                                        </p:tav>
                                        <p:tav tm="100000">
                                          <p:val>
                                            <p:strVal val="#ppt_x"/>
                                          </p:val>
                                        </p:tav>
                                      </p:tavLst>
                                    </p:anim>
                                    <p:anim calcmode="lin" valueType="num">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50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fill="hold"/>
                                        <p:tgtEl>
                                          <p:spTgt spid="41"/>
                                        </p:tgtEl>
                                        <p:attrNameLst>
                                          <p:attrName>ppt_x</p:attrName>
                                        </p:attrNameLst>
                                      </p:cBhvr>
                                      <p:tavLst>
                                        <p:tav tm="0">
                                          <p:val>
                                            <p:strVal val="1+#ppt_w/2"/>
                                          </p:val>
                                        </p:tav>
                                        <p:tav tm="100000">
                                          <p:val>
                                            <p:strVal val="#ppt_x"/>
                                          </p:val>
                                        </p:tav>
                                      </p:tavLst>
                                    </p:anim>
                                    <p:anim calcmode="lin" valueType="num">
                                      <p:cBhvr additive="base">
                                        <p:cTn id="41" dur="500" fill="hold"/>
                                        <p:tgtEl>
                                          <p:spTgt spid="41"/>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75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115" y="128905"/>
            <a:ext cx="3315970" cy="433705"/>
          </a:xfrm>
          <a:prstGeom prst="rect">
            <a:avLst/>
          </a:prstGeom>
          <a:noFill/>
        </p:spPr>
        <p:txBody>
          <a:bodyPr wrap="square" rtlCol="0">
            <a:spAutoFit/>
          </a:bodyPr>
          <a:lstStyle/>
          <a:p>
            <a:pPr algn="ctr"/>
            <a:r>
              <a:rPr lang="x-none" altLang="zh-CN" sz="2100" b="1" dirty="0">
                <a:solidFill>
                  <a:srgbClr val="42BAC8"/>
                </a:solidFill>
                <a:latin typeface="微软雅黑" pitchFamily="34" charset="-122"/>
                <a:ea typeface="微软雅黑" pitchFamily="34" charset="-122"/>
              </a:rPr>
              <a:t>开题背景-网络空间安全</a:t>
            </a:r>
            <a:endParaRPr lang="x-none" altLang="zh-CN" sz="2100" b="1" dirty="0">
              <a:solidFill>
                <a:srgbClr val="42BAC8"/>
              </a:solidFill>
              <a:latin typeface="微软雅黑" pitchFamily="34" charset="-122"/>
              <a:ea typeface="微软雅黑" pitchFamily="34" charset="-122"/>
            </a:endParaRPr>
          </a:p>
        </p:txBody>
      </p:sp>
      <p:sp>
        <p:nvSpPr>
          <p:cNvPr id="3" name="TextBox 2"/>
          <p:cNvSpPr txBox="1"/>
          <p:nvPr/>
        </p:nvSpPr>
        <p:spPr>
          <a:xfrm>
            <a:off x="531495" y="1137285"/>
            <a:ext cx="4471670" cy="2980055"/>
          </a:xfrm>
          <a:prstGeom prst="rect">
            <a:avLst/>
          </a:prstGeom>
          <a:noFill/>
        </p:spPr>
        <p:txBody>
          <a:bodyPr wrap="square" rtlCol="0" anchor="t">
            <a:spAutoFit/>
          </a:bodyPr>
          <a:p>
            <a:r>
              <a:rPr lang="x-none" altLang="en-US" sz="3200" b="1">
                <a:solidFill>
                  <a:srgbClr val="42BAC8"/>
                </a:solidFill>
                <a:latin typeface="微软雅黑" pitchFamily="34" charset="-122"/>
                <a:ea typeface="微软雅黑" pitchFamily="34" charset="-122"/>
              </a:rPr>
              <a:t>	我</a:t>
            </a:r>
            <a:r>
              <a:rPr lang="en-US" altLang="en-US" sz="3200" b="1">
                <a:solidFill>
                  <a:srgbClr val="42BAC8"/>
                </a:solidFill>
                <a:latin typeface="微软雅黑" pitchFamily="34" charset="-122"/>
                <a:ea typeface="微软雅黑" pitchFamily="34" charset="-122"/>
              </a:rPr>
              <a:t>国</a:t>
            </a:r>
            <a:endParaRPr lang="en-US" altLang="en-US" sz="3200" b="1">
              <a:solidFill>
                <a:srgbClr val="42BAC8"/>
              </a:solidFill>
              <a:latin typeface="微软雅黑" pitchFamily="34" charset="-122"/>
              <a:ea typeface="微软雅黑" pitchFamily="34" charset="-122"/>
            </a:endParaRPr>
          </a:p>
          <a:p>
            <a:endParaRPr lang="en-US" altLang="en-US" sz="3200" b="1">
              <a:solidFill>
                <a:srgbClr val="42BAC8"/>
              </a:solidFill>
              <a:latin typeface="微软雅黑" pitchFamily="34" charset="-122"/>
              <a:ea typeface="微软雅黑" pitchFamily="34" charset="-122"/>
            </a:endParaRPr>
          </a:p>
          <a:p>
            <a:r>
              <a:rPr lang="x-none" altLang="en-US" b="1">
                <a:solidFill>
                  <a:srgbClr val="42BAC8"/>
                </a:solidFill>
                <a:latin typeface="微软雅黑" pitchFamily="34" charset="-122"/>
                <a:ea typeface="微软雅黑" pitchFamily="34" charset="-122"/>
              </a:rPr>
              <a:t>2015年6月11日成立网络空间安全一级学科</a:t>
            </a:r>
            <a:endParaRPr lang="x-none" altLang="en-US" b="1">
              <a:solidFill>
                <a:srgbClr val="42BAC8"/>
              </a:solidFill>
              <a:latin typeface="微软雅黑" pitchFamily="34" charset="-122"/>
              <a:ea typeface="微软雅黑" pitchFamily="34" charset="-122"/>
            </a:endParaRPr>
          </a:p>
          <a:p>
            <a:endParaRPr lang="en-US" altLang="en-US" b="1">
              <a:solidFill>
                <a:srgbClr val="42BAC8"/>
              </a:solidFill>
              <a:latin typeface="微软雅黑" pitchFamily="34" charset="-122"/>
              <a:ea typeface="微软雅黑" pitchFamily="34" charset="-122"/>
            </a:endParaRPr>
          </a:p>
          <a:p>
            <a:endParaRPr lang="en-US" altLang="en-US" b="1">
              <a:solidFill>
                <a:srgbClr val="42BAC8"/>
              </a:solidFill>
              <a:latin typeface="微软雅黑" pitchFamily="34" charset="-122"/>
              <a:ea typeface="微软雅黑" pitchFamily="34" charset="-122"/>
            </a:endParaRPr>
          </a:p>
          <a:p>
            <a:endParaRPr lang="x-none" altLang="en-US" sz="1300" b="1">
              <a:solidFill>
                <a:srgbClr val="42BAC8"/>
              </a:solidFill>
              <a:latin typeface="微软雅黑" pitchFamily="34" charset="-122"/>
              <a:ea typeface="微软雅黑" pitchFamily="34" charset="-122"/>
              <a:sym typeface="+mn-ea"/>
            </a:endParaRPr>
          </a:p>
          <a:p>
            <a:pPr marL="0" indent="0">
              <a:buNone/>
            </a:pPr>
            <a:r>
              <a:rPr lang="x-none" altLang="en-US" sz="1300" b="1">
                <a:solidFill>
                  <a:srgbClr val="42BAC8"/>
                </a:solidFill>
                <a:latin typeface="微软雅黑" pitchFamily="34" charset="-122"/>
                <a:ea typeface="微软雅黑" pitchFamily="34" charset="-122"/>
                <a:sym typeface="+mn-ea"/>
              </a:rPr>
              <a:t>2016年12月27日，网络安全态势感知被写入《十三五国家信息规划》</a:t>
            </a:r>
            <a:endParaRPr lang="x-none" altLang="en-US" sz="1300" b="1">
              <a:solidFill>
                <a:srgbClr val="42BAC8"/>
              </a:solidFill>
              <a:latin typeface="微软雅黑" pitchFamily="34" charset="-122"/>
              <a:ea typeface="微软雅黑" pitchFamily="34" charset="-122"/>
              <a:sym typeface="+mn-ea"/>
            </a:endParaRPr>
          </a:p>
          <a:p>
            <a:endParaRPr lang="en-US" altLang="en-US" b="1">
              <a:solidFill>
                <a:srgbClr val="42BAC8"/>
              </a:solidFill>
              <a:latin typeface="微软雅黑" pitchFamily="34" charset="-122"/>
              <a:ea typeface="微软雅黑" pitchFamily="34" charset="-122"/>
            </a:endParaRPr>
          </a:p>
          <a:p>
            <a:endParaRPr lang="x-none" altLang="en-US" b="1">
              <a:solidFill>
                <a:srgbClr val="42BAC8"/>
              </a:solidFill>
              <a:latin typeface="微软雅黑" pitchFamily="34" charset="-122"/>
              <a:ea typeface="微软雅黑" pitchFamily="34" charset="-122"/>
            </a:endParaRPr>
          </a:p>
          <a:p>
            <a:endParaRPr lang="en-US" altLang="en-US">
              <a:latin typeface="微软雅黑" pitchFamily="34" charset="-122"/>
              <a:ea typeface="微软雅黑" pitchFamily="34" charset="-122"/>
            </a:endParaRPr>
          </a:p>
        </p:txBody>
      </p:sp>
      <p:pic>
        <p:nvPicPr>
          <p:cNvPr id="7" name="Picture 6"/>
          <p:cNvPicPr>
            <a:picLocks noChangeAspect="1"/>
          </p:cNvPicPr>
          <p:nvPr/>
        </p:nvPicPr>
        <p:blipFill>
          <a:blip r:embed="rId1"/>
          <a:stretch>
            <a:fillRect/>
          </a:stretch>
        </p:blipFill>
        <p:spPr>
          <a:xfrm>
            <a:off x="6083300" y="575310"/>
            <a:ext cx="2961640" cy="4285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115" y="128905"/>
            <a:ext cx="3315970" cy="433705"/>
          </a:xfrm>
          <a:prstGeom prst="rect">
            <a:avLst/>
          </a:prstGeom>
          <a:noFill/>
        </p:spPr>
        <p:txBody>
          <a:bodyPr wrap="square" rtlCol="0">
            <a:spAutoFit/>
          </a:bodyPr>
          <a:lstStyle/>
          <a:p>
            <a:pPr algn="ctr"/>
            <a:r>
              <a:rPr lang="x-none" altLang="zh-CN" sz="2100" b="1" dirty="0">
                <a:solidFill>
                  <a:srgbClr val="42BAC8"/>
                </a:solidFill>
                <a:latin typeface="微软雅黑" pitchFamily="34" charset="-122"/>
                <a:ea typeface="微软雅黑" pitchFamily="34" charset="-122"/>
              </a:rPr>
              <a:t>开题背景-网络空间安全</a:t>
            </a:r>
            <a:endParaRPr lang="x-none" altLang="zh-CN" sz="2100" b="1" dirty="0">
              <a:solidFill>
                <a:srgbClr val="42BAC8"/>
              </a:solidFill>
              <a:latin typeface="微软雅黑" pitchFamily="34" charset="-122"/>
              <a:ea typeface="微软雅黑" pitchFamily="34" charset="-122"/>
            </a:endParaRPr>
          </a:p>
        </p:txBody>
      </p:sp>
      <p:sp>
        <p:nvSpPr>
          <p:cNvPr id="7" name="任意多边形 6"/>
          <p:cNvSpPr/>
          <p:nvPr/>
        </p:nvSpPr>
        <p:spPr>
          <a:xfrm>
            <a:off x="4737651" y="2645969"/>
            <a:ext cx="1485503" cy="81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4737647" y="2811259"/>
            <a:ext cx="1485504" cy="299295"/>
            <a:chOff x="6316863" y="3748347"/>
            <a:chExt cx="1980672" cy="399060"/>
          </a:xfrm>
        </p:grpSpPr>
        <p:sp>
          <p:nvSpPr>
            <p:cNvPr id="9" name="矩形 8"/>
            <p:cNvSpPr/>
            <p:nvPr/>
          </p:nvSpPr>
          <p:spPr>
            <a:xfrm>
              <a:off x="6316864" y="3748347"/>
              <a:ext cx="1980671" cy="39906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文本框 9"/>
            <p:cNvSpPr txBox="1"/>
            <p:nvPr/>
          </p:nvSpPr>
          <p:spPr>
            <a:xfrm>
              <a:off x="6316863" y="3764910"/>
              <a:ext cx="1980671" cy="339513"/>
            </a:xfrm>
            <a:prstGeom prst="rect">
              <a:avLst/>
            </a:prstGeom>
            <a:noFill/>
          </p:spPr>
          <p:txBody>
            <a:bodyPr wrap="square" rtlCol="0">
              <a:spAutoFit/>
            </a:bodyPr>
            <a:lstStyle/>
            <a:p>
              <a:pPr algn="ctr">
                <a:spcBef>
                  <a:spcPts val="750"/>
                </a:spcBef>
              </a:pPr>
              <a:r>
                <a:rPr lang="x-none" sz="1015" b="1" dirty="0">
                  <a:solidFill>
                    <a:srgbClr val="E5F5F7"/>
                  </a:solidFill>
                  <a:latin typeface="微软雅黑" pitchFamily="34" charset="-122"/>
                  <a:ea typeface="微软雅黑" pitchFamily="34" charset="-122"/>
                </a:rPr>
                <a:t>针对公司</a:t>
              </a:r>
              <a:endParaRPr lang="x-none"/>
            </a:p>
          </p:txBody>
        </p:sp>
      </p:grpSp>
      <p:sp>
        <p:nvSpPr>
          <p:cNvPr id="11" name="文本框 10"/>
          <p:cNvSpPr txBox="1"/>
          <p:nvPr/>
        </p:nvSpPr>
        <p:spPr>
          <a:xfrm>
            <a:off x="4737651" y="3179883"/>
            <a:ext cx="1485503" cy="1398270"/>
          </a:xfrm>
          <a:prstGeom prst="rect">
            <a:avLst/>
          </a:prstGeom>
          <a:noFill/>
        </p:spPr>
        <p:txBody>
          <a:bodyPr wrap="square" rtlCol="0">
            <a:spAutoFit/>
          </a:bodyPr>
          <a:lstStyle/>
          <a:p>
            <a:pPr algn="just">
              <a:lnSpc>
                <a:spcPct val="130000"/>
              </a:lnSpc>
            </a:pPr>
            <a:r>
              <a:rPr lang="x-none" sz="1050" dirty="0">
                <a:solidFill>
                  <a:schemeClr val="tx1">
                    <a:lumMod val="75000"/>
                    <a:lumOff val="25000"/>
                  </a:schemeClr>
                </a:solidFill>
                <a:latin typeface="微软雅黑" pitchFamily="34" charset="-122"/>
                <a:ea typeface="微软雅黑" pitchFamily="34" charset="-122"/>
              </a:rPr>
              <a:t>2010年google的极光攻击是由一个有组织的网络犯罪团体精心策划的，目的是长时间地渗透企业的网络并窃取数据</a:t>
            </a:r>
            <a:endParaRPr lang="x-none" sz="1050" dirty="0">
              <a:solidFill>
                <a:schemeClr val="tx1">
                  <a:lumMod val="75000"/>
                  <a:lumOff val="25000"/>
                </a:schemeClr>
              </a:solidFill>
              <a:latin typeface="微软雅黑" pitchFamily="34" charset="-122"/>
              <a:ea typeface="微软雅黑" pitchFamily="34" charset="-122"/>
            </a:endParaRPr>
          </a:p>
        </p:txBody>
      </p:sp>
      <p:grpSp>
        <p:nvGrpSpPr>
          <p:cNvPr id="12" name="组合 11"/>
          <p:cNvGrpSpPr/>
          <p:nvPr/>
        </p:nvGrpSpPr>
        <p:grpSpPr>
          <a:xfrm>
            <a:off x="4737652" y="957875"/>
            <a:ext cx="1485503" cy="1618175"/>
            <a:chOff x="6316864" y="1277164"/>
            <a:chExt cx="1980671" cy="2157566"/>
          </a:xfrm>
        </p:grpSpPr>
        <p:sp>
          <p:nvSpPr>
            <p:cNvPr id="13" name="矩形 12"/>
            <p:cNvSpPr/>
            <p:nvPr/>
          </p:nvSpPr>
          <p:spPr>
            <a:xfrm>
              <a:off x="6316864" y="1277164"/>
              <a:ext cx="1980671" cy="215756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14" name="图片 13"/>
            <p:cNvPicPr>
              <a:picLocks noChangeAspect="1"/>
            </p:cNvPicPr>
            <p:nvPr/>
          </p:nvPicPr>
          <p:blipFill>
            <a:blip r:embed="rId1" cstate="screen">
              <a:biLevel thresh="50000"/>
            </a:blip>
            <a:stretch>
              <a:fillRect/>
            </a:stretch>
          </p:blipFill>
          <p:spPr>
            <a:xfrm>
              <a:off x="6821802" y="1863901"/>
              <a:ext cx="970794" cy="984092"/>
            </a:xfrm>
            <a:prstGeom prst="rect">
              <a:avLst/>
            </a:prstGeom>
          </p:spPr>
        </p:pic>
      </p:grpSp>
      <p:sp>
        <p:nvSpPr>
          <p:cNvPr id="15" name="任意多边形 14"/>
          <p:cNvSpPr/>
          <p:nvPr/>
        </p:nvSpPr>
        <p:spPr>
          <a:xfrm>
            <a:off x="1104055" y="2645969"/>
            <a:ext cx="1485503" cy="81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6" name="组合 15"/>
          <p:cNvGrpSpPr/>
          <p:nvPr/>
        </p:nvGrpSpPr>
        <p:grpSpPr>
          <a:xfrm>
            <a:off x="1104052" y="2811259"/>
            <a:ext cx="1485504" cy="299295"/>
            <a:chOff x="1472069" y="3748347"/>
            <a:chExt cx="1980672" cy="399060"/>
          </a:xfrm>
        </p:grpSpPr>
        <p:sp>
          <p:nvSpPr>
            <p:cNvPr id="17" name="矩形 16"/>
            <p:cNvSpPr/>
            <p:nvPr/>
          </p:nvSpPr>
          <p:spPr>
            <a:xfrm>
              <a:off x="1472070" y="3748347"/>
              <a:ext cx="1980671" cy="39906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8" name="文本框 17"/>
            <p:cNvSpPr txBox="1"/>
            <p:nvPr/>
          </p:nvSpPr>
          <p:spPr>
            <a:xfrm>
              <a:off x="1472069" y="3764910"/>
              <a:ext cx="1980671" cy="339513"/>
            </a:xfrm>
            <a:prstGeom prst="rect">
              <a:avLst/>
            </a:prstGeom>
            <a:noFill/>
          </p:spPr>
          <p:txBody>
            <a:bodyPr wrap="square" rtlCol="0">
              <a:spAutoFit/>
            </a:bodyPr>
            <a:lstStyle/>
            <a:p>
              <a:pPr algn="ctr">
                <a:spcBef>
                  <a:spcPts val="750"/>
                </a:spcBef>
              </a:pPr>
              <a:r>
                <a:rPr lang="x-none" altLang="zh-CN" sz="1015" b="1" dirty="0">
                  <a:solidFill>
                    <a:srgbClr val="E5F5F7"/>
                  </a:solidFill>
                  <a:latin typeface="微软雅黑" pitchFamily="34" charset="-122"/>
                  <a:ea typeface="微软雅黑" pitchFamily="34" charset="-122"/>
                </a:rPr>
                <a:t>网络基础设施攻击</a:t>
              </a:r>
              <a:endParaRPr lang="x-none" altLang="zh-CN" sz="1015" b="1" dirty="0">
                <a:solidFill>
                  <a:srgbClr val="E5F5F7"/>
                </a:solidFill>
                <a:latin typeface="微软雅黑" pitchFamily="34" charset="-122"/>
                <a:ea typeface="微软雅黑" pitchFamily="34" charset="-122"/>
              </a:endParaRPr>
            </a:p>
          </p:txBody>
        </p:sp>
      </p:grpSp>
      <p:sp>
        <p:nvSpPr>
          <p:cNvPr id="19" name="文本框 18"/>
          <p:cNvSpPr txBox="1"/>
          <p:nvPr/>
        </p:nvSpPr>
        <p:spPr>
          <a:xfrm>
            <a:off x="1104055" y="3179883"/>
            <a:ext cx="1485503" cy="1616075"/>
          </a:xfrm>
          <a:prstGeom prst="rect">
            <a:avLst/>
          </a:prstGeom>
          <a:noFill/>
        </p:spPr>
        <p:txBody>
          <a:bodyPr wrap="square" rtlCol="0">
            <a:spAutoFit/>
          </a:bodyPr>
          <a:lstStyle/>
          <a:p>
            <a:pPr algn="just">
              <a:lnSpc>
                <a:spcPct val="130000"/>
              </a:lnSpc>
            </a:pPr>
            <a:r>
              <a:rPr lang="x-none" sz="1050" dirty="0">
                <a:solidFill>
                  <a:schemeClr val="tx1">
                    <a:lumMod val="75000"/>
                    <a:lumOff val="25000"/>
                  </a:schemeClr>
                </a:solidFill>
                <a:latin typeface="微软雅黑" pitchFamily="34" charset="-122"/>
                <a:ea typeface="微软雅黑" pitchFamily="34" charset="-122"/>
              </a:rPr>
              <a:t>2016.10·21美国网络瘫痪事件，一场始于美国东部的大规模互联网瘫痪席卷了全美，dyninic(DNS供应商)的服务器遭受DDOS攻击</a:t>
            </a:r>
            <a:endParaRPr lang="x-none" sz="1050" dirty="0">
              <a:solidFill>
                <a:schemeClr val="tx1">
                  <a:lumMod val="75000"/>
                  <a:lumOff val="25000"/>
                </a:schemeClr>
              </a:solidFill>
              <a:latin typeface="微软雅黑" pitchFamily="34" charset="-122"/>
              <a:ea typeface="微软雅黑" pitchFamily="34" charset="-122"/>
            </a:endParaRPr>
          </a:p>
        </p:txBody>
      </p:sp>
      <p:grpSp>
        <p:nvGrpSpPr>
          <p:cNvPr id="20" name="组合 19"/>
          <p:cNvGrpSpPr/>
          <p:nvPr/>
        </p:nvGrpSpPr>
        <p:grpSpPr>
          <a:xfrm>
            <a:off x="1104056" y="957875"/>
            <a:ext cx="1485503" cy="1618175"/>
            <a:chOff x="1472070" y="1277164"/>
            <a:chExt cx="1980671" cy="2157566"/>
          </a:xfrm>
        </p:grpSpPr>
        <p:sp>
          <p:nvSpPr>
            <p:cNvPr id="21" name="矩形 20"/>
            <p:cNvSpPr/>
            <p:nvPr/>
          </p:nvSpPr>
          <p:spPr>
            <a:xfrm>
              <a:off x="1472070" y="1277164"/>
              <a:ext cx="1980671" cy="215756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22" name="图片 21"/>
            <p:cNvPicPr>
              <a:picLocks noChangeAspect="1"/>
            </p:cNvPicPr>
            <p:nvPr/>
          </p:nvPicPr>
          <p:blipFill>
            <a:blip r:embed="rId2" cstate="screen">
              <a:biLevel thresh="50000"/>
            </a:blip>
            <a:stretch>
              <a:fillRect/>
            </a:stretch>
          </p:blipFill>
          <p:spPr>
            <a:xfrm>
              <a:off x="2036258" y="1864563"/>
              <a:ext cx="852295" cy="982769"/>
            </a:xfrm>
            <a:prstGeom prst="rect">
              <a:avLst/>
            </a:prstGeom>
          </p:spPr>
        </p:pic>
      </p:grpSp>
      <p:sp>
        <p:nvSpPr>
          <p:cNvPr id="23" name="任意多边形 22"/>
          <p:cNvSpPr/>
          <p:nvPr/>
        </p:nvSpPr>
        <p:spPr>
          <a:xfrm>
            <a:off x="6554448" y="2645969"/>
            <a:ext cx="1485503" cy="81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24" name="组合 23"/>
          <p:cNvGrpSpPr/>
          <p:nvPr/>
        </p:nvGrpSpPr>
        <p:grpSpPr>
          <a:xfrm>
            <a:off x="6554444" y="2811259"/>
            <a:ext cx="1485504" cy="299295"/>
            <a:chOff x="8739259" y="3748347"/>
            <a:chExt cx="1980672" cy="399060"/>
          </a:xfrm>
        </p:grpSpPr>
        <p:sp>
          <p:nvSpPr>
            <p:cNvPr id="25" name="矩形 24"/>
            <p:cNvSpPr/>
            <p:nvPr/>
          </p:nvSpPr>
          <p:spPr>
            <a:xfrm>
              <a:off x="8739260" y="3748347"/>
              <a:ext cx="1980671" cy="39906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6" name="文本框 25"/>
            <p:cNvSpPr txBox="1"/>
            <p:nvPr/>
          </p:nvSpPr>
          <p:spPr>
            <a:xfrm>
              <a:off x="8739259" y="3764910"/>
              <a:ext cx="1980671" cy="339513"/>
            </a:xfrm>
            <a:prstGeom prst="rect">
              <a:avLst/>
            </a:prstGeom>
            <a:noFill/>
          </p:spPr>
          <p:txBody>
            <a:bodyPr wrap="square" rtlCol="0">
              <a:spAutoFit/>
            </a:bodyPr>
            <a:lstStyle/>
            <a:p>
              <a:pPr algn="ctr">
                <a:spcBef>
                  <a:spcPts val="750"/>
                </a:spcBef>
              </a:pPr>
              <a:r>
                <a:rPr lang="x-none" sz="1015" b="1" dirty="0">
                  <a:solidFill>
                    <a:srgbClr val="E5F5F7"/>
                  </a:solidFill>
                  <a:latin typeface="微软雅黑" pitchFamily="34" charset="-122"/>
                  <a:ea typeface="微软雅黑" pitchFamily="34" charset="-122"/>
                </a:rPr>
                <a:t>个人攻击</a:t>
              </a:r>
              <a:endParaRPr lang="x-none"/>
            </a:p>
          </p:txBody>
        </p:sp>
      </p:grpSp>
      <p:sp>
        <p:nvSpPr>
          <p:cNvPr id="27" name="文本框 26"/>
          <p:cNvSpPr txBox="1"/>
          <p:nvPr/>
        </p:nvSpPr>
        <p:spPr>
          <a:xfrm>
            <a:off x="6554448" y="3179883"/>
            <a:ext cx="1485503" cy="1398270"/>
          </a:xfrm>
          <a:prstGeom prst="rect">
            <a:avLst/>
          </a:prstGeom>
          <a:noFill/>
        </p:spPr>
        <p:txBody>
          <a:bodyPr wrap="square" rtlCol="0">
            <a:spAutoFit/>
          </a:bodyPr>
          <a:lstStyle/>
          <a:p>
            <a:pPr algn="just">
              <a:lnSpc>
                <a:spcPct val="130000"/>
              </a:lnSpc>
            </a:pPr>
            <a:r>
              <a:rPr sz="1050" dirty="0">
                <a:solidFill>
                  <a:schemeClr val="tx1">
                    <a:lumMod val="75000"/>
                    <a:lumOff val="25000"/>
                  </a:schemeClr>
                </a:solidFill>
                <a:latin typeface="微软雅黑" pitchFamily="34" charset="-122"/>
                <a:ea typeface="微软雅黑" pitchFamily="34" charset="-122"/>
              </a:rPr>
              <a:t>2017年5月12日，WannaCry蠕虫通过MS17-010漏洞在全球范围大爆发，感染了大量的计算机</a:t>
            </a:r>
            <a:r>
              <a:rPr lang="x-none" sz="1050" dirty="0">
                <a:solidFill>
                  <a:schemeClr val="tx1">
                    <a:lumMod val="75000"/>
                    <a:lumOff val="25000"/>
                  </a:schemeClr>
                </a:solidFill>
                <a:latin typeface="微软雅黑" pitchFamily="34" charset="-122"/>
                <a:ea typeface="微软雅黑" pitchFamily="34" charset="-122"/>
              </a:rPr>
              <a:t>，尤其以校园网最为严重</a:t>
            </a:r>
            <a:endParaRPr lang="x-none" sz="1050" dirty="0">
              <a:solidFill>
                <a:schemeClr val="tx1">
                  <a:lumMod val="75000"/>
                  <a:lumOff val="25000"/>
                </a:schemeClr>
              </a:solidFill>
              <a:latin typeface="微软雅黑" pitchFamily="34" charset="-122"/>
              <a:ea typeface="微软雅黑" pitchFamily="34" charset="-122"/>
            </a:endParaRPr>
          </a:p>
        </p:txBody>
      </p:sp>
      <p:grpSp>
        <p:nvGrpSpPr>
          <p:cNvPr id="28" name="组合 27"/>
          <p:cNvGrpSpPr/>
          <p:nvPr/>
        </p:nvGrpSpPr>
        <p:grpSpPr>
          <a:xfrm>
            <a:off x="6554449" y="957875"/>
            <a:ext cx="1485503" cy="1618175"/>
            <a:chOff x="8739260" y="1277164"/>
            <a:chExt cx="1980671" cy="2157566"/>
          </a:xfrm>
        </p:grpSpPr>
        <p:sp>
          <p:nvSpPr>
            <p:cNvPr id="29" name="矩形 28"/>
            <p:cNvSpPr/>
            <p:nvPr/>
          </p:nvSpPr>
          <p:spPr>
            <a:xfrm>
              <a:off x="8739260" y="1277164"/>
              <a:ext cx="1980671" cy="215756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30" name="图片 29"/>
            <p:cNvPicPr>
              <a:picLocks noChangeAspect="1"/>
            </p:cNvPicPr>
            <p:nvPr/>
          </p:nvPicPr>
          <p:blipFill>
            <a:blip r:embed="rId3" cstate="screen">
              <a:biLevel thresh="50000"/>
            </a:blip>
            <a:stretch>
              <a:fillRect/>
            </a:stretch>
          </p:blipFill>
          <p:spPr>
            <a:xfrm>
              <a:off x="9241705" y="1864290"/>
              <a:ext cx="975781" cy="983315"/>
            </a:xfrm>
            <a:prstGeom prst="rect">
              <a:avLst/>
            </a:prstGeom>
          </p:spPr>
        </p:pic>
      </p:grpSp>
      <p:sp>
        <p:nvSpPr>
          <p:cNvPr id="31" name="任意多边形 30"/>
          <p:cNvSpPr/>
          <p:nvPr/>
        </p:nvSpPr>
        <p:spPr>
          <a:xfrm>
            <a:off x="2920853" y="2645969"/>
            <a:ext cx="1485503" cy="81000"/>
          </a:xfrm>
          <a:custGeom>
            <a:avLst/>
            <a:gdLst>
              <a:gd name="connsiteX0" fmla="*/ 0 w 1819275"/>
              <a:gd name="connsiteY0" fmla="*/ 0 h 108000"/>
              <a:gd name="connsiteX1" fmla="*/ 1819275 w 1819275"/>
              <a:gd name="connsiteY1" fmla="*/ 0 h 108000"/>
              <a:gd name="connsiteX2" fmla="*/ 1819275 w 1819275"/>
              <a:gd name="connsiteY2" fmla="*/ 36000 h 108000"/>
              <a:gd name="connsiteX3" fmla="*/ 1818638 w 1819275"/>
              <a:gd name="connsiteY3" fmla="*/ 36000 h 108000"/>
              <a:gd name="connsiteX4" fmla="*/ 909638 w 1819275"/>
              <a:gd name="connsiteY4" fmla="*/ 108000 h 108000"/>
              <a:gd name="connsiteX5" fmla="*/ 638 w 1819275"/>
              <a:gd name="connsiteY5" fmla="*/ 36000 h 108000"/>
              <a:gd name="connsiteX6" fmla="*/ 0 w 1819275"/>
              <a:gd name="connsiteY6" fmla="*/ 36000 h 1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9275" h="108000">
                <a:moveTo>
                  <a:pt x="0" y="0"/>
                </a:moveTo>
                <a:lnTo>
                  <a:pt x="1819275" y="0"/>
                </a:lnTo>
                <a:lnTo>
                  <a:pt x="1819275" y="36000"/>
                </a:lnTo>
                <a:lnTo>
                  <a:pt x="1818638" y="36000"/>
                </a:lnTo>
                <a:lnTo>
                  <a:pt x="909638" y="108000"/>
                </a:lnTo>
                <a:lnTo>
                  <a:pt x="638" y="36000"/>
                </a:lnTo>
                <a:lnTo>
                  <a:pt x="0" y="36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2" name="组合 31"/>
          <p:cNvGrpSpPr/>
          <p:nvPr/>
        </p:nvGrpSpPr>
        <p:grpSpPr>
          <a:xfrm>
            <a:off x="2920850" y="2811259"/>
            <a:ext cx="1485504" cy="299295"/>
            <a:chOff x="3894466" y="3748347"/>
            <a:chExt cx="1980672" cy="399060"/>
          </a:xfrm>
        </p:grpSpPr>
        <p:sp>
          <p:nvSpPr>
            <p:cNvPr id="33" name="矩形 32"/>
            <p:cNvSpPr/>
            <p:nvPr/>
          </p:nvSpPr>
          <p:spPr>
            <a:xfrm>
              <a:off x="3894467" y="3748347"/>
              <a:ext cx="1980671" cy="39906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4" name="文本框 33"/>
            <p:cNvSpPr txBox="1"/>
            <p:nvPr/>
          </p:nvSpPr>
          <p:spPr>
            <a:xfrm>
              <a:off x="3894466" y="3764910"/>
              <a:ext cx="1980671" cy="339513"/>
            </a:xfrm>
            <a:prstGeom prst="rect">
              <a:avLst/>
            </a:prstGeom>
            <a:noFill/>
          </p:spPr>
          <p:txBody>
            <a:bodyPr wrap="square" rtlCol="0">
              <a:spAutoFit/>
            </a:bodyPr>
            <a:lstStyle/>
            <a:p>
              <a:pPr algn="ctr">
                <a:spcBef>
                  <a:spcPts val="750"/>
                </a:spcBef>
              </a:pPr>
              <a:r>
                <a:rPr lang="x-none" sz="1015" b="1" dirty="0">
                  <a:solidFill>
                    <a:srgbClr val="E5F5F7"/>
                  </a:solidFill>
                  <a:latin typeface="微软雅黑" pitchFamily="34" charset="-122"/>
                  <a:ea typeface="微软雅黑" pitchFamily="34" charset="-122"/>
                </a:rPr>
                <a:t>国家攻击</a:t>
              </a:r>
              <a:endParaRPr lang="x-none"/>
            </a:p>
          </p:txBody>
        </p:sp>
      </p:grpSp>
      <p:sp>
        <p:nvSpPr>
          <p:cNvPr id="35" name="文本框 34"/>
          <p:cNvSpPr txBox="1"/>
          <p:nvPr/>
        </p:nvSpPr>
        <p:spPr>
          <a:xfrm>
            <a:off x="2920853" y="3179883"/>
            <a:ext cx="1485503" cy="1833880"/>
          </a:xfrm>
          <a:prstGeom prst="rect">
            <a:avLst/>
          </a:prstGeom>
          <a:noFill/>
        </p:spPr>
        <p:txBody>
          <a:bodyPr wrap="square" rtlCol="0">
            <a:spAutoFit/>
          </a:bodyPr>
          <a:lstStyle/>
          <a:p>
            <a:pPr algn="just">
              <a:lnSpc>
                <a:spcPct val="130000"/>
              </a:lnSpc>
            </a:pPr>
            <a:r>
              <a:rPr lang="x-none" altLang="en-US" sz="1050" dirty="0">
                <a:solidFill>
                  <a:schemeClr val="tx1">
                    <a:lumMod val="75000"/>
                    <a:lumOff val="25000"/>
                  </a:schemeClr>
                </a:solidFill>
                <a:latin typeface="微软雅黑" pitchFamily="34" charset="-122"/>
                <a:ea typeface="微软雅黑" pitchFamily="34" charset="-122"/>
              </a:rPr>
              <a:t>2010年，由卡巴斯基的安全专家发现的一款u盘存在的特殊病毒，揭穿了伊朗核电站遭受多年的黑客攻击。这就是一种典型的国家组织的APT攻击</a:t>
            </a:r>
            <a:endParaRPr lang="x-none" altLang="en-US" sz="1050" dirty="0">
              <a:solidFill>
                <a:schemeClr val="tx1">
                  <a:lumMod val="75000"/>
                  <a:lumOff val="25000"/>
                </a:schemeClr>
              </a:solidFill>
              <a:latin typeface="微软雅黑" pitchFamily="34" charset="-122"/>
              <a:ea typeface="微软雅黑" pitchFamily="34" charset="-122"/>
            </a:endParaRPr>
          </a:p>
        </p:txBody>
      </p:sp>
      <p:grpSp>
        <p:nvGrpSpPr>
          <p:cNvPr id="36" name="组合 35"/>
          <p:cNvGrpSpPr/>
          <p:nvPr/>
        </p:nvGrpSpPr>
        <p:grpSpPr>
          <a:xfrm>
            <a:off x="2920854" y="957875"/>
            <a:ext cx="1485503" cy="1618175"/>
            <a:chOff x="3894467" y="1277164"/>
            <a:chExt cx="1980671" cy="2157566"/>
          </a:xfrm>
        </p:grpSpPr>
        <p:sp>
          <p:nvSpPr>
            <p:cNvPr id="37" name="矩形 36"/>
            <p:cNvSpPr/>
            <p:nvPr/>
          </p:nvSpPr>
          <p:spPr>
            <a:xfrm>
              <a:off x="3894467" y="1277164"/>
              <a:ext cx="1980671" cy="215756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38" name="图片 37"/>
            <p:cNvPicPr>
              <a:picLocks noChangeAspect="1"/>
            </p:cNvPicPr>
            <p:nvPr/>
          </p:nvPicPr>
          <p:blipFill>
            <a:blip r:embed="rId4" cstate="screen">
              <a:biLevel thresh="50000"/>
            </a:blip>
            <a:stretch>
              <a:fillRect/>
            </a:stretch>
          </p:blipFill>
          <p:spPr>
            <a:xfrm>
              <a:off x="4437739" y="1864177"/>
              <a:ext cx="894126" cy="98354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par>
                                <p:cTn id="16" presetID="22" presetClass="entr" presetSubtype="4"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nodeType="with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nodeType="withEffect">
                                  <p:stCondLst>
                                    <p:cond delay="75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500"/>
                                        <p:tgtEl>
                                          <p:spTgt spid="28"/>
                                        </p:tgtEl>
                                      </p:cBhvr>
                                    </p:animEffect>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250" fill="hold"/>
                                        <p:tgtEl>
                                          <p:spTgt spid="15"/>
                                        </p:tgtEl>
                                        <p:attrNameLst>
                                          <p:attrName>ppt_x</p:attrName>
                                        </p:attrNameLst>
                                      </p:cBhvr>
                                      <p:tavLst>
                                        <p:tav tm="0">
                                          <p:val>
                                            <p:strVal val="#ppt_x"/>
                                          </p:val>
                                        </p:tav>
                                        <p:tav tm="100000">
                                          <p:val>
                                            <p:strVal val="#ppt_x"/>
                                          </p:val>
                                        </p:tav>
                                      </p:tavLst>
                                    </p:anim>
                                    <p:anim calcmode="lin" valueType="num">
                                      <p:cBhvr additive="base">
                                        <p:cTn id="29" dur="250" fill="hold"/>
                                        <p:tgtEl>
                                          <p:spTgt spid="15"/>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par>
                          <p:cTn id="38" fill="hold">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250" fill="hold"/>
                                        <p:tgtEl>
                                          <p:spTgt spid="31"/>
                                        </p:tgtEl>
                                        <p:attrNameLst>
                                          <p:attrName>ppt_x</p:attrName>
                                        </p:attrNameLst>
                                      </p:cBhvr>
                                      <p:tavLst>
                                        <p:tav tm="0">
                                          <p:val>
                                            <p:strVal val="#ppt_x"/>
                                          </p:val>
                                        </p:tav>
                                        <p:tav tm="100000">
                                          <p:val>
                                            <p:strVal val="#ppt_x"/>
                                          </p:val>
                                        </p:tav>
                                      </p:tavLst>
                                    </p:anim>
                                    <p:anim calcmode="lin" valueType="num">
                                      <p:cBhvr additive="base">
                                        <p:cTn id="42" dur="250" fill="hold"/>
                                        <p:tgtEl>
                                          <p:spTgt spid="31"/>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10" presetClass="entr" presetSubtype="0"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4000"/>
                            </p:stCondLst>
                            <p:childTnLst>
                              <p:par>
                                <p:cTn id="48" presetID="22" presetClass="entr" presetSubtype="1"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up)">
                                      <p:cBhvr>
                                        <p:cTn id="50" dur="500"/>
                                        <p:tgtEl>
                                          <p:spTgt spid="35"/>
                                        </p:tgtEl>
                                      </p:cBhvr>
                                    </p:animEffect>
                                  </p:childTnLst>
                                </p:cTn>
                              </p:par>
                            </p:childTnLst>
                          </p:cTn>
                        </p:par>
                        <p:par>
                          <p:cTn id="51" fill="hold">
                            <p:stCondLst>
                              <p:cond delay="4500"/>
                            </p:stCondLst>
                            <p:childTnLst>
                              <p:par>
                                <p:cTn id="52" presetID="2" presetClass="entr" presetSubtype="4"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250" fill="hold"/>
                                        <p:tgtEl>
                                          <p:spTgt spid="7"/>
                                        </p:tgtEl>
                                        <p:attrNameLst>
                                          <p:attrName>ppt_x</p:attrName>
                                        </p:attrNameLst>
                                      </p:cBhvr>
                                      <p:tavLst>
                                        <p:tav tm="0">
                                          <p:val>
                                            <p:strVal val="#ppt_x"/>
                                          </p:val>
                                        </p:tav>
                                        <p:tav tm="100000">
                                          <p:val>
                                            <p:strVal val="#ppt_x"/>
                                          </p:val>
                                        </p:tav>
                                      </p:tavLst>
                                    </p:anim>
                                    <p:anim calcmode="lin" valueType="num">
                                      <p:cBhvr additive="base">
                                        <p:cTn id="55" dur="250" fill="hold"/>
                                        <p:tgtEl>
                                          <p:spTgt spid="7"/>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10" presetClass="entr" presetSubtype="0"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up)">
                                      <p:cBhvr>
                                        <p:cTn id="63" dur="500"/>
                                        <p:tgtEl>
                                          <p:spTgt spid="11"/>
                                        </p:tgtEl>
                                      </p:cBhvr>
                                    </p:animEffect>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250" fill="hold"/>
                                        <p:tgtEl>
                                          <p:spTgt spid="23"/>
                                        </p:tgtEl>
                                        <p:attrNameLst>
                                          <p:attrName>ppt_x</p:attrName>
                                        </p:attrNameLst>
                                      </p:cBhvr>
                                      <p:tavLst>
                                        <p:tav tm="0">
                                          <p:val>
                                            <p:strVal val="#ppt_x"/>
                                          </p:val>
                                        </p:tav>
                                        <p:tav tm="100000">
                                          <p:val>
                                            <p:strVal val="#ppt_x"/>
                                          </p:val>
                                        </p:tav>
                                      </p:tavLst>
                                    </p:anim>
                                    <p:anim calcmode="lin" valueType="num">
                                      <p:cBhvr additive="base">
                                        <p:cTn id="68" dur="250" fill="hold"/>
                                        <p:tgtEl>
                                          <p:spTgt spid="23"/>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10" presetClass="entr" presetSubtype="0"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par>
                          <p:cTn id="73" fill="hold">
                            <p:stCondLst>
                              <p:cond delay="7000"/>
                            </p:stCondLst>
                            <p:childTnLst>
                              <p:par>
                                <p:cTn id="74" presetID="22" presetClass="entr" presetSubtype="1"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ipe(up)">
                                      <p:cBhvr>
                                        <p:cTn id="7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11" grpId="0"/>
      <p:bldP spid="15" grpId="0" bldLvl="0" animBg="1"/>
      <p:bldP spid="19" grpId="0"/>
      <p:bldP spid="23" grpId="0" bldLvl="0" animBg="1"/>
      <p:bldP spid="27" grpId="0"/>
      <p:bldP spid="31" grpId="0" bldLvl="0"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78" y="88050"/>
            <a:ext cx="1275751" cy="507687"/>
          </a:xfrm>
          <a:prstGeom prst="rect">
            <a:avLst/>
          </a:prstGeom>
          <a:noFill/>
        </p:spPr>
        <p:txBody>
          <a:bodyPr wrap="square" lIns="91425" tIns="45712" rIns="91425" bIns="45712" rtlCol="0">
            <a:spAutoFit/>
          </a:bodyPr>
          <a:lstStyle/>
          <a:p>
            <a:r>
              <a:rPr lang="en-US" altLang="zh-CN" sz="2700" b="1" spc="-112" dirty="0">
                <a:solidFill>
                  <a:srgbClr val="42BAC8"/>
                </a:solidFill>
                <a:effectLst/>
                <a:latin typeface="Arial Black" pitchFamily="34" charset="0"/>
                <a:ea typeface="微软雅黑" pitchFamily="34" charset="-122"/>
              </a:rPr>
              <a:t>LOGO</a:t>
            </a:r>
            <a:endParaRPr lang="zh-CN" altLang="en-US" sz="2700" b="1" spc="-112" dirty="0">
              <a:solidFill>
                <a:srgbClr val="42BAC8"/>
              </a:solidFill>
              <a:effectLst/>
              <a:latin typeface="Arial Black" pitchFamily="34" charset="0"/>
              <a:ea typeface="微软雅黑" pitchFamily="34" charset="-122"/>
            </a:endParaRPr>
          </a:p>
        </p:txBody>
      </p:sp>
      <p:cxnSp>
        <p:nvCxnSpPr>
          <p:cNvPr id="5" name="直接连接符 4"/>
          <p:cNvCxnSpPr/>
          <p:nvPr/>
        </p:nvCxnSpPr>
        <p:spPr>
          <a:xfrm>
            <a:off x="1171395"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1301004" y="128380"/>
            <a:ext cx="2465430" cy="433705"/>
          </a:xfrm>
          <a:prstGeom prst="rect">
            <a:avLst/>
          </a:prstGeom>
          <a:noFill/>
        </p:spPr>
        <p:txBody>
          <a:bodyPr wrap="square" rtlCol="0">
            <a:spAutoFit/>
          </a:bodyPr>
          <a:lstStyle/>
          <a:p>
            <a:pPr algn="ctr"/>
            <a:r>
              <a:rPr lang="x-none" altLang="zh-CN" sz="2100" b="1" dirty="0">
                <a:solidFill>
                  <a:srgbClr val="42BAC8"/>
                </a:solidFill>
                <a:latin typeface="微软雅黑" pitchFamily="34" charset="-122"/>
                <a:ea typeface="微软雅黑" pitchFamily="34" charset="-122"/>
              </a:rPr>
              <a:t>网络空间安全</a:t>
            </a:r>
            <a:endParaRPr lang="x-none" altLang="zh-CN" sz="2100" b="1" dirty="0">
              <a:solidFill>
                <a:srgbClr val="42BAC8"/>
              </a:solidFill>
              <a:latin typeface="微软雅黑" pitchFamily="34" charset="-122"/>
              <a:ea typeface="微软雅黑" pitchFamily="34" charset="-122"/>
            </a:endParaRPr>
          </a:p>
        </p:txBody>
      </p:sp>
      <p:sp>
        <p:nvSpPr>
          <p:cNvPr id="7" name="原创设计师QQ598969553            _1"/>
          <p:cNvSpPr/>
          <p:nvPr/>
        </p:nvSpPr>
        <p:spPr bwMode="gray">
          <a:xfrm flipV="1">
            <a:off x="1890274" y="2148208"/>
            <a:ext cx="1206386" cy="14065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defRPr/>
            </a:pPr>
            <a:endParaRPr lang="zh-CN" altLang="en-US" sz="1350">
              <a:solidFill>
                <a:sysClr val="windowText" lastClr="000000"/>
              </a:solidFill>
              <a:latin typeface="Calibri"/>
              <a:ea typeface="SimSun" charset="-122"/>
            </a:endParaRPr>
          </a:p>
        </p:txBody>
      </p:sp>
      <p:sp>
        <p:nvSpPr>
          <p:cNvPr id="8" name="原创设计师QQ598969553            _2"/>
          <p:cNvSpPr/>
          <p:nvPr/>
        </p:nvSpPr>
        <p:spPr bwMode="gray">
          <a:xfrm rot="16200000">
            <a:off x="2208344" y="1629979"/>
            <a:ext cx="358192"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defRPr/>
            </a:pPr>
            <a:endParaRPr lang="zh-CN" altLang="en-US" sz="1350">
              <a:solidFill>
                <a:sysClr val="windowText" lastClr="000000"/>
              </a:solidFill>
              <a:latin typeface="Calibri"/>
              <a:ea typeface="SimSun" charset="-122"/>
            </a:endParaRPr>
          </a:p>
        </p:txBody>
      </p:sp>
      <p:sp>
        <p:nvSpPr>
          <p:cNvPr id="9" name="原创设计师QQ598969553            _3"/>
          <p:cNvSpPr/>
          <p:nvPr/>
        </p:nvSpPr>
        <p:spPr bwMode="gray">
          <a:xfrm>
            <a:off x="1882515" y="1065489"/>
            <a:ext cx="1206386" cy="14065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defRPr/>
            </a:pPr>
            <a:endParaRPr lang="zh-CN" altLang="en-US" sz="1350">
              <a:solidFill>
                <a:sysClr val="windowText" lastClr="000000"/>
              </a:solidFill>
              <a:latin typeface="Calibri"/>
              <a:ea typeface="SimSun" charset="-122"/>
            </a:endParaRPr>
          </a:p>
        </p:txBody>
      </p:sp>
      <p:sp>
        <p:nvSpPr>
          <p:cNvPr id="10" name="原创设计师QQ598969553            _4"/>
          <p:cNvSpPr>
            <a:spLocks noChangeArrowheads="1"/>
          </p:cNvSpPr>
          <p:nvPr/>
        </p:nvSpPr>
        <p:spPr bwMode="gray">
          <a:xfrm>
            <a:off x="5165639" y="798761"/>
            <a:ext cx="2534581" cy="866249"/>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x-none" altLang="zh-CN" sz="1200" dirty="0">
                <a:solidFill>
                  <a:srgbClr val="4D4D4D"/>
                </a:solidFill>
                <a:latin typeface="微软雅黑" pitchFamily="34" charset="-122"/>
                <a:ea typeface="微软雅黑" pitchFamily="34" charset="-122"/>
              </a:rPr>
              <a:t>攻击过程的复杂性</a:t>
            </a:r>
            <a:endParaRPr lang="x-none" altLang="zh-CN" sz="1200" dirty="0">
              <a:solidFill>
                <a:srgbClr val="4D4D4D"/>
              </a:solidFill>
              <a:latin typeface="微软雅黑" pitchFamily="34" charset="-122"/>
              <a:ea typeface="微软雅黑" pitchFamily="34" charset="-122"/>
            </a:endParaRPr>
          </a:p>
          <a:p>
            <a:pPr lvl="0" fontAlgn="base">
              <a:lnSpc>
                <a:spcPct val="120000"/>
              </a:lnSpc>
              <a:spcBef>
                <a:spcPct val="0"/>
              </a:spcBef>
              <a:spcAft>
                <a:spcPct val="0"/>
              </a:spcAft>
              <a:defRPr/>
            </a:pPr>
            <a:r>
              <a:rPr lang="x-none" altLang="zh-CN" sz="1200" dirty="0">
                <a:solidFill>
                  <a:srgbClr val="4D4D4D"/>
                </a:solidFill>
                <a:latin typeface="微软雅黑" pitchFamily="34" charset="-122"/>
                <a:ea typeface="微软雅黑" pitchFamily="34" charset="-122"/>
              </a:rPr>
              <a:t>攻击手段多样性</a:t>
            </a:r>
            <a:endParaRPr lang="x-none" altLang="zh-CN" sz="1200" dirty="0">
              <a:solidFill>
                <a:srgbClr val="4D4D4D"/>
              </a:solidFill>
              <a:latin typeface="微软雅黑" pitchFamily="34" charset="-122"/>
              <a:ea typeface="微软雅黑" pitchFamily="34" charset="-122"/>
            </a:endParaRPr>
          </a:p>
        </p:txBody>
      </p:sp>
      <p:sp>
        <p:nvSpPr>
          <p:cNvPr id="11" name="原创设计师QQ598969553            _5"/>
          <p:cNvSpPr>
            <a:spLocks noChangeArrowheads="1"/>
          </p:cNvSpPr>
          <p:nvPr/>
        </p:nvSpPr>
        <p:spPr bwMode="gray">
          <a:xfrm>
            <a:off x="3172247" y="798761"/>
            <a:ext cx="1993390" cy="866249"/>
          </a:xfrm>
          <a:prstGeom prst="roundRect">
            <a:avLst>
              <a:gd name="adj" fmla="val 11921"/>
            </a:avLst>
          </a:prstGeom>
          <a:solidFill>
            <a:srgbClr val="42BAC8"/>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350" b="1" dirty="0">
                <a:solidFill>
                  <a:sysClr val="window" lastClr="FFFFFF">
                    <a:lumMod val="95000"/>
                  </a:sysClr>
                </a:solidFill>
                <a:latin typeface="微软雅黑" pitchFamily="34" charset="-122"/>
                <a:ea typeface="微软雅黑" pitchFamily="34" charset="-122"/>
              </a:rPr>
              <a:t>          </a:t>
            </a:r>
            <a:r>
              <a:rPr lang="x-none" altLang="zh-CN" sz="1350" b="1" dirty="0">
                <a:solidFill>
                  <a:sysClr val="window" lastClr="FFFFFF">
                    <a:lumMod val="95000"/>
                  </a:sysClr>
                </a:solidFill>
                <a:latin typeface="微软雅黑" pitchFamily="34" charset="-122"/>
                <a:ea typeface="微软雅黑" pitchFamily="34" charset="-122"/>
              </a:rPr>
              <a:t>复杂性</a:t>
            </a:r>
            <a:endParaRPr lang="x-none" altLang="zh-CN" sz="1350" b="1" dirty="0">
              <a:solidFill>
                <a:sysClr val="window" lastClr="FFFFFF">
                  <a:lumMod val="95000"/>
                </a:sysClr>
              </a:solidFill>
              <a:latin typeface="微软雅黑" pitchFamily="34" charset="-122"/>
              <a:ea typeface="微软雅黑" pitchFamily="34" charset="-122"/>
            </a:endParaRPr>
          </a:p>
        </p:txBody>
      </p:sp>
      <p:sp>
        <p:nvSpPr>
          <p:cNvPr id="12" name="原创设计师QQ598969553            _6"/>
          <p:cNvSpPr>
            <a:spLocks noChangeArrowheads="1"/>
          </p:cNvSpPr>
          <p:nvPr/>
        </p:nvSpPr>
        <p:spPr bwMode="gray">
          <a:xfrm>
            <a:off x="5165639" y="1875716"/>
            <a:ext cx="2534581" cy="866249"/>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x-none" altLang="zh-CN" sz="1200" dirty="0">
              <a:solidFill>
                <a:srgbClr val="4D4D4D"/>
              </a:solidFill>
              <a:latin typeface="微软雅黑" pitchFamily="34" charset="-122"/>
              <a:ea typeface="微软雅黑" pitchFamily="34" charset="-122"/>
              <a:sym typeface="+mn-ea"/>
            </a:endParaRPr>
          </a:p>
          <a:p>
            <a:pPr fontAlgn="base">
              <a:lnSpc>
                <a:spcPct val="120000"/>
              </a:lnSpc>
              <a:spcBef>
                <a:spcPct val="0"/>
              </a:spcBef>
              <a:spcAft>
                <a:spcPct val="0"/>
              </a:spcAft>
              <a:defRPr/>
            </a:pPr>
            <a:endParaRPr lang="x-none" altLang="zh-CN" sz="1200" dirty="0">
              <a:solidFill>
                <a:srgbClr val="4D4D4D"/>
              </a:solidFill>
              <a:latin typeface="微软雅黑" pitchFamily="34" charset="-122"/>
              <a:ea typeface="微软雅黑" pitchFamily="34" charset="-122"/>
              <a:sym typeface="+mn-ea"/>
            </a:endParaRPr>
          </a:p>
          <a:p>
            <a:pPr fontAlgn="base">
              <a:lnSpc>
                <a:spcPct val="120000"/>
              </a:lnSpc>
              <a:spcBef>
                <a:spcPct val="0"/>
              </a:spcBef>
              <a:spcAft>
                <a:spcPct val="0"/>
              </a:spcAft>
              <a:defRPr/>
            </a:pPr>
            <a:r>
              <a:rPr lang="x-none" altLang="zh-CN" sz="1200" dirty="0">
                <a:solidFill>
                  <a:srgbClr val="4D4D4D"/>
                </a:solidFill>
                <a:latin typeface="微软雅黑" pitchFamily="34" charset="-122"/>
                <a:ea typeface="微软雅黑" pitchFamily="34" charset="-122"/>
                <a:sym typeface="+mn-ea"/>
              </a:rPr>
              <a:t>攻击意图难掌握，攻击隐蔽性高</a:t>
            </a:r>
            <a:endParaRPr lang="x-none" altLang="zh-CN" sz="1200" dirty="0">
              <a:solidFill>
                <a:srgbClr val="4D4D4D"/>
              </a:solidFill>
              <a:latin typeface="微软雅黑" pitchFamily="34" charset="-122"/>
              <a:ea typeface="微软雅黑" pitchFamily="34" charset="-122"/>
            </a:endParaRPr>
          </a:p>
          <a:p>
            <a:pPr fontAlgn="base">
              <a:lnSpc>
                <a:spcPct val="120000"/>
              </a:lnSpc>
              <a:spcBef>
                <a:spcPct val="0"/>
              </a:spcBef>
              <a:spcAft>
                <a:spcPct val="0"/>
              </a:spcAft>
              <a:defRPr/>
            </a:pPr>
            <a:endParaRPr lang="zh-CN" altLang="zh-CN" sz="1200" dirty="0">
              <a:solidFill>
                <a:srgbClr val="4D4D4D"/>
              </a:solidFill>
              <a:latin typeface="微软雅黑" pitchFamily="34" charset="-122"/>
              <a:ea typeface="微软雅黑" pitchFamily="34" charset="-122"/>
            </a:endParaRPr>
          </a:p>
          <a:p>
            <a:pPr lvl="0" fontAlgn="base">
              <a:lnSpc>
                <a:spcPct val="120000"/>
              </a:lnSpc>
              <a:spcBef>
                <a:spcPct val="0"/>
              </a:spcBef>
              <a:spcAft>
                <a:spcPct val="0"/>
              </a:spcAft>
              <a:defRPr/>
            </a:pPr>
            <a:endParaRPr lang="zh-CN" altLang="zh-CN" sz="1200" dirty="0">
              <a:solidFill>
                <a:srgbClr val="4D4D4D"/>
              </a:solidFill>
              <a:latin typeface="微软雅黑" pitchFamily="34" charset="-122"/>
              <a:ea typeface="微软雅黑" pitchFamily="34" charset="-122"/>
            </a:endParaRPr>
          </a:p>
        </p:txBody>
      </p:sp>
      <p:sp>
        <p:nvSpPr>
          <p:cNvPr id="13" name="原创设计师QQ598969553            _7"/>
          <p:cNvSpPr>
            <a:spLocks noChangeArrowheads="1"/>
          </p:cNvSpPr>
          <p:nvPr/>
        </p:nvSpPr>
        <p:spPr bwMode="gray">
          <a:xfrm>
            <a:off x="3181770" y="1885876"/>
            <a:ext cx="1983869" cy="866249"/>
          </a:xfrm>
          <a:prstGeom prst="roundRect">
            <a:avLst>
              <a:gd name="adj" fmla="val 11921"/>
            </a:avLst>
          </a:prstGeom>
          <a:solidFill>
            <a:srgbClr val="42BAC8"/>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x-none" altLang="zh-CN" sz="1350" b="1" dirty="0">
                <a:solidFill>
                  <a:sysClr val="window" lastClr="FFFFFF">
                    <a:lumMod val="95000"/>
                  </a:sysClr>
                </a:solidFill>
                <a:latin typeface="微软雅黑" pitchFamily="34" charset="-122"/>
                <a:ea typeface="微软雅黑" pitchFamily="34" charset="-122"/>
              </a:rPr>
              <a:t>隐蔽性</a:t>
            </a:r>
            <a:endParaRPr lang="x-none" altLang="zh-CN" sz="1350" b="1" dirty="0">
              <a:solidFill>
                <a:sysClr val="window" lastClr="FFFFFF">
                  <a:lumMod val="95000"/>
                </a:sysClr>
              </a:solidFill>
              <a:latin typeface="微软雅黑" pitchFamily="34" charset="-122"/>
              <a:ea typeface="微软雅黑" pitchFamily="34" charset="-122"/>
            </a:endParaRPr>
          </a:p>
        </p:txBody>
      </p:sp>
      <p:sp>
        <p:nvSpPr>
          <p:cNvPr id="14" name="原创设计师QQ598969553            _8"/>
          <p:cNvSpPr>
            <a:spLocks noChangeArrowheads="1"/>
          </p:cNvSpPr>
          <p:nvPr/>
        </p:nvSpPr>
        <p:spPr bwMode="ltGray">
          <a:xfrm>
            <a:off x="5165639" y="2963194"/>
            <a:ext cx="2536961" cy="858328"/>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x-none" altLang="zh-CN" sz="1200" dirty="0">
                <a:solidFill>
                  <a:srgbClr val="4D4D4D"/>
                </a:solidFill>
                <a:latin typeface="微软雅黑" pitchFamily="34" charset="-122"/>
                <a:ea typeface="微软雅黑" pitchFamily="34" charset="-122"/>
              </a:rPr>
              <a:t>有组织有目的的长期精心策划的攻击，具有潜伏性和持续性等特征</a:t>
            </a:r>
            <a:endParaRPr lang="x-none" altLang="zh-CN" sz="1200" dirty="0">
              <a:solidFill>
                <a:srgbClr val="4D4D4D"/>
              </a:solidFill>
              <a:latin typeface="微软雅黑" pitchFamily="34" charset="-122"/>
              <a:ea typeface="微软雅黑" pitchFamily="34" charset="-122"/>
            </a:endParaRPr>
          </a:p>
        </p:txBody>
      </p:sp>
      <p:sp>
        <p:nvSpPr>
          <p:cNvPr id="15" name="原创设计师QQ598969553            _9"/>
          <p:cNvSpPr>
            <a:spLocks noChangeArrowheads="1"/>
          </p:cNvSpPr>
          <p:nvPr/>
        </p:nvSpPr>
        <p:spPr bwMode="gray">
          <a:xfrm>
            <a:off x="3167487" y="2956055"/>
            <a:ext cx="1998150" cy="865468"/>
          </a:xfrm>
          <a:prstGeom prst="roundRect">
            <a:avLst>
              <a:gd name="adj" fmla="val 11921"/>
            </a:avLst>
          </a:prstGeom>
          <a:solidFill>
            <a:srgbClr val="42BAC8"/>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x-none" altLang="zh-CN" sz="1350" b="1" dirty="0">
                <a:solidFill>
                  <a:sysClr val="window" lastClr="FFFFFF">
                    <a:lumMod val="95000"/>
                  </a:sysClr>
                </a:solidFill>
                <a:latin typeface="微软雅黑" pitchFamily="34" charset="-122"/>
                <a:ea typeface="微软雅黑" pitchFamily="34" charset="-122"/>
              </a:rPr>
              <a:t>高持续性威胁</a:t>
            </a:r>
            <a:endParaRPr lang="x-none" altLang="zh-CN" sz="1350" b="1" dirty="0">
              <a:solidFill>
                <a:sysClr val="window" lastClr="FFFFFF">
                  <a:lumMod val="95000"/>
                </a:sysClr>
              </a:solidFill>
              <a:latin typeface="微软雅黑" pitchFamily="34" charset="-122"/>
              <a:ea typeface="微软雅黑" pitchFamily="34" charset="-122"/>
            </a:endParaRPr>
          </a:p>
        </p:txBody>
      </p:sp>
      <p:sp>
        <p:nvSpPr>
          <p:cNvPr id="16" name="原创设计师QQ598969553            _10"/>
          <p:cNvSpPr>
            <a:spLocks noChangeArrowheads="1"/>
          </p:cNvSpPr>
          <p:nvPr/>
        </p:nvSpPr>
        <p:spPr bwMode="auto">
          <a:xfrm>
            <a:off x="1495260" y="1770483"/>
            <a:ext cx="1079438" cy="1079438"/>
          </a:xfrm>
          <a:prstGeom prst="roundRect">
            <a:avLst/>
          </a:prstGeom>
          <a:solidFill>
            <a:srgbClr val="42BAC8"/>
          </a:solidFill>
          <a:ln w="3175" cap="flat" cmpd="sng" algn="ctr">
            <a:noFill/>
            <a:prstDash val="solid"/>
          </a:ln>
          <a:effectLst/>
        </p:spPr>
        <p:txBody>
          <a:bodyPr lIns="94451" rIns="94451" bIns="134930" anchor="ctr"/>
          <a:lstStyle/>
          <a:p>
            <a:pPr algn="ctr">
              <a:lnSpc>
                <a:spcPct val="120000"/>
              </a:lnSpc>
            </a:pPr>
            <a:r>
              <a:rPr lang="x-none" altLang="zh-CN" sz="1500" b="1" kern="0" dirty="0">
                <a:solidFill>
                  <a:srgbClr val="F9F9F9"/>
                </a:solidFill>
                <a:latin typeface="微软雅黑" pitchFamily="34" charset="-122"/>
                <a:ea typeface="微软雅黑" pitchFamily="34" charset="-122"/>
              </a:rPr>
              <a:t>攻击趋势</a:t>
            </a:r>
            <a:endParaRPr lang="x-none" altLang="zh-CN" sz="1500" b="1" kern="0" dirty="0">
              <a:solidFill>
                <a:srgbClr val="F9F9F9"/>
              </a:solidFill>
              <a:latin typeface="微软雅黑" pitchFamily="34" charset="-122"/>
              <a:ea typeface="微软雅黑" pitchFamily="34" charset="-122"/>
            </a:endParaRPr>
          </a:p>
        </p:txBody>
      </p:sp>
      <p:sp>
        <p:nvSpPr>
          <p:cNvPr id="2" name="TextBox 1"/>
          <p:cNvSpPr txBox="1"/>
          <p:nvPr/>
        </p:nvSpPr>
        <p:spPr>
          <a:xfrm>
            <a:off x="589915" y="4201795"/>
            <a:ext cx="8156575" cy="501650"/>
          </a:xfrm>
          <a:prstGeom prst="rect">
            <a:avLst/>
          </a:prstGeom>
          <a:noFill/>
        </p:spPr>
        <p:txBody>
          <a:bodyPr wrap="square" rtlCol="0" anchor="t">
            <a:spAutoFit/>
          </a:bodyPr>
          <a:p>
            <a:r>
              <a:rPr lang="x-none" altLang="en-US" sz="1300" b="1">
                <a:solidFill>
                  <a:srgbClr val="42BAC8"/>
                </a:solidFill>
                <a:latin typeface="微软雅黑" pitchFamily="34" charset="-122"/>
                <a:ea typeface="微软雅黑" pitchFamily="34" charset="-122"/>
                <a:sym typeface="+mn-ea"/>
              </a:rPr>
              <a:t>传统的入侵检测设备等只能产生无目的的警报信息，无法对攻击行为做出判断，需要对攻击行为进行预测，</a:t>
            </a:r>
            <a:endParaRPr lang="x-none" altLang="en-US" sz="1300" b="1">
              <a:solidFill>
                <a:srgbClr val="42BAC8"/>
              </a:solidFill>
              <a:latin typeface="微软雅黑" pitchFamily="34" charset="-122"/>
              <a:ea typeface="微软雅黑" pitchFamily="34" charset="-122"/>
              <a:sym typeface="+mn-ea"/>
            </a:endParaRPr>
          </a:p>
          <a:p>
            <a:r>
              <a:rPr lang="x-none" altLang="en-US" sz="1300" b="1">
                <a:solidFill>
                  <a:srgbClr val="42BAC8"/>
                </a:solidFill>
                <a:latin typeface="微软雅黑" pitchFamily="34" charset="-122"/>
                <a:ea typeface="微软雅黑" pitchFamily="34" charset="-122"/>
                <a:sym typeface="+mn-ea"/>
              </a:rPr>
              <a:t>通过对已有攻击行为的分析，预测攻击者后续攻击行为。由被动检测变为主动防御。</a:t>
            </a:r>
            <a:endParaRPr lang="x-none" altLang="en-US" sz="1300" b="1">
              <a:solidFill>
                <a:srgbClr val="42BAC8"/>
              </a:solidFill>
              <a:latin typeface="微软雅黑" pitchFamily="34" charset="-122"/>
              <a:ea typeface="微软雅黑"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750"/>
                            </p:stCondLst>
                            <p:childTnLst>
                              <p:par>
                                <p:cTn id="13" presetID="21" presetClass="entr" presetSubtype="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heel(1)">
                                      <p:cBhvr>
                                        <p:cTn id="15" dur="500"/>
                                        <p:tgtEl>
                                          <p:spTgt spid="16"/>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75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750"/>
                            </p:stCondLst>
                            <p:childTnLst>
                              <p:par>
                                <p:cTn id="32" presetID="2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par>
                          <p:cTn id="35" fill="hold">
                            <p:stCondLst>
                              <p:cond delay="325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par>
                          <p:cTn id="42" fill="hold">
                            <p:stCondLst>
                              <p:cond delay="3750"/>
                            </p:stCondLst>
                            <p:childTnLst>
                              <p:par>
                                <p:cTn id="43" presetID="22" presetClass="entr" presetSubtype="8"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425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4665" y="1228727"/>
            <a:ext cx="3114675" cy="311467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014665" y="1135613"/>
            <a:ext cx="3114675" cy="3323859"/>
          </a:xfrm>
          <a:prstGeom prst="rect">
            <a:avLst/>
          </a:prstGeom>
          <a:noFill/>
        </p:spPr>
        <p:txBody>
          <a:bodyPr wrap="square" rtlCol="0">
            <a:spAutoFit/>
          </a:bodyPr>
          <a:lstStyle/>
          <a:p>
            <a:pPr algn="ctr"/>
            <a:r>
              <a:rPr lang="en-US" altLang="zh-CN" sz="21000" dirty="0" smtClean="0">
                <a:solidFill>
                  <a:schemeClr val="bg1"/>
                </a:solidFill>
                <a:effectLst>
                  <a:outerShdw blurRad="50800" algn="ctr" rotWithShape="0">
                    <a:prstClr val="black">
                      <a:alpha val="40000"/>
                    </a:prstClr>
                  </a:outerShdw>
                </a:effectLst>
                <a:latin typeface="Impact" pitchFamily="34" charset="0"/>
              </a:rPr>
              <a:t>02</a:t>
            </a:r>
            <a:endParaRPr lang="zh-CN" altLang="en-US" sz="21000" dirty="0">
              <a:solidFill>
                <a:schemeClr val="bg1"/>
              </a:solidFill>
              <a:effectLst>
                <a:outerShdw blurRad="50800" algn="ctr" rotWithShape="0">
                  <a:prstClr val="black">
                    <a:alpha val="40000"/>
                  </a:prstClr>
                </a:outerShdw>
              </a:effectLst>
              <a:latin typeface="Impact" pitchFamily="34" charset="0"/>
            </a:endParaRPr>
          </a:p>
        </p:txBody>
      </p:sp>
      <p:sp>
        <p:nvSpPr>
          <p:cNvPr id="6" name="矩形 5"/>
          <p:cNvSpPr/>
          <p:nvPr/>
        </p:nvSpPr>
        <p:spPr>
          <a:xfrm>
            <a:off x="0" y="2246063"/>
            <a:ext cx="9144000" cy="108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框 6"/>
          <p:cNvSpPr txBox="1"/>
          <p:nvPr/>
        </p:nvSpPr>
        <p:spPr>
          <a:xfrm>
            <a:off x="1926456" y="2502140"/>
            <a:ext cx="5291090" cy="669290"/>
          </a:xfrm>
          <a:prstGeom prst="rect">
            <a:avLst/>
          </a:prstGeom>
          <a:noFill/>
        </p:spPr>
        <p:txBody>
          <a:bodyPr wrap="square" rtlCol="0">
            <a:spAutoFit/>
          </a:bodyPr>
          <a:lstStyle/>
          <a:p>
            <a:pPr algn="ctr">
              <a:lnSpc>
                <a:spcPct val="90000"/>
              </a:lnSpc>
              <a:spcBef>
                <a:spcPct val="0"/>
              </a:spcBef>
            </a:pPr>
            <a:r>
              <a:rPr lang="x-none" altLang="zh-CN" sz="3600" b="1" dirty="0">
                <a:solidFill>
                  <a:srgbClr val="08181A"/>
                </a:solidFill>
                <a:latin typeface="微软雅黑" pitchFamily="34" charset="-122"/>
                <a:ea typeface="微软雅黑" pitchFamily="34" charset="-122"/>
                <a:cs typeface="+mj-cs"/>
              </a:rPr>
              <a:t>研究现状</a:t>
            </a:r>
            <a:endParaRPr lang="x-none" altLang="zh-CN" sz="3600" b="1" dirty="0">
              <a:solidFill>
                <a:srgbClr val="08181A"/>
              </a:solidFill>
              <a:latin typeface="微软雅黑" pitchFamily="34" charset="-122"/>
              <a:ea typeface="微软雅黑"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3388</Words>
  <Application>Kingsoft Office WPP</Application>
  <PresentationFormat>全屏显示(16:9)</PresentationFormat>
  <Paragraphs>524</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简洁蓝色扁平化</dc:title>
  <dc:creator>第一PPT模板网：www.1ppt.com</dc:creator>
  <cp:keywords>第一PPT模板网：www.1ppt.com</cp:keywords>
  <cp:lastModifiedBy>lshaluminum</cp:lastModifiedBy>
  <cp:revision>59</cp:revision>
  <dcterms:created xsi:type="dcterms:W3CDTF">2017-11-28T14:08:52Z</dcterms:created>
  <dcterms:modified xsi:type="dcterms:W3CDTF">2017-11-28T14:08:52Z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   9-10.1.0.5672</vt:lpwstr>
  </property>
</Properties>
</file>