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Open Sans" panose="020B0604020202020204" charset="0"/>
      <p:regular r:id="rId18"/>
      <p:bold r:id="rId19"/>
      <p:italic r:id="rId20"/>
      <p:boldItalic r:id="rId21"/>
    </p:embeddedFont>
    <p:embeddedFont>
      <p:font typeface="PT Sans Narrow"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58" autoAdjust="0"/>
  </p:normalViewPr>
  <p:slideViewPr>
    <p:cSldViewPr snapToGrid="0">
      <p:cViewPr varScale="1">
        <p:scale>
          <a:sx n="82" d="100"/>
          <a:sy n="82" d="100"/>
        </p:scale>
        <p:origin x="147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9d3ca527ec_5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9d3ca527ec_5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9d3ca527ec_5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9d3ca527ec_5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c5f531315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c5f531315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d3ca527ec_5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d3ca527ec_5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ffectLst/>
              </a:rPr>
              <a:t>This forces us to look into qualities of the tumor that disregard the raw size of the tumor. Taking a look first at concavity. Concave points measures the amount of inward slopes on the contour / 100. Concavity measure of course how much of a concave (inward) slope there is (in this particular case, since a </a:t>
            </a:r>
            <a:r>
              <a:rPr lang="en-US" dirty="0" err="1">
                <a:effectLst/>
              </a:rPr>
              <a:t>singal</a:t>
            </a:r>
            <a:r>
              <a:rPr lang="en-US" dirty="0">
                <a:effectLst/>
              </a:rPr>
              <a:t> tumor will likely have more than 1 concave point, a mean is calculated for the concavity of every point. Concavity is the mean of the 3 worst points, and if a tumor </a:t>
            </a:r>
            <a:r>
              <a:rPr lang="en-US" dirty="0" err="1">
                <a:effectLst/>
              </a:rPr>
              <a:t>doesnt</a:t>
            </a:r>
            <a:r>
              <a:rPr lang="en-US" dirty="0">
                <a:effectLst/>
              </a:rPr>
              <a:t> have more than 3 then it is a mean of every point.</a:t>
            </a: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4a9e301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4a9e301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rPr>
              <a:t>The final feature which I theorize would complete the neural network for detecting cancerous tumors is compactness, another non-size based attribute. Looking here we see yet another raw cutoff point in which tumors can no longer be benign. This would really fill in any lose ends that is causing a neural network to trip up.</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d3ca527ec_5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9d3ca527ec_5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d3ca527ec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d3ca527ec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d3ca527ec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d3ca527ec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d3ca527ec_5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d3ca527ec_5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c5f531315_5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c5f531315_5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c5f531315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c5f531315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c5f531315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c5f531315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9c5f531315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9c5f531315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44e4ea8e3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44e4ea8e3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public.tableau.com/profile/jack.grimm#!/vizhome/FinalProject_16029987565340/Story1?publish=yes" TargetMode="Externa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Predicting Breast Cancer Presence in Cell Nuclei</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Tanti Ouattara, Jack Grimm, Mike Shoemake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311707" y="721449"/>
            <a:ext cx="8241694" cy="4259649"/>
          </a:xfrm>
          <a:prstGeom prst="rect">
            <a:avLst/>
          </a:prstGeom>
          <a:noFill/>
          <a:ln>
            <a:noFill/>
          </a:ln>
        </p:spPr>
      </p:pic>
      <p:sp>
        <p:nvSpPr>
          <p:cNvPr id="137" name="Google Shape;137;p22"/>
          <p:cNvSpPr txBox="1">
            <a:spLocks noGrp="1"/>
          </p:cNvSpPr>
          <p:nvPr>
            <p:ph type="title"/>
          </p:nvPr>
        </p:nvSpPr>
        <p:spPr>
          <a:xfrm>
            <a:off x="311700" y="1141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Area &amp; Symmetry</a:t>
            </a:r>
            <a:endParaRPr/>
          </a:p>
        </p:txBody>
      </p:sp>
      <p:sp>
        <p:nvSpPr>
          <p:cNvPr id="138" name="Google Shape;138;p22"/>
          <p:cNvSpPr txBox="1"/>
          <p:nvPr/>
        </p:nvSpPr>
        <p:spPr>
          <a:xfrm>
            <a:off x="4318388" y="675100"/>
            <a:ext cx="1000800" cy="4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139" name="Google Shape;139;p22"/>
          <p:cNvSpPr txBox="1"/>
          <p:nvPr/>
        </p:nvSpPr>
        <p:spPr>
          <a:xfrm>
            <a:off x="1555625" y="1544850"/>
            <a:ext cx="28914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Area Mean highlights a 52% increase in cancerous cells </a:t>
            </a:r>
            <a:endParaRPr>
              <a:latin typeface="Open Sans"/>
              <a:ea typeface="Open Sans"/>
              <a:cs typeface="Open Sans"/>
              <a:sym typeface="Open Sans"/>
            </a:endParaRPr>
          </a:p>
        </p:txBody>
      </p:sp>
      <p:sp>
        <p:nvSpPr>
          <p:cNvPr id="140" name="Google Shape;140;p22"/>
          <p:cNvSpPr txBox="1"/>
          <p:nvPr/>
        </p:nvSpPr>
        <p:spPr>
          <a:xfrm>
            <a:off x="5876375" y="1611525"/>
            <a:ext cx="28914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Area Worst highlights a 60% increase in cancerous cells </a:t>
            </a:r>
            <a:endParaRPr>
              <a:latin typeface="Open Sans"/>
              <a:ea typeface="Open Sans"/>
              <a:cs typeface="Open Sans"/>
              <a:sym typeface="Open Sans"/>
            </a:endParaRPr>
          </a:p>
        </p:txBody>
      </p:sp>
      <p:sp>
        <p:nvSpPr>
          <p:cNvPr id="141" name="Google Shape;141;p22"/>
          <p:cNvSpPr txBox="1"/>
          <p:nvPr/>
        </p:nvSpPr>
        <p:spPr>
          <a:xfrm>
            <a:off x="2483650" y="3379600"/>
            <a:ext cx="20574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Symmetry Mean highlights a 10% increase in cancerous cells </a:t>
            </a:r>
            <a:endParaRPr>
              <a:latin typeface="Open Sans"/>
              <a:ea typeface="Open Sans"/>
              <a:cs typeface="Open Sans"/>
              <a:sym typeface="Open Sans"/>
            </a:endParaRPr>
          </a:p>
        </p:txBody>
      </p:sp>
      <p:sp>
        <p:nvSpPr>
          <p:cNvPr id="142" name="Google Shape;142;p22"/>
          <p:cNvSpPr txBox="1"/>
          <p:nvPr/>
        </p:nvSpPr>
        <p:spPr>
          <a:xfrm>
            <a:off x="6483025" y="3379600"/>
            <a:ext cx="24432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Symmetry Worst highlights a 16% increase in cancerous cells </a:t>
            </a:r>
            <a:endParaRPr>
              <a:latin typeface="Open Sans"/>
              <a:ea typeface="Open Sans"/>
              <a:cs typeface="Open Sans"/>
              <a:sym typeface="Open Sans"/>
            </a:endParaRPr>
          </a:p>
        </p:txBody>
      </p:sp>
      <p:pic>
        <p:nvPicPr>
          <p:cNvPr id="143" name="Google Shape;143;p22"/>
          <p:cNvPicPr preferRelativeResize="0"/>
          <p:nvPr/>
        </p:nvPicPr>
        <p:blipFill>
          <a:blip r:embed="rId4">
            <a:alphaModFix/>
          </a:blip>
          <a:stretch>
            <a:fillRect/>
          </a:stretch>
        </p:blipFill>
        <p:spPr>
          <a:xfrm>
            <a:off x="7128250" y="215625"/>
            <a:ext cx="1565525" cy="973825"/>
          </a:xfrm>
          <a:prstGeom prst="rect">
            <a:avLst/>
          </a:prstGeom>
          <a:noFill/>
          <a:ln>
            <a:noFill/>
          </a:ln>
        </p:spPr>
      </p:pic>
      <p:sp>
        <p:nvSpPr>
          <p:cNvPr id="144" name="Google Shape;144;p22"/>
          <p:cNvSpPr txBox="1"/>
          <p:nvPr/>
        </p:nvSpPr>
        <p:spPr>
          <a:xfrm>
            <a:off x="4318400" y="721450"/>
            <a:ext cx="803700" cy="468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3"/>
          <p:cNvPicPr preferRelativeResize="0"/>
          <p:nvPr/>
        </p:nvPicPr>
        <p:blipFill>
          <a:blip r:embed="rId3">
            <a:alphaModFix/>
          </a:blip>
          <a:stretch>
            <a:fillRect/>
          </a:stretch>
        </p:blipFill>
        <p:spPr>
          <a:xfrm>
            <a:off x="129550" y="996575"/>
            <a:ext cx="6998699" cy="3943325"/>
          </a:xfrm>
          <a:prstGeom prst="rect">
            <a:avLst/>
          </a:prstGeom>
          <a:noFill/>
          <a:ln>
            <a:noFill/>
          </a:ln>
        </p:spPr>
      </p:pic>
      <p:sp>
        <p:nvSpPr>
          <p:cNvPr id="150" name="Google Shape;150;p23"/>
          <p:cNvSpPr txBox="1">
            <a:spLocks noGrp="1"/>
          </p:cNvSpPr>
          <p:nvPr>
            <p:ph type="title"/>
          </p:nvPr>
        </p:nvSpPr>
        <p:spPr>
          <a:xfrm>
            <a:off x="311700" y="1342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Radius &amp; Perimeter</a:t>
            </a:r>
            <a:endParaRPr/>
          </a:p>
        </p:txBody>
      </p:sp>
      <p:pic>
        <p:nvPicPr>
          <p:cNvPr id="151" name="Google Shape;151;p23"/>
          <p:cNvPicPr preferRelativeResize="0"/>
          <p:nvPr/>
        </p:nvPicPr>
        <p:blipFill>
          <a:blip r:embed="rId4">
            <a:alphaModFix/>
          </a:blip>
          <a:stretch>
            <a:fillRect/>
          </a:stretch>
        </p:blipFill>
        <p:spPr>
          <a:xfrm>
            <a:off x="7128250" y="215625"/>
            <a:ext cx="1565525" cy="973825"/>
          </a:xfrm>
          <a:prstGeom prst="rect">
            <a:avLst/>
          </a:prstGeom>
          <a:noFill/>
          <a:ln>
            <a:noFill/>
          </a:ln>
        </p:spPr>
      </p:pic>
      <p:sp>
        <p:nvSpPr>
          <p:cNvPr id="152" name="Google Shape;152;p23"/>
          <p:cNvSpPr txBox="1"/>
          <p:nvPr/>
        </p:nvSpPr>
        <p:spPr>
          <a:xfrm>
            <a:off x="717925" y="1341250"/>
            <a:ext cx="3493200" cy="109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Sectioning out Perimeter below 80 &amp; Radius below 12, the number of malignant cells drops to only 6 from 36, an 83% drop in malignant cases</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311700" y="1128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Perimeter &amp; Compactness</a:t>
            </a:r>
            <a:endParaRPr/>
          </a:p>
        </p:txBody>
      </p:sp>
      <p:pic>
        <p:nvPicPr>
          <p:cNvPr id="158" name="Google Shape;158;p24"/>
          <p:cNvPicPr preferRelativeResize="0"/>
          <p:nvPr/>
        </p:nvPicPr>
        <p:blipFill>
          <a:blip r:embed="rId3">
            <a:alphaModFix/>
          </a:blip>
          <a:stretch>
            <a:fillRect/>
          </a:stretch>
        </p:blipFill>
        <p:spPr>
          <a:xfrm>
            <a:off x="503625" y="687125"/>
            <a:ext cx="8111750" cy="4271825"/>
          </a:xfrm>
          <a:prstGeom prst="rect">
            <a:avLst/>
          </a:prstGeom>
          <a:noFill/>
          <a:ln>
            <a:noFill/>
          </a:ln>
        </p:spPr>
      </p:pic>
      <p:pic>
        <p:nvPicPr>
          <p:cNvPr id="159" name="Google Shape;159;p24"/>
          <p:cNvPicPr preferRelativeResize="0"/>
          <p:nvPr/>
        </p:nvPicPr>
        <p:blipFill>
          <a:blip r:embed="rId4">
            <a:alphaModFix/>
          </a:blip>
          <a:stretch>
            <a:fillRect/>
          </a:stretch>
        </p:blipFill>
        <p:spPr>
          <a:xfrm>
            <a:off x="7128250" y="215625"/>
            <a:ext cx="1565525" cy="973825"/>
          </a:xfrm>
          <a:prstGeom prst="rect">
            <a:avLst/>
          </a:prstGeom>
          <a:noFill/>
          <a:ln>
            <a:noFill/>
          </a:ln>
        </p:spPr>
      </p:pic>
      <p:sp>
        <p:nvSpPr>
          <p:cNvPr id="160" name="Google Shape;160;p24"/>
          <p:cNvSpPr txBox="1"/>
          <p:nvPr/>
        </p:nvSpPr>
        <p:spPr>
          <a:xfrm>
            <a:off x="942950" y="966200"/>
            <a:ext cx="3493200" cy="109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Sectioning out Perimeter below 90 &amp; Compactness below 0.10, the number of malignant cells drops to only 6 from 36, an 83% drop in malignant cases</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1342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Concavity &amp; Concave Points</a:t>
            </a:r>
            <a:endParaRPr/>
          </a:p>
        </p:txBody>
      </p:sp>
      <p:pic>
        <p:nvPicPr>
          <p:cNvPr id="166" name="Google Shape;166;p25"/>
          <p:cNvPicPr preferRelativeResize="0"/>
          <p:nvPr/>
        </p:nvPicPr>
        <p:blipFill>
          <a:blip r:embed="rId3">
            <a:alphaModFix/>
          </a:blip>
          <a:stretch>
            <a:fillRect/>
          </a:stretch>
        </p:blipFill>
        <p:spPr>
          <a:xfrm>
            <a:off x="7128250" y="215625"/>
            <a:ext cx="1565525" cy="973825"/>
          </a:xfrm>
          <a:prstGeom prst="rect">
            <a:avLst/>
          </a:prstGeom>
          <a:noFill/>
          <a:ln>
            <a:noFill/>
          </a:ln>
        </p:spPr>
      </p:pic>
      <p:pic>
        <p:nvPicPr>
          <p:cNvPr id="3" name="Picture 2" descr="Chart, scatter chart&#10;&#10;Description automatically generated">
            <a:extLst>
              <a:ext uri="{FF2B5EF4-FFF2-40B4-BE49-F238E27FC236}">
                <a16:creationId xmlns:a16="http://schemas.microsoft.com/office/drawing/2014/main" id="{E583D798-53BD-411E-9AC6-A47CD7A3FCED}"/>
              </a:ext>
            </a:extLst>
          </p:cNvPr>
          <p:cNvPicPr>
            <a:picLocks noChangeAspect="1"/>
          </p:cNvPicPr>
          <p:nvPr/>
        </p:nvPicPr>
        <p:blipFill>
          <a:blip r:embed="rId4"/>
          <a:stretch>
            <a:fillRect/>
          </a:stretch>
        </p:blipFill>
        <p:spPr>
          <a:xfrm>
            <a:off x="1329396" y="738785"/>
            <a:ext cx="4851173" cy="42704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311700" y="140677"/>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Concave Points v. Compactness</a:t>
            </a:r>
            <a:endParaRPr dirty="0"/>
          </a:p>
        </p:txBody>
      </p:sp>
      <p:pic>
        <p:nvPicPr>
          <p:cNvPr id="174" name="Google Shape;174;p26"/>
          <p:cNvPicPr preferRelativeResize="0"/>
          <p:nvPr/>
        </p:nvPicPr>
        <p:blipFill>
          <a:blip r:embed="rId3">
            <a:alphaModFix/>
          </a:blip>
          <a:stretch>
            <a:fillRect/>
          </a:stretch>
        </p:blipFill>
        <p:spPr>
          <a:xfrm>
            <a:off x="5729900" y="1223525"/>
            <a:ext cx="1565525" cy="973825"/>
          </a:xfrm>
          <a:prstGeom prst="rect">
            <a:avLst/>
          </a:prstGeom>
          <a:noFill/>
          <a:ln>
            <a:noFill/>
          </a:ln>
        </p:spPr>
      </p:pic>
      <p:pic>
        <p:nvPicPr>
          <p:cNvPr id="3" name="Picture 2" descr="Chart, scatter chart&#10;&#10;Description automatically generated">
            <a:extLst>
              <a:ext uri="{FF2B5EF4-FFF2-40B4-BE49-F238E27FC236}">
                <a16:creationId xmlns:a16="http://schemas.microsoft.com/office/drawing/2014/main" id="{9158D2B5-7C2E-4876-8F03-950CE5F34175}"/>
              </a:ext>
            </a:extLst>
          </p:cNvPr>
          <p:cNvPicPr>
            <a:picLocks noChangeAspect="1"/>
          </p:cNvPicPr>
          <p:nvPr/>
        </p:nvPicPr>
        <p:blipFill>
          <a:blip r:embed="rId4"/>
          <a:stretch>
            <a:fillRect/>
          </a:stretch>
        </p:blipFill>
        <p:spPr>
          <a:xfrm>
            <a:off x="583808" y="775196"/>
            <a:ext cx="4698609" cy="4227627"/>
          </a:xfrm>
          <a:prstGeom prst="rect">
            <a:avLst/>
          </a:prstGeom>
        </p:spPr>
      </p:pic>
      <p:sp>
        <p:nvSpPr>
          <p:cNvPr id="4" name="TextBox 3">
            <a:extLst>
              <a:ext uri="{FF2B5EF4-FFF2-40B4-BE49-F238E27FC236}">
                <a16:creationId xmlns:a16="http://schemas.microsoft.com/office/drawing/2014/main" id="{F3454086-3260-4AEE-BFFC-61AA1CCD5561}"/>
              </a:ext>
            </a:extLst>
          </p:cNvPr>
          <p:cNvSpPr txBox="1"/>
          <p:nvPr/>
        </p:nvSpPr>
        <p:spPr>
          <a:xfrm>
            <a:off x="5603323" y="4448825"/>
            <a:ext cx="3384203" cy="553998"/>
          </a:xfrm>
          <a:prstGeom prst="rect">
            <a:avLst/>
          </a:prstGeom>
          <a:noFill/>
        </p:spPr>
        <p:txBody>
          <a:bodyPr wrap="square" rtlCol="0">
            <a:spAutoFit/>
          </a:bodyPr>
          <a:lstStyle/>
          <a:p>
            <a:r>
              <a:rPr lang="en-US" sz="1000" dirty="0"/>
              <a:t>See the full story on non-size based features here:</a:t>
            </a:r>
          </a:p>
          <a:p>
            <a:r>
              <a:rPr lang="en-US" sz="1000" dirty="0">
                <a:hlinkClick r:id="rId5"/>
              </a:rPr>
              <a:t>https://public.tableau.com/profile/jack.grimm#!/vizhome/FinalProject_16029987565340/Story1?publish=yes</a:t>
            </a:r>
            <a:endParaRPr lang="en-US"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311700" y="795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80" name="Google Shape;180;p27"/>
          <p:cNvSpPr txBox="1">
            <a:spLocks noGrp="1"/>
          </p:cNvSpPr>
          <p:nvPr>
            <p:ph type="body" idx="1"/>
          </p:nvPr>
        </p:nvSpPr>
        <p:spPr>
          <a:xfrm>
            <a:off x="311700" y="768000"/>
            <a:ext cx="8520600" cy="3698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rgbClr val="000000"/>
                </a:solidFill>
              </a:rPr>
              <a:t>With a machine learning model predictability at 96.5% we see an opportunity to use these key features recorded in future testing as a way to predict breast cancer early so the proper treatments can begin to eliminate the spread.</a:t>
            </a:r>
            <a:endParaRPr sz="1400">
              <a:solidFill>
                <a:srgbClr val="000000"/>
              </a:solidFill>
            </a:endParaRPr>
          </a:p>
          <a:p>
            <a:pPr marL="0" lvl="0" indent="0" algn="l" rtl="0">
              <a:lnSpc>
                <a:spcPct val="100000"/>
              </a:lnSpc>
              <a:spcBef>
                <a:spcPts val="0"/>
              </a:spcBef>
              <a:spcAft>
                <a:spcPts val="0"/>
              </a:spcAft>
              <a:buNone/>
            </a:pPr>
            <a:endParaRPr sz="1400">
              <a:solidFill>
                <a:srgbClr val="000000"/>
              </a:solidFill>
            </a:endParaRPr>
          </a:p>
          <a:p>
            <a:pPr marL="0" lvl="0" indent="0" algn="l" rtl="0">
              <a:lnSpc>
                <a:spcPct val="100000"/>
              </a:lnSpc>
              <a:spcBef>
                <a:spcPts val="0"/>
              </a:spcBef>
              <a:spcAft>
                <a:spcPts val="0"/>
              </a:spcAft>
              <a:buNone/>
            </a:pPr>
            <a:r>
              <a:rPr lang="en" sz="1400">
                <a:solidFill>
                  <a:srgbClr val="000000"/>
                </a:solidFill>
              </a:rPr>
              <a:t>Additionally, we could develop boundaries as shown when we compared radius &amp; perimeter or compactness &amp; perimeter much like we see today with blood testing, think of cholesterol levels. These boundaries can quickly identify those patients at a higher risk.</a:t>
            </a:r>
            <a:endParaRPr sz="1400">
              <a:solidFill>
                <a:srgbClr val="000000"/>
              </a:solidFill>
            </a:endParaRPr>
          </a:p>
          <a:p>
            <a:pPr marL="0" lvl="0" indent="0" algn="l" rtl="0">
              <a:lnSpc>
                <a:spcPct val="100000"/>
              </a:lnSpc>
              <a:spcBef>
                <a:spcPts val="0"/>
              </a:spcBef>
              <a:spcAft>
                <a:spcPts val="0"/>
              </a:spcAft>
              <a:buNone/>
            </a:pPr>
            <a:endParaRPr sz="1400">
              <a:solidFill>
                <a:srgbClr val="000000"/>
              </a:solidFill>
            </a:endParaRPr>
          </a:p>
        </p:txBody>
      </p:sp>
      <p:pic>
        <p:nvPicPr>
          <p:cNvPr id="181" name="Google Shape;181;p27"/>
          <p:cNvPicPr preferRelativeResize="0"/>
          <p:nvPr/>
        </p:nvPicPr>
        <p:blipFill>
          <a:blip r:embed="rId3">
            <a:alphaModFix/>
          </a:blip>
          <a:stretch>
            <a:fillRect/>
          </a:stretch>
        </p:blipFill>
        <p:spPr>
          <a:xfrm>
            <a:off x="2491583" y="2507450"/>
            <a:ext cx="4160829" cy="246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Intent</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identify key indicators that can consistently predict the presence of breast cancer in cell nuclei</a:t>
            </a:r>
            <a:endParaRPr/>
          </a:p>
          <a:p>
            <a:pPr marL="0" lvl="0" indent="0" algn="l" rtl="0">
              <a:spcBef>
                <a:spcPts val="1600"/>
              </a:spcBef>
              <a:spcAft>
                <a:spcPts val="0"/>
              </a:spcAft>
              <a:buNone/>
            </a:pPr>
            <a:r>
              <a:rPr lang="en"/>
              <a:t>To test the University of Wisconsin, Clinical Sciences Center data set for its machine learning accuracy potential</a:t>
            </a:r>
            <a:endParaRPr/>
          </a:p>
          <a:p>
            <a:pPr marL="0" lvl="0" indent="0" algn="l" rtl="0">
              <a:spcBef>
                <a:spcPts val="1600"/>
              </a:spcBef>
              <a:spcAft>
                <a:spcPts val="0"/>
              </a:spcAft>
              <a:buNone/>
            </a:pPr>
            <a:r>
              <a:rPr lang="en"/>
              <a:t>Build a machine learning model that help predict if a cell is cancerous based on the cell dimensions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74" name="Google Shape;74;p14"/>
          <p:cNvPicPr preferRelativeResize="0"/>
          <p:nvPr/>
        </p:nvPicPr>
        <p:blipFill>
          <a:blip r:embed="rId3">
            <a:alphaModFix/>
          </a:blip>
          <a:stretch>
            <a:fillRect/>
          </a:stretch>
        </p:blipFill>
        <p:spPr>
          <a:xfrm>
            <a:off x="7265197" y="3323372"/>
            <a:ext cx="1476850" cy="156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1342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the Data</a:t>
            </a:r>
            <a:endParaRPr/>
          </a:p>
        </p:txBody>
      </p:sp>
      <p:sp>
        <p:nvSpPr>
          <p:cNvPr id="80" name="Google Shape;80;p15"/>
          <p:cNvSpPr txBox="1">
            <a:spLocks noGrp="1"/>
          </p:cNvSpPr>
          <p:nvPr>
            <p:ph type="body" idx="1"/>
          </p:nvPr>
        </p:nvSpPr>
        <p:spPr>
          <a:xfrm>
            <a:off x="311700" y="920400"/>
            <a:ext cx="8520600" cy="27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123654"/>
                </a:solidFill>
                <a:latin typeface="Arial"/>
                <a:ea typeface="Arial"/>
                <a:cs typeface="Arial"/>
                <a:sym typeface="Arial"/>
              </a:rPr>
              <a:t>Breast Cancer Wisconsin (Diagnostic) Data Set</a:t>
            </a:r>
            <a:endParaRPr sz="2000" b="1">
              <a:solidFill>
                <a:srgbClr val="123654"/>
              </a:solidFill>
              <a:latin typeface="Arial"/>
              <a:ea typeface="Arial"/>
              <a:cs typeface="Arial"/>
              <a:sym typeface="Arial"/>
            </a:endParaRPr>
          </a:p>
          <a:p>
            <a:pPr marL="0" lvl="0" indent="0" algn="l" rtl="0">
              <a:spcBef>
                <a:spcPts val="1600"/>
              </a:spcBef>
              <a:spcAft>
                <a:spcPts val="0"/>
              </a:spcAft>
              <a:buNone/>
            </a:pPr>
            <a:r>
              <a:rPr lang="en" sz="1250">
                <a:solidFill>
                  <a:srgbClr val="000000"/>
                </a:solidFill>
                <a:highlight>
                  <a:srgbClr val="FFFFFF"/>
                </a:highlight>
                <a:latin typeface="Arial"/>
                <a:ea typeface="Arial"/>
                <a:cs typeface="Arial"/>
                <a:sym typeface="Arial"/>
              </a:rPr>
              <a:t>Features are computed from a digitized image of a fine needle aspirate (FNA) of a breast mass. They describe characteristics of the cell nuclei present in the image.</a:t>
            </a:r>
            <a:endParaRPr sz="125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250">
                <a:solidFill>
                  <a:srgbClr val="000000"/>
                </a:solidFill>
                <a:highlight>
                  <a:srgbClr val="FFFFFF"/>
                </a:highlight>
                <a:latin typeface="Arial"/>
                <a:ea typeface="Arial"/>
                <a:cs typeface="Arial"/>
                <a:sym typeface="Arial"/>
              </a:rPr>
              <a:t>Data includes 10 real value features computed from each cell’s nucleus. These include:</a:t>
            </a:r>
            <a:endParaRPr sz="1250">
              <a:solidFill>
                <a:srgbClr val="000000"/>
              </a:solidFill>
              <a:highlight>
                <a:srgbClr val="FFFFFF"/>
              </a:highlight>
              <a:latin typeface="Arial"/>
              <a:ea typeface="Arial"/>
              <a:cs typeface="Arial"/>
              <a:sym typeface="Arial"/>
            </a:endParaRPr>
          </a:p>
          <a:p>
            <a:pPr marL="457200" lvl="0" indent="-307975" algn="l" rtl="0">
              <a:spcBef>
                <a:spcPts val="1600"/>
              </a:spcBef>
              <a:spcAft>
                <a:spcPts val="0"/>
              </a:spcAft>
              <a:buClr>
                <a:srgbClr val="000000"/>
              </a:buClr>
              <a:buSzPts val="1250"/>
              <a:buFont typeface="Arial"/>
              <a:buChar char="●"/>
            </a:pPr>
            <a:r>
              <a:rPr lang="en" sz="1250">
                <a:solidFill>
                  <a:srgbClr val="000000"/>
                </a:solidFill>
                <a:highlight>
                  <a:srgbClr val="FFFFFF"/>
                </a:highlight>
                <a:latin typeface="Arial"/>
                <a:ea typeface="Arial"/>
                <a:cs typeface="Arial"/>
                <a:sym typeface="Arial"/>
              </a:rPr>
              <a:t>Radius, texture, perimeter, area, smoothness, compactness, concavity, concave points, symmetry &amp; fractal dimensions</a:t>
            </a:r>
            <a:endParaRPr sz="1250">
              <a:solidFill>
                <a:srgbClr val="000000"/>
              </a:solidFill>
              <a:highlight>
                <a:srgbClr val="FFFFFF"/>
              </a:highlight>
              <a:latin typeface="Arial"/>
              <a:ea typeface="Arial"/>
              <a:cs typeface="Arial"/>
              <a:sym typeface="Arial"/>
            </a:endParaRPr>
          </a:p>
          <a:p>
            <a:pPr marL="457200" lvl="0" indent="-320675" algn="l" rtl="0">
              <a:spcBef>
                <a:spcPts val="0"/>
              </a:spcBef>
              <a:spcAft>
                <a:spcPts val="0"/>
              </a:spcAft>
              <a:buClr>
                <a:srgbClr val="000000"/>
              </a:buClr>
              <a:buSzPts val="1450"/>
              <a:buFont typeface="Arial"/>
              <a:buChar char="●"/>
            </a:pPr>
            <a:r>
              <a:rPr lang="en" sz="1250">
                <a:solidFill>
                  <a:srgbClr val="000000"/>
                </a:solidFill>
                <a:highlight>
                  <a:srgbClr val="FFFFFF"/>
                </a:highlight>
                <a:latin typeface="Arial"/>
                <a:ea typeface="Arial"/>
                <a:cs typeface="Arial"/>
                <a:sym typeface="Arial"/>
              </a:rPr>
              <a:t>Each feature has three data sets: mean, standard error &amp; worst/largest (mean of the three largest values). These features were computed for each image, resulting in 30 features</a:t>
            </a:r>
            <a:endParaRPr sz="1450">
              <a:solidFill>
                <a:srgbClr val="000000"/>
              </a:solidFill>
              <a:highlight>
                <a:srgbClr val="FFFFFF"/>
              </a:highlight>
              <a:latin typeface="Arial"/>
              <a:ea typeface="Arial"/>
              <a:cs typeface="Arial"/>
              <a:sym typeface="Arial"/>
            </a:endParaRPr>
          </a:p>
        </p:txBody>
      </p:sp>
      <p:pic>
        <p:nvPicPr>
          <p:cNvPr id="81" name="Google Shape;81;p15"/>
          <p:cNvPicPr preferRelativeResize="0"/>
          <p:nvPr/>
        </p:nvPicPr>
        <p:blipFill>
          <a:blip r:embed="rId3">
            <a:alphaModFix/>
          </a:blip>
          <a:stretch>
            <a:fillRect/>
          </a:stretch>
        </p:blipFill>
        <p:spPr>
          <a:xfrm>
            <a:off x="366713" y="3723088"/>
            <a:ext cx="8410575" cy="119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116025" y="816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Indicators</a:t>
            </a:r>
            <a:endParaRPr/>
          </a:p>
        </p:txBody>
      </p:sp>
      <p:pic>
        <p:nvPicPr>
          <p:cNvPr id="87" name="Google Shape;87;p16"/>
          <p:cNvPicPr preferRelativeResize="0"/>
          <p:nvPr/>
        </p:nvPicPr>
        <p:blipFill>
          <a:blip r:embed="rId3">
            <a:alphaModFix/>
          </a:blip>
          <a:stretch>
            <a:fillRect/>
          </a:stretch>
        </p:blipFill>
        <p:spPr>
          <a:xfrm>
            <a:off x="1525188" y="2129550"/>
            <a:ext cx="6093625" cy="2744875"/>
          </a:xfrm>
          <a:prstGeom prst="rect">
            <a:avLst/>
          </a:prstGeom>
          <a:noFill/>
          <a:ln>
            <a:noFill/>
          </a:ln>
        </p:spPr>
      </p:pic>
      <p:sp>
        <p:nvSpPr>
          <p:cNvPr id="88" name="Google Shape;88;p16"/>
          <p:cNvSpPr txBox="1"/>
          <p:nvPr/>
        </p:nvSpPr>
        <p:spPr>
          <a:xfrm>
            <a:off x="321525" y="739375"/>
            <a:ext cx="8315100" cy="1339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Our analysis visualized seemingly related features such as:</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Area &amp; Symmetry</a:t>
            </a:r>
            <a:endParaRPr>
              <a:latin typeface="Open Sans"/>
              <a:ea typeface="Open Sans"/>
              <a:cs typeface="Open Sans"/>
              <a:sym typeface="Open Sans"/>
            </a:endParaRPr>
          </a:p>
          <a:p>
            <a:pPr marL="457200" marR="0" lvl="0" indent="-317500" algn="l" rtl="0">
              <a:lnSpc>
                <a:spcPct val="100000"/>
              </a:lnSpc>
              <a:spcBef>
                <a:spcPts val="0"/>
              </a:spcBef>
              <a:spcAft>
                <a:spcPts val="0"/>
              </a:spcAft>
              <a:buSzPts val="1400"/>
              <a:buFont typeface="Open Sans"/>
              <a:buChar char="●"/>
            </a:pPr>
            <a:r>
              <a:rPr lang="en">
                <a:latin typeface="Open Sans"/>
                <a:ea typeface="Open Sans"/>
                <a:cs typeface="Open Sans"/>
                <a:sym typeface="Open Sans"/>
              </a:rPr>
              <a:t>Radius &amp; Perimeter</a:t>
            </a:r>
            <a:endParaRPr>
              <a:latin typeface="Open Sans"/>
              <a:ea typeface="Open Sans"/>
              <a:cs typeface="Open Sans"/>
              <a:sym typeface="Open Sans"/>
            </a:endParaRPr>
          </a:p>
          <a:p>
            <a:pPr marL="457200" marR="0" lvl="0" indent="-317500" algn="l" rtl="0">
              <a:lnSpc>
                <a:spcPct val="100000"/>
              </a:lnSpc>
              <a:spcBef>
                <a:spcPts val="0"/>
              </a:spcBef>
              <a:spcAft>
                <a:spcPts val="0"/>
              </a:spcAft>
              <a:buSzPts val="1400"/>
              <a:buFont typeface="Open Sans"/>
              <a:buChar char="●"/>
            </a:pPr>
            <a:r>
              <a:rPr lang="en">
                <a:latin typeface="Open Sans"/>
                <a:ea typeface="Open Sans"/>
                <a:cs typeface="Open Sans"/>
                <a:sym typeface="Open Sans"/>
              </a:rPr>
              <a:t>Perimeter &amp; Compactness</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Concavity &amp; Concave Points</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111100" y="70050"/>
            <a:ext cx="36150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Pair_Scatterplot of some features</a:t>
            </a:r>
            <a:endParaRPr sz="2700"/>
          </a:p>
        </p:txBody>
      </p:sp>
      <p:sp>
        <p:nvSpPr>
          <p:cNvPr id="94" name="Google Shape;94;p17"/>
          <p:cNvSpPr txBox="1">
            <a:spLocks noGrp="1"/>
          </p:cNvSpPr>
          <p:nvPr>
            <p:ph type="body" idx="1"/>
          </p:nvPr>
        </p:nvSpPr>
        <p:spPr>
          <a:xfrm>
            <a:off x="111100" y="1181425"/>
            <a:ext cx="34143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Running a pair_scatterplot of some of the  </a:t>
            </a:r>
            <a:endParaRPr/>
          </a:p>
        </p:txBody>
      </p:sp>
      <p:pic>
        <p:nvPicPr>
          <p:cNvPr id="95" name="Google Shape;95;p17"/>
          <p:cNvPicPr preferRelativeResize="0"/>
          <p:nvPr/>
        </p:nvPicPr>
        <p:blipFill>
          <a:blip r:embed="rId3">
            <a:alphaModFix/>
          </a:blip>
          <a:stretch>
            <a:fillRect/>
          </a:stretch>
        </p:blipFill>
        <p:spPr>
          <a:xfrm>
            <a:off x="3726100" y="28300"/>
            <a:ext cx="5257600" cy="475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1931875" y="55900"/>
            <a:ext cx="49380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Applying the 3-sigma rule</a:t>
            </a:r>
            <a:endParaRPr/>
          </a:p>
        </p:txBody>
      </p:sp>
      <p:pic>
        <p:nvPicPr>
          <p:cNvPr id="101" name="Google Shape;101;p18"/>
          <p:cNvPicPr preferRelativeResize="0"/>
          <p:nvPr/>
        </p:nvPicPr>
        <p:blipFill>
          <a:blip r:embed="rId3">
            <a:alphaModFix/>
          </a:blip>
          <a:stretch>
            <a:fillRect/>
          </a:stretch>
        </p:blipFill>
        <p:spPr>
          <a:xfrm>
            <a:off x="6969751" y="2859106"/>
            <a:ext cx="1852699" cy="1852593"/>
          </a:xfrm>
          <a:prstGeom prst="rect">
            <a:avLst/>
          </a:prstGeom>
          <a:noFill/>
          <a:ln>
            <a:noFill/>
          </a:ln>
        </p:spPr>
      </p:pic>
      <p:pic>
        <p:nvPicPr>
          <p:cNvPr id="102" name="Google Shape;102;p18"/>
          <p:cNvPicPr preferRelativeResize="0"/>
          <p:nvPr/>
        </p:nvPicPr>
        <p:blipFill>
          <a:blip r:embed="rId4">
            <a:alphaModFix/>
          </a:blip>
          <a:stretch>
            <a:fillRect/>
          </a:stretch>
        </p:blipFill>
        <p:spPr>
          <a:xfrm>
            <a:off x="6832375" y="1006500"/>
            <a:ext cx="1852699" cy="1852593"/>
          </a:xfrm>
          <a:prstGeom prst="rect">
            <a:avLst/>
          </a:prstGeom>
          <a:noFill/>
          <a:ln>
            <a:noFill/>
          </a:ln>
        </p:spPr>
      </p:pic>
      <p:sp>
        <p:nvSpPr>
          <p:cNvPr id="103" name="Google Shape;103;p18"/>
          <p:cNvSpPr txBox="1"/>
          <p:nvPr/>
        </p:nvSpPr>
        <p:spPr>
          <a:xfrm>
            <a:off x="244375" y="90942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Open Sans"/>
                <a:ea typeface="Open Sans"/>
                <a:cs typeface="Open Sans"/>
                <a:sym typeface="Open Sans"/>
              </a:rPr>
              <a:t>Before</a:t>
            </a:r>
            <a:endParaRPr sz="1800">
              <a:solidFill>
                <a:schemeClr val="dk2"/>
              </a:solidFill>
              <a:latin typeface="Open Sans"/>
              <a:ea typeface="Open Sans"/>
              <a:cs typeface="Open Sans"/>
              <a:sym typeface="Open Sans"/>
            </a:endParaRPr>
          </a:p>
        </p:txBody>
      </p:sp>
      <p:sp>
        <p:nvSpPr>
          <p:cNvPr id="104" name="Google Shape;104;p18"/>
          <p:cNvSpPr txBox="1"/>
          <p:nvPr/>
        </p:nvSpPr>
        <p:spPr>
          <a:xfrm>
            <a:off x="6832375" y="281142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Open Sans"/>
                <a:ea typeface="Open Sans"/>
                <a:cs typeface="Open Sans"/>
                <a:sym typeface="Open Sans"/>
              </a:rPr>
              <a:t>After</a:t>
            </a:r>
            <a:endParaRPr sz="1800">
              <a:solidFill>
                <a:schemeClr val="dk2"/>
              </a:solidFill>
              <a:latin typeface="Open Sans"/>
              <a:ea typeface="Open Sans"/>
              <a:cs typeface="Open Sans"/>
              <a:sym typeface="Open Sans"/>
            </a:endParaRPr>
          </a:p>
        </p:txBody>
      </p:sp>
      <p:sp>
        <p:nvSpPr>
          <p:cNvPr id="105" name="Google Shape;105;p18"/>
          <p:cNvSpPr txBox="1"/>
          <p:nvPr/>
        </p:nvSpPr>
        <p:spPr>
          <a:xfrm>
            <a:off x="6781850" y="704250"/>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Open Sans"/>
                <a:ea typeface="Open Sans"/>
                <a:cs typeface="Open Sans"/>
                <a:sym typeface="Open Sans"/>
              </a:rPr>
              <a:t>Before</a:t>
            </a:r>
            <a:endParaRPr sz="1800">
              <a:solidFill>
                <a:schemeClr val="dk2"/>
              </a:solidFill>
              <a:latin typeface="Open Sans"/>
              <a:ea typeface="Open Sans"/>
              <a:cs typeface="Open Sans"/>
              <a:sym typeface="Open Sans"/>
            </a:endParaRPr>
          </a:p>
        </p:txBody>
      </p:sp>
      <p:sp>
        <p:nvSpPr>
          <p:cNvPr id="106" name="Google Shape;106;p18"/>
          <p:cNvSpPr txBox="1"/>
          <p:nvPr/>
        </p:nvSpPr>
        <p:spPr>
          <a:xfrm>
            <a:off x="421250" y="4787900"/>
            <a:ext cx="8231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solidFill>
                  <a:srgbClr val="222222"/>
                </a:solidFill>
                <a:highlight>
                  <a:schemeClr val="lt1"/>
                </a:highlight>
              </a:rPr>
              <a:t>3-sigma</a:t>
            </a:r>
            <a:r>
              <a:rPr lang="en" sz="1200">
                <a:solidFill>
                  <a:srgbClr val="222222"/>
                </a:solidFill>
                <a:highlight>
                  <a:schemeClr val="lt1"/>
                </a:highlight>
              </a:rPr>
              <a:t> limits is a statistical calculation that refers to data within </a:t>
            </a:r>
            <a:r>
              <a:rPr lang="en" sz="1200" b="1">
                <a:solidFill>
                  <a:srgbClr val="222222"/>
                </a:solidFill>
                <a:highlight>
                  <a:schemeClr val="lt1"/>
                </a:highlight>
              </a:rPr>
              <a:t>three</a:t>
            </a:r>
            <a:r>
              <a:rPr lang="en" sz="1200">
                <a:solidFill>
                  <a:srgbClr val="222222"/>
                </a:solidFill>
                <a:highlight>
                  <a:schemeClr val="lt1"/>
                </a:highlight>
              </a:rPr>
              <a:t> standard deviations from a mean</a:t>
            </a:r>
            <a:endParaRPr sz="1200">
              <a:solidFill>
                <a:srgbClr val="222222"/>
              </a:solidFill>
              <a:highlight>
                <a:schemeClr val="lt1"/>
              </a:highlight>
            </a:endParaRPr>
          </a:p>
        </p:txBody>
      </p:sp>
      <p:pic>
        <p:nvPicPr>
          <p:cNvPr id="107" name="Google Shape;107;p18"/>
          <p:cNvPicPr preferRelativeResize="0"/>
          <p:nvPr/>
        </p:nvPicPr>
        <p:blipFill>
          <a:blip r:embed="rId5">
            <a:alphaModFix/>
          </a:blip>
          <a:stretch>
            <a:fillRect/>
          </a:stretch>
        </p:blipFill>
        <p:spPr>
          <a:xfrm>
            <a:off x="1203125" y="649098"/>
            <a:ext cx="3324825" cy="2216575"/>
          </a:xfrm>
          <a:prstGeom prst="rect">
            <a:avLst/>
          </a:prstGeom>
          <a:noFill/>
          <a:ln>
            <a:noFill/>
          </a:ln>
        </p:spPr>
      </p:pic>
      <p:pic>
        <p:nvPicPr>
          <p:cNvPr id="108" name="Google Shape;108;p18"/>
          <p:cNvPicPr preferRelativeResize="0"/>
          <p:nvPr/>
        </p:nvPicPr>
        <p:blipFill>
          <a:blip r:embed="rId6">
            <a:alphaModFix/>
          </a:blip>
          <a:stretch>
            <a:fillRect/>
          </a:stretch>
        </p:blipFill>
        <p:spPr>
          <a:xfrm>
            <a:off x="1201000" y="2474950"/>
            <a:ext cx="3069000" cy="231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1989600" y="149225"/>
            <a:ext cx="51648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Applying the 3-sigma Rule</a:t>
            </a:r>
            <a:endParaRPr/>
          </a:p>
        </p:txBody>
      </p:sp>
      <p:sp>
        <p:nvSpPr>
          <p:cNvPr id="114" name="Google Shape;114;p19"/>
          <p:cNvSpPr txBox="1">
            <a:spLocks noGrp="1"/>
          </p:cNvSpPr>
          <p:nvPr>
            <p:ph type="body" idx="1"/>
          </p:nvPr>
        </p:nvSpPr>
        <p:spPr>
          <a:xfrm>
            <a:off x="311700" y="3728500"/>
            <a:ext cx="8520600" cy="10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222222"/>
                </a:solidFill>
                <a:highlight>
                  <a:srgbClr val="FFFFFF"/>
                </a:highlight>
                <a:latin typeface="Arial"/>
                <a:ea typeface="Arial"/>
                <a:cs typeface="Arial"/>
                <a:sym typeface="Arial"/>
              </a:rPr>
              <a:t>Before applying the 3-sigma filter, the histogram was very left skewed, but the filter is not to obtain a normal distribution but we do not think that we should go down to 2 or 1 sigma</a:t>
            </a:r>
            <a:endParaRPr sz="1200" b="1">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r>
              <a:rPr lang="en" sz="1200" b="1">
                <a:solidFill>
                  <a:srgbClr val="222222"/>
                </a:solidFill>
                <a:highlight>
                  <a:srgbClr val="FFFFFF"/>
                </a:highlight>
                <a:latin typeface="Arial"/>
                <a:ea typeface="Arial"/>
                <a:cs typeface="Arial"/>
                <a:sym typeface="Arial"/>
              </a:rPr>
              <a:t>Can we use other filters without altering our learning results</a:t>
            </a:r>
            <a:endParaRPr sz="1200" b="1">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endParaRPr sz="1200" b="1">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endParaRPr sz="1200">
              <a:solidFill>
                <a:srgbClr val="222222"/>
              </a:solidFill>
              <a:highlight>
                <a:srgbClr val="FFFFFF"/>
              </a:highlight>
              <a:latin typeface="Arial"/>
              <a:ea typeface="Arial"/>
              <a:cs typeface="Arial"/>
              <a:sym typeface="Arial"/>
            </a:endParaRPr>
          </a:p>
          <a:p>
            <a:pPr marL="0" lvl="0" indent="0" algn="l" rtl="0">
              <a:spcBef>
                <a:spcPts val="1600"/>
              </a:spcBef>
              <a:spcAft>
                <a:spcPts val="1600"/>
              </a:spcAft>
              <a:buNone/>
            </a:pPr>
            <a:endParaRPr sz="1200">
              <a:solidFill>
                <a:srgbClr val="222222"/>
              </a:solidFill>
              <a:highlight>
                <a:srgbClr val="FFFFFF"/>
              </a:highlight>
              <a:latin typeface="Arial"/>
              <a:ea typeface="Arial"/>
              <a:cs typeface="Arial"/>
              <a:sym typeface="Arial"/>
            </a:endParaRPr>
          </a:p>
        </p:txBody>
      </p:sp>
      <p:pic>
        <p:nvPicPr>
          <p:cNvPr id="115" name="Google Shape;115;p19"/>
          <p:cNvPicPr preferRelativeResize="0"/>
          <p:nvPr/>
        </p:nvPicPr>
        <p:blipFill>
          <a:blip r:embed="rId3">
            <a:alphaModFix/>
          </a:blip>
          <a:stretch>
            <a:fillRect/>
          </a:stretch>
        </p:blipFill>
        <p:spPr>
          <a:xfrm>
            <a:off x="4959950" y="644400"/>
            <a:ext cx="4114800" cy="2743200"/>
          </a:xfrm>
          <a:prstGeom prst="rect">
            <a:avLst/>
          </a:prstGeom>
          <a:noFill/>
          <a:ln>
            <a:noFill/>
          </a:ln>
        </p:spPr>
      </p:pic>
      <p:pic>
        <p:nvPicPr>
          <p:cNvPr id="116" name="Google Shape;116;p19"/>
          <p:cNvPicPr preferRelativeResize="0"/>
          <p:nvPr/>
        </p:nvPicPr>
        <p:blipFill>
          <a:blip r:embed="rId4">
            <a:alphaModFix/>
          </a:blip>
          <a:stretch>
            <a:fillRect/>
          </a:stretch>
        </p:blipFill>
        <p:spPr>
          <a:xfrm>
            <a:off x="151575" y="712625"/>
            <a:ext cx="4114800"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91850" y="-431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 Matrix</a:t>
            </a:r>
            <a:endParaRPr/>
          </a:p>
        </p:txBody>
      </p:sp>
      <p:sp>
        <p:nvSpPr>
          <p:cNvPr id="122" name="Google Shape;122;p20"/>
          <p:cNvSpPr txBox="1">
            <a:spLocks noGrp="1"/>
          </p:cNvSpPr>
          <p:nvPr>
            <p:ph type="body" idx="1"/>
          </p:nvPr>
        </p:nvSpPr>
        <p:spPr>
          <a:xfrm>
            <a:off x="3829300" y="1491775"/>
            <a:ext cx="2453400" cy="200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a:t>
            </a:r>
            <a:r>
              <a:rPr lang="en" sz="1500"/>
              <a:t>f 2 features or more have a correlation of 0.8 or higher, only one of the features will be retained while dropping the other features</a:t>
            </a:r>
            <a:endParaRPr sz="1500"/>
          </a:p>
        </p:txBody>
      </p:sp>
      <p:pic>
        <p:nvPicPr>
          <p:cNvPr id="123" name="Google Shape;123;p20"/>
          <p:cNvPicPr preferRelativeResize="0"/>
          <p:nvPr/>
        </p:nvPicPr>
        <p:blipFill>
          <a:blip r:embed="rId3">
            <a:alphaModFix/>
          </a:blip>
          <a:stretch>
            <a:fillRect/>
          </a:stretch>
        </p:blipFill>
        <p:spPr>
          <a:xfrm>
            <a:off x="268400" y="535600"/>
            <a:ext cx="4303601" cy="4197550"/>
          </a:xfrm>
          <a:prstGeom prst="rect">
            <a:avLst/>
          </a:prstGeom>
          <a:noFill/>
          <a:ln>
            <a:noFill/>
          </a:ln>
        </p:spPr>
      </p:pic>
      <p:pic>
        <p:nvPicPr>
          <p:cNvPr id="124" name="Google Shape;124;p20"/>
          <p:cNvPicPr preferRelativeResize="0"/>
          <p:nvPr/>
        </p:nvPicPr>
        <p:blipFill>
          <a:blip r:embed="rId4">
            <a:alphaModFix/>
          </a:blip>
          <a:stretch>
            <a:fillRect/>
          </a:stretch>
        </p:blipFill>
        <p:spPr>
          <a:xfrm>
            <a:off x="6190650" y="880350"/>
            <a:ext cx="3147649" cy="3147649"/>
          </a:xfrm>
          <a:prstGeom prst="rect">
            <a:avLst/>
          </a:prstGeom>
          <a:noFill/>
          <a:ln>
            <a:noFill/>
          </a:ln>
        </p:spPr>
      </p:pic>
      <p:cxnSp>
        <p:nvCxnSpPr>
          <p:cNvPr id="125" name="Google Shape;125;p20"/>
          <p:cNvCxnSpPr/>
          <p:nvPr/>
        </p:nvCxnSpPr>
        <p:spPr>
          <a:xfrm>
            <a:off x="3912450" y="3282775"/>
            <a:ext cx="2278200" cy="7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2285625" y="84200"/>
            <a:ext cx="43365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Results</a:t>
            </a:r>
            <a:endParaRPr/>
          </a:p>
        </p:txBody>
      </p:sp>
      <p:pic>
        <p:nvPicPr>
          <p:cNvPr id="131" name="Google Shape;131;p21"/>
          <p:cNvPicPr preferRelativeResize="0"/>
          <p:nvPr/>
        </p:nvPicPr>
        <p:blipFill>
          <a:blip r:embed="rId3">
            <a:alphaModFix/>
          </a:blip>
          <a:stretch>
            <a:fillRect/>
          </a:stretch>
        </p:blipFill>
        <p:spPr>
          <a:xfrm>
            <a:off x="1079225" y="791600"/>
            <a:ext cx="7194845" cy="404710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739</Words>
  <Application>Microsoft Office PowerPoint</Application>
  <PresentationFormat>On-screen Show (16:9)</PresentationFormat>
  <Paragraphs>51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PT Sans Narrow</vt:lpstr>
      <vt:lpstr>Open Sans</vt:lpstr>
      <vt:lpstr>Arial</vt:lpstr>
      <vt:lpstr>Tropic</vt:lpstr>
      <vt:lpstr>Predicting Breast Cancer Presence in Cell Nuclei</vt:lpstr>
      <vt:lpstr>Summary of Intent</vt:lpstr>
      <vt:lpstr>Understanding the Data</vt:lpstr>
      <vt:lpstr>Key Indicators</vt:lpstr>
      <vt:lpstr>Pair_Scatterplot of some features</vt:lpstr>
      <vt:lpstr>Applying the 3-sigma rule</vt:lpstr>
      <vt:lpstr>Applying the 3-sigma Rule</vt:lpstr>
      <vt:lpstr>Correlation Matrix</vt:lpstr>
      <vt:lpstr>Machine Learning Results</vt:lpstr>
      <vt:lpstr>Area &amp; Symmetry</vt:lpstr>
      <vt:lpstr>Radius &amp; Perimeter</vt:lpstr>
      <vt:lpstr>Perimeter &amp; Compactness</vt:lpstr>
      <vt:lpstr>Concavity &amp; Concave Points</vt:lpstr>
      <vt:lpstr>Concave Points v. Compactness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Breast Cancer Presence in Cell Nuclei</dc:title>
  <cp:lastModifiedBy>Jack Grimm</cp:lastModifiedBy>
  <cp:revision>1</cp:revision>
  <dcterms:modified xsi:type="dcterms:W3CDTF">2020-10-23T22:33:50Z</dcterms:modified>
</cp:coreProperties>
</file>