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d3ca527ec_5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d3ca527ec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d3ca527ec_5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d3ca527ec_5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c5f531315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c5f531315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d3ca527ec_5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d3ca527ec_5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4a9e301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4a9e301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d3ca527ec_5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d3ca527ec_5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d3ca527e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d3ca527e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d3ca527ec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d3ca527ec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d3ca527ec_5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d3ca527ec_5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c5f531315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c5f531315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c5f531315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c5f531315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c5f53131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c5f53131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c5f53131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c5f53131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44e4ea8e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44e4ea8e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Breast Cancer Presence in Cell Nuclei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Tanti Ouattara, Jack Grimm, Mike Shoemake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721449"/>
            <a:ext cx="8241694" cy="425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14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&amp; </a:t>
            </a:r>
            <a:r>
              <a:rPr lang="en"/>
              <a:t>Symmetry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4318388" y="675100"/>
            <a:ext cx="10008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555625" y="1544850"/>
            <a:ext cx="28914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Area Mean highlights a 52% increase in cancerous cells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876375" y="1611525"/>
            <a:ext cx="28914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Area Worst highlights a 60% increase in cancerous cells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483650" y="3379600"/>
            <a:ext cx="20574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Symmetry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Mean highlights a 10% increase in cancerous cells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483025" y="3379600"/>
            <a:ext cx="24432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Symmetry Worst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highlights a 16% increase in cancerous cells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8250" y="215625"/>
            <a:ext cx="1565525" cy="9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4318400" y="721450"/>
            <a:ext cx="803700" cy="4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0" y="996575"/>
            <a:ext cx="6998699" cy="39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134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Radius &amp; Perimeter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8250" y="215625"/>
            <a:ext cx="1565525" cy="9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717925" y="1341250"/>
            <a:ext cx="34932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Sectioning out Perimeter below 80 &amp; Radius below 12, the number of malignant cells drops to only 6 from 36, an 83% drop in malignant cases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112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Perimeter &amp; Compactness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25" y="687125"/>
            <a:ext cx="8111750" cy="42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8250" y="215625"/>
            <a:ext cx="1565525" cy="9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942950" y="966200"/>
            <a:ext cx="34932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Sectioning out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Perimeter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below 90 &amp; Compactness below 0.10, the number of malignant cells drops to only 6 from 36, an 83% drop in malignant cases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134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Concavity &amp; Concave Points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250" y="215625"/>
            <a:ext cx="1565525" cy="9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41675"/>
            <a:ext cx="6494973" cy="414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Concave Points v. Compactness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537"/>
            <a:ext cx="5320123" cy="338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900" y="1223525"/>
            <a:ext cx="1565525" cy="9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79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768000"/>
            <a:ext cx="85206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With a machine learning model predictability at 96.5% we see an opportunity to use these key features </a:t>
            </a:r>
            <a:r>
              <a:rPr lang="en" sz="1400">
                <a:solidFill>
                  <a:srgbClr val="000000"/>
                </a:solidFill>
              </a:rPr>
              <a:t>recorded</a:t>
            </a:r>
            <a:r>
              <a:rPr lang="en" sz="1400">
                <a:solidFill>
                  <a:srgbClr val="000000"/>
                </a:solidFill>
              </a:rPr>
              <a:t> in future testing as a way to predict </a:t>
            </a:r>
            <a:r>
              <a:rPr lang="en" sz="1400">
                <a:solidFill>
                  <a:srgbClr val="000000"/>
                </a:solidFill>
              </a:rPr>
              <a:t>breast</a:t>
            </a:r>
            <a:r>
              <a:rPr lang="en" sz="1400">
                <a:solidFill>
                  <a:srgbClr val="000000"/>
                </a:solidFill>
              </a:rPr>
              <a:t> cancer early so the proper treatments can begin to eliminate the spread.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Additionally, we could develop boundaries as shown when we compared radius &amp; perimeter or compactness &amp; perimeter much like we see today with blood testing, think of </a:t>
            </a:r>
            <a:r>
              <a:rPr lang="en" sz="1400">
                <a:solidFill>
                  <a:srgbClr val="000000"/>
                </a:solidFill>
              </a:rPr>
              <a:t>cholesterol</a:t>
            </a:r>
            <a:r>
              <a:rPr lang="en" sz="1400">
                <a:solidFill>
                  <a:srgbClr val="000000"/>
                </a:solidFill>
              </a:rPr>
              <a:t> levels. These boundaries can quickly identify those patients at a higher risk.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583" y="2507450"/>
            <a:ext cx="4160829" cy="24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Intent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identify key indicators that can consistently predict the presence of breast cancer in cell </a:t>
            </a:r>
            <a:r>
              <a:rPr lang="en"/>
              <a:t>nuclei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test the University of Wisconsin, Clinical Sciences Center data set for its machine learning accuracy potential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machine learning model that help predict if a cell is cancerous based on the cell dimensions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197" y="3323372"/>
            <a:ext cx="1476850" cy="15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34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920400"/>
            <a:ext cx="85206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23654"/>
                </a:solidFill>
                <a:latin typeface="Arial"/>
                <a:ea typeface="Arial"/>
                <a:cs typeface="Arial"/>
                <a:sym typeface="Arial"/>
              </a:rPr>
              <a:t>Breast Cancer Wisconsin (Diagnostic) Data Set</a:t>
            </a:r>
            <a:endParaRPr b="1" sz="2000">
              <a:solidFill>
                <a:srgbClr val="1236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Features are computed from a digitized image of a fine needle aspirate (FNA) of a breast mass. They describe characteristics of the cell nuclei present in the image.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includes 10 real value features computed from each cell’s nucleus. These include: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Radius, texture, perimeter, area, smoothness,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compactness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concavity, concave points, symmetry &amp; fractal dimensions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feature has three data sets: mean, standard error &amp; worst/largest 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(mean of the three largest values).</a:t>
            </a: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These features were computed for each image, resulting in 30 features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3" y="3723088"/>
            <a:ext cx="84105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16025" y="8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Indicators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188" y="2129550"/>
            <a:ext cx="6093625" cy="27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21525" y="739375"/>
            <a:ext cx="8315100" cy="133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Our analysis visualized seemingly related features such as: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Area &amp; Symmetry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Radius &amp; Perimeter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Perimeter &amp; Compactness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Concavity &amp; Concave Points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11100" y="70050"/>
            <a:ext cx="361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Pair_Scatterplot of some features</a:t>
            </a:r>
            <a:endParaRPr sz="27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11100" y="1181425"/>
            <a:ext cx="3414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Running a pair_scatterplot of some of the  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100" y="28300"/>
            <a:ext cx="5257600" cy="47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931875" y="55900"/>
            <a:ext cx="4938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3-sigma rule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751" y="2859106"/>
            <a:ext cx="1852699" cy="185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375" y="1006500"/>
            <a:ext cx="1852699" cy="185259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244375" y="909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Before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832375" y="2811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After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781850" y="704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Before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21250" y="4787900"/>
            <a:ext cx="8231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</a:rPr>
              <a:t>3-sigma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 limits is a statistical calculation that refers to data within </a:t>
            </a: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</a:rPr>
              <a:t>three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</a:rPr>
              <a:t> standard deviations from a mean</a:t>
            </a:r>
            <a:endParaRPr sz="120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125" y="649098"/>
            <a:ext cx="3324825" cy="22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1000" y="2474950"/>
            <a:ext cx="3069000" cy="23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1989600" y="149225"/>
            <a:ext cx="5164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the 3-sigma Rule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3728500"/>
            <a:ext cx="85206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Before applying the 3-sigma filter, the histogram was very left skewed, but the filter is not to obtain a normal distribution but we do not think that we should go down to 2 or 1 sigma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we use other filters without altering our learning results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950" y="644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75" y="7126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891850" y="-43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829300" y="1491775"/>
            <a:ext cx="2453400" cy="20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 sz="1500"/>
              <a:t>f 2 features or more have a correlation of 0.8 or higher, only one of the features will be retained while dropping the other features</a:t>
            </a:r>
            <a:endParaRPr sz="15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00" y="535600"/>
            <a:ext cx="4303601" cy="41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0650" y="880350"/>
            <a:ext cx="3147649" cy="3147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0"/>
          <p:cNvCxnSpPr/>
          <p:nvPr/>
        </p:nvCxnSpPr>
        <p:spPr>
          <a:xfrm>
            <a:off x="3912450" y="3282775"/>
            <a:ext cx="2278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285625" y="84200"/>
            <a:ext cx="4336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Results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25" y="791600"/>
            <a:ext cx="7194845" cy="40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