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3" r:id="rId1"/>
  </p:sldMasterIdLst>
  <p:sldIdLst>
    <p:sldId id="256" r:id="rId2"/>
    <p:sldId id="257" r:id="rId3"/>
    <p:sldId id="258" r:id="rId4"/>
    <p:sldId id="264" r:id="rId5"/>
    <p:sldId id="272" r:id="rId6"/>
    <p:sldId id="274" r:id="rId7"/>
    <p:sldId id="275" r:id="rId8"/>
    <p:sldId id="273" r:id="rId9"/>
    <p:sldId id="305" r:id="rId10"/>
    <p:sldId id="263" r:id="rId11"/>
    <p:sldId id="262" r:id="rId12"/>
    <p:sldId id="311" r:id="rId13"/>
    <p:sldId id="261" r:id="rId14"/>
    <p:sldId id="271" r:id="rId15"/>
    <p:sldId id="282" r:id="rId16"/>
    <p:sldId id="265" r:id="rId17"/>
    <p:sldId id="266" r:id="rId18"/>
    <p:sldId id="276" r:id="rId19"/>
    <p:sldId id="277" r:id="rId20"/>
    <p:sldId id="283" r:id="rId21"/>
    <p:sldId id="284" r:id="rId22"/>
    <p:sldId id="288" r:id="rId23"/>
    <p:sldId id="289" r:id="rId24"/>
    <p:sldId id="267" r:id="rId25"/>
    <p:sldId id="290" r:id="rId26"/>
    <p:sldId id="291" r:id="rId27"/>
    <p:sldId id="292" r:id="rId28"/>
    <p:sldId id="293" r:id="rId29"/>
    <p:sldId id="294" r:id="rId30"/>
    <p:sldId id="295" r:id="rId31"/>
    <p:sldId id="268" r:id="rId32"/>
    <p:sldId id="285" r:id="rId33"/>
    <p:sldId id="286" r:id="rId34"/>
    <p:sldId id="270" r:id="rId35"/>
    <p:sldId id="296" r:id="rId36"/>
    <p:sldId id="297" r:id="rId37"/>
    <p:sldId id="298" r:id="rId38"/>
    <p:sldId id="303" r:id="rId39"/>
    <p:sldId id="306" r:id="rId40"/>
    <p:sldId id="307" r:id="rId41"/>
    <p:sldId id="308" r:id="rId42"/>
    <p:sldId id="309" r:id="rId43"/>
    <p:sldId id="287" r:id="rId44"/>
    <p:sldId id="304" r:id="rId45"/>
    <p:sldId id="302" r:id="rId46"/>
    <p:sldId id="299" r:id="rId47"/>
    <p:sldId id="269" r:id="rId48"/>
    <p:sldId id="301" r:id="rId49"/>
    <p:sldId id="300" r:id="rId50"/>
    <p:sldId id="279" r:id="rId51"/>
    <p:sldId id="280" r:id="rId52"/>
    <p:sldId id="281" r:id="rId53"/>
    <p:sldId id="31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3"/>
  </p:normalViewPr>
  <p:slideViewPr>
    <p:cSldViewPr snapToGrid="0" snapToObjects="1">
      <p:cViewPr>
        <p:scale>
          <a:sx n="82" d="100"/>
          <a:sy n="82" d="100"/>
        </p:scale>
        <p:origin x="1464"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12327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71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4/19/16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1038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527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404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4/19/16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598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2640F58-564D-2B4F-AE67-E407BA4FCF45}" type="datetimeFigureOut">
              <a:rPr lang="en-US" smtClean="0"/>
              <a:pPr/>
              <a:t>4/19/16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001615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4/19/16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96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4/19/16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40580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4/19/16</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5093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C79C5D-2A6F-F04D-97DA-BEF2467B64E4}" type="datetimeFigureOut">
              <a:rPr lang="en-US" smtClean="0"/>
              <a:pPr/>
              <a:t>4/19/16</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677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4/19/16</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73181"/>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9600" dirty="0" smtClean="0"/>
              <a:t>CSS</a:t>
            </a:r>
            <a:endParaRPr lang="en-US" sz="9600" dirty="0"/>
          </a:p>
        </p:txBody>
      </p:sp>
      <p:sp>
        <p:nvSpPr>
          <p:cNvPr id="4" name="Subtitle 3"/>
          <p:cNvSpPr>
            <a:spLocks noGrp="1"/>
          </p:cNvSpPr>
          <p:nvPr>
            <p:ph type="subTitle" idx="1"/>
          </p:nvPr>
        </p:nvSpPr>
        <p:spPr/>
        <p:txBody>
          <a:bodyPr>
            <a:normAutofit/>
          </a:bodyPr>
          <a:lstStyle/>
          <a:p>
            <a:r>
              <a:rPr lang="en-US" sz="2800" dirty="0" err="1" smtClean="0">
                <a:latin typeface="HGMaruGothicMPRO" charset="-128"/>
                <a:ea typeface="HGMaruGothicMPRO" charset="-128"/>
                <a:cs typeface="HGMaruGothicMPRO" charset="-128"/>
              </a:rPr>
              <a:t>Usefull</a:t>
            </a:r>
            <a:r>
              <a:rPr lang="en-US" sz="2800" dirty="0" smtClean="0">
                <a:latin typeface="HGMaruGothicMPRO" charset="-128"/>
                <a:ea typeface="HGMaruGothicMPRO" charset="-128"/>
                <a:cs typeface="HGMaruGothicMPRO" charset="-128"/>
              </a:rPr>
              <a:t> to know</a:t>
            </a:r>
            <a:endParaRPr lang="en-US" sz="2800" dirty="0">
              <a:latin typeface="HGMaruGothicMPRO" charset="-128"/>
              <a:ea typeface="HGMaruGothicMPRO" charset="-128"/>
              <a:cs typeface="HGMaruGothicMPRO" charset="-128"/>
            </a:endParaRPr>
          </a:p>
        </p:txBody>
      </p:sp>
    </p:spTree>
    <p:extLst>
      <p:ext uri="{BB962C8B-B14F-4D97-AF65-F5344CB8AC3E}">
        <p14:creationId xmlns:p14="http://schemas.microsoft.com/office/powerpoint/2010/main" val="165528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t>
            </a:r>
            <a:r>
              <a:rPr lang="en-US" dirty="0" smtClean="0"/>
              <a:t> vs </a:t>
            </a:r>
            <a:r>
              <a:rPr lang="en-US" b="1" dirty="0" smtClean="0"/>
              <a:t>padding</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8102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688084"/>
            <a:ext cx="6807200" cy="3670300"/>
          </a:xfrm>
          <a:prstGeom prst="rect">
            <a:avLst/>
          </a:prstGeom>
        </p:spPr>
      </p:pic>
      <p:cxnSp>
        <p:nvCxnSpPr>
          <p:cNvPr id="6" name="Straight Connector 5"/>
          <p:cNvCxnSpPr/>
          <p:nvPr/>
        </p:nvCxnSpPr>
        <p:spPr>
          <a:xfrm>
            <a:off x="5897880" y="2743200"/>
            <a:ext cx="0" cy="1503336"/>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2169763" y="3767328"/>
            <a:ext cx="4757979"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2496312" y="3474720"/>
            <a:ext cx="1161288"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w</a:t>
            </a:r>
            <a:r>
              <a:rPr lang="en-US" dirty="0" smtClean="0">
                <a:ln w="0"/>
                <a:solidFill>
                  <a:schemeClr val="accent1"/>
                </a:solidFill>
                <a:effectLst>
                  <a:outerShdw blurRad="38100" dist="25400" dir="5400000" algn="ctr" rotWithShape="0">
                    <a:srgbClr val="6E747A">
                      <a:alpha val="43000"/>
                    </a:srgbClr>
                  </a:outerShdw>
                </a:effectLst>
              </a:rPr>
              <a:t>idth</a:t>
            </a:r>
            <a:endParaRPr lang="en-US" dirty="0">
              <a:ln w="0"/>
              <a:solidFill>
                <a:schemeClr val="accent1"/>
              </a:solidFill>
              <a:effectLst>
                <a:outerShdw blurRad="38100" dist="25400" dir="5400000" algn="ctr" rotWithShape="0">
                  <a:srgbClr val="6E747A">
                    <a:alpha val="43000"/>
                  </a:srgbClr>
                </a:outerShdw>
              </a:effectLst>
            </a:endParaRPr>
          </a:p>
        </p:txBody>
      </p:sp>
      <p:sp>
        <p:nvSpPr>
          <p:cNvPr id="13" name="TextBox 12"/>
          <p:cNvSpPr txBox="1"/>
          <p:nvPr/>
        </p:nvSpPr>
        <p:spPr>
          <a:xfrm rot="16200000">
            <a:off x="5132570" y="2874002"/>
            <a:ext cx="1161288" cy="369332"/>
          </a:xfrm>
          <a:prstGeom prst="rect">
            <a:avLst/>
          </a:prstGeom>
          <a:noFill/>
        </p:spPr>
        <p:txBody>
          <a:bodyPr wrap="square" rtlCol="0">
            <a:spAutoFit/>
          </a:bodyPr>
          <a:lstStyle/>
          <a:p>
            <a:r>
              <a:rPr lang="en-US">
                <a:ln w="0"/>
                <a:solidFill>
                  <a:schemeClr val="accent1"/>
                </a:solidFill>
                <a:effectLst>
                  <a:outerShdw blurRad="38100" dist="25400" dir="5400000" algn="ctr" rotWithShape="0">
                    <a:srgbClr val="6E747A">
                      <a:alpha val="43000"/>
                    </a:srgbClr>
                  </a:outerShdw>
                </a:effectLst>
              </a:rPr>
              <a:t>h</a:t>
            </a:r>
            <a:r>
              <a:rPr lang="en-US" smtClean="0">
                <a:ln w="0"/>
                <a:solidFill>
                  <a:schemeClr val="accent1"/>
                </a:solidFill>
                <a:effectLst>
                  <a:outerShdw blurRad="38100" dist="25400" dir="5400000" algn="ctr" rotWithShape="0">
                    <a:srgbClr val="6E747A">
                      <a:alpha val="43000"/>
                    </a:srgbClr>
                  </a:outerShdw>
                </a:effectLst>
              </a:rPr>
              <a:t>eight</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0323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688084"/>
            <a:ext cx="6807200" cy="3670300"/>
          </a:xfrm>
          <a:prstGeom prst="rect">
            <a:avLst/>
          </a:prstGeom>
        </p:spPr>
      </p:pic>
      <p:sp>
        <p:nvSpPr>
          <p:cNvPr id="14" name="Rectangle 13"/>
          <p:cNvSpPr/>
          <p:nvPr/>
        </p:nvSpPr>
        <p:spPr>
          <a:xfrm>
            <a:off x="1831590" y="2360930"/>
            <a:ext cx="5449824" cy="224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51376" y="3269980"/>
            <a:ext cx="1746504" cy="369332"/>
          </a:xfrm>
          <a:prstGeom prst="rect">
            <a:avLst/>
          </a:prstGeom>
          <a:noFill/>
        </p:spPr>
        <p:txBody>
          <a:bodyPr wrap="square" rtlCol="0">
            <a:spAutoFit/>
          </a:bodyPr>
          <a:lstStyle/>
          <a:p>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Fill</a:t>
            </a:r>
            <a:endParaRPr lang="en-US" dirty="0"/>
          </a:p>
        </p:txBody>
      </p:sp>
    </p:spTree>
    <p:extLst>
      <p:ext uri="{BB962C8B-B14F-4D97-AF65-F5344CB8AC3E}">
        <p14:creationId xmlns:p14="http://schemas.microsoft.com/office/powerpoint/2010/main" val="20972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037" y="2839593"/>
            <a:ext cx="3750019" cy="3101975"/>
          </a:xfrm>
        </p:spPr>
      </p:pic>
      <p:sp>
        <p:nvSpPr>
          <p:cNvPr id="7" name="TextBox 6"/>
          <p:cNvSpPr txBox="1"/>
          <p:nvPr/>
        </p:nvSpPr>
        <p:spPr>
          <a:xfrm>
            <a:off x="4572000" y="3479673"/>
            <a:ext cx="4233672"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padding: 80px 30px 35px 1</a:t>
            </a:r>
            <a:r>
              <a:rPr lang="en-US" dirty="0" smtClean="0">
                <a:latin typeface="Andale Mono" charset="0"/>
                <a:ea typeface="Andale Mono" charset="0"/>
                <a:cs typeface="Andale Mono" charset="0"/>
              </a:rPr>
              <a:t>0px</a:t>
            </a:r>
            <a:r>
              <a:rPr lang="en-US" dirty="0">
                <a:latin typeface="Andale Mono" charset="0"/>
                <a:ea typeface="Andale Mono" charset="0"/>
                <a:cs typeface="Andale Mono" charset="0"/>
              </a:rPr>
              <a:t>;</a:t>
            </a:r>
          </a:p>
        </p:txBody>
      </p:sp>
      <p:sp>
        <p:nvSpPr>
          <p:cNvPr id="8" name="TextBox 7"/>
          <p:cNvSpPr txBox="1"/>
          <p:nvPr/>
        </p:nvSpPr>
        <p:spPr>
          <a:xfrm>
            <a:off x="4572000" y="4390580"/>
            <a:ext cx="4233672" cy="1200329"/>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p</a:t>
            </a:r>
            <a:r>
              <a:rPr lang="en-US" dirty="0" smtClean="0">
                <a:latin typeface="Andale Mono" charset="0"/>
                <a:ea typeface="Andale Mono" charset="0"/>
                <a:cs typeface="Andale Mono" charset="0"/>
              </a:rPr>
              <a:t>adding-top:</a:t>
            </a:r>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80px; </a:t>
            </a:r>
          </a:p>
          <a:p>
            <a:r>
              <a:rPr lang="en-US" dirty="0">
                <a:latin typeface="Andale Mono" charset="0"/>
                <a:ea typeface="Andale Mono" charset="0"/>
                <a:cs typeface="Andale Mono" charset="0"/>
              </a:rPr>
              <a:t>p</a:t>
            </a:r>
            <a:r>
              <a:rPr lang="en-US" dirty="0" smtClean="0">
                <a:latin typeface="Andale Mono" charset="0"/>
                <a:ea typeface="Andale Mono" charset="0"/>
                <a:cs typeface="Andale Mono" charset="0"/>
              </a:rPr>
              <a:t>adding-right:30px;</a:t>
            </a:r>
          </a:p>
          <a:p>
            <a:r>
              <a:rPr lang="en-US" dirty="0">
                <a:latin typeface="Andale Mono" charset="0"/>
                <a:ea typeface="Andale Mono" charset="0"/>
                <a:cs typeface="Andale Mono" charset="0"/>
              </a:rPr>
              <a:t>p</a:t>
            </a:r>
            <a:r>
              <a:rPr lang="nl-BE" dirty="0" smtClean="0">
                <a:latin typeface="Andale Mono" charset="0"/>
                <a:ea typeface="Andale Mono" charset="0"/>
                <a:cs typeface="Andale Mono" charset="0"/>
              </a:rPr>
              <a:t>adding-bottom:</a:t>
            </a:r>
            <a:r>
              <a:rPr lang="en-US" dirty="0" smtClean="0">
                <a:latin typeface="Andale Mono" charset="0"/>
                <a:ea typeface="Andale Mono" charset="0"/>
                <a:cs typeface="Andale Mono" charset="0"/>
              </a:rPr>
              <a:t>35px; </a:t>
            </a:r>
          </a:p>
          <a:p>
            <a:r>
              <a:rPr lang="en-US" dirty="0" smtClean="0">
                <a:latin typeface="Andale Mono" charset="0"/>
                <a:ea typeface="Andale Mono" charset="0"/>
                <a:cs typeface="Andale Mono" charset="0"/>
              </a:rPr>
              <a:t>Padding-left: 10px</a:t>
            </a:r>
            <a:r>
              <a:rPr lang="en-US" dirty="0">
                <a:latin typeface="Andale Mono" charset="0"/>
                <a:ea typeface="Andale Mono" charset="0"/>
                <a:cs typeface="Andale Mono" charset="0"/>
              </a:rPr>
              <a:t>;</a:t>
            </a:r>
          </a:p>
        </p:txBody>
      </p:sp>
    </p:spTree>
    <p:extLst>
      <p:ext uri="{BB962C8B-B14F-4D97-AF65-F5344CB8AC3E}">
        <p14:creationId xmlns:p14="http://schemas.microsoft.com/office/powerpoint/2010/main" val="1228729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Border</a:t>
            </a:r>
            <a:endParaRPr lang="en-US" dirty="0"/>
          </a:p>
        </p:txBody>
      </p:sp>
      <p:sp>
        <p:nvSpPr>
          <p:cNvPr id="7" name="TextBox 6"/>
          <p:cNvSpPr txBox="1"/>
          <p:nvPr/>
        </p:nvSpPr>
        <p:spPr>
          <a:xfrm>
            <a:off x="805911" y="3427476"/>
            <a:ext cx="7873140"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b</a:t>
            </a:r>
            <a:r>
              <a:rPr lang="en-US" dirty="0" smtClean="0">
                <a:latin typeface="Andale Mono" charset="0"/>
                <a:ea typeface="Andale Mono" charset="0"/>
                <a:cs typeface="Andale Mono" charset="0"/>
              </a:rPr>
              <a:t>order-bottom:</a:t>
            </a:r>
            <a:r>
              <a:rPr lang="en-US" dirty="0">
                <a:latin typeface="Andale Mono" charset="0"/>
                <a:ea typeface="Andale Mono" charset="0"/>
                <a:cs typeface="Andale Mono" charset="0"/>
              </a:rPr>
              <a:t> 2</a:t>
            </a:r>
            <a:r>
              <a:rPr lang="en-US" dirty="0" smtClean="0">
                <a:latin typeface="Andale Mono" charset="0"/>
                <a:ea typeface="Andale Mono" charset="0"/>
                <a:cs typeface="Andale Mono" charset="0"/>
              </a:rPr>
              <a:t>px solid #</a:t>
            </a:r>
            <a:r>
              <a:rPr lang="is-IS" dirty="0" smtClean="0">
                <a:latin typeface="Andale Mono" charset="0"/>
                <a:ea typeface="Andale Mono" charset="0"/>
                <a:cs typeface="Andale Mono" charset="0"/>
              </a:rPr>
              <a:t>bd238b</a:t>
            </a:r>
            <a:r>
              <a:rPr lang="en-US"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805911" y="2605778"/>
            <a:ext cx="7873140" cy="369332"/>
          </a:xfrm>
          <a:prstGeom prst="rect">
            <a:avLst/>
          </a:prstGeom>
          <a:solidFill>
            <a:schemeClr val="accent1">
              <a:lumMod val="60000"/>
              <a:lumOff val="40000"/>
            </a:schemeClr>
          </a:solidFill>
        </p:spPr>
        <p:txBody>
          <a:bodyPr wrap="square" rtlCol="0">
            <a:spAutoFit/>
          </a:bodyPr>
          <a:lstStyle/>
          <a:p>
            <a:r>
              <a:rPr lang="en-US" dirty="0" smtClean="0">
                <a:latin typeface="Andale Mono" charset="0"/>
                <a:ea typeface="Andale Mono" charset="0"/>
                <a:cs typeface="Andale Mono" charset="0"/>
              </a:rPr>
              <a:t>border:</a:t>
            </a:r>
            <a:r>
              <a:rPr lang="en-US" dirty="0">
                <a:latin typeface="Andale Mono" charset="0"/>
                <a:ea typeface="Andale Mono" charset="0"/>
                <a:cs typeface="Andale Mono" charset="0"/>
              </a:rPr>
              <a:t> 2</a:t>
            </a:r>
            <a:r>
              <a:rPr lang="en-US" dirty="0" smtClean="0">
                <a:latin typeface="Andale Mono" charset="0"/>
                <a:ea typeface="Andale Mono" charset="0"/>
                <a:cs typeface="Andale Mono" charset="0"/>
              </a:rPr>
              <a:t>px solid #</a:t>
            </a:r>
            <a:r>
              <a:rPr lang="is-IS" dirty="0" smtClean="0">
                <a:latin typeface="Andale Mono" charset="0"/>
                <a:ea typeface="Andale Mono" charset="0"/>
                <a:cs typeface="Andale Mono" charset="0"/>
              </a:rPr>
              <a:t>bd238b</a:t>
            </a:r>
            <a:r>
              <a:rPr lang="en-US"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32996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Animations</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9176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Media-queries</a:t>
            </a:r>
            <a:endParaRPr lang="en-US" dirty="0"/>
          </a:p>
        </p:txBody>
      </p:sp>
      <p:sp>
        <p:nvSpPr>
          <p:cNvPr id="7" name="TextBox 6"/>
          <p:cNvSpPr txBox="1"/>
          <p:nvPr/>
        </p:nvSpPr>
        <p:spPr>
          <a:xfrm>
            <a:off x="681925" y="2394791"/>
            <a:ext cx="7780149"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8" name="TextBox 7"/>
          <p:cNvSpPr txBox="1"/>
          <p:nvPr/>
        </p:nvSpPr>
        <p:spPr>
          <a:xfrm>
            <a:off x="681924" y="3836499"/>
            <a:ext cx="7780149" cy="1477328"/>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@media (min-width: 768px) </a:t>
            </a:r>
            <a:r>
              <a:rPr lang="en-US" dirty="0" smtClean="0">
                <a:latin typeface="Andale Mono" charset="0"/>
                <a:ea typeface="Andale Mono" charset="0"/>
                <a:cs typeface="Andale Mono" charset="0"/>
              </a:rPr>
              <a:t>{</a:t>
            </a:r>
          </a:p>
          <a:p>
            <a:r>
              <a:rPr lang="en-US" dirty="0">
                <a:latin typeface="Andale Mono" charset="0"/>
                <a:ea typeface="Andale Mono" charset="0"/>
                <a:cs typeface="Andale Mono" charset="0"/>
              </a:rPr>
              <a:t>	</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item{</a:t>
            </a:r>
          </a:p>
          <a:p>
            <a:pPr lvl="1"/>
            <a:r>
              <a:rPr lang="nl-BE" dirty="0">
                <a:latin typeface="Andale Mono" charset="0"/>
                <a:ea typeface="Andale Mono" charset="0"/>
                <a:cs typeface="Andale Mono" charset="0"/>
              </a:rPr>
              <a:t>	background-color: </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3</a:t>
            </a:r>
            <a:r>
              <a:rPr lang="nl-BE" dirty="0" smtClean="0">
                <a:latin typeface="Andale Mono" charset="0"/>
                <a:ea typeface="Andale Mono" charset="0"/>
                <a:cs typeface="Andale Mono" charset="0"/>
              </a:rPr>
              <a:t>FDFDF</a:t>
            </a:r>
            <a:r>
              <a:rPr lang="nl-BE" dirty="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97503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690664"/>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24093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r>
              <a:rPr lang="nl-BE" dirty="0" smtClean="0">
                <a:latin typeface="Andale Mono" charset="0"/>
                <a:ea typeface="Andale Mono" charset="0"/>
                <a:cs typeface="Andale Mono" charset="0"/>
              </a:rPr>
              <a:t>;</a:t>
            </a:r>
          </a:p>
          <a:p>
            <a:r>
              <a:rPr lang="nl-BE" dirty="0">
                <a:latin typeface="Andale Mono" charset="0"/>
                <a:ea typeface="Andale Mono" charset="0"/>
                <a:cs typeface="Andale Mono" charset="0"/>
              </a:rPr>
              <a:t>	</a:t>
            </a:r>
            <a:r>
              <a:rPr lang="nl-BE" b="1" dirty="0">
                <a:latin typeface="Andale Mono" charset="0"/>
                <a:ea typeface="Andale Mono" charset="0"/>
                <a:cs typeface="Andale Mono" charset="0"/>
              </a:rPr>
              <a:t>transition: color </a:t>
            </a:r>
            <a:r>
              <a:rPr lang="nl-BE" b="1" dirty="0" smtClean="0">
                <a:latin typeface="Andale Mono" charset="0"/>
                <a:ea typeface="Andale Mono" charset="0"/>
                <a:cs typeface="Andale Mono" charset="0"/>
              </a:rPr>
              <a:t>0.7s</a:t>
            </a:r>
            <a:r>
              <a:rPr lang="nl-BE" b="1" dirty="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99450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071560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transitions</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612184" y="2517172"/>
            <a:ext cx="8043620"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r>
              <a:rPr lang="nl-BE" dirty="0" smtClean="0">
                <a:latin typeface="Andale Mono" charset="0"/>
                <a:ea typeface="Andale Mono" charset="0"/>
                <a:cs typeface="Andale Mono" charset="0"/>
              </a:rPr>
              <a:t>;</a:t>
            </a:r>
          </a:p>
          <a:p>
            <a:r>
              <a:rPr lang="nl-BE" dirty="0">
                <a:latin typeface="Andale Mono" charset="0"/>
                <a:ea typeface="Andale Mono" charset="0"/>
                <a:cs typeface="Andale Mono" charset="0"/>
              </a:rPr>
              <a:t>	transition: </a:t>
            </a:r>
            <a:r>
              <a:rPr lang="nl-BE" b="1" dirty="0" smtClean="0">
                <a:latin typeface="Andale Mono" charset="0"/>
                <a:ea typeface="Andale Mono" charset="0"/>
                <a:cs typeface="Andale Mono" charset="0"/>
              </a:rPr>
              <a:t>all</a:t>
            </a:r>
            <a:r>
              <a:rPr lang="nl-BE" dirty="0" smtClean="0">
                <a:latin typeface="Andale Mono" charset="0"/>
                <a:ea typeface="Andale Mono" charset="0"/>
                <a:cs typeface="Andale Mono" charset="0"/>
              </a:rPr>
              <a:t> 0.7s</a:t>
            </a:r>
            <a:r>
              <a:rPr lang="nl-BE" dirty="0">
                <a:latin typeface="Andale Mono" charset="0"/>
                <a:ea typeface="Andale Mono" charset="0"/>
                <a:cs typeface="Andale Mono" charset="0"/>
              </a:rPr>
              <a:t>;</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9" name="TextBox 8"/>
          <p:cNvSpPr txBox="1"/>
          <p:nvPr/>
        </p:nvSpPr>
        <p:spPr>
          <a:xfrm>
            <a:off x="612184" y="399450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73166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5850"/>
          <a:stretch/>
        </p:blipFill>
        <p:spPr>
          <a:xfrm>
            <a:off x="129504" y="2292897"/>
            <a:ext cx="3979920" cy="5721186"/>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4150"/>
          <a:stretch/>
        </p:blipFill>
        <p:spPr>
          <a:xfrm>
            <a:off x="4109423" y="2288195"/>
            <a:ext cx="5034577" cy="5803376"/>
          </a:xfrm>
          <a:prstGeom prst="rect">
            <a:avLst/>
          </a:prstGeom>
        </p:spPr>
      </p:pic>
    </p:spTree>
    <p:extLst>
      <p:ext uri="{BB962C8B-B14F-4D97-AF65-F5344CB8AC3E}">
        <p14:creationId xmlns:p14="http://schemas.microsoft.com/office/powerpoint/2010/main" val="1615873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Animations</a:t>
            </a:r>
            <a:endParaRPr lang="en-US" dirty="0"/>
          </a:p>
        </p:txBody>
      </p:sp>
      <p:sp>
        <p:nvSpPr>
          <p:cNvPr id="2" name="Content Placeholder 1"/>
          <p:cNvSpPr>
            <a:spLocks noGrp="1"/>
          </p:cNvSpPr>
          <p:nvPr>
            <p:ph idx="1"/>
          </p:nvPr>
        </p:nvSpPr>
        <p:spPr/>
        <p:txBody>
          <a:bodyPr/>
          <a:lstStyle/>
          <a:p>
            <a:endParaRPr lang="en-US" dirty="0"/>
          </a:p>
        </p:txBody>
      </p:sp>
      <p:sp>
        <p:nvSpPr>
          <p:cNvPr id="9" name="TextBox 8"/>
          <p:cNvSpPr txBox="1"/>
          <p:nvPr/>
        </p:nvSpPr>
        <p:spPr>
          <a:xfrm>
            <a:off x="553112" y="2638045"/>
            <a:ext cx="8043620" cy="2308324"/>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.cirkel-holder #doughnut1{</a:t>
            </a:r>
            <a:br>
              <a:rPr lang="nl-BE" dirty="0">
                <a:latin typeface="Andale Mono" charset="0"/>
                <a:ea typeface="Andale Mono" charset="0"/>
                <a:cs typeface="Andale Mono" charset="0"/>
              </a:rPr>
            </a:br>
            <a:r>
              <a:rPr lang="nl-BE" dirty="0">
                <a:latin typeface="Andale Mono" charset="0"/>
                <a:ea typeface="Andale Mono" charset="0"/>
                <a:cs typeface="Andale Mono" charset="0"/>
              </a:rPr>
              <a:t>    -webkit-animation: spin 12s infinite linear</a:t>
            </a:r>
            <a:r>
              <a:rPr lang="nl-BE"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br>
              <a:rPr lang="nl-BE" dirty="0">
                <a:latin typeface="Andale Mono" charset="0"/>
                <a:ea typeface="Andale Mono" charset="0"/>
                <a:cs typeface="Andale Mono" charset="0"/>
              </a:rPr>
            </a:br>
            <a:r>
              <a:rPr lang="nl-BE" dirty="0">
                <a:latin typeface="Andale Mono" charset="0"/>
                <a:ea typeface="Andale Mono" charset="0"/>
                <a:cs typeface="Andale Mono" charset="0"/>
              </a:rPr>
              <a:t>@-webkit-keyframes spin {</a:t>
            </a:r>
            <a:br>
              <a:rPr lang="nl-BE" dirty="0">
                <a:latin typeface="Andale Mono" charset="0"/>
                <a:ea typeface="Andale Mono" charset="0"/>
                <a:cs typeface="Andale Mono" charset="0"/>
              </a:rPr>
            </a:br>
            <a:r>
              <a:rPr lang="nl-BE" dirty="0">
                <a:latin typeface="Andale Mono" charset="0"/>
                <a:ea typeface="Andale Mono" charset="0"/>
                <a:cs typeface="Andale Mono" charset="0"/>
              </a:rPr>
              <a:t>    0% { -webkit-transform: rotate(0deg);}</a:t>
            </a:r>
            <a:br>
              <a:rPr lang="nl-BE" dirty="0">
                <a:latin typeface="Andale Mono" charset="0"/>
                <a:ea typeface="Andale Mono" charset="0"/>
                <a:cs typeface="Andale Mono" charset="0"/>
              </a:rPr>
            </a:br>
            <a:r>
              <a:rPr lang="nl-BE" dirty="0">
                <a:latin typeface="Andale Mono" charset="0"/>
                <a:ea typeface="Andale Mono" charset="0"/>
                <a:cs typeface="Andale Mono" charset="0"/>
              </a:rPr>
              <a:t>    100% { -webkit-transform: rotate(360deg);}</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br>
              <a:rPr lang="nl-BE" dirty="0">
                <a:latin typeface="Andale Mono" charset="0"/>
                <a:ea typeface="Andale Mono" charset="0"/>
                <a:cs typeface="Andale Mono" charset="0"/>
              </a:rPr>
            </a:b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946247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Positioning</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5745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Postition</a:t>
            </a:r>
            <a:endParaRPr lang="en-US" dirty="0"/>
          </a:p>
        </p:txBody>
      </p:sp>
      <p:sp>
        <p:nvSpPr>
          <p:cNvPr id="6" name="Content Placeholder 5"/>
          <p:cNvSpPr>
            <a:spLocks noGrp="1"/>
          </p:cNvSpPr>
          <p:nvPr>
            <p:ph idx="1"/>
          </p:nvPr>
        </p:nvSpPr>
        <p:spPr/>
        <p:txBody>
          <a:bodyPr/>
          <a:lstStyle/>
          <a:p>
            <a:r>
              <a:rPr lang="en-US" dirty="0"/>
              <a:t>static</a:t>
            </a:r>
          </a:p>
          <a:p>
            <a:r>
              <a:rPr lang="en-US" dirty="0"/>
              <a:t>relative</a:t>
            </a:r>
          </a:p>
          <a:p>
            <a:r>
              <a:rPr lang="en-US" dirty="0"/>
              <a:t>fixed</a:t>
            </a:r>
          </a:p>
          <a:p>
            <a:r>
              <a:rPr lang="en-US" dirty="0" smtClean="0"/>
              <a:t>absolute</a:t>
            </a:r>
            <a:r>
              <a:rPr lang="en-US" dirty="0"/>
              <a:t/>
            </a:r>
            <a:br>
              <a:rPr lang="en-US" dirty="0"/>
            </a:br>
            <a:endParaRPr lang="en-US" dirty="0"/>
          </a:p>
        </p:txBody>
      </p:sp>
    </p:spTree>
    <p:extLst>
      <p:ext uri="{BB962C8B-B14F-4D97-AF65-F5344CB8AC3E}">
        <p14:creationId xmlns:p14="http://schemas.microsoft.com/office/powerpoint/2010/main" val="124085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t>
            </a:r>
            <a:r>
              <a:rPr lang="en-US" dirty="0"/>
              <a:t>static</a:t>
            </a:r>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675462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t>
            </a:r>
            <a:r>
              <a:rPr lang="en-US" dirty="0"/>
              <a:t>static</a:t>
            </a:r>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426815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relative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74505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relative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916010"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79921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fixed</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0" y="0"/>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55941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absolute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417400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 absolute</a:t>
            </a:r>
            <a:endParaRPr lang="en-US" dirty="0"/>
          </a:p>
        </p:txBody>
      </p:sp>
      <p:sp>
        <p:nvSpPr>
          <p:cNvPr id="2" name="Content Placeholder 1"/>
          <p:cNvSpPr>
            <a:spLocks noGrp="1"/>
          </p:cNvSpPr>
          <p:nvPr>
            <p:ph idx="1"/>
          </p:nvPr>
        </p:nvSpPr>
        <p:spPr/>
        <p:txBody>
          <a:bodyPr/>
          <a:lstStyle/>
          <a:p>
            <a:endParaRPr lang="en-US" dirty="0"/>
          </a:p>
        </p:txBody>
      </p:sp>
      <p:sp>
        <p:nvSpPr>
          <p:cNvPr id="3" name="TextBox 2"/>
          <p:cNvSpPr txBox="1"/>
          <p:nvPr/>
        </p:nvSpPr>
        <p:spPr>
          <a:xfrm>
            <a:off x="1606045" y="2638045"/>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916010" y="2638045"/>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l</a:t>
            </a:r>
            <a:r>
              <a:rPr lang="nl-BE" dirty="0" smtClean="0">
                <a:latin typeface="Andale Mono" charset="0"/>
                <a:ea typeface="Andale Mono" charset="0"/>
                <a:cs typeface="Andale Mono" charset="0"/>
              </a:rPr>
              <a:t>eft:30px;</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85861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usage</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898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absolute</a:t>
            </a:r>
            <a:endParaRPr lang="en-US" dirty="0"/>
          </a:p>
        </p:txBody>
      </p:sp>
      <p:sp>
        <p:nvSpPr>
          <p:cNvPr id="3" name="Content Placeholder 2"/>
          <p:cNvSpPr>
            <a:spLocks noGrp="1"/>
          </p:cNvSpPr>
          <p:nvPr>
            <p:ph idx="1"/>
          </p:nvPr>
        </p:nvSpPr>
        <p:spPr>
          <a:xfrm>
            <a:off x="1606045" y="3226980"/>
            <a:ext cx="5937755" cy="3101983"/>
          </a:xfrm>
        </p:spPr>
        <p:txBody>
          <a:bodyPr>
            <a:normAutofit/>
          </a:bodyPr>
          <a:lstStyle/>
          <a:p>
            <a:pPr marL="0" indent="0" algn="ctr">
              <a:buNone/>
            </a:pPr>
            <a:r>
              <a:rPr lang="en-US" sz="3200" dirty="0">
                <a:latin typeface="Andale Mono" charset="0"/>
                <a:ea typeface="Andale Mono" charset="0"/>
                <a:cs typeface="Andale Mono" charset="0"/>
              </a:rPr>
              <a:t>is positioned relative to the nearest positioned ancestor</a:t>
            </a:r>
          </a:p>
        </p:txBody>
      </p:sp>
    </p:spTree>
    <p:extLst>
      <p:ext uri="{BB962C8B-B14F-4D97-AF65-F5344CB8AC3E}">
        <p14:creationId xmlns:p14="http://schemas.microsoft.com/office/powerpoint/2010/main" val="1121537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1606046" y="4122549"/>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201786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606046"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4401520" y="2638043"/>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7" name="TextBox 6"/>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f</a:t>
            </a:r>
            <a:r>
              <a:rPr lang="nl-BE" dirty="0" smtClean="0">
                <a:latin typeface="Andale Mono" charset="0"/>
                <a:ea typeface="Andale Mono" charset="0"/>
                <a:cs typeface="Andale Mono" charset="0"/>
              </a:rPr>
              <a:t>loat: left;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54953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a:t>
            </a:r>
            <a:endParaRPr lang="en-US" dirty="0"/>
          </a:p>
        </p:txBody>
      </p:sp>
      <p:sp>
        <p:nvSpPr>
          <p:cNvPr id="2" name="Content Placeholder 1"/>
          <p:cNvSpPr>
            <a:spLocks noGrp="1"/>
          </p:cNvSpPr>
          <p:nvPr>
            <p:ph idx="1"/>
          </p:nvPr>
        </p:nvSpPr>
        <p:spPr/>
        <p:txBody>
          <a:bodyPr/>
          <a:lstStyle/>
          <a:p>
            <a:endParaRPr lang="en-US" dirty="0"/>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1952852" y="2638044"/>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11" name="TextBox 10"/>
          <p:cNvSpPr txBox="1"/>
          <p:nvPr/>
        </p:nvSpPr>
        <p:spPr>
          <a:xfrm>
            <a:off x="4748326" y="2638043"/>
            <a:ext cx="2795474" cy="1484505"/>
          </a:xfrm>
          <a:prstGeom prst="rect">
            <a:avLst/>
          </a:prstGeom>
          <a:solidFill>
            <a:schemeClr val="bg1">
              <a:lumMod val="65000"/>
            </a:schemeClr>
          </a:solidFill>
          <a:ln>
            <a:solidFill>
              <a:schemeClr val="tx1"/>
            </a:solidFill>
          </a:ln>
        </p:spPr>
        <p:txBody>
          <a:bodyPr wrap="square" rtlCol="0">
            <a:spAutoFit/>
          </a:bodyPr>
          <a:lstStyle/>
          <a:p>
            <a:endParaRPr lang="en-US" dirty="0"/>
          </a:p>
        </p:txBody>
      </p:sp>
      <p:sp>
        <p:nvSpPr>
          <p:cNvPr id="7" name="TextBox 6"/>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f</a:t>
            </a:r>
            <a:r>
              <a:rPr lang="nl-BE" dirty="0" smtClean="0">
                <a:latin typeface="Andale Mono" charset="0"/>
                <a:ea typeface="Andale Mono" charset="0"/>
                <a:cs typeface="Andale Mono" charset="0"/>
              </a:rPr>
              <a:t>loat: right;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191214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416320"/>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r>
              <a:rPr lang="en-US" dirty="0"/>
              <a:t> </a:t>
            </a:r>
            <a:endParaRPr lang="en-US" dirty="0" smtClean="0"/>
          </a:p>
          <a:p>
            <a:r>
              <a:rPr lang="en-US" dirty="0"/>
              <a:t> </a:t>
            </a:r>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 visible;</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957348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139321"/>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endParaRPr lang="en-US" dirty="0" smtClean="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 </a:t>
            </a:r>
            <a:r>
              <a:rPr lang="nl-BE" dirty="0" smtClean="0">
                <a:latin typeface="Andale Mono" charset="0"/>
                <a:ea typeface="Andale Mono" charset="0"/>
                <a:cs typeface="Andale Mono" charset="0"/>
              </a:rPr>
              <a:t>hidden;</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806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9" name="TextBox 8"/>
          <p:cNvSpPr txBox="1"/>
          <p:nvPr/>
        </p:nvSpPr>
        <p:spPr>
          <a:xfrm>
            <a:off x="1606045" y="2638043"/>
            <a:ext cx="2795474" cy="3139321"/>
          </a:xfrm>
          <a:prstGeom prst="rect">
            <a:avLst/>
          </a:prstGeom>
          <a:solidFill>
            <a:schemeClr val="bg1">
              <a:lumMod val="65000"/>
            </a:schemeClr>
          </a:solidFill>
          <a:ln>
            <a:solidFill>
              <a:schemeClr val="tx1"/>
            </a:solidFill>
          </a:ln>
        </p:spPr>
        <p:txBody>
          <a:bodyPr wrap="square" rtlCol="0">
            <a:spAutoFit/>
          </a:bodyPr>
          <a:lstStyle/>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r>
              <a:rPr lang="en-US" dirty="0"/>
              <a:t> </a:t>
            </a:r>
            <a:endParaRPr lang="en-US" dirty="0" smtClean="0"/>
          </a:p>
          <a:p>
            <a:endParaRPr lang="en-US" dirty="0"/>
          </a:p>
          <a:p>
            <a:r>
              <a:rPr lang="en-US" dirty="0" smtClean="0"/>
              <a:t> </a:t>
            </a:r>
          </a:p>
          <a:p>
            <a:r>
              <a:rPr lang="en-US" dirty="0"/>
              <a:t> </a:t>
            </a:r>
            <a:endParaRPr lang="en-US" dirty="0" smtClean="0"/>
          </a:p>
          <a:p>
            <a:endParaRPr lang="en-US" dirty="0" smtClean="0"/>
          </a:p>
        </p:txBody>
      </p:sp>
      <p:sp>
        <p:nvSpPr>
          <p:cNvPr id="10" name="TextBox 9"/>
          <p:cNvSpPr txBox="1"/>
          <p:nvPr/>
        </p:nvSpPr>
        <p:spPr>
          <a:xfrm>
            <a:off x="774914" y="5994768"/>
            <a:ext cx="7873140" cy="369332"/>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overflow</a:t>
            </a:r>
            <a:r>
              <a:rPr lang="nl-BE">
                <a:latin typeface="Andale Mono" charset="0"/>
                <a:ea typeface="Andale Mono" charset="0"/>
                <a:cs typeface="Andale Mono" charset="0"/>
              </a:rPr>
              <a:t>: scroll;</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330698" y="2638043"/>
            <a:ext cx="213102" cy="3101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99702" y="2638043"/>
            <a:ext cx="244098" cy="50811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317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Overflow</a:t>
            </a:r>
            <a:endParaRPr lang="en-US" dirty="0"/>
          </a:p>
        </p:txBody>
      </p:sp>
      <p:sp>
        <p:nvSpPr>
          <p:cNvPr id="2" name="Content Placeholder 1"/>
          <p:cNvSpPr>
            <a:spLocks noGrp="1"/>
          </p:cNvSpPr>
          <p:nvPr>
            <p:ph idx="1"/>
          </p:nvPr>
        </p:nvSpPr>
        <p:spPr/>
        <p:txBody>
          <a:bodyPr/>
          <a:lstStyle/>
          <a:p>
            <a:endParaRPr lang="en-US"/>
          </a:p>
        </p:txBody>
      </p:sp>
      <p:sp>
        <p:nvSpPr>
          <p:cNvPr id="6" name="TextBox 5"/>
          <p:cNvSpPr txBox="1"/>
          <p:nvPr/>
        </p:nvSpPr>
        <p:spPr>
          <a:xfrm>
            <a:off x="1606045" y="2638044"/>
            <a:ext cx="5937755" cy="3101983"/>
          </a:xfrm>
          <a:prstGeom prst="rect">
            <a:avLst/>
          </a:prstGeom>
          <a:solidFill>
            <a:schemeClr val="accent5">
              <a:lumMod val="60000"/>
              <a:lumOff val="40000"/>
            </a:schemeClr>
          </a:solidFill>
        </p:spPr>
        <p:txBody>
          <a:bodyPr wrap="square" rtlCol="0">
            <a:spAutoFit/>
          </a:bodyPr>
          <a:lstStyle/>
          <a:p>
            <a:endParaRPr lang="en-US" dirty="0"/>
          </a:p>
        </p:txBody>
      </p:sp>
      <p:sp>
        <p:nvSpPr>
          <p:cNvPr id="10" name="TextBox 9"/>
          <p:cNvSpPr txBox="1"/>
          <p:nvPr/>
        </p:nvSpPr>
        <p:spPr>
          <a:xfrm>
            <a:off x="2533972" y="3630568"/>
            <a:ext cx="3037669" cy="646331"/>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o</a:t>
            </a:r>
            <a:r>
              <a:rPr lang="nl-BE" dirty="0" smtClean="0">
                <a:latin typeface="Andale Mono" charset="0"/>
                <a:ea typeface="Andale Mono" charset="0"/>
                <a:cs typeface="Andale Mono" charset="0"/>
              </a:rPr>
              <a:t>verflow-x: scroll;</a:t>
            </a:r>
          </a:p>
          <a:p>
            <a:r>
              <a:rPr lang="nl-BE" dirty="0">
                <a:latin typeface="Andale Mono" charset="0"/>
                <a:ea typeface="Andale Mono" charset="0"/>
                <a:cs typeface="Andale Mono" charset="0"/>
              </a:rPr>
              <a:t>o</a:t>
            </a:r>
            <a:r>
              <a:rPr lang="nl-BE" dirty="0" smtClean="0">
                <a:latin typeface="Andale Mono" charset="0"/>
                <a:ea typeface="Andale Mono" charset="0"/>
                <a:cs typeface="Andale Mono" charset="0"/>
              </a:rPr>
              <a:t>verflow-y: hidden;</a:t>
            </a:r>
            <a:endParaRPr lang="en-US" dirty="0">
              <a:latin typeface="Andale Mono" charset="0"/>
              <a:ea typeface="Andale Mono" charset="0"/>
              <a:cs typeface="Andale Mono" charset="0"/>
            </a:endParaRPr>
          </a:p>
        </p:txBody>
      </p:sp>
      <p:sp>
        <p:nvSpPr>
          <p:cNvPr id="3" name="Rectangle 2"/>
          <p:cNvSpPr/>
          <p:nvPr/>
        </p:nvSpPr>
        <p:spPr>
          <a:xfrm>
            <a:off x="1472339" y="5746368"/>
            <a:ext cx="6071461" cy="217404"/>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606045" y="5269424"/>
            <a:ext cx="5937755"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05234" y="2638044"/>
            <a:ext cx="30997" cy="31019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44719" y="2638044"/>
            <a:ext cx="399081"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y</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1720312" y="5377912"/>
            <a:ext cx="356461"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x</a:t>
            </a:r>
            <a:endParaRPr lang="en-US"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27026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Selections</a:t>
            </a:r>
            <a:endParaRPr lang="en-US" b="1" dirty="0"/>
          </a:p>
        </p:txBody>
      </p:sp>
      <p:sp>
        <p:nvSpPr>
          <p:cNvPr id="3" name="Text Placeholder 2"/>
          <p:cNvSpPr>
            <a:spLocks noGrp="1"/>
          </p:cNvSpPr>
          <p:nvPr>
            <p:ph type="body" idx="1"/>
          </p:nvPr>
        </p:nvSpPr>
        <p:spPr/>
        <p:txBody>
          <a:bodyPr>
            <a:normAutofit/>
          </a:bodyPr>
          <a:lstStyle/>
          <a:p>
            <a:r>
              <a:rPr lang="en-US" sz="2400" dirty="0" smtClean="0"/>
              <a:t>But more complex</a:t>
            </a:r>
            <a:endParaRPr lang="en-US" sz="2400" dirty="0"/>
          </a:p>
        </p:txBody>
      </p:sp>
    </p:spTree>
    <p:extLst>
      <p:ext uri="{BB962C8B-B14F-4D97-AF65-F5344CB8AC3E}">
        <p14:creationId xmlns:p14="http://schemas.microsoft.com/office/powerpoint/2010/main" val="580634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&lt;div&gt; elements and all &lt;p&gt;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div</a:t>
            </a:r>
            <a:r>
              <a:rPr lang="nl-BE" b="1" dirty="0">
                <a:latin typeface="Andale Mono" charset="0"/>
                <a:ea typeface="Andale Mono" charset="0"/>
                <a:cs typeface="Andale Mono" charset="0"/>
              </a:rPr>
              <a:t>,</a:t>
            </a:r>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31438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Inclusions</a:t>
            </a:r>
            <a:endParaRPr lang="en-US" dirty="0"/>
          </a:p>
        </p:txBody>
      </p:sp>
      <p:sp>
        <p:nvSpPr>
          <p:cNvPr id="7" name="TextBox 6"/>
          <p:cNvSpPr txBox="1"/>
          <p:nvPr/>
        </p:nvSpPr>
        <p:spPr>
          <a:xfrm>
            <a:off x="573437" y="2580772"/>
            <a:ext cx="8028122" cy="369332"/>
          </a:xfrm>
          <a:prstGeom prst="rect">
            <a:avLst/>
          </a:prstGeom>
          <a:solidFill>
            <a:schemeClr val="accent1">
              <a:lumMod val="60000"/>
              <a:lumOff val="40000"/>
            </a:schemeClr>
          </a:solidFill>
        </p:spPr>
        <p:txBody>
          <a:bodyPr wrap="square" rtlCol="0">
            <a:spAutoFit/>
          </a:bodyPr>
          <a:lstStyle/>
          <a:p>
            <a:r>
              <a:rPr lang="en-US" dirty="0">
                <a:latin typeface="Andale Mono" charset="0"/>
                <a:ea typeface="Andale Mono" charset="0"/>
                <a:cs typeface="Andale Mono" charset="0"/>
              </a:rPr>
              <a:t>&lt;link </a:t>
            </a:r>
            <a:r>
              <a:rPr lang="en-US" dirty="0" err="1">
                <a:latin typeface="Andale Mono" charset="0"/>
                <a:ea typeface="Andale Mono" charset="0"/>
                <a:cs typeface="Andale Mono" charset="0"/>
              </a:rPr>
              <a:t>rel</a:t>
            </a:r>
            <a:r>
              <a:rPr lang="en-US" dirty="0">
                <a:latin typeface="Andale Mono" charset="0"/>
                <a:ea typeface="Andale Mono" charset="0"/>
                <a:cs typeface="Andale Mono" charset="0"/>
              </a:rPr>
              <a:t>="</a:t>
            </a:r>
            <a:r>
              <a:rPr lang="en-US" dirty="0" err="1">
                <a:latin typeface="Andale Mono" charset="0"/>
                <a:ea typeface="Andale Mono" charset="0"/>
                <a:cs typeface="Andale Mono" charset="0"/>
              </a:rPr>
              <a:t>stylesheet</a:t>
            </a:r>
            <a:r>
              <a:rPr lang="en-US" dirty="0">
                <a:latin typeface="Andale Mono" charset="0"/>
                <a:ea typeface="Andale Mono" charset="0"/>
                <a:cs typeface="Andale Mono" charset="0"/>
              </a:rPr>
              <a:t>" </a:t>
            </a:r>
            <a:r>
              <a:rPr lang="en-US" dirty="0" err="1">
                <a:latin typeface="Andale Mono" charset="0"/>
                <a:ea typeface="Andale Mono" charset="0"/>
                <a:cs typeface="Andale Mono" charset="0"/>
              </a:rPr>
              <a:t>href</a:t>
            </a:r>
            <a:r>
              <a:rPr lang="en-US" dirty="0" smtClean="0">
                <a:latin typeface="Andale Mono" charset="0"/>
                <a:ea typeface="Andale Mono" charset="0"/>
                <a:cs typeface="Andale Mono" charset="0"/>
              </a:rPr>
              <a:t>=”style"&gt;</a:t>
            </a:r>
            <a:endParaRPr lang="en-US" dirty="0">
              <a:latin typeface="Andale Mono" charset="0"/>
              <a:ea typeface="Andale Mono" charset="0"/>
              <a:cs typeface="Andale Mono" charset="0"/>
            </a:endParaRPr>
          </a:p>
        </p:txBody>
      </p:sp>
      <p:sp>
        <p:nvSpPr>
          <p:cNvPr id="8" name="TextBox 7"/>
          <p:cNvSpPr txBox="1"/>
          <p:nvPr/>
        </p:nvSpPr>
        <p:spPr>
          <a:xfrm>
            <a:off x="573437" y="3135217"/>
            <a:ext cx="8028122" cy="1477328"/>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&lt;style&gt;</a:t>
            </a:r>
          </a:p>
          <a:p>
            <a:pPr lvl="1"/>
            <a:r>
              <a:rPr lang="nl-BE" dirty="0" smtClean="0">
                <a:latin typeface="Andale Mono" charset="0"/>
                <a:ea typeface="Andale Mono" charset="0"/>
                <a:cs typeface="Andale Mono" charset="0"/>
              </a:rPr>
              <a:t>#container{</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 #FFFFFFF</a:t>
            </a:r>
          </a:p>
          <a:p>
            <a:pPr lvl="1"/>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a:p>
            <a:r>
              <a:rPr lang="en-US" dirty="0" smtClean="0">
                <a:latin typeface="Andale Mono" charset="0"/>
                <a:ea typeface="Andale Mono" charset="0"/>
                <a:cs typeface="Andale Mono" charset="0"/>
              </a:rPr>
              <a:t>&lt;/style&gt;</a:t>
            </a:r>
            <a:endParaRPr lang="nl-BE" dirty="0" smtClean="0">
              <a:latin typeface="Andale Mono" charset="0"/>
              <a:ea typeface="Andale Mono" charset="0"/>
              <a:cs typeface="Andale Mono" charset="0"/>
            </a:endParaRPr>
          </a:p>
        </p:txBody>
      </p:sp>
      <p:sp>
        <p:nvSpPr>
          <p:cNvPr id="9" name="TextBox 8"/>
          <p:cNvSpPr txBox="1"/>
          <p:nvPr/>
        </p:nvSpPr>
        <p:spPr>
          <a:xfrm>
            <a:off x="573437" y="4797658"/>
            <a:ext cx="8028122"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&lt;div id=“container” style=“color:#FFFFFF”&gt;</a:t>
            </a:r>
          </a:p>
          <a:p>
            <a:r>
              <a:rPr lang="nl-BE" dirty="0" smtClean="0">
                <a:latin typeface="Andale Mono" charset="0"/>
                <a:ea typeface="Andale Mono" charset="0"/>
                <a:cs typeface="Andale Mono" charset="0"/>
              </a:rPr>
              <a:t>	Here is some content</a:t>
            </a:r>
          </a:p>
          <a:p>
            <a:r>
              <a:rPr lang="en-US" dirty="0" smtClean="0">
                <a:latin typeface="Andale Mono" charset="0"/>
                <a:ea typeface="Andale Mono" charset="0"/>
                <a:cs typeface="Andale Mono" charset="0"/>
              </a:rPr>
              <a:t>&lt;/div&gt;</a:t>
            </a:r>
            <a:endParaRPr lang="nl-BE" dirty="0" smtClean="0">
              <a:latin typeface="Andale Mono" charset="0"/>
              <a:ea typeface="Andale Mono" charset="0"/>
              <a:cs typeface="Andale Mono" charset="0"/>
            </a:endParaRPr>
          </a:p>
        </p:txBody>
      </p:sp>
    </p:spTree>
    <p:extLst>
      <p:ext uri="{BB962C8B-B14F-4D97-AF65-F5344CB8AC3E}">
        <p14:creationId xmlns:p14="http://schemas.microsoft.com/office/powerpoint/2010/main" val="556051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inside &lt;div&gt;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div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9506358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where the parent is a &lt;div&gt; element</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a:t>
            </a:r>
            <a:r>
              <a:rPr lang="nl-BE" dirty="0" smtClean="0">
                <a:latin typeface="Andale Mono" charset="0"/>
                <a:ea typeface="Andale Mono" charset="0"/>
                <a:cs typeface="Andale Mono" charset="0"/>
              </a:rPr>
              <a:t>iv </a:t>
            </a:r>
            <a:r>
              <a:rPr lang="nl-BE" b="1" dirty="0" smtClean="0">
                <a:latin typeface="Andale Mono" charset="0"/>
                <a:ea typeface="Andale Mono" charset="0"/>
                <a:cs typeface="Andale Mono" charset="0"/>
              </a:rPr>
              <a:t>&gt;</a:t>
            </a:r>
            <a:r>
              <a:rPr lang="nl-BE" dirty="0" smtClean="0">
                <a:latin typeface="Andale Mono" charset="0"/>
                <a:ea typeface="Andale Mono" charset="0"/>
                <a:cs typeface="Andale Mono" charset="0"/>
              </a:rPr>
              <a:t>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687960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2" name="Content Placeholder 1"/>
          <p:cNvSpPr>
            <a:spLocks noGrp="1"/>
          </p:cNvSpPr>
          <p:nvPr>
            <p:ph idx="1"/>
          </p:nvPr>
        </p:nvSpPr>
        <p:spPr>
          <a:xfrm>
            <a:off x="553112" y="3843580"/>
            <a:ext cx="8043619" cy="1896448"/>
          </a:xfrm>
        </p:spPr>
        <p:txBody>
          <a:bodyPr/>
          <a:lstStyle/>
          <a:p>
            <a:pPr marL="0" indent="0" algn="ctr">
              <a:buNone/>
            </a:pPr>
            <a:r>
              <a:rPr lang="en-US" dirty="0">
                <a:latin typeface="Andale Mono" charset="0"/>
                <a:ea typeface="Andale Mono" charset="0"/>
                <a:cs typeface="Andale Mono" charset="0"/>
              </a:rPr>
              <a:t>Selects all &lt;p&gt; elements that are placed immediately after &lt;div&gt; elements</a:t>
            </a:r>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d</a:t>
            </a:r>
            <a:r>
              <a:rPr lang="nl-BE" dirty="0" smtClean="0">
                <a:latin typeface="Andale Mono" charset="0"/>
                <a:ea typeface="Andale Mono" charset="0"/>
                <a:cs typeface="Andale Mono" charset="0"/>
              </a:rPr>
              <a:t>iv </a:t>
            </a:r>
            <a:r>
              <a:rPr lang="nl-BE" b="1" dirty="0">
                <a:latin typeface="Andale Mono" charset="0"/>
                <a:ea typeface="Andale Mono" charset="0"/>
                <a:cs typeface="Andale Mono" charset="0"/>
              </a:rPr>
              <a:t>+</a:t>
            </a:r>
            <a:r>
              <a:rPr lang="nl-BE" dirty="0" smtClean="0">
                <a:latin typeface="Andale Mono" charset="0"/>
                <a:ea typeface="Andale Mono" charset="0"/>
                <a:cs typeface="Andale Mono" charset="0"/>
              </a:rPr>
              <a:t> p{</a:t>
            </a:r>
          </a:p>
          <a:p>
            <a:r>
              <a:rPr lang="nl-BE" dirty="0">
                <a:latin typeface="Andale Mono" charset="0"/>
                <a:ea typeface="Andale Mono" charset="0"/>
                <a:cs typeface="Andale Mono" charset="0"/>
              </a:rPr>
              <a:t>	</a:t>
            </a:r>
            <a:r>
              <a:rPr lang="is-IS" dirty="0" smtClean="0">
                <a:latin typeface="Andale Mono" charset="0"/>
                <a:ea typeface="Andale Mono" charset="0"/>
                <a:cs typeface="Andale Mono" charset="0"/>
              </a:rPr>
              <a:t>…</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2144149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hover</a:t>
            </a:r>
            <a:endParaRPr lang="en-US" dirty="0"/>
          </a:p>
        </p:txBody>
      </p:sp>
      <p:sp>
        <p:nvSpPr>
          <p:cNvPr id="2" name="Content Placeholder 1"/>
          <p:cNvSpPr>
            <a:spLocks noGrp="1"/>
          </p:cNvSpPr>
          <p:nvPr>
            <p:ph idx="1"/>
          </p:nvPr>
        </p:nvSpPr>
        <p:spPr/>
        <p:txBody>
          <a:bodyPr/>
          <a:lstStyle/>
          <a:p>
            <a:endParaRPr lang="en-US"/>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a:hover{</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 #F4E3AA</a:t>
            </a:r>
            <a:r>
              <a:rPr lang="nl-BE" dirty="0">
                <a:latin typeface="Andale Mono" charset="0"/>
                <a:ea typeface="Andale Mono" charset="0"/>
                <a:cs typeface="Andale Mono" charset="0"/>
              </a:rPr>
              <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70375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atributes</a:t>
            </a:r>
            <a:endParaRPr lang="en-US" dirty="0"/>
          </a:p>
        </p:txBody>
      </p:sp>
      <p:sp>
        <p:nvSpPr>
          <p:cNvPr id="2" name="Content Placeholder 1"/>
          <p:cNvSpPr>
            <a:spLocks noGrp="1"/>
          </p:cNvSpPr>
          <p:nvPr>
            <p:ph idx="1"/>
          </p:nvPr>
        </p:nvSpPr>
        <p:spPr/>
        <p:txBody>
          <a:bodyPr/>
          <a:lstStyle/>
          <a:p>
            <a:endParaRPr lang="en-US"/>
          </a:p>
        </p:txBody>
      </p:sp>
      <p:sp>
        <p:nvSpPr>
          <p:cNvPr id="7" name="TextBox 6"/>
          <p:cNvSpPr txBox="1"/>
          <p:nvPr/>
        </p:nvSpPr>
        <p:spPr>
          <a:xfrm>
            <a:off x="553112" y="2638045"/>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[ng-click]{</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8" name="TextBox 7"/>
          <p:cNvSpPr txBox="1"/>
          <p:nvPr/>
        </p:nvSpPr>
        <p:spPr>
          <a:xfrm>
            <a:off x="553112" y="3768870"/>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#menu .item[ng-click]{</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3112" y="4899696"/>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[attribute=”value”]{</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text-decoration</a:t>
            </a:r>
            <a:r>
              <a:rPr lang="nl-BE" dirty="0">
                <a:latin typeface="Andale Mono" charset="0"/>
                <a:ea typeface="Andale Mono" charset="0"/>
                <a:cs typeface="Andale Mono" charset="0"/>
              </a:rPr>
              <a:t>: underline;</a:t>
            </a:r>
            <a:br>
              <a:rPr lang="nl-BE" dirty="0">
                <a:latin typeface="Andale Mono" charset="0"/>
                <a:ea typeface="Andale Mono" charset="0"/>
                <a:cs typeface="Andale Mono" charset="0"/>
              </a:rPr>
            </a:br>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833803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Pseudo-elements</a:t>
            </a:r>
          </a:p>
        </p:txBody>
      </p:sp>
      <p:sp>
        <p:nvSpPr>
          <p:cNvPr id="2" name="Content Placeholder 1"/>
          <p:cNvSpPr>
            <a:spLocks noGrp="1"/>
          </p:cNvSpPr>
          <p:nvPr>
            <p:ph idx="1"/>
          </p:nvPr>
        </p:nvSpPr>
        <p:spPr/>
        <p:txBody>
          <a:bodyPr/>
          <a:lstStyle/>
          <a:p>
            <a:endParaRPr lang="en-US"/>
          </a:p>
        </p:txBody>
      </p:sp>
      <p:sp>
        <p:nvSpPr>
          <p:cNvPr id="5" name="TextBox 4"/>
          <p:cNvSpPr txBox="1"/>
          <p:nvPr/>
        </p:nvSpPr>
        <p:spPr>
          <a:xfrm>
            <a:off x="553112" y="2638045"/>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.item:first-child{</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border-top-left-radius: 4px;</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border-top-right-radius</a:t>
            </a:r>
            <a:r>
              <a:rPr lang="nl-BE" dirty="0">
                <a:latin typeface="Andale Mono" charset="0"/>
                <a:ea typeface="Andale Mono" charset="0"/>
                <a:cs typeface="Andale Mono" charset="0"/>
              </a:rPr>
              <a:t>: 4px;</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3112" y="4030310"/>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.item:last-child{</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border-bottom-left-radius: 4px;</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border-bottom-right-radius</a:t>
            </a:r>
            <a:r>
              <a:rPr lang="nl-BE" dirty="0">
                <a:latin typeface="Andale Mono" charset="0"/>
                <a:ea typeface="Andale Mono" charset="0"/>
                <a:cs typeface="Andale Mono" charset="0"/>
              </a:rPr>
              <a:t>: 4px;</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3094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a:t>
            </a:r>
            <a:endParaRPr lang="en-US" b="1" dirty="0"/>
          </a:p>
        </p:txBody>
      </p:sp>
      <p:sp>
        <p:nvSpPr>
          <p:cNvPr id="3" name="Text Placeholder 2"/>
          <p:cNvSpPr>
            <a:spLocks noGrp="1"/>
          </p:cNvSpPr>
          <p:nvPr>
            <p:ph type="body" idx="1"/>
          </p:nvPr>
        </p:nvSpPr>
        <p:spPr/>
        <p:txBody>
          <a:bodyPr/>
          <a:lstStyle/>
          <a:p>
            <a:r>
              <a:rPr lang="en-US" dirty="0" smtClean="0"/>
              <a:t>Already reality</a:t>
            </a:r>
            <a:endParaRPr lang="en-US" dirty="0"/>
          </a:p>
        </p:txBody>
      </p:sp>
    </p:spTree>
    <p:extLst>
      <p:ext uri="{BB962C8B-B14F-4D97-AF65-F5344CB8AC3E}">
        <p14:creationId xmlns:p14="http://schemas.microsoft.com/office/powerpoint/2010/main" val="587824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Engine prefix</a:t>
            </a:r>
            <a:endParaRPr lang="en-US" dirty="0"/>
          </a:p>
        </p:txBody>
      </p:sp>
      <p:sp>
        <p:nvSpPr>
          <p:cNvPr id="8" name="TextBox 7"/>
          <p:cNvSpPr txBox="1"/>
          <p:nvPr/>
        </p:nvSpPr>
        <p:spPr>
          <a:xfrm>
            <a:off x="790413" y="2530783"/>
            <a:ext cx="7718155" cy="1477328"/>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-webkit-animation: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-moz-animation: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-o-animation: spin 12s infinite linear;</a:t>
            </a:r>
            <a:br>
              <a:rPr lang="nl-BE" dirty="0">
                <a:latin typeface="Andale Mono" charset="0"/>
                <a:ea typeface="Andale Mono" charset="0"/>
                <a:cs typeface="Andale Mono" charset="0"/>
              </a:rPr>
            </a:br>
            <a:r>
              <a:rPr lang="nl-BE" dirty="0">
                <a:latin typeface="Andale Mono" charset="0"/>
                <a:ea typeface="Andale Mono" charset="0"/>
                <a:cs typeface="Andale Mono" charset="0"/>
              </a:rPr>
              <a:t>-ms-animation: spin 12s infinite linear</a:t>
            </a:r>
            <a:r>
              <a:rPr lang="nl-BE" dirty="0" smtClean="0">
                <a:latin typeface="Andale Mono" charset="0"/>
                <a:ea typeface="Andale Mono" charset="0"/>
                <a:cs typeface="Andale Mono" charset="0"/>
              </a:rPr>
              <a:t>;</a:t>
            </a:r>
          </a:p>
          <a:p>
            <a:r>
              <a:rPr lang="nl-BE" dirty="0" smtClean="0">
                <a:latin typeface="Andale Mono" charset="0"/>
                <a:ea typeface="Andale Mono" charset="0"/>
                <a:cs typeface="Andale Mono" charset="0"/>
              </a:rPr>
              <a:t>animation</a:t>
            </a:r>
            <a:r>
              <a:rPr lang="nl-BE" dirty="0">
                <a:latin typeface="Andale Mono" charset="0"/>
                <a:ea typeface="Andale Mono" charset="0"/>
                <a:cs typeface="Andale Mono" charset="0"/>
              </a:rPr>
              <a:t>: spin 12s infinite linear</a:t>
            </a:r>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3" name="TextBox 2"/>
          <p:cNvSpPr txBox="1"/>
          <p:nvPr/>
        </p:nvSpPr>
        <p:spPr>
          <a:xfrm>
            <a:off x="790413" y="4387447"/>
            <a:ext cx="7718155" cy="2308324"/>
          </a:xfrm>
          <a:prstGeom prst="rect">
            <a:avLst/>
          </a:prstGeom>
          <a:noFill/>
        </p:spPr>
        <p:txBody>
          <a:bodyPr wrap="square" rtlCol="0">
            <a:spAutoFit/>
          </a:bodyPr>
          <a:lstStyle/>
          <a:p>
            <a:r>
              <a:rPr lang="en-US" dirty="0">
                <a:latin typeface="Andale Mono" charset="0"/>
                <a:ea typeface="Andale Mono" charset="0"/>
                <a:cs typeface="Andale Mono" charset="0"/>
              </a:rPr>
              <a:t>These browser prefixes are needed as the browsers experiment and test out their implementations of the newer CSS3 properties. Sometimes all the prefixes are not always needed, but it usually does not hurt to include them, </a:t>
            </a:r>
            <a:r>
              <a:rPr lang="en-US" i="1" dirty="0">
                <a:latin typeface="Andale Mono" charset="0"/>
                <a:ea typeface="Andale Mono" charset="0"/>
                <a:cs typeface="Andale Mono" charset="0"/>
              </a:rPr>
              <a:t>as long as you make sure to put the </a:t>
            </a:r>
            <a:r>
              <a:rPr lang="en-US" b="1" i="1" dirty="0">
                <a:latin typeface="Andale Mono" charset="0"/>
                <a:ea typeface="Andale Mono" charset="0"/>
                <a:cs typeface="Andale Mono" charset="0"/>
              </a:rPr>
              <a:t>non-prefixed</a:t>
            </a:r>
            <a:r>
              <a:rPr lang="en-US" i="1" dirty="0">
                <a:latin typeface="Andale Mono" charset="0"/>
                <a:ea typeface="Andale Mono" charset="0"/>
                <a:cs typeface="Andale Mono" charset="0"/>
              </a:rPr>
              <a:t> version last</a:t>
            </a:r>
            <a:r>
              <a:rPr lang="en-US" dirty="0">
                <a:latin typeface="Andale Mono" charset="0"/>
                <a:ea typeface="Andale Mono" charset="0"/>
                <a:cs typeface="Andale Mono" charset="0"/>
              </a:rPr>
              <a:t>.</a:t>
            </a:r>
          </a:p>
          <a:p>
            <a:r>
              <a:rPr lang="en-US" dirty="0"/>
              <a:t/>
            </a:r>
            <a:br>
              <a:rPr lang="en-US" dirty="0"/>
            </a:br>
            <a:endParaRPr lang="en-US" dirty="0"/>
          </a:p>
        </p:txBody>
      </p:sp>
    </p:spTree>
    <p:extLst>
      <p:ext uri="{BB962C8B-B14F-4D97-AF65-F5344CB8AC3E}">
        <p14:creationId xmlns:p14="http://schemas.microsoft.com/office/powerpoint/2010/main" val="1407486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Sass &amp; less &amp; </a:t>
            </a:r>
            <a:r>
              <a:rPr lang="is-IS" dirty="0" smtClean="0"/>
              <a:t>…</a:t>
            </a:r>
            <a:endParaRPr lang="en-US" dirty="0"/>
          </a:p>
        </p:txBody>
      </p:sp>
      <p:sp>
        <p:nvSpPr>
          <p:cNvPr id="8" name="TextBox 7"/>
          <p:cNvSpPr txBox="1"/>
          <p:nvPr/>
        </p:nvSpPr>
        <p:spPr>
          <a:xfrm>
            <a:off x="790413" y="2530783"/>
            <a:ext cx="7718155" cy="3139321"/>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#container{</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background-color: #F4D82A</a:t>
            </a:r>
            <a:r>
              <a:rPr lang="nl-BE" dirty="0" smtClean="0">
                <a:latin typeface="Andale Mono" charset="0"/>
                <a:ea typeface="Andale Mono" charset="0"/>
                <a:cs typeface="Andale Mono" charset="0"/>
              </a:rPr>
              <a:t>;</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.item{</a:t>
            </a:r>
          </a:p>
          <a:p>
            <a:r>
              <a:rPr lang="en-US" dirty="0" smtClean="0">
                <a:latin typeface="Andale Mono" charset="0"/>
                <a:ea typeface="Andale Mono" charset="0"/>
                <a:cs typeface="Andale Mono" charset="0"/>
              </a:rPr>
              <a:t>		</a:t>
            </a:r>
            <a:r>
              <a:rPr lang="nl-BE" dirty="0" smtClean="0">
                <a:latin typeface="Andale Mono" charset="0"/>
                <a:ea typeface="Andale Mono" charset="0"/>
                <a:cs typeface="Andale Mono" charset="0"/>
              </a:rPr>
              <a:t>background-color</a:t>
            </a:r>
            <a:r>
              <a:rPr lang="nl-BE" dirty="0">
                <a:latin typeface="Andale Mono" charset="0"/>
                <a:ea typeface="Andale Mono" charset="0"/>
                <a:cs typeface="Andale Mono" charset="0"/>
              </a:rPr>
              <a:t>: #FFFFFF;</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a:t>
            </a:r>
            <a:r>
              <a:rPr lang="nl-BE" dirty="0">
                <a:latin typeface="Andale Mono" charset="0"/>
                <a:ea typeface="Andale Mono" charset="0"/>
                <a:cs typeface="Andale Mono" charset="0"/>
              </a:rPr>
              <a:t>: #000000;</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transition</a:t>
            </a:r>
            <a:r>
              <a:rPr lang="nl-BE" dirty="0">
                <a:latin typeface="Andale Mono" charset="0"/>
                <a:ea typeface="Andale Mono" charset="0"/>
                <a:cs typeface="Andale Mono" charset="0"/>
              </a:rPr>
              <a:t>: </a:t>
            </a:r>
            <a:r>
              <a:rPr lang="nl-BE" b="1" dirty="0">
                <a:latin typeface="Andale Mono" charset="0"/>
                <a:ea typeface="Andale Mono" charset="0"/>
                <a:cs typeface="Andale Mono" charset="0"/>
              </a:rPr>
              <a:t>all</a:t>
            </a:r>
            <a:r>
              <a:rPr lang="nl-BE" dirty="0">
                <a:latin typeface="Andale Mono" charset="0"/>
                <a:ea typeface="Andale Mono" charset="0"/>
                <a:cs typeface="Andale Mono" charset="0"/>
              </a:rPr>
              <a:t> 0.7s</a:t>
            </a:r>
            <a:r>
              <a:rPr lang="nl-BE" dirty="0" smtClean="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pPr lvl="1"/>
            <a:endParaRPr lang="nl-BE" dirty="0" smtClean="0">
              <a:latin typeface="Andale Mono" charset="0"/>
              <a:ea typeface="Andale Mono" charset="0"/>
              <a:cs typeface="Andale Mono" charset="0"/>
            </a:endParaRP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824344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Sass</a:t>
            </a:r>
            <a:endParaRPr lang="en-US" dirty="0"/>
          </a:p>
        </p:txBody>
      </p:sp>
      <p:sp>
        <p:nvSpPr>
          <p:cNvPr id="8" name="TextBox 7"/>
          <p:cNvSpPr txBox="1"/>
          <p:nvPr/>
        </p:nvSpPr>
        <p:spPr>
          <a:xfrm>
            <a:off x="790413" y="2530783"/>
            <a:ext cx="7718155" cy="3693319"/>
          </a:xfrm>
          <a:prstGeom prst="rect">
            <a:avLst/>
          </a:prstGeom>
          <a:solidFill>
            <a:schemeClr val="accent1">
              <a:lumMod val="60000"/>
              <a:lumOff val="40000"/>
            </a:schemeClr>
          </a:solidFill>
        </p:spPr>
        <p:txBody>
          <a:bodyPr wrap="square" rtlCol="0">
            <a:spAutoFit/>
          </a:bodyPr>
          <a:lstStyle/>
          <a:p>
            <a:r>
              <a:rPr lang="nl-BE" b="1" dirty="0">
                <a:latin typeface="Andale Mono" charset="0"/>
                <a:ea typeface="Andale Mono" charset="0"/>
                <a:cs typeface="Andale Mono" charset="0"/>
              </a:rPr>
              <a:t>$primary-color: </a:t>
            </a:r>
            <a:r>
              <a:rPr lang="nl-BE" b="1" dirty="0" smtClean="0">
                <a:latin typeface="Andale Mono" charset="0"/>
                <a:ea typeface="Andale Mono" charset="0"/>
                <a:cs typeface="Andale Mono" charset="0"/>
              </a:rPr>
              <a:t>#</a:t>
            </a:r>
            <a:r>
              <a:rPr lang="nl-BE" b="1" dirty="0">
                <a:latin typeface="Andale Mono" charset="0"/>
                <a:ea typeface="Andale Mono" charset="0"/>
                <a:cs typeface="Andale Mono" charset="0"/>
              </a:rPr>
              <a:t> F4D82A</a:t>
            </a:r>
            <a:r>
              <a:rPr lang="nl-BE" b="1" dirty="0" smtClean="0">
                <a:latin typeface="Andale Mono" charset="0"/>
                <a:ea typeface="Andale Mono" charset="0"/>
                <a:cs typeface="Andale Mono" charset="0"/>
              </a:rPr>
              <a:t>; </a:t>
            </a:r>
            <a:r>
              <a:rPr lang="nl-BE" b="1" dirty="0">
                <a:latin typeface="Andale Mono" charset="0"/>
                <a:ea typeface="Andale Mono" charset="0"/>
                <a:cs typeface="Andale Mono" charset="0"/>
              </a:rPr>
              <a:t/>
            </a:r>
            <a:br>
              <a:rPr lang="nl-BE" b="1" dirty="0">
                <a:latin typeface="Andale Mono" charset="0"/>
                <a:ea typeface="Andale Mono" charset="0"/>
                <a:cs typeface="Andale Mono" charset="0"/>
              </a:rPr>
            </a:br>
            <a:endParaRPr lang="nl-BE" b="1" dirty="0">
              <a:latin typeface="Andale Mono" charset="0"/>
              <a:ea typeface="Andale Mono" charset="0"/>
              <a:cs typeface="Andale Mono" charset="0"/>
            </a:endParaRPr>
          </a:p>
          <a:p>
            <a:r>
              <a:rPr lang="nl-BE" dirty="0" smtClean="0">
                <a:latin typeface="Andale Mono" charset="0"/>
                <a:ea typeface="Andale Mono" charset="0"/>
                <a:cs typeface="Andale Mono" charset="0"/>
              </a:rPr>
              <a:t>#container{</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background-color: </a:t>
            </a:r>
            <a:r>
              <a:rPr lang="nl-BE" b="1" dirty="0">
                <a:latin typeface="Andale Mono" charset="0"/>
                <a:ea typeface="Andale Mono" charset="0"/>
                <a:cs typeface="Andale Mono" charset="0"/>
              </a:rPr>
              <a:t>$primary-color</a:t>
            </a:r>
            <a:r>
              <a:rPr lang="nl-BE" dirty="0" smtClean="0">
                <a:latin typeface="Andale Mono" charset="0"/>
                <a:ea typeface="Andale Mono" charset="0"/>
                <a:cs typeface="Andale Mono" charset="0"/>
              </a:rPr>
              <a:t>;</a:t>
            </a:r>
          </a:p>
          <a:p>
            <a:endParaRPr lang="nl-BE" dirty="0" smtClean="0">
              <a:latin typeface="Andale Mono" charset="0"/>
              <a:ea typeface="Andale Mono" charset="0"/>
              <a:cs typeface="Andale Mono" charset="0"/>
            </a:endParaRP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.item{</a:t>
            </a:r>
          </a:p>
          <a:p>
            <a:r>
              <a:rPr lang="en-US" dirty="0" smtClean="0">
                <a:latin typeface="Andale Mono" charset="0"/>
                <a:ea typeface="Andale Mono" charset="0"/>
                <a:cs typeface="Andale Mono" charset="0"/>
              </a:rPr>
              <a:t>		</a:t>
            </a:r>
            <a:r>
              <a:rPr lang="nl-BE" dirty="0" smtClean="0">
                <a:latin typeface="Andale Mono" charset="0"/>
                <a:ea typeface="Andale Mono" charset="0"/>
                <a:cs typeface="Andale Mono" charset="0"/>
              </a:rPr>
              <a:t>background-color</a:t>
            </a:r>
            <a:r>
              <a:rPr lang="nl-BE" dirty="0">
                <a:latin typeface="Andale Mono" charset="0"/>
                <a:ea typeface="Andale Mono" charset="0"/>
                <a:cs typeface="Andale Mono" charset="0"/>
              </a:rPr>
              <a:t>: #FFFFFF;</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a:t>
            </a:r>
            <a:r>
              <a:rPr lang="nl-BE" dirty="0">
                <a:latin typeface="Andale Mono" charset="0"/>
                <a:ea typeface="Andale Mono" charset="0"/>
                <a:cs typeface="Andale Mono" charset="0"/>
              </a:rPr>
              <a:t>: #000000;</a:t>
            </a:r>
          </a:p>
          <a:p>
            <a:pPr lvl="1"/>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transition</a:t>
            </a:r>
            <a:r>
              <a:rPr lang="nl-BE" dirty="0">
                <a:latin typeface="Andale Mono" charset="0"/>
                <a:ea typeface="Andale Mono" charset="0"/>
                <a:cs typeface="Andale Mono" charset="0"/>
              </a:rPr>
              <a:t>: </a:t>
            </a:r>
            <a:r>
              <a:rPr lang="nl-BE" b="1" dirty="0">
                <a:latin typeface="Andale Mono" charset="0"/>
                <a:ea typeface="Andale Mono" charset="0"/>
                <a:cs typeface="Andale Mono" charset="0"/>
              </a:rPr>
              <a:t>all</a:t>
            </a:r>
            <a:r>
              <a:rPr lang="nl-BE" dirty="0">
                <a:latin typeface="Andale Mono" charset="0"/>
                <a:ea typeface="Andale Mono" charset="0"/>
                <a:cs typeface="Andale Mono" charset="0"/>
              </a:rPr>
              <a:t> 0.7s</a:t>
            </a:r>
            <a:r>
              <a:rPr lang="nl-BE" dirty="0" smtClean="0">
                <a:latin typeface="Andale Mono" charset="0"/>
                <a:ea typeface="Andale Mono" charset="0"/>
                <a:cs typeface="Andale Mono" charset="0"/>
              </a:rPr>
              <a:t>;</a:t>
            </a:r>
          </a:p>
          <a:p>
            <a:pPr lvl="1"/>
            <a:r>
              <a:rPr lang="nl-BE" dirty="0" smtClean="0">
                <a:latin typeface="Andale Mono" charset="0"/>
                <a:ea typeface="Andale Mono" charset="0"/>
                <a:cs typeface="Andale Mono" charset="0"/>
              </a:rPr>
              <a:t>}</a:t>
            </a:r>
          </a:p>
          <a:p>
            <a:pPr lvl="1"/>
            <a:endParaRPr lang="nl-BE" dirty="0" smtClean="0">
              <a:latin typeface="Andale Mono" charset="0"/>
              <a:ea typeface="Andale Mono" charset="0"/>
              <a:cs typeface="Andale Mono" charset="0"/>
            </a:endParaRPr>
          </a:p>
          <a:p>
            <a:r>
              <a:rPr lang="nl-BE" dirty="0" smtClean="0">
                <a:latin typeface="Andale Mono" charset="0"/>
                <a:ea typeface="Andale Mono" charset="0"/>
                <a:cs typeface="Andale Mono" charset="0"/>
              </a:rPr>
              <a:t>}	</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528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8" name="TextBox 7"/>
          <p:cNvSpPr txBox="1"/>
          <p:nvPr/>
        </p:nvSpPr>
        <p:spPr>
          <a:xfrm>
            <a:off x="550190" y="4330474"/>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#container{</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0190" y="5503966"/>
            <a:ext cx="8043620" cy="1200329"/>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2646885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Playtime</a:t>
            </a:r>
            <a:endParaRPr lang="en-US" b="1"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935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ZILL navbar</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 y="5640924"/>
            <a:ext cx="9144000" cy="1217076"/>
          </a:xfrm>
          <a:prstGeom prst="rect">
            <a:avLst/>
          </a:prstGeom>
        </p:spPr>
      </p:pic>
      <p:sp>
        <p:nvSpPr>
          <p:cNvPr id="3" name="TextBox 2"/>
          <p:cNvSpPr txBox="1"/>
          <p:nvPr/>
        </p:nvSpPr>
        <p:spPr>
          <a:xfrm>
            <a:off x="1606045" y="2927672"/>
            <a:ext cx="6856030" cy="1938992"/>
          </a:xfrm>
          <a:prstGeom prst="rect">
            <a:avLst/>
          </a:prstGeom>
          <a:noFill/>
        </p:spPr>
        <p:txBody>
          <a:bodyPr wrap="square" rtlCol="0">
            <a:spAutoFit/>
          </a:bodyPr>
          <a:lstStyle/>
          <a:p>
            <a:pPr marL="285750" indent="-285750">
              <a:buFontTx/>
              <a:buChar char="-"/>
            </a:pPr>
            <a:r>
              <a:rPr lang="en-US" sz="2400" dirty="0" smtClean="0">
                <a:latin typeface="Andale Mono" charset="0"/>
                <a:ea typeface="Andale Mono" charset="0"/>
                <a:cs typeface="Andale Mono" charset="0"/>
              </a:rPr>
              <a:t>Stays on top, even on scroll</a:t>
            </a:r>
          </a:p>
          <a:p>
            <a:pPr marL="285750" indent="-285750">
              <a:buFontTx/>
              <a:buChar char="-"/>
            </a:pPr>
            <a:r>
              <a:rPr lang="en-US" sz="2400" dirty="0" smtClean="0">
                <a:latin typeface="Andale Mono" charset="0"/>
                <a:ea typeface="Andale Mono" charset="0"/>
                <a:cs typeface="Andale Mono" charset="0"/>
              </a:rPr>
              <a:t>Menu </a:t>
            </a:r>
            <a:r>
              <a:rPr lang="en-US" sz="2400" dirty="0" smtClean="0">
                <a:latin typeface="Andale Mono" charset="0"/>
                <a:ea typeface="Andale Mono" charset="0"/>
                <a:cs typeface="Andale Mono" charset="0"/>
              </a:rPr>
              <a:t>disappears </a:t>
            </a:r>
            <a:r>
              <a:rPr lang="en-US" sz="2400" dirty="0" smtClean="0">
                <a:latin typeface="Andale Mono" charset="0"/>
                <a:ea typeface="Andale Mono" charset="0"/>
                <a:cs typeface="Andale Mono" charset="0"/>
              </a:rPr>
              <a:t>on small screen</a:t>
            </a:r>
          </a:p>
          <a:p>
            <a:pPr marL="285750" indent="-285750">
              <a:buFontTx/>
              <a:buChar char="-"/>
            </a:pPr>
            <a:r>
              <a:rPr lang="en-US" sz="2400" dirty="0" smtClean="0">
                <a:latin typeface="Andale Mono" charset="0"/>
                <a:ea typeface="Andale Mono" charset="0"/>
                <a:cs typeface="Andale Mono" charset="0"/>
              </a:rPr>
              <a:t>“support” is hovered</a:t>
            </a:r>
          </a:p>
          <a:p>
            <a:pPr marL="285750" indent="-285750">
              <a:buFontTx/>
              <a:buChar char="-"/>
            </a:pPr>
            <a:r>
              <a:rPr lang="en-US" sz="2400" dirty="0" smtClean="0">
                <a:latin typeface="Andale Mono" charset="0"/>
                <a:ea typeface="Andale Mono" charset="0"/>
                <a:cs typeface="Andale Mono" charset="0"/>
              </a:rPr>
              <a:t>“bib” is </a:t>
            </a:r>
            <a:r>
              <a:rPr lang="en-US" sz="2400" dirty="0" smtClean="0">
                <a:latin typeface="Andale Mono" charset="0"/>
                <a:ea typeface="Andale Mono" charset="0"/>
                <a:cs typeface="Andale Mono" charset="0"/>
              </a:rPr>
              <a:t>active</a:t>
            </a:r>
          </a:p>
          <a:p>
            <a:pPr marL="285750" indent="-285750">
              <a:buFontTx/>
              <a:buChar char="-"/>
            </a:pPr>
            <a:r>
              <a:rPr lang="en-US" sz="2400" dirty="0">
                <a:latin typeface="Andale Mono" charset="0"/>
                <a:ea typeface="Andale Mono" charset="0"/>
                <a:cs typeface="Andale Mono" charset="0"/>
              </a:rPr>
              <a:t>o</a:t>
            </a:r>
            <a:r>
              <a:rPr lang="en-US" sz="2400" dirty="0" smtClean="0">
                <a:latin typeface="Andale Mono" charset="0"/>
                <a:ea typeface="Andale Mono" charset="0"/>
                <a:cs typeface="Andale Mono" charset="0"/>
              </a:rPr>
              <a:t>n hover gray fades in</a:t>
            </a:r>
            <a:endParaRPr lang="en-US" sz="2400" dirty="0">
              <a:latin typeface="Andale Mono" charset="0"/>
              <a:ea typeface="Andale Mono" charset="0"/>
              <a:cs typeface="Andale Mono" charset="0"/>
            </a:endParaRPr>
          </a:p>
        </p:txBody>
      </p:sp>
    </p:spTree>
    <p:extLst>
      <p:ext uri="{BB962C8B-B14F-4D97-AF65-F5344CB8AC3E}">
        <p14:creationId xmlns:p14="http://schemas.microsoft.com/office/powerpoint/2010/main" val="16080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smtClean="0"/>
              <a:t>GITHUB</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 y="5640924"/>
            <a:ext cx="9144000" cy="1217076"/>
          </a:xfrm>
          <a:prstGeom prst="rect">
            <a:avLst/>
          </a:prstGeom>
        </p:spPr>
      </p:pic>
      <p:sp>
        <p:nvSpPr>
          <p:cNvPr id="3" name="TextBox 2"/>
          <p:cNvSpPr txBox="1"/>
          <p:nvPr/>
        </p:nvSpPr>
        <p:spPr>
          <a:xfrm>
            <a:off x="0" y="3316636"/>
            <a:ext cx="9143999" cy="738664"/>
          </a:xfrm>
          <a:prstGeom prst="rect">
            <a:avLst/>
          </a:prstGeom>
          <a:noFill/>
        </p:spPr>
        <p:txBody>
          <a:bodyPr wrap="square" rtlCol="0">
            <a:spAutoFit/>
          </a:bodyPr>
          <a:lstStyle/>
          <a:p>
            <a:pPr marL="285750" marR="0" lvl="0" indent="-285750" algn="ctr" defTabSz="914400" eaLnBrk="1" fontAlgn="auto" latinLnBrk="0" hangingPunct="1">
              <a:lnSpc>
                <a:spcPct val="100000"/>
              </a:lnSpc>
              <a:spcBef>
                <a:spcPts val="0"/>
              </a:spcBef>
              <a:spcAft>
                <a:spcPts val="0"/>
              </a:spcAft>
              <a:buClrTx/>
              <a:buSzTx/>
              <a:buFontTx/>
              <a:buNone/>
              <a:tabLst/>
              <a:defRPr/>
            </a:pPr>
            <a:endParaRPr lang="en-US" dirty="0" smtClean="0"/>
          </a:p>
          <a:p>
            <a:pPr marL="285750" indent="-285750" algn="ctr" defTabSz="914400"/>
            <a:r>
              <a:rPr lang="en-US" sz="2400" dirty="0" err="1">
                <a:latin typeface="Andale Mono" charset="0"/>
                <a:ea typeface="Andale Mono" charset="0"/>
                <a:cs typeface="Andale Mono" charset="0"/>
              </a:rPr>
              <a:t>github.com</a:t>
            </a:r>
            <a:r>
              <a:rPr lang="en-US" sz="2400" dirty="0">
                <a:latin typeface="Andale Mono" charset="0"/>
                <a:ea typeface="Andale Mono" charset="0"/>
                <a:cs typeface="Andale Mono" charset="0"/>
              </a:rPr>
              <a:t>/</a:t>
            </a:r>
            <a:r>
              <a:rPr lang="en-US" sz="2400" dirty="0" err="1">
                <a:latin typeface="Andale Mono" charset="0"/>
                <a:ea typeface="Andale Mono" charset="0"/>
                <a:cs typeface="Andale Mono" charset="0"/>
              </a:rPr>
              <a:t>feelitloveit</a:t>
            </a:r>
            <a:r>
              <a:rPr lang="en-US" sz="2400" dirty="0">
                <a:latin typeface="Andale Mono" charset="0"/>
                <a:ea typeface="Andale Mono" charset="0"/>
                <a:cs typeface="Andale Mono" charset="0"/>
              </a:rPr>
              <a:t>/</a:t>
            </a:r>
            <a:r>
              <a:rPr lang="en-US" sz="2400" dirty="0" err="1">
                <a:latin typeface="Andale Mono" charset="0"/>
                <a:ea typeface="Andale Mono" charset="0"/>
                <a:cs typeface="Andale Mono" charset="0"/>
              </a:rPr>
              <a:t>cssworkshop</a:t>
            </a:r>
            <a:endParaRPr lang="en-US" sz="2400" dirty="0">
              <a:latin typeface="Andale Mono" charset="0"/>
              <a:ea typeface="Andale Mono" charset="0"/>
              <a:cs typeface="Andale Mono" charset="0"/>
            </a:endParaRPr>
          </a:p>
        </p:txBody>
      </p:sp>
    </p:spTree>
    <p:extLst>
      <p:ext uri="{BB962C8B-B14F-4D97-AF65-F5344CB8AC3E}">
        <p14:creationId xmlns:p14="http://schemas.microsoft.com/office/powerpoint/2010/main" val="2064616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QUESTIONS?</a:t>
            </a:r>
            <a:endParaRPr lang="en-US" b="1" dirty="0"/>
          </a:p>
        </p:txBody>
      </p:sp>
      <p:sp>
        <p:nvSpPr>
          <p:cNvPr id="6" name="Text Placeholder 5"/>
          <p:cNvSpPr>
            <a:spLocks noGrp="1"/>
          </p:cNvSpPr>
          <p:nvPr>
            <p:ph type="body" idx="1"/>
          </p:nvPr>
        </p:nvSpPr>
        <p:spPr/>
        <p:txBody>
          <a:bodyPr>
            <a:normAutofit/>
          </a:bodyPr>
          <a:lstStyle/>
          <a:p>
            <a:pPr algn="ctr"/>
            <a:r>
              <a:rPr lang="en-US" sz="2400" dirty="0" smtClean="0">
                <a:latin typeface="Andale Mono" charset="0"/>
                <a:ea typeface="Andale Mono" charset="0"/>
                <a:cs typeface="Andale Mono" charset="0"/>
              </a:rPr>
              <a:t>guntherclaes@lemonade.be</a:t>
            </a:r>
          </a:p>
          <a:p>
            <a:pPr algn="ctr"/>
            <a:r>
              <a:rPr lang="en-US" sz="2400" dirty="0" smtClean="0">
                <a:latin typeface="Andale Mono" charset="0"/>
                <a:ea typeface="Andale Mono" charset="0"/>
                <a:cs typeface="Andale Mono" charset="0"/>
              </a:rPr>
              <a:t>@</a:t>
            </a:r>
            <a:r>
              <a:rPr lang="en-US" sz="2400" dirty="0" err="1" smtClean="0">
                <a:latin typeface="Andale Mono" charset="0"/>
                <a:ea typeface="Andale Mono" charset="0"/>
                <a:cs typeface="Andale Mono" charset="0"/>
              </a:rPr>
              <a:t>guntherclaes</a:t>
            </a:r>
            <a:r>
              <a:rPr lang="en-US" sz="2400" dirty="0" smtClean="0">
                <a:latin typeface="Andale Mono" charset="0"/>
                <a:ea typeface="Andale Mono" charset="0"/>
                <a:cs typeface="Andale Mono" charset="0"/>
              </a:rPr>
              <a:t> on slack</a:t>
            </a:r>
            <a:endParaRPr lang="en-US" sz="2400" dirty="0">
              <a:latin typeface="Andale Mono" charset="0"/>
              <a:ea typeface="Andale Mono" charset="0"/>
              <a:cs typeface="Andale Mono" charset="0"/>
            </a:endParaRPr>
          </a:p>
        </p:txBody>
      </p:sp>
    </p:spTree>
    <p:extLst>
      <p:ext uri="{BB962C8B-B14F-4D97-AF65-F5344CB8AC3E}">
        <p14:creationId xmlns:p14="http://schemas.microsoft.com/office/powerpoint/2010/main" val="2008116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6" name="TextBox 5"/>
          <p:cNvSpPr txBox="1"/>
          <p:nvPr/>
        </p:nvSpPr>
        <p:spPr>
          <a:xfrm>
            <a:off x="544411"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a:t>
            </a:r>
            <a:r>
              <a:rPr lang="nl-BE" dirty="0" smtClean="0">
                <a:latin typeface="Andale Mono" charset="0"/>
                <a:ea typeface="Andale Mono" charset="0"/>
                <a:cs typeface="Andale Mono" charset="0"/>
              </a:rPr>
              <a:t>container .item{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659455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6" name="TextBox 5"/>
          <p:cNvSpPr txBox="1"/>
          <p:nvPr/>
        </p:nvSpPr>
        <p:spPr>
          <a:xfrm>
            <a:off x="544411"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a:t>
            </a:r>
            <a:r>
              <a:rPr lang="nl-BE" dirty="0" smtClean="0">
                <a:latin typeface="Andale Mono" charset="0"/>
                <a:ea typeface="Andale Mono" charset="0"/>
                <a:cs typeface="Andale Mono" charset="0"/>
              </a:rPr>
              <a:t>container .item{</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background-color: #FFFFFF;</a:t>
            </a:r>
          </a:p>
          <a:p>
            <a:r>
              <a:rPr lang="nl-BE" dirty="0" smtClean="0">
                <a:latin typeface="Andale Mono" charset="0"/>
                <a:ea typeface="Andale Mono" charset="0"/>
                <a:cs typeface="Andale Mono" charset="0"/>
              </a:rPr>
              <a:t>	color: #000000;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368453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7" name="TextBox 6"/>
          <p:cNvSpPr txBox="1"/>
          <p:nvPr/>
        </p:nvSpPr>
        <p:spPr>
          <a:xfrm>
            <a:off x="550190" y="2503279"/>
            <a:ext cx="8043620" cy="1477328"/>
          </a:xfrm>
          <a:prstGeom prst="rect">
            <a:avLst/>
          </a:prstGeom>
          <a:solidFill>
            <a:schemeClr val="accent2">
              <a:lumMod val="60000"/>
              <a:lumOff val="40000"/>
            </a:schemeClr>
          </a:solidFill>
        </p:spPr>
        <p:txBody>
          <a:bodyPr wrap="square" rtlCol="0">
            <a:spAutoFit/>
          </a:bodyPr>
          <a:lstStyle/>
          <a:p>
            <a:r>
              <a:rPr lang="en-US" dirty="0" smtClean="0">
                <a:latin typeface="Andale Mono" charset="0"/>
                <a:ea typeface="Andale Mono" charset="0"/>
                <a:cs typeface="Andale Mono" charset="0"/>
              </a:rPr>
              <a:t>&lt;div id=“container”&gt;</a:t>
            </a:r>
          </a:p>
          <a:p>
            <a:r>
              <a:rPr lang="en-US" dirty="0">
                <a:latin typeface="Andale Mono" charset="0"/>
                <a:ea typeface="Andale Mono" charset="0"/>
                <a:cs typeface="Andale Mono" charset="0"/>
              </a:rPr>
              <a:t>	</a:t>
            </a:r>
            <a:r>
              <a:rPr lang="en-US" dirty="0" smtClean="0">
                <a:latin typeface="Andale Mono" charset="0"/>
                <a:ea typeface="Andale Mono" charset="0"/>
                <a:cs typeface="Andale Mono" charset="0"/>
              </a:rPr>
              <a:t>&lt;div class=“item active”&gt;content&lt;/div&gt;</a:t>
            </a:r>
          </a:p>
          <a:p>
            <a:pPr lvl="1"/>
            <a:r>
              <a:rPr lang="en-US" dirty="0">
                <a:latin typeface="Andale Mono" charset="0"/>
                <a:ea typeface="Andale Mono" charset="0"/>
                <a:cs typeface="Andale Mono" charset="0"/>
              </a:rPr>
              <a:t>&lt;div class=“item”&gt;content&lt;/div&gt;</a:t>
            </a:r>
          </a:p>
          <a:p>
            <a:pPr lvl="1"/>
            <a:r>
              <a:rPr lang="en-US" dirty="0">
                <a:latin typeface="Andale Mono" charset="0"/>
                <a:ea typeface="Andale Mono" charset="0"/>
                <a:cs typeface="Andale Mono" charset="0"/>
              </a:rPr>
              <a:t>&lt;div class=“item”&gt;content&lt;/div&gt;</a:t>
            </a:r>
          </a:p>
          <a:p>
            <a:r>
              <a:rPr lang="en-US" dirty="0" smtClean="0">
                <a:latin typeface="Andale Mono" charset="0"/>
                <a:ea typeface="Andale Mono" charset="0"/>
                <a:cs typeface="Andale Mono" charset="0"/>
              </a:rPr>
              <a:t>&lt;/div&gt;</a:t>
            </a:r>
            <a:endParaRPr lang="en-US" dirty="0">
              <a:latin typeface="Andale Mono" charset="0"/>
              <a:ea typeface="Andale Mono" charset="0"/>
              <a:cs typeface="Andale Mono" charset="0"/>
            </a:endParaRPr>
          </a:p>
        </p:txBody>
      </p:sp>
      <p:sp>
        <p:nvSpPr>
          <p:cNvPr id="8" name="TextBox 7"/>
          <p:cNvSpPr txBox="1"/>
          <p:nvPr/>
        </p:nvSpPr>
        <p:spPr>
          <a:xfrm>
            <a:off x="550190" y="4330474"/>
            <a:ext cx="8043620" cy="1200329"/>
          </a:xfrm>
          <a:prstGeom prst="rect">
            <a:avLst/>
          </a:prstGeom>
          <a:solidFill>
            <a:schemeClr val="accent1">
              <a:lumMod val="60000"/>
              <a:lumOff val="40000"/>
            </a:schemeClr>
          </a:solidFill>
        </p:spPr>
        <p:txBody>
          <a:bodyPr wrap="square" rtlCol="0">
            <a:spAutoFit/>
          </a:bodyPr>
          <a:lstStyle/>
          <a:p>
            <a:r>
              <a:rPr lang="nl-BE" dirty="0">
                <a:latin typeface="Andale Mono" charset="0"/>
                <a:ea typeface="Andale Mono" charset="0"/>
                <a:cs typeface="Andale Mono" charset="0"/>
              </a:rPr>
              <a:t>.item{</a:t>
            </a:r>
          </a:p>
          <a:p>
            <a:r>
              <a:rPr lang="nl-BE" dirty="0">
                <a:latin typeface="Andale Mono" charset="0"/>
                <a:ea typeface="Andale Mono" charset="0"/>
                <a:cs typeface="Andale Mono" charset="0"/>
              </a:rPr>
              <a:t>	background-color: #FFFFFF;</a:t>
            </a:r>
          </a:p>
          <a:p>
            <a:r>
              <a:rPr lang="nl-BE" dirty="0">
                <a:latin typeface="Andale Mono" charset="0"/>
                <a:ea typeface="Andale Mono" charset="0"/>
                <a:cs typeface="Andale Mono" charset="0"/>
              </a:rPr>
              <a:t>	color: #000000;</a:t>
            </a:r>
          </a:p>
          <a:p>
            <a:r>
              <a:rPr lang="nl-BE" dirty="0">
                <a:latin typeface="Andale Mono" charset="0"/>
                <a:ea typeface="Andale Mono" charset="0"/>
                <a:cs typeface="Andale Mono" charset="0"/>
              </a:rPr>
              <a:t>}</a:t>
            </a:r>
            <a:endParaRPr lang="en-US" dirty="0">
              <a:latin typeface="Andale Mono" charset="0"/>
              <a:ea typeface="Andale Mono" charset="0"/>
              <a:cs typeface="Andale Mono" charset="0"/>
            </a:endParaRPr>
          </a:p>
        </p:txBody>
      </p:sp>
      <p:sp>
        <p:nvSpPr>
          <p:cNvPr id="6" name="TextBox 5"/>
          <p:cNvSpPr txBox="1"/>
          <p:nvPr/>
        </p:nvSpPr>
        <p:spPr>
          <a:xfrm>
            <a:off x="550190" y="5503966"/>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.item.active{</a:t>
            </a:r>
          </a:p>
          <a:p>
            <a:r>
              <a:rPr lang="nl-BE" dirty="0" smtClean="0">
                <a:latin typeface="Andale Mono" charset="0"/>
                <a:ea typeface="Andale Mono" charset="0"/>
                <a:cs typeface="Andale Mono" charset="0"/>
              </a:rPr>
              <a:t>	color: #F4D82A;</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732030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selections</a:t>
            </a:r>
            <a:endParaRPr lang="en-US" dirty="0"/>
          </a:p>
        </p:txBody>
      </p:sp>
      <p:sp>
        <p:nvSpPr>
          <p:cNvPr id="8" name="TextBox 7"/>
          <p:cNvSpPr txBox="1"/>
          <p:nvPr/>
        </p:nvSpPr>
        <p:spPr>
          <a:xfrm>
            <a:off x="553112" y="2610162"/>
            <a:ext cx="8043620" cy="923330"/>
          </a:xfrm>
          <a:prstGeom prst="rect">
            <a:avLst/>
          </a:prstGeom>
          <a:solidFill>
            <a:schemeClr val="accent1">
              <a:lumMod val="60000"/>
              <a:lumOff val="40000"/>
            </a:schemeClr>
          </a:solidFill>
        </p:spPr>
        <p:txBody>
          <a:bodyPr wrap="square" rtlCol="0">
            <a:spAutoFit/>
          </a:bodyPr>
          <a:lstStyle/>
          <a:p>
            <a:r>
              <a:rPr lang="nl-BE" dirty="0" smtClean="0">
                <a:latin typeface="Andale Mono" charset="0"/>
                <a:ea typeface="Andale Mono" charset="0"/>
                <a:cs typeface="Andale Mono" charset="0"/>
              </a:rPr>
              <a:t>a {</a:t>
            </a:r>
          </a:p>
          <a:p>
            <a:r>
              <a:rPr lang="nl-BE" dirty="0">
                <a:latin typeface="Andale Mono" charset="0"/>
                <a:ea typeface="Andale Mono" charset="0"/>
                <a:cs typeface="Andale Mono" charset="0"/>
              </a:rPr>
              <a:t>	</a:t>
            </a:r>
            <a:r>
              <a:rPr lang="nl-BE" dirty="0" smtClean="0">
                <a:latin typeface="Andale Mono" charset="0"/>
                <a:ea typeface="Andale Mono" charset="0"/>
                <a:cs typeface="Andale Mono" charset="0"/>
              </a:rPr>
              <a:t>color:#000000;</a:t>
            </a:r>
          </a:p>
          <a:p>
            <a:r>
              <a:rPr lang="nl-BE" dirty="0" smtClean="0">
                <a:latin typeface="Andale Mono" charset="0"/>
                <a:ea typeface="Andale Mono" charset="0"/>
                <a:cs typeface="Andale Mono" charset="0"/>
              </a:rPr>
              <a:t>}</a:t>
            </a:r>
            <a:endParaRPr lang="en-US" dirty="0">
              <a:latin typeface="Andale Mono" charset="0"/>
              <a:ea typeface="Andale Mono" charset="0"/>
              <a:cs typeface="Andale Mono" charset="0"/>
            </a:endParaRPr>
          </a:p>
        </p:txBody>
      </p:sp>
    </p:spTree>
    <p:extLst>
      <p:ext uri="{BB962C8B-B14F-4D97-AF65-F5344CB8AC3E}">
        <p14:creationId xmlns:p14="http://schemas.microsoft.com/office/powerpoint/2010/main" val="1003117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5468</TotalTime>
  <Words>461</Words>
  <Application>Microsoft Macintosh PowerPoint</Application>
  <PresentationFormat>On-screen Show (4:3)</PresentationFormat>
  <Paragraphs>262</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Andale Mono</vt:lpstr>
      <vt:lpstr>Gill Sans MT</vt:lpstr>
      <vt:lpstr>HGMaruGothicMPRO</vt:lpstr>
      <vt:lpstr>Arial</vt:lpstr>
      <vt:lpstr>Parcel</vt:lpstr>
      <vt:lpstr>CSS</vt:lpstr>
      <vt:lpstr>Why?</vt:lpstr>
      <vt:lpstr>usage</vt:lpstr>
      <vt:lpstr>Inclusions</vt:lpstr>
      <vt:lpstr>selections</vt:lpstr>
      <vt:lpstr>selections</vt:lpstr>
      <vt:lpstr>selections</vt:lpstr>
      <vt:lpstr>selections</vt:lpstr>
      <vt:lpstr>selections</vt:lpstr>
      <vt:lpstr>Margin vs padding</vt:lpstr>
      <vt:lpstr>PowerPoint Presentation</vt:lpstr>
      <vt:lpstr>PowerPoint Presentation</vt:lpstr>
      <vt:lpstr>Notation</vt:lpstr>
      <vt:lpstr>Border</vt:lpstr>
      <vt:lpstr>Animations</vt:lpstr>
      <vt:lpstr>Media-queries</vt:lpstr>
      <vt:lpstr>transitions</vt:lpstr>
      <vt:lpstr>transitions</vt:lpstr>
      <vt:lpstr>transitions</vt:lpstr>
      <vt:lpstr>Animations</vt:lpstr>
      <vt:lpstr>Positioning</vt:lpstr>
      <vt:lpstr>Postition</vt:lpstr>
      <vt:lpstr>Position: static</vt:lpstr>
      <vt:lpstr>Position: static</vt:lpstr>
      <vt:lpstr>Position: relative</vt:lpstr>
      <vt:lpstr>Position: relative</vt:lpstr>
      <vt:lpstr>Position: fixed</vt:lpstr>
      <vt:lpstr>Position: absolute</vt:lpstr>
      <vt:lpstr>Position: absolute</vt:lpstr>
      <vt:lpstr>Position: absolute</vt:lpstr>
      <vt:lpstr>float</vt:lpstr>
      <vt:lpstr>Float</vt:lpstr>
      <vt:lpstr>Float</vt:lpstr>
      <vt:lpstr>Overflow</vt:lpstr>
      <vt:lpstr>Overflow</vt:lpstr>
      <vt:lpstr>Overflow</vt:lpstr>
      <vt:lpstr>Overflow</vt:lpstr>
      <vt:lpstr>Selections</vt:lpstr>
      <vt:lpstr>SELECTIONS</vt:lpstr>
      <vt:lpstr>SELECTIONS</vt:lpstr>
      <vt:lpstr>SELECTIONS</vt:lpstr>
      <vt:lpstr>SELECTIONS</vt:lpstr>
      <vt:lpstr>hover</vt:lpstr>
      <vt:lpstr>atributes</vt:lpstr>
      <vt:lpstr>Pseudo-elements</vt:lpstr>
      <vt:lpstr>FUTURE</vt:lpstr>
      <vt:lpstr>Engine prefix</vt:lpstr>
      <vt:lpstr>Sass &amp; less &amp; …</vt:lpstr>
      <vt:lpstr>Sass</vt:lpstr>
      <vt:lpstr>Playtime</vt:lpstr>
      <vt:lpstr>ZILL navbar</vt:lpstr>
      <vt:lpstr>GITHUB</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Gunther Claes</dc:creator>
  <cp:lastModifiedBy>Gunther Claes</cp:lastModifiedBy>
  <cp:revision>32</cp:revision>
  <cp:lastPrinted>2016-04-19T08:25:09Z</cp:lastPrinted>
  <dcterms:created xsi:type="dcterms:W3CDTF">2016-04-15T13:57:29Z</dcterms:created>
  <dcterms:modified xsi:type="dcterms:W3CDTF">2016-04-19T09:16:17Z</dcterms:modified>
</cp:coreProperties>
</file>