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media/image2.png" ContentType="image/png"/>
  <Override PartName="/ppt/media/image12.png" ContentType="image/png"/>
  <Override PartName="/ppt/media/image10.png" ContentType="image/png"/>
  <Override PartName="/ppt/media/image3.png" ContentType="image/png"/>
  <Override PartName="/ppt/media/image13.png" ContentType="image/png"/>
  <Override PartName="/ppt/media/image11.png" ContentType="image/png"/>
  <Override PartName="/ppt/media/image1.png" ContentType="image/png"/>
  <Override PartName="/ppt/media/image14.png" ContentType="image/png"/>
  <Override PartName="/ppt/media/image4.png" ContentType="image/png"/>
  <Override PartName="/ppt/media/image15.png" ContentType="image/png"/>
  <Override PartName="/ppt/media/image5.png" ContentType="image/png"/>
  <Override PartName="/ppt/media/image16.png" ContentType="image/png"/>
  <Override PartName="/ppt/media/image6.png" ContentType="image/png"/>
  <Override PartName="/ppt/media/image8.png" ContentType="image/png"/>
  <Override PartName="/ppt/media/image7.png" ContentType="image/png"/>
  <Override PartName="/ppt/media/image17.png" ContentType="image/png"/>
  <Override PartName="/ppt/media/image9.png" ContentType="image/png"/>
  <Override PartName="/ppt/_rels/presentation.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dt" idx="2"/>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dt" idx="2"/>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dt" idx="2"/>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dt" idx="2"/>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dt" idx="2"/>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fr-F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dt" idx="2"/>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4240" cy="2642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1" name=""/>
          <p:cNvSpPr/>
          <p:nvPr/>
        </p:nvSpPr>
        <p:spPr>
          <a:xfrm>
            <a:off x="0" y="0"/>
            <a:ext cx="10074240" cy="1209240"/>
          </a:xfrm>
          <a:prstGeom prst="rect">
            <a:avLst/>
          </a:prstGeom>
          <a:solidFill>
            <a:srgbClr val="2c3e50"/>
          </a:solidFill>
          <a:ln w="10800">
            <a:noFill/>
          </a:ln>
        </p:spPr>
        <p:style>
          <a:lnRef idx="0"/>
          <a:fillRef idx="0"/>
          <a:effectRef idx="0"/>
          <a:fontRef idx="minor"/>
        </p:style>
        <p:txBody>
          <a:bodyPr lIns="90000" rIns="90000" tIns="45000" bIns="45000" anchor="t">
            <a:noAutofit/>
          </a:bodyPr>
          <a:p>
            <a:endParaRPr b="0" lang="fr-FR" sz="1800" spc="-1" strike="noStrike">
              <a:solidFill>
                <a:srgbClr val="ffffff"/>
              </a:solidFill>
              <a:latin typeface="Arial"/>
            </a:endParaRPr>
          </a:p>
        </p:txBody>
      </p:sp>
      <p:sp>
        <p:nvSpPr>
          <p:cNvPr id="2" name="PlaceHolder 1"/>
          <p:cNvSpPr>
            <a:spLocks noGrp="1"/>
          </p:cNvSpPr>
          <p:nvPr>
            <p:ph type="ftr" idx="1"/>
          </p:nvPr>
        </p:nvSpPr>
        <p:spPr>
          <a:xfrm>
            <a:off x="3420000" y="5400000"/>
            <a:ext cx="3234240" cy="264240"/>
          </a:xfrm>
          <a:prstGeom prst="rect">
            <a:avLst/>
          </a:prstGeom>
          <a:noFill/>
          <a:ln w="72000">
            <a:noFill/>
          </a:ln>
        </p:spPr>
        <p:txBody>
          <a:bodyPr lIns="0" rIns="0" tIns="0" bIns="0" anchor="t">
            <a:noAutofit/>
          </a:bodyPr>
          <a:lstStyle>
            <a:lvl1pPr indent="0" algn="ctr">
              <a:lnSpc>
                <a:spcPct val="100000"/>
              </a:lnSpc>
              <a:buNone/>
              <a:tabLst>
                <a:tab algn="l" pos="0"/>
              </a:tabLst>
              <a:defRPr b="1" lang="fr-FR" sz="1800" spc="-1" strike="noStrike">
                <a:solidFill>
                  <a:srgbClr val="ffffff"/>
                </a:solidFill>
                <a:latin typeface="Source Sans Pro Black"/>
              </a:defRPr>
            </a:lvl1pPr>
          </a:lstStyle>
          <a:p>
            <a:pPr indent="0" algn="ctr">
              <a:lnSpc>
                <a:spcPct val="100000"/>
              </a:lnSpc>
              <a:buNone/>
              <a:tabLst>
                <a:tab algn="l" pos="0"/>
              </a:tabLst>
            </a:pPr>
            <a:r>
              <a:rPr b="1" lang="fr-FR" sz="1800" spc="-1" strike="noStrike">
                <a:solidFill>
                  <a:srgbClr val="ffffff"/>
                </a:solidFill>
                <a:latin typeface="Source Sans Pro Black"/>
              </a:rPr>
              <a:t>&lt;footer&gt;</a:t>
            </a:r>
            <a:endParaRPr b="0" lang="fr-FR" sz="1800" spc="-1" strike="noStrike">
              <a:solidFill>
                <a:srgbClr val="000000"/>
              </a:solidFill>
              <a:latin typeface="Times New Roman"/>
            </a:endParaRPr>
          </a:p>
        </p:txBody>
      </p:sp>
      <p:sp>
        <p:nvSpPr>
          <p:cNvPr id="3" name="PlaceHolder 2"/>
          <p:cNvSpPr>
            <a:spLocks noGrp="1"/>
          </p:cNvSpPr>
          <p:nvPr>
            <p:ph type="dt" idx="2"/>
          </p:nvPr>
        </p:nvSpPr>
        <p:spPr>
          <a:xfrm>
            <a:off x="360000" y="5400000"/>
            <a:ext cx="2874240" cy="264240"/>
          </a:xfrm>
          <a:prstGeom prst="rect">
            <a:avLst/>
          </a:prstGeom>
          <a:noFill/>
          <a:ln w="72000">
            <a:noFill/>
          </a:ln>
        </p:spPr>
        <p:txBody>
          <a:bodyPr lIns="0" rIns="0" tIns="0" bIns="0" anchor="t">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&lt;date/time&gt;</a:t>
            </a:r>
            <a:endParaRPr b="0" lang="fr-FR" sz="1400" spc="-1" strike="noStrike">
              <a:solidFill>
                <a:srgbClr val="000000"/>
              </a:solidFill>
              <a:latin typeface="Times New Roman"/>
            </a:endParaRPr>
          </a:p>
        </p:txBody>
      </p:sp>
      <p:sp>
        <p:nvSpPr>
          <p:cNvPr id="4"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FR" sz="4400" spc="-1" strike="noStrike">
                <a:solidFill>
                  <a:srgbClr val="000000"/>
                </a:solidFill>
                <a:latin typeface="Arial"/>
              </a:rPr>
              <a:t>Click to edit the title text format</a:t>
            </a:r>
            <a:endParaRPr b="0" lang="fr-FR" sz="4400" spc="-1" strike="noStrike">
              <a:solidFill>
                <a:srgbClr val="000000"/>
              </a:solidFill>
              <a:latin typeface="Arial"/>
            </a:endParaRPr>
          </a:p>
        </p:txBody>
      </p:sp>
      <p:sp>
        <p:nvSpPr>
          <p:cNvPr id="5"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Click to edit the outline text format</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Outline Level</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Third Outline Level</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Fourth Outline Level</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 descr=""/>
          <p:cNvPicPr/>
          <p:nvPr/>
        </p:nvPicPr>
        <p:blipFill>
          <a:blip r:embed="rId1"/>
          <a:stretch/>
        </p:blipFill>
        <p:spPr>
          <a:xfrm>
            <a:off x="0" y="0"/>
            <a:ext cx="10153800" cy="4314240"/>
          </a:xfrm>
          <a:prstGeom prst="rect">
            <a:avLst/>
          </a:prstGeom>
          <a:ln w="10800">
            <a:noFill/>
          </a:ln>
        </p:spPr>
      </p:pic>
      <p:sp>
        <p:nvSpPr>
          <p:cNvPr id="43" name=""/>
          <p:cNvSpPr/>
          <p:nvPr/>
        </p:nvSpPr>
        <p:spPr>
          <a:xfrm>
            <a:off x="714600" y="4392000"/>
            <a:ext cx="9354240" cy="714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ARALLEL </a:t>
            </a:r>
            <a:r>
              <a:rPr b="1" lang="en-US" sz="2700" spc="-1" strike="noStrike">
                <a:solidFill>
                  <a:srgbClr val="ff0000"/>
                </a:solidFill>
                <a:latin typeface="Source Sans Pro Black"/>
                <a:ea typeface="DejaVu Sans"/>
              </a:rPr>
              <a:t>P</a:t>
            </a:r>
            <a:r>
              <a:rPr b="1" lang="en-US" sz="2700" spc="-1" strike="noStrike">
                <a:solidFill>
                  <a:srgbClr val="000000"/>
                </a:solidFill>
                <a:latin typeface="Source Sans Pro Black"/>
                <a:ea typeface="DejaVu Sans"/>
              </a:rPr>
              <a:t>ROGRAMMING... </a:t>
            </a:r>
            <a:endParaRPr b="0" lang="fr-FR" sz="2700" spc="-1" strike="noStrike">
              <a:solidFill>
                <a:srgbClr val="000000"/>
              </a:solidFill>
              <a:latin typeface="Arial"/>
            </a:endParaRPr>
          </a:p>
        </p:txBody>
      </p:sp>
      <p:sp>
        <p:nvSpPr>
          <p:cNvPr id="44" name=""/>
          <p:cNvSpPr/>
          <p:nvPr/>
        </p:nvSpPr>
        <p:spPr>
          <a:xfrm>
            <a:off x="3240000" y="5055120"/>
            <a:ext cx="3447360" cy="268920"/>
          </a:xfrm>
          <a:custGeom>
            <a:avLst/>
            <a:gdLst>
              <a:gd name="textAreaLeft" fmla="*/ 0 w 3447360"/>
              <a:gd name="textAreaRight" fmla="*/ 3447720 w 3447360"/>
              <a:gd name="textAreaTop" fmla="*/ 0 h 268920"/>
              <a:gd name="textAreaBottom" fmla="*/ 269280 h 26892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200" spc="-1" strike="noStrike">
                <a:solidFill>
                  <a:srgbClr val="000000"/>
                </a:solidFill>
                <a:latin typeface="Arial"/>
                <a:ea typeface="源ノ角ゴシック Normal"/>
              </a:rPr>
              <a:t>By Patrick Lemoine 2023.</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2"/>
          <p:cNvSpPr/>
          <p:nvPr/>
        </p:nvSpPr>
        <p:spPr>
          <a:xfrm>
            <a:off x="3549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Runtime Interface</a:t>
            </a:r>
            <a:endParaRPr b="0" lang="fr-FR" sz="2700" spc="-1" strike="noStrike">
              <a:solidFill>
                <a:srgbClr val="000000"/>
              </a:solidFill>
              <a:latin typeface="Arial"/>
            </a:endParaRPr>
          </a:p>
        </p:txBody>
      </p:sp>
      <p:sp>
        <p:nvSpPr>
          <p:cNvPr id="79" name=""/>
          <p:cNvSpPr/>
          <p:nvPr/>
        </p:nvSpPr>
        <p:spPr>
          <a:xfrm>
            <a:off x="1917720" y="1414440"/>
            <a:ext cx="7981920" cy="382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waitAllTasks</a:t>
            </a:r>
            <a:r>
              <a:rPr b="0" lang="en-US" sz="1400" spc="-1" strike="noStrike">
                <a:solidFill>
                  <a:srgbClr val="000000"/>
                </a:solidFill>
                <a:latin typeface="Times New Roman"/>
                <a:ea typeface="DejaVu Sans"/>
              </a:rPr>
              <a:t>()</a:t>
            </a:r>
            <a:endParaRPr b="0" lang="fr-FR" sz="1400" spc="-1" strike="noStrike">
              <a:solidFill>
                <a:srgbClr val="000000"/>
              </a:solidFill>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Waits until all the tasks that have been pushed to the runtime up to this point have finished.</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a:t>
            </a:r>
            <a:r>
              <a:rPr b="1" lang="en-US" sz="1400" spc="-1" strike="noStrike">
                <a:solidFill>
                  <a:srgbClr val="2a6099"/>
                </a:solidFill>
                <a:latin typeface="Times New Roman"/>
                <a:ea typeface="DejaVu Sans"/>
              </a:rPr>
              <a:t> waitRemain</a:t>
            </a:r>
            <a:r>
              <a:rPr b="0" lang="en-US" sz="1400" spc="-1" strike="noStrike">
                <a:solidFill>
                  <a:srgbClr val="000000"/>
                </a:solidFill>
                <a:latin typeface="Times New Roman"/>
                <a:ea typeface="DejaVu Sans"/>
              </a:rPr>
              <a:t>(const long int windowSize)</a:t>
            </a:r>
            <a:endParaRPr b="0" lang="fr-FR" sz="1400" spc="-1" strike="noStrike">
              <a:solidFill>
                <a:srgbClr val="000000"/>
              </a:solidFill>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Waits until the number of still unprocessed tasks becomes less than or equal to windowSize.</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a:t>
            </a:r>
            <a:r>
              <a:rPr b="1" lang="en-US" sz="1400" spc="-1" strike="noStrike">
                <a:solidFill>
                  <a:srgbClr val="2a6099"/>
                </a:solidFill>
                <a:latin typeface="Times New Roman"/>
                <a:ea typeface="DejaVu Sans"/>
              </a:rPr>
              <a:t> stopAllThreads</a:t>
            </a:r>
            <a:r>
              <a:rPr b="0" lang="en-US" sz="1400" spc="-1" strike="noStrike">
                <a:solidFill>
                  <a:srgbClr val="000000"/>
                </a:solidFill>
                <a:latin typeface="Times New Roman"/>
                <a:ea typeface="DejaVu Sans"/>
              </a:rPr>
              <a:t>()</a:t>
            </a:r>
            <a:endParaRPr b="0" lang="fr-FR" sz="1400" spc="-1" strike="noStrike">
              <a:solidFill>
                <a:srgbClr val="000000"/>
              </a:solidFill>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The method expects all tasks to have already finished, therefore you should always </a:t>
            </a:r>
            <a:endParaRPr b="0" lang="fr-FR" sz="1400" spc="-1" strike="noStrike">
              <a:solidFill>
                <a:srgbClr val="000000"/>
              </a:solidFill>
              <a:latin typeface="Arial"/>
            </a:endParaRPr>
          </a:p>
          <a:p>
            <a:pPr lvl="2" marL="648000" indent="-216000">
              <a:lnSpc>
                <a:spcPct val="100000"/>
              </a:lnSpc>
              <a:buClr>
                <a:srgbClr val="000000"/>
              </a:buClr>
              <a:buSzPct val="45000"/>
              <a:buFont typeface="Wingdings" charset="2"/>
              <a:buChar char=""/>
            </a:pPr>
            <a:r>
              <a:rPr b="1" i="1" lang="en-US" sz="1400" spc="-1" strike="noStrike">
                <a:solidFill>
                  <a:srgbClr val="000000"/>
                </a:solidFill>
                <a:latin typeface="Times New Roman"/>
                <a:ea typeface="DejaVu Sans"/>
              </a:rPr>
              <a:t>call waitAllTasks() before</a:t>
            </a:r>
            <a:r>
              <a:rPr b="0" i="1" lang="en-US" sz="1400" spc="-1" strike="noStrike">
                <a:solidFill>
                  <a:srgbClr val="000000"/>
                </a:solidFill>
                <a:latin typeface="Times New Roman"/>
                <a:ea typeface="DejaVu Sans"/>
              </a:rPr>
              <a:t> calling this method.</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int </a:t>
            </a:r>
            <a:r>
              <a:rPr b="1" lang="en-US" sz="1400" spc="-1" strike="noStrike">
                <a:solidFill>
                  <a:srgbClr val="2a6099"/>
                </a:solidFill>
                <a:latin typeface="Times New Roman"/>
                <a:ea typeface="DejaVu Sans"/>
              </a:rPr>
              <a:t>getNbThreads</a:t>
            </a:r>
            <a:r>
              <a:rPr b="0" lang="en-US" sz="1400" spc="-1" strike="noStrike">
                <a:solidFill>
                  <a:srgbClr val="000000"/>
                </a:solidFill>
                <a:latin typeface="Times New Roman"/>
                <a:ea typeface="DejaVu Sans"/>
              </a:rPr>
              <a:t>()</a:t>
            </a:r>
            <a:endParaRPr b="0" lang="fr-FR" sz="1400" spc="-1" strike="noStrike">
              <a:solidFill>
                <a:srgbClr val="000000"/>
              </a:solidFill>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Returns the size of the runtime thread pool (in number of threads).</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generateDot</a:t>
            </a:r>
            <a:r>
              <a:rPr b="0" lang="en-US" sz="1400" spc="-1" strike="noStrike">
                <a:solidFill>
                  <a:srgbClr val="000000"/>
                </a:solidFill>
                <a:latin typeface="Times New Roman"/>
                <a:ea typeface="DejaVu Sans"/>
              </a:rPr>
              <a:t>(const std::string&amp; outputFilename, bool printAccesses)</a:t>
            </a:r>
            <a:endParaRPr b="0" lang="fr-FR" sz="1400" spc="-1" strike="noStrike">
              <a:solidFill>
                <a:srgbClr val="000000"/>
              </a:solidFill>
              <a:latin typeface="Arial"/>
            </a:endParaRPr>
          </a:p>
          <a:p>
            <a:pPr lvl="2" marL="648000" indent="-216000">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Generate the task graph corresponding to the execution in dot format.</a:t>
            </a:r>
            <a:endParaRPr b="0" lang="fr-FR" sz="1400" spc="-1" strike="noStrike">
              <a:solidFill>
                <a:srgbClr val="000000"/>
              </a:solidFill>
              <a:latin typeface="Arial"/>
            </a:endParaRPr>
          </a:p>
        </p:txBody>
      </p:sp>
      <p:pic>
        <p:nvPicPr>
          <p:cNvPr id="80" name="" descr=""/>
          <p:cNvPicPr/>
          <p:nvPr/>
        </p:nvPicPr>
        <p:blipFill>
          <a:blip r:embed="rId1"/>
          <a:stretch/>
        </p:blipFill>
        <p:spPr>
          <a:xfrm>
            <a:off x="72360" y="1260000"/>
            <a:ext cx="1082160" cy="719640"/>
          </a:xfrm>
          <a:prstGeom prst="rect">
            <a:avLst/>
          </a:prstGeom>
          <a:ln w="0">
            <a:noFill/>
          </a:ln>
        </p:spPr>
      </p:pic>
      <p:pic>
        <p:nvPicPr>
          <p:cNvPr id="81" name="" descr=""/>
          <p:cNvPicPr/>
          <p:nvPr/>
        </p:nvPicPr>
        <p:blipFill>
          <a:blip r:embed="rId2"/>
          <a:stretch/>
        </p:blipFill>
        <p:spPr>
          <a:xfrm>
            <a:off x="46440" y="3456000"/>
            <a:ext cx="1789200" cy="1257480"/>
          </a:xfrm>
          <a:prstGeom prst="rect">
            <a:avLst/>
          </a:prstGeom>
          <a:ln w="108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4"/>
          <p:cNvSpPr/>
          <p:nvPr/>
        </p:nvSpPr>
        <p:spPr>
          <a:xfrm>
            <a:off x="3549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Data Dependency Interface</a:t>
            </a:r>
            <a:endParaRPr b="0" lang="fr-FR" sz="2700" spc="-1" strike="noStrike">
              <a:solidFill>
                <a:srgbClr val="000000"/>
              </a:solidFill>
              <a:latin typeface="Arial"/>
            </a:endParaRPr>
          </a:p>
        </p:txBody>
      </p:sp>
      <p:sp>
        <p:nvSpPr>
          <p:cNvPr id="83" name=""/>
          <p:cNvSpPr/>
          <p:nvPr/>
        </p:nvSpPr>
        <p:spPr>
          <a:xfrm>
            <a:off x="72000" y="1609200"/>
            <a:ext cx="9905760" cy="367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Times New Roman"/>
                <a:ea typeface="DejaVu Sans"/>
              </a:rPr>
              <a:t>The</a:t>
            </a:r>
            <a:r>
              <a:rPr b="1" lang="en-US" sz="1400" spc="-1" strike="noStrike">
                <a:solidFill>
                  <a:srgbClr val="000000"/>
                </a:solidFill>
                <a:latin typeface="Times New Roman"/>
                <a:ea typeface="DejaVu Sans"/>
              </a:rPr>
              <a:t> data dependency interface </a:t>
            </a:r>
            <a:r>
              <a:rPr b="0" lang="en-US" sz="1400" spc="-1" strike="noStrike">
                <a:solidFill>
                  <a:srgbClr val="000000"/>
                </a:solidFill>
                <a:latin typeface="Times New Roman"/>
                <a:ea typeface="DejaVu Sans"/>
              </a:rPr>
              <a:t>forms a collection of objects that can be used to express data dependencies.</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360000">
              <a:lnSpc>
                <a:spcPct val="100000"/>
              </a:lnSpc>
            </a:pPr>
            <a:r>
              <a:rPr b="1" lang="en-US" sz="1400" spc="-1" strike="noStrike">
                <a:solidFill>
                  <a:srgbClr val="000000"/>
                </a:solidFill>
                <a:latin typeface="Times New Roman"/>
                <a:ea typeface="DejaVu Sans"/>
              </a:rPr>
              <a:t>Scalar data</a:t>
            </a:r>
            <a:endParaRPr b="0" lang="fr-FR" sz="1400" spc="-1" strike="noStrike">
              <a:solidFill>
                <a:srgbClr val="000000"/>
              </a:solidFill>
              <a:latin typeface="Arial"/>
            </a:endParaRPr>
          </a:p>
          <a:p>
            <a:pPr marL="360000">
              <a:lnSpc>
                <a:spcPct val="100000"/>
              </a:lnSpc>
            </a:pPr>
            <a:endParaRPr b="0" lang="fr-FR" sz="1400" spc="-1" strike="noStrike">
              <a:solidFill>
                <a:srgbClr val="000000"/>
              </a:solidFill>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SpRead(</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//Reads are ordered by the runtime with respect to writes, maybe-writes, commutative writes and atomic writes.</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SpWrite</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//Specifies a write dependency on x indicating that the data x will be written to with 100% certainty. </a:t>
            </a:r>
            <a:endParaRPr b="0" lang="fr-FR" sz="1400" spc="-1" strike="noStrike">
              <a:solidFill>
                <a:srgbClr val="000000"/>
              </a:solidFill>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Multiple successive write requests to given data x will be fulfilled one after the other in the order </a:t>
            </a:r>
            <a:endParaRPr b="0" lang="fr-FR" sz="1400" spc="-1" strike="noStrike">
              <a:solidFill>
                <a:srgbClr val="000000"/>
              </a:solidFill>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they were emitted in at runtime. </a:t>
            </a:r>
            <a:endParaRPr b="0" lang="fr-FR" sz="1400" spc="-1" strike="noStrike">
              <a:solidFill>
                <a:srgbClr val="000000"/>
              </a:solidFill>
              <a:latin typeface="Arial"/>
            </a:endParaRPr>
          </a:p>
          <a:p>
            <a:pPr marL="720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Microsoft YaHei"/>
              </a:rPr>
              <a:t>Writes are ordered by the runtime with respect to reads, writes, maybe-writes, commutative writes and atomic writes.</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marL="720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Microsoft YaHei"/>
              </a:rPr>
              <a:t>SpMaybeWrite</a:t>
            </a:r>
            <a:r>
              <a:rPr b="0" lang="en-US" sz="1400" spc="-1" strike="noStrike">
                <a:solidFill>
                  <a:srgbClr val="000000"/>
                </a:solidFill>
                <a:latin typeface="Times New Roman"/>
                <a:ea typeface="Microsoft YaHei"/>
              </a:rPr>
              <a:t>(x) </a:t>
            </a:r>
            <a:r>
              <a:rPr b="0" i="1" lang="en-US" sz="1400" spc="-1" strike="noStrike">
                <a:solidFill>
                  <a:srgbClr val="000000"/>
                </a:solidFill>
                <a:latin typeface="Times New Roman"/>
                <a:ea typeface="Microsoft YaHei"/>
              </a:rPr>
              <a:t>//Specifies a maybe-write dependency indicating that the data x might be written to, i.e. it will not always be the case (writes might occur with a certain probability).</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8"/>
          <p:cNvSpPr/>
          <p:nvPr/>
        </p:nvSpPr>
        <p:spPr>
          <a:xfrm>
            <a:off x="3549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Data Dependency Interface</a:t>
            </a:r>
            <a:endParaRPr b="0" lang="fr-FR" sz="2700" spc="-1" strike="noStrike">
              <a:solidFill>
                <a:srgbClr val="000000"/>
              </a:solidFill>
              <a:latin typeface="Arial"/>
            </a:endParaRPr>
          </a:p>
        </p:txBody>
      </p:sp>
      <p:sp>
        <p:nvSpPr>
          <p:cNvPr id="85" name=""/>
          <p:cNvSpPr/>
          <p:nvPr/>
        </p:nvSpPr>
        <p:spPr>
          <a:xfrm>
            <a:off x="180000" y="2129400"/>
            <a:ext cx="9718920" cy="3234240"/>
          </a:xfrm>
          <a:prstGeom prst="rect">
            <a:avLst/>
          </a:prstGeom>
          <a:noFill/>
          <a:ln w="0">
            <a:noFill/>
          </a:ln>
        </p:spPr>
        <p:style>
          <a:lnRef idx="0"/>
          <a:fillRef idx="0"/>
          <a:effectRef idx="0"/>
          <a:fontRef idx="minor"/>
        </p:style>
        <p:txBody>
          <a:bodyPr lIns="90000" rIns="90000" tIns="45000" bIns="45000" anchor="t">
            <a:noAutofit/>
          </a:bodyPr>
          <a:p>
            <a:pPr marL="216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SpCommutativeWrite</a:t>
            </a:r>
            <a:r>
              <a:rPr b="0" lang="en-US" sz="1400" spc="-1" strike="noStrike">
                <a:solidFill>
                  <a:srgbClr val="000000"/>
                </a:solidFill>
                <a:latin typeface="Times New Roman"/>
                <a:ea typeface="DejaVu Sans"/>
              </a:rPr>
              <a:t>(x)  </a:t>
            </a:r>
            <a:endParaRPr b="0" lang="fr-FR" sz="1400" spc="-1" strike="noStrike">
              <a:solidFill>
                <a:srgbClr val="000000"/>
              </a:solidFill>
              <a:latin typeface="Arial"/>
            </a:endParaRPr>
          </a:p>
          <a:p>
            <a:pPr marL="216000" indent="-216000" algn="just">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     </a:t>
            </a:r>
            <a:endParaRPr b="0" lang="fr-FR" sz="1400" spc="-1" strike="noStrike">
              <a:solidFill>
                <a:srgbClr val="000000"/>
              </a:solidFill>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Multiple successive commutative write requests will be fulfilled one after the other in any order </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marL="216000" indent="-216000" algn="just">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SpAtomicWrite</a:t>
            </a:r>
            <a:r>
              <a:rPr b="0" lang="en-US" sz="1400" spc="-1" strike="noStrike">
                <a:solidFill>
                  <a:srgbClr val="000000"/>
                </a:solidFill>
                <a:latin typeface="Times New Roman"/>
                <a:ea typeface="DejaVu Sans"/>
              </a:rPr>
              <a:t>(x)</a:t>
            </a:r>
            <a:endParaRPr b="0" lang="fr-FR" sz="1400" spc="-1" strike="noStrike">
              <a:solidFill>
                <a:srgbClr val="000000"/>
              </a:solidFill>
              <a:latin typeface="Arial"/>
            </a:endParaRPr>
          </a:p>
          <a:p>
            <a:pPr marL="216000" indent="-216000" algn="just">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	</a:t>
            </a:r>
            <a:endParaRPr b="0" lang="fr-FR" sz="1400" spc="-1" strike="noStrike">
              <a:solidFill>
                <a:srgbClr val="000000"/>
              </a:solidFill>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Atomic write requests are always fulfilled by default, i.e. an atomic write request awr2 on data x immediately following another atomic write request awr1 on data x does not have to wait for awr1 to be fulfilled in order to be serviced. </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lvl="1" marL="432000" indent="-216000" algn="just">
              <a:lnSpc>
                <a:spcPct val="100000"/>
              </a:lnSpc>
              <a:buClr>
                <a:srgbClr val="000000"/>
              </a:buClr>
              <a:buSzPct val="45000"/>
              <a:buFont typeface="Wingdings" charset="2"/>
              <a:buChar char=""/>
            </a:pPr>
            <a:r>
              <a:rPr b="0" i="1" lang="en-US" sz="1400" spc="-1" strike="noStrike">
                <a:solidFill>
                  <a:srgbClr val="000000"/>
                </a:solidFill>
                <a:latin typeface="Times New Roman"/>
                <a:ea typeface="DejaVu Sans"/>
              </a:rPr>
              <a:t>Multiple successive atomic writes will be performed in any order. The atomic writes will be committed to memory in whatever order they will be committed at runtime, the point is that the Specx runtime does not enforce an order on the atomic writes.</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p:txBody>
      </p:sp>
      <p:pic>
        <p:nvPicPr>
          <p:cNvPr id="86" name="" descr=""/>
          <p:cNvPicPr/>
          <p:nvPr/>
        </p:nvPicPr>
        <p:blipFill>
          <a:blip r:embed="rId1"/>
          <a:stretch/>
        </p:blipFill>
        <p:spPr>
          <a:xfrm>
            <a:off x="72720" y="1260000"/>
            <a:ext cx="1082160" cy="719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6"/>
          <p:cNvSpPr/>
          <p:nvPr/>
        </p:nvSpPr>
        <p:spPr>
          <a:xfrm>
            <a:off x="3549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Data Dependency Interface</a:t>
            </a:r>
            <a:endParaRPr b="0" lang="fr-FR" sz="2700" spc="-1" strike="noStrike">
              <a:solidFill>
                <a:srgbClr val="000000"/>
              </a:solidFill>
              <a:latin typeface="Arial"/>
            </a:endParaRPr>
          </a:p>
        </p:txBody>
      </p:sp>
      <p:sp>
        <p:nvSpPr>
          <p:cNvPr id="88" name=""/>
          <p:cNvSpPr/>
          <p:nvPr/>
        </p:nvSpPr>
        <p:spPr>
          <a:xfrm>
            <a:off x="257400" y="1349280"/>
            <a:ext cx="9533880" cy="3797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400" spc="-1" strike="noStrike">
                <a:solidFill>
                  <a:srgbClr val="000000"/>
                </a:solidFill>
                <a:latin typeface="Times New Roman"/>
                <a:ea typeface="DejaVu Sans"/>
              </a:rPr>
              <a:t>Non scalar data</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en-US" sz="1400" spc="-1" strike="noStrike">
                <a:solidFill>
                  <a:srgbClr val="000000"/>
                </a:solidFill>
                <a:latin typeface="Times New Roman"/>
                <a:ea typeface="DejaVu Sans"/>
              </a:rPr>
              <a:t>We also provide analogous contructors for aggregates of data values from arrays :</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SpReadArray </a:t>
            </a:r>
            <a:r>
              <a:rPr b="0" lang="en-US" sz="1400" spc="-1" strike="noStrike">
                <a:solidFill>
                  <a:srgbClr val="000000"/>
                </a:solidFill>
                <a:latin typeface="Times New Roman"/>
                <a:ea typeface="DejaVu Sans"/>
              </a:rPr>
              <a:t>                           (&lt;XTy&gt; *x, &lt;ViewTy&gt; view)</a:t>
            </a:r>
            <a:endParaRPr b="0" lang="fr-FR" sz="1400" spc="-1" strike="noStrike">
              <a:solidFill>
                <a:srgbClr val="000000"/>
              </a:solidFill>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SpWriteArray  </a:t>
            </a:r>
            <a:r>
              <a:rPr b="0" lang="en-US" sz="1400" spc="-1" strike="noStrike">
                <a:solidFill>
                  <a:srgbClr val="000000"/>
                </a:solidFill>
                <a:latin typeface="Times New Roman"/>
                <a:ea typeface="DejaVu Sans"/>
              </a:rPr>
              <a:t>                         (&lt;XTy&gt; *x, &lt;ViewTy&gt; view)</a:t>
            </a:r>
            <a:endParaRPr b="0" lang="fr-FR" sz="1400" spc="-1" strike="noStrike">
              <a:solidFill>
                <a:srgbClr val="000000"/>
              </a:solidFill>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SpMaybeWriteArray  </a:t>
            </a:r>
            <a:r>
              <a:rPr b="0" lang="en-US" sz="1400" spc="-1" strike="noStrike">
                <a:solidFill>
                  <a:srgbClr val="000000"/>
                </a:solidFill>
                <a:latin typeface="Times New Roman"/>
                <a:ea typeface="DejaVu Sans"/>
              </a:rPr>
              <a:t>             (&lt;XTy&gt; *x, &lt;ViewTy&gt; view)</a:t>
            </a:r>
            <a:endParaRPr b="0" lang="fr-FR" sz="1400" spc="-1" strike="noStrike">
              <a:solidFill>
                <a:srgbClr val="000000"/>
              </a:solidFill>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SpCommutativeWriteArray  </a:t>
            </a:r>
            <a:r>
              <a:rPr b="0" lang="en-US" sz="1400" spc="-1" strike="noStrike">
                <a:solidFill>
                  <a:srgbClr val="000000"/>
                </a:solidFill>
                <a:latin typeface="Times New Roman"/>
                <a:ea typeface="DejaVu Sans"/>
              </a:rPr>
              <a:t> (&lt;XTy&gt; *x, &lt;ViewTy&gt; view)</a:t>
            </a:r>
            <a:endParaRPr b="0" lang="fr-FR" sz="1400" spc="-1" strike="noStrike">
              <a:solidFill>
                <a:srgbClr val="000000"/>
              </a:solidFill>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SpAtomicWriteArray </a:t>
            </a:r>
            <a:r>
              <a:rPr b="0" lang="en-US" sz="1400" spc="-1" strike="noStrike">
                <a:solidFill>
                  <a:srgbClr val="000000"/>
                </a:solidFill>
                <a:latin typeface="Times New Roman"/>
                <a:ea typeface="DejaVu Sans"/>
              </a:rPr>
              <a:t>             (&lt;XTy&gt; *x, &lt;ViewTy&gt; view)</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1" lang="en-US" sz="1400" spc="-1" strike="noStrike">
                <a:solidFill>
                  <a:srgbClr val="000000"/>
                </a:solidFill>
                <a:latin typeface="Times New Roman"/>
                <a:ea typeface="DejaVu Sans"/>
              </a:rPr>
              <a:t>Wrapper objects for callables</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en-US" sz="1400" spc="-1" strike="noStrike">
                <a:solidFill>
                  <a:srgbClr val="000000"/>
                </a:solidFill>
                <a:latin typeface="Times New Roman"/>
                <a:ea typeface="DejaVu Sans"/>
              </a:rPr>
              <a:t>We provide two wrapper objects for callables whose purpose is to tag a callable to inform the runtime system of whether it should interpret the given callable as CPU or GPU code:</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SpCpuCode         </a:t>
            </a:r>
            <a:r>
              <a:rPr b="0" lang="en-US" sz="1400" spc="-1" strike="noStrike">
                <a:solidFill>
                  <a:srgbClr val="000000"/>
                </a:solidFill>
                <a:latin typeface="Times New Roman"/>
                <a:ea typeface="DejaVu Sans"/>
              </a:rPr>
              <a:t>                     (&lt;CallableTy&gt; c)</a:t>
            </a:r>
            <a:endParaRPr b="0" lang="fr-FR" sz="1400" spc="-1" strike="noStrike">
              <a:solidFill>
                <a:srgbClr val="000000"/>
              </a:solidFill>
              <a:latin typeface="Arial"/>
            </a:endParaRPr>
          </a:p>
          <a:p>
            <a:pPr marL="360000" indent="-216000">
              <a:lnSpc>
                <a:spcPct val="100000"/>
              </a:lnSpc>
              <a:buClr>
                <a:srgbClr val="000000"/>
              </a:buClr>
              <a:buSzPct val="45000"/>
              <a:buFont typeface="Wingdings" charset="2"/>
              <a:buChar char=""/>
            </a:pPr>
            <a:r>
              <a:rPr b="1" lang="en-US" sz="1400" spc="-1" strike="noStrike">
                <a:solidFill>
                  <a:srgbClr val="2a6099"/>
                </a:solidFill>
                <a:latin typeface="Times New Roman"/>
                <a:ea typeface="DejaVu Sans"/>
              </a:rPr>
              <a:t>SpGpuCode      </a:t>
            </a:r>
            <a:r>
              <a:rPr b="0" lang="en-US" sz="1400" spc="-1" strike="noStrike">
                <a:solidFill>
                  <a:srgbClr val="000000"/>
                </a:solidFill>
                <a:latin typeface="Times New Roman"/>
                <a:ea typeface="DejaVu Sans"/>
              </a:rPr>
              <a:t>                        (&lt;CallableTy&gt; c)</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5"/>
          <p:cNvSpPr/>
          <p:nvPr/>
        </p:nvSpPr>
        <p:spPr>
          <a:xfrm>
            <a:off x="3549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Task Viewer Interface </a:t>
            </a:r>
            <a:endParaRPr b="0" lang="fr-FR" sz="2700" spc="-1" strike="noStrike">
              <a:solidFill>
                <a:srgbClr val="000000"/>
              </a:solidFill>
              <a:latin typeface="Arial"/>
            </a:endParaRPr>
          </a:p>
        </p:txBody>
      </p:sp>
      <p:sp>
        <p:nvSpPr>
          <p:cNvPr id="90" name=""/>
          <p:cNvSpPr/>
          <p:nvPr/>
        </p:nvSpPr>
        <p:spPr>
          <a:xfrm>
            <a:off x="278280" y="1620000"/>
            <a:ext cx="638064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Times New Roman"/>
                <a:ea typeface="DejaVu Sans"/>
              </a:rPr>
              <a:t>Main methods available on task objects returned by task calls</a:t>
            </a:r>
            <a:endParaRPr b="0" lang="fr-FR" sz="1400" spc="-1" strike="noStrike">
              <a:solidFill>
                <a:srgbClr val="000000"/>
              </a:solidFill>
              <a:latin typeface="Arial"/>
            </a:endParaRPr>
          </a:p>
        </p:txBody>
      </p:sp>
      <p:sp>
        <p:nvSpPr>
          <p:cNvPr id="91" name=""/>
          <p:cNvSpPr/>
          <p:nvPr/>
        </p:nvSpPr>
        <p:spPr>
          <a:xfrm>
            <a:off x="948240" y="2124000"/>
            <a:ext cx="8950680" cy="22514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en-US" sz="1400" spc="-1" strike="noStrike">
                <a:solidFill>
                  <a:srgbClr val="000000"/>
                </a:solidFill>
                <a:latin typeface="Times New Roman"/>
                <a:ea typeface="DejaVu Sans"/>
              </a:rPr>
              <a:t>bool </a:t>
            </a:r>
            <a:r>
              <a:rPr b="1" lang="en-US" sz="1400" spc="-1" strike="noStrike">
                <a:solidFill>
                  <a:srgbClr val="2a6099"/>
                </a:solidFill>
                <a:latin typeface="Times New Roman"/>
                <a:ea typeface="DejaVu Sans"/>
              </a:rPr>
              <a:t>isOver</a:t>
            </a:r>
            <a:r>
              <a:rPr b="1" lang="en-US" sz="1400" spc="-1" strike="noStrike">
                <a:solidFill>
                  <a:srgbClr val="000000"/>
                </a:solidFill>
                <a:latin typeface="Times New Roman"/>
                <a:ea typeface="DejaVu Sans"/>
              </a:rPr>
              <a:t>()      </a:t>
            </a:r>
            <a:r>
              <a:rPr b="1"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/Returns true if the task has finished executing.</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algn="just">
              <a:lnSpc>
                <a:spcPct val="100000"/>
              </a:lnSpc>
            </a:pPr>
            <a:r>
              <a:rPr b="1"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wait</a:t>
            </a:r>
            <a:r>
              <a:rPr b="1" lang="en-US" sz="1400" spc="-1" strike="noStrike">
                <a:solidFill>
                  <a:srgbClr val="000000"/>
                </a:solidFill>
                <a:latin typeface="Times New Roman"/>
                <a:ea typeface="DejaVu Sans"/>
              </a:rPr>
              <a:t>(</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//This method is a blocking call which waits until the task is finished.</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algn="just">
              <a:lnSpc>
                <a:spcPct val="100000"/>
              </a:lnSpc>
            </a:pPr>
            <a:r>
              <a:rPr b="1" lang="en-US" sz="1400" spc="-1" strike="noStrike">
                <a:solidFill>
                  <a:srgbClr val="000000"/>
                </a:solidFill>
                <a:latin typeface="Times New Roman"/>
                <a:ea typeface="DejaVu Sans"/>
              </a:rPr>
              <a:t>&lt;ReturnType&gt; </a:t>
            </a:r>
            <a:r>
              <a:rPr b="1" lang="en-US" sz="1400" spc="-1" strike="noStrike">
                <a:solidFill>
                  <a:srgbClr val="2a6099"/>
                </a:solidFill>
                <a:latin typeface="Times New Roman"/>
                <a:ea typeface="DejaVu Sans"/>
              </a:rPr>
              <a:t>getValue</a:t>
            </a:r>
            <a:r>
              <a:rPr b="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This method is a blocking call which retrieves the result value of the task.</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algn="just">
              <a:lnSpc>
                <a:spcPct val="100000"/>
              </a:lnSpc>
            </a:pPr>
            <a:r>
              <a:rPr b="1"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setTaskName</a:t>
            </a:r>
            <a:r>
              <a:rPr b="1" lang="en-US" sz="1400" spc="-1" strike="noStrike">
                <a:solidFill>
                  <a:srgbClr val="000000"/>
                </a:solidFill>
                <a:latin typeface="Times New Roman"/>
                <a:ea typeface="DejaVu Sans"/>
              </a:rPr>
              <a:t>(const std::string&amp; inTaskName)</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//Assigns the name in TaskName to the task. </a:t>
            </a:r>
            <a:endParaRPr b="0" lang="fr-FR" sz="1400" spc="-1" strike="noStrike">
              <a:solidFill>
                <a:srgbClr val="000000"/>
              </a:solidFill>
              <a:latin typeface="Arial"/>
            </a:endParaRPr>
          </a:p>
          <a:p>
            <a:pPr algn="just">
              <a:lnSpc>
                <a:spcPct val="100000"/>
              </a:lnSpc>
            </a:pPr>
            <a:r>
              <a:rPr b="0"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This change will be reflected in debug printouts, task graph</a:t>
            </a:r>
            <a:endParaRPr b="0" lang="fr-FR" sz="1400" spc="-1" strike="noStrike">
              <a:solidFill>
                <a:srgbClr val="000000"/>
              </a:solidFill>
              <a:latin typeface="Arial"/>
            </a:endParaRPr>
          </a:p>
          <a:p>
            <a:pPr algn="just">
              <a:lnSpc>
                <a:spcPct val="100000"/>
              </a:lnSpc>
            </a:pPr>
            <a:r>
              <a:rPr b="0" i="1"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 and trace generation output.</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algn="just">
              <a:lnSpc>
                <a:spcPct val="100000"/>
              </a:lnSpc>
            </a:pPr>
            <a:r>
              <a:rPr b="1" lang="en-US" sz="1400" spc="-1" strike="noStrike">
                <a:solidFill>
                  <a:srgbClr val="000000"/>
                </a:solidFill>
                <a:latin typeface="Times New Roman"/>
                <a:ea typeface="DejaVu Sans"/>
              </a:rPr>
              <a:t>std::string </a:t>
            </a:r>
            <a:r>
              <a:rPr b="1" lang="en-US" sz="1400" spc="-1" strike="noStrike">
                <a:solidFill>
                  <a:srgbClr val="2a6099"/>
                </a:solidFill>
                <a:latin typeface="Times New Roman"/>
                <a:ea typeface="DejaVu Sans"/>
              </a:rPr>
              <a:t>getTaskName</a:t>
            </a:r>
            <a:r>
              <a:rPr b="1" lang="en-US" sz="1400" spc="-1" strike="noStrike">
                <a:solidFill>
                  <a:srgbClr val="000000"/>
                </a:solidFill>
                <a:latin typeface="Times New Roman"/>
                <a:ea typeface="DejaVu Sans"/>
              </a:rPr>
              <a:t>()</a:t>
            </a:r>
            <a:r>
              <a:rPr b="0" lang="en-US" sz="1400" spc="-1" strike="noStrike">
                <a:solidFill>
                  <a:srgbClr val="000000"/>
                </a:solidFill>
                <a:latin typeface="Times New Roman"/>
                <a:ea typeface="DejaVu Sans"/>
              </a:rPr>
              <a:t>    </a:t>
            </a:r>
            <a:r>
              <a:rPr b="0" i="1" lang="en-US" sz="1400" spc="-1" strike="noStrike">
                <a:solidFill>
                  <a:srgbClr val="000000"/>
                </a:solidFill>
                <a:latin typeface="Times New Roman"/>
                <a:ea typeface="DejaVu Sans"/>
              </a:rPr>
              <a:t>//Retrieves the name of the task.</a:t>
            </a:r>
            <a:endParaRPr b="0" lang="fr-FR" sz="1400" spc="-1" strike="noStrike">
              <a:solidFill>
                <a:srgbClr val="000000"/>
              </a:solidFill>
              <a:latin typeface="Arial"/>
            </a:endParaRPr>
          </a:p>
        </p:txBody>
      </p:sp>
      <p:sp>
        <p:nvSpPr>
          <p:cNvPr id="92" name=""/>
          <p:cNvSpPr/>
          <p:nvPr/>
        </p:nvSpPr>
        <p:spPr>
          <a:xfrm>
            <a:off x="344520" y="4824000"/>
            <a:ext cx="872640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i="1" lang="en-US" sz="1400" spc="-1" strike="noStrike">
                <a:solidFill>
                  <a:srgbClr val="000000"/>
                </a:solidFill>
                <a:latin typeface="Times New Roman"/>
                <a:ea typeface="DejaVu Sans"/>
              </a:rPr>
              <a:t>Nota: Speculative versions of tasks will have an apostrophe appended to their name.</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3"/>
          <p:cNvSpPr/>
          <p:nvPr/>
        </p:nvSpPr>
        <p:spPr>
          <a:xfrm>
            <a:off x="3495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Exemple Heap Buffer</a:t>
            </a:r>
            <a:endParaRPr b="0" lang="fr-FR" sz="2700" spc="-1" strike="noStrike">
              <a:solidFill>
                <a:srgbClr val="000000"/>
              </a:solidFill>
              <a:latin typeface="Arial"/>
            </a:endParaRPr>
          </a:p>
        </p:txBody>
      </p:sp>
      <p:pic>
        <p:nvPicPr>
          <p:cNvPr id="94" name="" descr=""/>
          <p:cNvPicPr/>
          <p:nvPr/>
        </p:nvPicPr>
        <p:blipFill>
          <a:blip r:embed="rId1"/>
          <a:stretch/>
        </p:blipFill>
        <p:spPr>
          <a:xfrm>
            <a:off x="8989560" y="61200"/>
            <a:ext cx="1015200" cy="1015200"/>
          </a:xfrm>
          <a:prstGeom prst="rect">
            <a:avLst/>
          </a:prstGeom>
          <a:ln w="0">
            <a:noFill/>
          </a:ln>
        </p:spPr>
      </p:pic>
      <p:sp>
        <p:nvSpPr>
          <p:cNvPr id="95" name=""/>
          <p:cNvSpPr/>
          <p:nvPr/>
        </p:nvSpPr>
        <p:spPr>
          <a:xfrm>
            <a:off x="147240" y="1203840"/>
            <a:ext cx="4640400" cy="415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808080"/>
                </a:solidFill>
                <a:latin typeface="Times New Roman"/>
              </a:rPr>
              <a:t>#include &lt;iostream&gt;</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808080"/>
                </a:solidFill>
                <a:latin typeface="Times New Roman"/>
              </a:rPr>
              <a:t>#include "Data/SpDataAccessMode.hpp"</a:t>
            </a:r>
            <a:endParaRPr b="0" lang="fr-FR" sz="1000" spc="-1" strike="noStrike">
              <a:solidFill>
                <a:srgbClr val="000000"/>
              </a:solidFill>
              <a:latin typeface="Arial"/>
            </a:endParaRPr>
          </a:p>
          <a:p>
            <a:pPr>
              <a:lnSpc>
                <a:spcPct val="100000"/>
              </a:lnSpc>
            </a:pPr>
            <a:r>
              <a:rPr b="0" lang="en-US" sz="1000" spc="-1" strike="noStrike">
                <a:solidFill>
                  <a:srgbClr val="808080"/>
                </a:solidFill>
                <a:latin typeface="Times New Roman"/>
              </a:rPr>
              <a:t>#include "Utils/SpUtils.hpp"</a:t>
            </a:r>
            <a:endParaRPr b="0" lang="fr-FR" sz="1000" spc="-1" strike="noStrike">
              <a:solidFill>
                <a:srgbClr val="000000"/>
              </a:solidFill>
              <a:latin typeface="Arial"/>
            </a:endParaRPr>
          </a:p>
          <a:p>
            <a:pPr>
              <a:lnSpc>
                <a:spcPct val="100000"/>
              </a:lnSpc>
            </a:pPr>
            <a:r>
              <a:rPr b="0" lang="en-US" sz="1000" spc="-1" strike="noStrike">
                <a:solidFill>
                  <a:srgbClr val="808080"/>
                </a:solidFill>
                <a:latin typeface="Times New Roman"/>
              </a:rPr>
              <a:t>#include "Task/SpTask.hpp"</a:t>
            </a:r>
            <a:endParaRPr b="0" lang="fr-FR" sz="1000" spc="-1" strike="noStrike">
              <a:solidFill>
                <a:srgbClr val="000000"/>
              </a:solidFill>
              <a:latin typeface="Arial"/>
            </a:endParaRPr>
          </a:p>
          <a:p>
            <a:pPr>
              <a:lnSpc>
                <a:spcPct val="100000"/>
              </a:lnSpc>
            </a:pPr>
            <a:r>
              <a:rPr b="0" lang="en-US" sz="1000" spc="-1" strike="noStrike">
                <a:solidFill>
                  <a:srgbClr val="808080"/>
                </a:solidFill>
                <a:latin typeface="Times New Roman"/>
              </a:rPr>
              <a:t>#include "Legacy/SpRuntime.hpp"</a:t>
            </a:r>
            <a:endParaRPr b="0" lang="fr-FR" sz="1000" spc="-1" strike="noStrike">
              <a:solidFill>
                <a:srgbClr val="000000"/>
              </a:solidFill>
              <a:latin typeface="Arial"/>
            </a:endParaRPr>
          </a:p>
          <a:p>
            <a:pPr>
              <a:lnSpc>
                <a:spcPct val="100000"/>
              </a:lnSpc>
            </a:pPr>
            <a:r>
              <a:rPr b="0" lang="en-US" sz="1000" spc="-1" strike="noStrike">
                <a:solidFill>
                  <a:srgbClr val="808080"/>
                </a:solidFill>
                <a:latin typeface="Times New Roman"/>
              </a:rPr>
              <a:t>#include "Utils/SpBufferDataView.hpp"</a:t>
            </a:r>
            <a:endParaRPr b="0" lang="fr-FR" sz="1000" spc="-1" strike="noStrike">
              <a:solidFill>
                <a:srgbClr val="000000"/>
              </a:solidFill>
              <a:latin typeface="Arial"/>
            </a:endParaRPr>
          </a:p>
          <a:p>
            <a:pPr>
              <a:lnSpc>
                <a:spcPct val="100000"/>
              </a:lnSpc>
            </a:pPr>
            <a:r>
              <a:rPr b="0" lang="en-US" sz="1000" spc="-1" strike="noStrike">
                <a:solidFill>
                  <a:srgbClr val="808080"/>
                </a:solidFill>
                <a:latin typeface="Times New Roman"/>
              </a:rPr>
              <a:t>#include "Utils/SpHeapBuffer.hpp"</a:t>
            </a:r>
            <a:endParaRPr b="0" lang="fr-FR" sz="1000" spc="-1" strike="noStrike">
              <a:solidFill>
                <a:srgbClr val="000000"/>
              </a:solidFill>
              <a:latin typeface="Arial"/>
            </a:endParaRPr>
          </a:p>
          <a:p>
            <a:pPr>
              <a:lnSpc>
                <a:spcPct val="100000"/>
              </a:lnSpc>
            </a:pPr>
            <a:r>
              <a:rPr b="0" lang="en-US" sz="1000" spc="-1" strike="noStrike">
                <a:solidFill>
                  <a:srgbClr val="808080"/>
                </a:solidFill>
                <a:latin typeface="Times New Roman"/>
              </a:rPr>
              <a:t>#include "Utils/small_vector.hpp"</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int main(){</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const int NumThreads =</a:t>
            </a:r>
            <a:r>
              <a:rPr b="1" lang="en-US" sz="1000" spc="-1" strike="noStrike">
                <a:solidFill>
                  <a:srgbClr val="ff0000"/>
                </a:solidFill>
                <a:latin typeface="Times New Roman"/>
              </a:rPr>
              <a:t> SpUtils::DefaultNumThreads</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ff0000"/>
                </a:solidFill>
                <a:latin typeface="Times New Roman"/>
              </a:rPr>
              <a:t>SpRuntime</a:t>
            </a:r>
            <a:r>
              <a:rPr b="0" lang="en-US" sz="1000" spc="-1" strike="noStrike">
                <a:solidFill>
                  <a:srgbClr val="000000"/>
                </a:solidFill>
                <a:latin typeface="Times New Roman"/>
              </a:rPr>
              <a:t> runtime(NumThreads);</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ff0000"/>
                </a:solidFill>
                <a:latin typeface="Times New Roman"/>
              </a:rPr>
              <a:t>SpHeapBuffer&lt;small_vector&lt;int&gt;&gt;</a:t>
            </a:r>
            <a:r>
              <a:rPr b="0" lang="en-US" sz="1000" spc="-1" strike="noStrike">
                <a:solidFill>
                  <a:srgbClr val="000000"/>
                </a:solidFill>
                <a:latin typeface="Times New Roman"/>
              </a:rPr>
              <a:t> heapBuffer;</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for(int idx = 0 ; idx &lt; 5 ; ++idx){</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auto vectorBuffer = heapBuffer.getNewBuffer();</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runtime.task</a:t>
            </a:r>
            <a:r>
              <a:rPr b="0" lang="en-US" sz="1000" spc="-1" strike="noStrike">
                <a:solidFill>
                  <a:srgbClr val="000000"/>
                </a:solidFill>
                <a:latin typeface="Times New Roman"/>
              </a:rPr>
              <a:t>(</a:t>
            </a:r>
            <a:r>
              <a:rPr b="1" lang="en-US" sz="1000" spc="-1" strike="noStrike">
                <a:solidFill>
                  <a:srgbClr val="ff0000"/>
                </a:solidFill>
                <a:latin typeface="Times New Roman"/>
              </a:rPr>
              <a:t>SpWrite</a:t>
            </a:r>
            <a:r>
              <a:rPr b="0" lang="en-US" sz="1000" spc="-1" strike="noStrike">
                <a:solidFill>
                  <a:srgbClr val="000000"/>
                </a:solidFill>
                <a:latin typeface="Times New Roman"/>
              </a:rPr>
              <a:t>(vectorBuffer.getDataDep()),</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[](SpDataBuffer&lt;small_vector&lt;int&gt;&gt; /*vector*/){</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for(int idxSub = 0 ; idxSub &lt; 3 ; ++idxSub){</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runtime.task</a:t>
            </a:r>
            <a:r>
              <a:rPr b="0" lang="en-US" sz="1000" spc="-1" strike="noStrike">
                <a:solidFill>
                  <a:srgbClr val="000000"/>
                </a:solidFill>
                <a:latin typeface="Times New Roman"/>
              </a:rPr>
              <a:t>(</a:t>
            </a:r>
            <a:r>
              <a:rPr b="1" lang="en-US" sz="1000" spc="-1" strike="noStrike">
                <a:solidFill>
                  <a:srgbClr val="ff0000"/>
                </a:solidFill>
                <a:latin typeface="Times New Roman"/>
              </a:rPr>
              <a:t>SpRead</a:t>
            </a:r>
            <a:r>
              <a:rPr b="0" lang="en-US" sz="1000" spc="-1" strike="noStrike">
                <a:solidFill>
                  <a:srgbClr val="000000"/>
                </a:solidFill>
                <a:latin typeface="Times New Roman"/>
              </a:rPr>
              <a:t>(vectorBuffer.getDataDep()),</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[](const </a:t>
            </a:r>
            <a:r>
              <a:rPr b="1" lang="en-US" sz="1000" spc="-1" strike="noStrike">
                <a:solidFill>
                  <a:srgbClr val="c9211e"/>
                </a:solidFill>
                <a:latin typeface="Times New Roman"/>
              </a:rPr>
              <a:t>SpDataBuffer</a:t>
            </a:r>
            <a:r>
              <a:rPr b="0" lang="en-US" sz="1000" spc="-1" strike="noStrike">
                <a:solidFill>
                  <a:srgbClr val="000000"/>
                </a:solidFill>
                <a:latin typeface="Times New Roman"/>
              </a:rPr>
              <a:t>&lt;small_vector&lt;int&gt;&gt; /*vector*/){</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p:txBody>
      </p:sp>
      <p:sp>
        <p:nvSpPr>
          <p:cNvPr id="96" name=""/>
          <p:cNvSpPr/>
          <p:nvPr/>
        </p:nvSpPr>
        <p:spPr>
          <a:xfrm>
            <a:off x="5076000" y="3600000"/>
            <a:ext cx="4640400" cy="177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000" spc="-1" strike="noStrike">
                <a:solidFill>
                  <a:srgbClr val="000000"/>
                </a:solidFill>
                <a:latin typeface="Times New Roman"/>
              </a:rPr>
              <a:t>    </a:t>
            </a:r>
            <a:r>
              <a:rPr b="1" lang="en-US" sz="1000" spc="-1" strike="noStrike">
                <a:solidFill>
                  <a:srgbClr val="000000"/>
                </a:solidFill>
                <a:latin typeface="Times New Roman"/>
              </a:rPr>
              <a:t>runtime.waitAllTasks</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    </a:t>
            </a:r>
            <a:r>
              <a:rPr b="1" lang="en-US" sz="1000" spc="-1" strike="noStrike">
                <a:solidFill>
                  <a:srgbClr val="000000"/>
                </a:solidFill>
                <a:latin typeface="Times New Roman"/>
              </a:rPr>
              <a:t>runtime.stopAllThread</a:t>
            </a:r>
            <a:r>
              <a:rPr b="0" lang="en-US" sz="1000" spc="-1" strike="noStrike">
                <a:solidFill>
                  <a:srgbClr val="000000"/>
                </a:solidFill>
                <a:latin typeface="Times New Roman"/>
              </a:rPr>
              <a:t>s();</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 We generate the task graph corresponding to the execution </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    </a:t>
            </a:r>
            <a:r>
              <a:rPr b="1" lang="en-US" sz="1000" spc="-1" strike="noStrike">
                <a:solidFill>
                  <a:srgbClr val="000000"/>
                </a:solidFill>
                <a:latin typeface="Times New Roman"/>
              </a:rPr>
              <a:t>runtime.generateDot</a:t>
            </a:r>
            <a:r>
              <a:rPr b="0" lang="en-US" sz="1000" spc="-1" strike="noStrike">
                <a:solidFill>
                  <a:srgbClr val="000000"/>
                </a:solidFill>
                <a:latin typeface="Times New Roman"/>
              </a:rPr>
              <a:t>("Result.dot", true);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 We generate an Svg trace of the execution</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runtime.generateTrace</a:t>
            </a:r>
            <a:r>
              <a:rPr b="0" lang="en-US" sz="1000" spc="-1" strike="noStrike">
                <a:solidFill>
                  <a:srgbClr val="000000"/>
                </a:solidFill>
                <a:latin typeface="Times New Roman"/>
              </a:rPr>
              <a:t>("Result.svg");</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return 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a:t>
            </a:r>
            <a:endParaRPr b="0" lang="fr-FR" sz="1000" spc="-1" strike="noStrike">
              <a:solidFill>
                <a:srgbClr val="000000"/>
              </a:solidFill>
              <a:latin typeface="Arial"/>
            </a:endParaRPr>
          </a:p>
        </p:txBody>
      </p:sp>
      <p:pic>
        <p:nvPicPr>
          <p:cNvPr id="97" name="" descr=""/>
          <p:cNvPicPr/>
          <p:nvPr/>
        </p:nvPicPr>
        <p:blipFill>
          <a:blip r:embed="rId2"/>
          <a:stretch/>
        </p:blipFill>
        <p:spPr>
          <a:xfrm>
            <a:off x="5184000" y="1260000"/>
            <a:ext cx="4679640" cy="2339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4"/>
          <p:cNvSpPr/>
          <p:nvPr/>
        </p:nvSpPr>
        <p:spPr>
          <a:xfrm>
            <a:off x="344160" y="22644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Exemple Speculation Model </a:t>
            </a:r>
            <a:endParaRPr b="0" lang="fr-FR" sz="2700" spc="-1" strike="noStrike">
              <a:solidFill>
                <a:srgbClr val="000000"/>
              </a:solidFill>
              <a:latin typeface="Arial"/>
            </a:endParaRPr>
          </a:p>
        </p:txBody>
      </p:sp>
      <p:pic>
        <p:nvPicPr>
          <p:cNvPr id="99" name="" descr=""/>
          <p:cNvPicPr/>
          <p:nvPr/>
        </p:nvPicPr>
        <p:blipFill>
          <a:blip r:embed="rId1"/>
          <a:stretch/>
        </p:blipFill>
        <p:spPr>
          <a:xfrm>
            <a:off x="8984160" y="61560"/>
            <a:ext cx="1015200" cy="1015200"/>
          </a:xfrm>
          <a:prstGeom prst="rect">
            <a:avLst/>
          </a:prstGeom>
          <a:ln w="0">
            <a:noFill/>
          </a:ln>
        </p:spPr>
      </p:pic>
      <p:sp>
        <p:nvSpPr>
          <p:cNvPr id="100" name=""/>
          <p:cNvSpPr/>
          <p:nvPr/>
        </p:nvSpPr>
        <p:spPr>
          <a:xfrm>
            <a:off x="180000" y="1203120"/>
            <a:ext cx="4499640" cy="4291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808080"/>
                </a:solidFill>
                <a:latin typeface="Times New Roman"/>
              </a:rPr>
              <a:t>#include "Task/SpPriority.hpp"</a:t>
            </a:r>
            <a:endParaRPr b="0" lang="fr-FR" sz="1000" spc="-1" strike="noStrike">
              <a:solidFill>
                <a:srgbClr val="000000"/>
              </a:solidFill>
              <a:latin typeface="Arial"/>
            </a:endParaRPr>
          </a:p>
          <a:p>
            <a:pPr>
              <a:lnSpc>
                <a:spcPct val="100000"/>
              </a:lnSpc>
            </a:pPr>
            <a:r>
              <a:rPr b="0" lang="en-US" sz="1000" spc="-1" strike="noStrike">
                <a:solidFill>
                  <a:srgbClr val="808080"/>
                </a:solidFill>
                <a:latin typeface="Times New Roman"/>
              </a:rPr>
              <a:t>#include "Task/SpProbability.hpp"</a:t>
            </a:r>
            <a:endParaRPr b="0" lang="fr-FR" sz="1000" spc="-1" strike="noStrike">
              <a:solidFill>
                <a:srgbClr val="000000"/>
              </a:solidFill>
              <a:latin typeface="Arial"/>
            </a:endParaRPr>
          </a:p>
          <a:p>
            <a:pPr>
              <a:lnSpc>
                <a:spcPct val="100000"/>
              </a:lnSpc>
            </a:pPr>
            <a:r>
              <a:rPr b="0" lang="en-US" sz="1000" spc="-1" strike="noStrike">
                <a:solidFill>
                  <a:srgbClr val="808080"/>
                </a:solidFill>
                <a:latin typeface="Times New Roman"/>
              </a:rPr>
              <a:t>#include "Legacy/SpRuntime.hpp" ……….</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[[maybe_unused]] const size_t seedSpeculationSuccess = 42;</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[[maybe_unused]] const size_t seedSpeculationFailure = 0;</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const size_t seed = </a:t>
            </a:r>
            <a:r>
              <a:rPr b="1" lang="en-US" sz="1000" spc="-1" strike="noStrike">
                <a:solidFill>
                  <a:srgbClr val="bf0041"/>
                </a:solidFill>
                <a:latin typeface="Times New Roman"/>
              </a:rPr>
              <a:t>seedSpeculationSuccess;</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int main([[maybe_unused]] int argc, [[maybe_unused]] char *argv[]){</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First we instantiate a runtime object and we specify that the runtime should use</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speculation model 2.</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/const int NumThreads = SpUtils::DefaultNumThreads();</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//SpRuntime runtime(NumThreads);</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1" lang="en-US" sz="1000" spc="-1" strike="noStrike">
                <a:solidFill>
                  <a:srgbClr val="ff0000"/>
                </a:solidFill>
                <a:latin typeface="Times New Roman"/>
              </a:rPr>
              <a:t>    </a:t>
            </a:r>
            <a:r>
              <a:rPr b="1" lang="en-US" sz="1000" spc="-1" strike="noStrike">
                <a:solidFill>
                  <a:srgbClr val="ff0000"/>
                </a:solidFill>
                <a:latin typeface="Times New Roman"/>
              </a:rPr>
              <a:t>SpRuntim</a:t>
            </a:r>
            <a:r>
              <a:rPr b="0" lang="en-US" sz="1000" spc="-1" strike="noStrike">
                <a:solidFill>
                  <a:srgbClr val="000000"/>
                </a:solidFill>
                <a:latin typeface="Times New Roman"/>
              </a:rPr>
              <a:t>e&lt;</a:t>
            </a:r>
            <a:r>
              <a:rPr b="0" lang="en-US" sz="1000" spc="-1" strike="noStrike">
                <a:solidFill>
                  <a:srgbClr val="bf0041"/>
                </a:solidFill>
                <a:latin typeface="Times New Roman"/>
              </a:rPr>
              <a:t>SpSpeculativeModel::SP_MODEL_3</a:t>
            </a:r>
            <a:r>
              <a:rPr b="0" lang="en-US" sz="1000" spc="-1" strike="noStrike">
                <a:solidFill>
                  <a:srgbClr val="000000"/>
                </a:solidFill>
                <a:latin typeface="Times New Roman"/>
              </a:rPr>
              <a:t>&gt; runtime;</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gn="just">
              <a:lnSpc>
                <a:spcPct val="100000"/>
              </a:lnSpc>
            </a:pPr>
            <a:r>
              <a:rPr b="0" lang="en-US" sz="1000" spc="-1" strike="noStrike">
                <a:solidFill>
                  <a:srgbClr val="666666"/>
                </a:solidFill>
                <a:latin typeface="Times New Roman"/>
              </a:rPr>
              <a:t>// Next we set a predicate that will be called by the runtime each time a speculative </a:t>
            </a:r>
            <a:endParaRPr b="0" lang="fr-FR" sz="1000" spc="-1" strike="noStrike">
              <a:solidFill>
                <a:srgbClr val="000000"/>
              </a:solidFill>
              <a:latin typeface="Arial"/>
            </a:endParaRPr>
          </a:p>
          <a:p>
            <a:pPr algn="just">
              <a:lnSpc>
                <a:spcPct val="100000"/>
              </a:lnSpc>
            </a:pPr>
            <a:r>
              <a:rPr b="0" lang="en-US" sz="1000" spc="-1" strike="noStrike">
                <a:solidFill>
                  <a:srgbClr val="666666"/>
                </a:solidFill>
                <a:latin typeface="Times New Roman"/>
              </a:rPr>
              <a:t>// task becomes ready to run. It is used to decide if the speculative task should be </a:t>
            </a:r>
            <a:endParaRPr b="0" lang="fr-FR" sz="1000" spc="-1" strike="noStrike">
              <a:solidFill>
                <a:srgbClr val="000000"/>
              </a:solidFill>
              <a:latin typeface="Arial"/>
            </a:endParaRPr>
          </a:p>
          <a:p>
            <a:pPr algn="just">
              <a:lnSpc>
                <a:spcPct val="100000"/>
              </a:lnSpc>
            </a:pPr>
            <a:r>
              <a:rPr b="0" lang="en-US" sz="1000" spc="-1" strike="noStrike">
                <a:solidFill>
                  <a:srgbClr val="666666"/>
                </a:solidFill>
                <a:latin typeface="Times New Roman"/>
              </a:rPr>
              <a:t>// allowed to run.</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runtime.setSpeculationTest</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[]([[maybe_unused]] const int nbReadyTasks,</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[[maybe_unused]] const SpProbability&amp; meanProbability) -&gt; bool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return true; </a:t>
            </a:r>
            <a:r>
              <a:rPr b="0" lang="en-US" sz="1000" spc="-1" strike="noStrike">
                <a:solidFill>
                  <a:srgbClr val="666666"/>
                </a:solidFill>
                <a:latin typeface="Times New Roman"/>
              </a:rPr>
              <a:t>// Here we always return true, this basically means</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that we always allow speculative tasks to run</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regardless of runtime conditions.</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p:txBody>
      </p:sp>
      <p:sp>
        <p:nvSpPr>
          <p:cNvPr id="101" name=""/>
          <p:cNvSpPr/>
          <p:nvPr/>
        </p:nvSpPr>
        <p:spPr>
          <a:xfrm>
            <a:off x="5436000" y="1260000"/>
            <a:ext cx="4644360" cy="2752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int a = 41, b = 0, c = 0; int value;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We create our first task. We are specifying that the task will be reading from a. </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The task will call the lambda given as a last argument to the call.</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The return value of the task is the return value of the lambda.  </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auto task1 = </a:t>
            </a:r>
            <a:r>
              <a:rPr b="1" lang="en-US" sz="1000" spc="-1" strike="noStrike">
                <a:solidFill>
                  <a:srgbClr val="000000"/>
                </a:solidFill>
                <a:latin typeface="Times New Roman"/>
              </a:rPr>
              <a:t>runtime.task</a:t>
            </a:r>
            <a:r>
              <a:rPr b="0" lang="en-US" sz="1000" spc="-1" strike="noStrike">
                <a:solidFill>
                  <a:srgbClr val="000000"/>
                </a:solidFill>
                <a:latin typeface="Times New Roman"/>
              </a:rPr>
              <a:t>(</a:t>
            </a:r>
            <a:r>
              <a:rPr b="1" lang="en-US" sz="1000" spc="-1" strike="noStrike">
                <a:solidFill>
                  <a:srgbClr val="ff0000"/>
                </a:solidFill>
                <a:latin typeface="Times New Roman"/>
              </a:rPr>
              <a:t>SpRead</a:t>
            </a:r>
            <a:r>
              <a:rPr b="0" lang="en-US" sz="1000" spc="-1" strike="noStrike">
                <a:solidFill>
                  <a:srgbClr val="000000"/>
                </a:solidFill>
                <a:latin typeface="Times New Roman"/>
              </a:rPr>
              <a:t>(a),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[](const int&amp; inA) -&gt; int { return</a:t>
            </a:r>
            <a:r>
              <a:rPr b="1" i="1" lang="en-US" sz="1000" spc="-1" strike="noStrike">
                <a:solidFill>
                  <a:srgbClr val="000000"/>
                </a:solidFill>
                <a:latin typeface="Times New Roman"/>
              </a:rPr>
              <a:t> inA + 1;</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Here we set a custom name for the task.</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task1.setTaskName("First-task");</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Here we wait until task1 is finished and we retrieve its return value.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b = task1.getValue();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Arial"/>
              </a:rPr>
              <a:t>  </a:t>
            </a: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5"/>
          <p:cNvSpPr/>
          <p:nvPr/>
        </p:nvSpPr>
        <p:spPr>
          <a:xfrm>
            <a:off x="344160" y="22644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Exemple Speculation Model </a:t>
            </a:r>
            <a:endParaRPr b="0" lang="fr-FR" sz="2700" spc="-1" strike="noStrike">
              <a:solidFill>
                <a:srgbClr val="000000"/>
              </a:solidFill>
              <a:latin typeface="Arial"/>
            </a:endParaRPr>
          </a:p>
        </p:txBody>
      </p:sp>
      <p:pic>
        <p:nvPicPr>
          <p:cNvPr id="103" name="" descr=""/>
          <p:cNvPicPr/>
          <p:nvPr/>
        </p:nvPicPr>
        <p:blipFill>
          <a:blip r:embed="rId1"/>
          <a:stretch/>
        </p:blipFill>
        <p:spPr>
          <a:xfrm>
            <a:off x="8984160" y="61560"/>
            <a:ext cx="1015200" cy="1015200"/>
          </a:xfrm>
          <a:prstGeom prst="rect">
            <a:avLst/>
          </a:prstGeom>
          <a:ln w="0">
            <a:noFill/>
          </a:ln>
        </p:spPr>
      </p:pic>
      <p:sp>
        <p:nvSpPr>
          <p:cNvPr id="104" name=""/>
          <p:cNvSpPr/>
          <p:nvPr/>
        </p:nvSpPr>
        <p:spPr>
          <a:xfrm>
            <a:off x="0" y="1319400"/>
            <a:ext cx="4139640" cy="4011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Next we create a potential task, i.e. a task which might write to</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some data.</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In this case the task may write to "a" with a probability of 0.5.</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Subsequent tasks will be allowed to speculate over this task.</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The task returns a boolean to inform the runtime of whether or </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not it has written to its maybe-write data dependency a.</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std::mt19937</a:t>
            </a:r>
            <a:r>
              <a:rPr b="0" lang="en-US" sz="1000" spc="-1" strike="noStrike">
                <a:solidFill>
                  <a:srgbClr val="000000"/>
                </a:solidFill>
                <a:latin typeface="Times New Roman"/>
              </a:rPr>
              <a:t>_64 mtEngine(seed); //</a:t>
            </a:r>
            <a:r>
              <a:rPr b="0" lang="en-US" sz="1000" spc="-1" strike="noStrike">
                <a:solidFill>
                  <a:srgbClr val="666666"/>
                </a:solidFill>
                <a:latin typeface="Times New Roman"/>
              </a:rPr>
              <a:t>Pseudo Random generator 32 bit</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//numbers with a state size of 19937</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std::uniform_real_distribution&lt;double&gt;</a:t>
            </a:r>
            <a:r>
              <a:rPr b="0" lang="en-US" sz="1000" spc="-1" strike="noStrike">
                <a:solidFill>
                  <a:srgbClr val="000000"/>
                </a:solidFill>
                <a:latin typeface="Times New Roman"/>
              </a:rPr>
              <a:t> dis01(0,1); </a:t>
            </a:r>
            <a:r>
              <a:rPr b="0" lang="en-US" sz="1000" spc="-1" strike="noStrike">
                <a:solidFill>
                  <a:srgbClr val="666666"/>
                </a:solidFill>
                <a:latin typeface="Times New Roman"/>
              </a:rPr>
              <a:t>//Produces random</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//floating-point values, uniformly distributes.</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auto task2 =</a:t>
            </a:r>
            <a:r>
              <a:rPr b="1" lang="en-US" sz="1000" spc="-1" strike="noStrike">
                <a:solidFill>
                  <a:srgbClr val="000000"/>
                </a:solidFill>
                <a:latin typeface="Times New Roman"/>
              </a:rPr>
              <a:t> runtime.task</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ff0000"/>
                </a:solidFill>
                <a:latin typeface="Times New Roman"/>
              </a:rPr>
              <a:t>SpPriority</a:t>
            </a:r>
            <a:r>
              <a:rPr b="0" lang="en-US" sz="1000" spc="-1" strike="noStrike">
                <a:solidFill>
                  <a:srgbClr val="000000"/>
                </a:solidFill>
                <a:latin typeface="Times New Roman"/>
              </a:rPr>
              <a:t>(0), </a:t>
            </a:r>
            <a:r>
              <a:rPr b="1" lang="en-US" sz="1000" spc="-1" strike="noStrike">
                <a:solidFill>
                  <a:srgbClr val="ff0000"/>
                </a:solidFill>
                <a:latin typeface="Times New Roman"/>
              </a:rPr>
              <a:t>SpProbability</a:t>
            </a:r>
            <a:r>
              <a:rPr b="0" lang="en-US" sz="1000" spc="-1" strike="noStrike">
                <a:solidFill>
                  <a:srgbClr val="000000"/>
                </a:solidFill>
                <a:latin typeface="Times New Roman"/>
              </a:rPr>
              <a:t>(0.5), </a:t>
            </a:r>
            <a:r>
              <a:rPr b="1" lang="en-US" sz="1000" spc="-1" strike="noStrike">
                <a:solidFill>
                  <a:srgbClr val="ff0000"/>
                </a:solidFill>
                <a:latin typeface="Times New Roman"/>
              </a:rPr>
              <a:t>SpRead</a:t>
            </a:r>
            <a:r>
              <a:rPr b="0" lang="en-US" sz="1000" spc="-1" strike="noStrike">
                <a:solidFill>
                  <a:srgbClr val="000000"/>
                </a:solidFill>
                <a:latin typeface="Times New Roman"/>
              </a:rPr>
              <a:t>(b),</a:t>
            </a:r>
            <a:r>
              <a:rPr b="1" lang="en-US" sz="1000" spc="-1" strike="noStrike">
                <a:solidFill>
                  <a:srgbClr val="ff0000"/>
                </a:solidFill>
                <a:latin typeface="Times New Roman"/>
              </a:rPr>
              <a:t>SpPotentialWrite</a:t>
            </a:r>
            <a:r>
              <a:rPr b="0" lang="en-US" sz="1000" spc="-1" strike="noStrike">
                <a:solidFill>
                  <a:srgbClr val="000000"/>
                </a:solidFill>
                <a:latin typeface="Times New Roman"/>
              </a:rPr>
              <a:t>(a),</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158466"/>
                </a:solidFill>
                <a:latin typeface="Times New Roman"/>
              </a:rPr>
              <a:t>[dis01, mtEngine]</a:t>
            </a:r>
            <a:r>
              <a:rPr b="0" lang="en-US" sz="1000" spc="-1" strike="noStrike">
                <a:solidFill>
                  <a:srgbClr val="000000"/>
                </a:solidFill>
                <a:latin typeface="Times New Roman"/>
              </a:rPr>
              <a:t> (const int &amp;inB, int &amp;inA) mutable -&gt; bool</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double val = dis01(mtEngine);</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If( inB == 42  &amp;&amp; val &lt; 0.5) { inA = 43; return true; }</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return false;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p:txBody>
      </p:sp>
      <p:sp>
        <p:nvSpPr>
          <p:cNvPr id="105" name=""/>
          <p:cNvSpPr/>
          <p:nvPr/>
        </p:nvSpPr>
        <p:spPr>
          <a:xfrm>
            <a:off x="5208480" y="1224360"/>
            <a:ext cx="4619160" cy="4011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task2.setTaskName</a:t>
            </a:r>
            <a:r>
              <a:rPr b="0" lang="en-US" sz="1000" spc="-1" strike="noStrike">
                <a:solidFill>
                  <a:srgbClr val="000000"/>
                </a:solidFill>
                <a:latin typeface="Times New Roman"/>
              </a:rPr>
              <a:t>("Second-task");</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value=task1.getValue(); printf("value task1=%i\n",value);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value=task2.getValue();  printf("value task2=%i\n",value);</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auto task3 =</a:t>
            </a:r>
            <a:r>
              <a:rPr b="1" lang="en-US" sz="1000" spc="-1" strike="noStrike">
                <a:solidFill>
                  <a:srgbClr val="000000"/>
                </a:solidFill>
                <a:latin typeface="Times New Roman"/>
              </a:rPr>
              <a:t>runtime.task(</a:t>
            </a:r>
            <a:r>
              <a:rPr b="0" lang="en-US" sz="1000" spc="-1" strike="noStrike">
                <a:solidFill>
                  <a:srgbClr val="000000"/>
                </a:solidFill>
                <a:latin typeface="Times New Roman"/>
              </a:rPr>
              <a:t> </a:t>
            </a:r>
            <a:r>
              <a:rPr b="1" lang="en-US" sz="1000" spc="-1" strike="noStrike">
                <a:solidFill>
                  <a:srgbClr val="ff0000"/>
                </a:solidFill>
                <a:latin typeface="Times New Roman"/>
              </a:rPr>
              <a:t>SpRead</a:t>
            </a:r>
            <a:r>
              <a:rPr b="0" lang="en-US" sz="1000" spc="-1" strike="noStrike">
                <a:solidFill>
                  <a:srgbClr val="000000"/>
                </a:solidFill>
                <a:latin typeface="Times New Roman"/>
              </a:rPr>
              <a:t>(a),</a:t>
            </a:r>
            <a:r>
              <a:rPr b="1" lang="en-US" sz="1000" spc="-1" strike="noStrike">
                <a:solidFill>
                  <a:srgbClr val="ff0000"/>
                </a:solidFill>
                <a:latin typeface="Times New Roman"/>
              </a:rPr>
              <a:t> SpWrite</a:t>
            </a:r>
            <a:r>
              <a:rPr b="0" lang="en-US" sz="1000" spc="-1" strike="noStrike">
                <a:solidFill>
                  <a:srgbClr val="000000"/>
                </a:solidFill>
                <a:latin typeface="Times New Roman"/>
              </a:rPr>
              <a:t>(c),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 ]</a:t>
            </a:r>
            <a:r>
              <a:rPr b="0" lang="en-US" sz="1000" spc="-1" strike="noStrike">
                <a:solidFill>
                  <a:srgbClr val="000000"/>
                </a:solidFill>
                <a:latin typeface="Times New Roman"/>
              </a:rPr>
              <a:t> (const int &amp;inA, int &amp;inC)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if(inA == 41) { inC = 1;} else { inC = 2;}</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task3.setTaskName("Final-task");</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We wait for all tasks to finish</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runtime.waitAllTasks</a:t>
            </a: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 We make all runtime threads exit</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    </a:t>
            </a:r>
            <a:r>
              <a:rPr b="1" lang="en-US" sz="1000" spc="-1" strike="noStrike">
                <a:solidFill>
                  <a:srgbClr val="000000"/>
                </a:solidFill>
                <a:latin typeface="Times New Roman"/>
              </a:rPr>
              <a:t>runtime.stopAllThreads</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assert((a == 41 || a == 43) &amp;&amp; b == 42 &amp;&amp; (c == 1 || c == 2) &amp;&amp; "Try again!");</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666666"/>
                </a:solidFill>
                <a:latin typeface="Times New Roman"/>
              </a:rPr>
              <a:t>   </a:t>
            </a:r>
            <a:r>
              <a:rPr b="0" lang="en-US" sz="1000" spc="-1" strike="noStrike">
                <a:solidFill>
                  <a:srgbClr val="666666"/>
                </a:solidFill>
                <a:latin typeface="Times New Roman"/>
              </a:rPr>
              <a:t>// We generate the task graph corresponding to the execution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runtime.generateDot</a:t>
            </a:r>
            <a:r>
              <a:rPr b="0" lang="en-US" sz="1000" spc="-1" strike="noStrike">
                <a:solidFill>
                  <a:srgbClr val="000000"/>
                </a:solidFill>
                <a:latin typeface="Times New Roman"/>
              </a:rPr>
              <a:t>("Result.dot", true);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666666"/>
                </a:solidFill>
                <a:latin typeface="Times New Roman"/>
              </a:rPr>
              <a:t>  </a:t>
            </a:r>
            <a:r>
              <a:rPr b="0" lang="en-US" sz="1000" spc="-1" strike="noStrike">
                <a:solidFill>
                  <a:srgbClr val="666666"/>
                </a:solidFill>
                <a:latin typeface="Times New Roman"/>
              </a:rPr>
              <a:t>// We generate an Svg trace of the execution</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runtime.generateTrace</a:t>
            </a:r>
            <a:r>
              <a:rPr b="0" lang="en-US" sz="1000" spc="-1" strike="noStrike">
                <a:solidFill>
                  <a:srgbClr val="000000"/>
                </a:solidFill>
                <a:latin typeface="Times New Roman"/>
              </a:rPr>
              <a:t>("Result.svg");</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return 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a:t>
            </a: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396000" y="1800000"/>
            <a:ext cx="2483640" cy="2890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Times New Roman"/>
              </a:rPr>
              <a:t>digraph G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0 -&gt; 2</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0 [label="First-task</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READ 0x7ffe811724f0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1 -&gt; 2</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1 [label="sp-copy</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WRITE 0x55f486e5efe0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READ 0x7ffe811724f0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3 [label="Final-task</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READ 0x7ffe811724f0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WRITE 0x7ffe811724f8</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2 -&gt; 3</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2 [label="Second-task</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READ 0x7ffe811724f4</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POTENTIAL_WRITE 0x7ffe811724f0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a:t>
            </a:r>
            <a:endParaRPr b="0" lang="fr-FR" sz="1000" spc="-1" strike="noStrike">
              <a:solidFill>
                <a:srgbClr val="000000"/>
              </a:solidFill>
              <a:latin typeface="Arial"/>
            </a:endParaRPr>
          </a:p>
        </p:txBody>
      </p:sp>
      <p:sp>
        <p:nvSpPr>
          <p:cNvPr id="107" name=""/>
          <p:cNvSpPr/>
          <p:nvPr/>
        </p:nvSpPr>
        <p:spPr>
          <a:xfrm>
            <a:off x="216000" y="1440000"/>
            <a:ext cx="107964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000" spc="-1" strike="noStrike">
                <a:solidFill>
                  <a:srgbClr val="000000"/>
                </a:solidFill>
                <a:latin typeface="Times New Roman"/>
              </a:rPr>
              <a:t>Result.dot</a:t>
            </a:r>
            <a:endParaRPr b="0" lang="fr-FR" sz="1000" spc="-1" strike="noStrike">
              <a:solidFill>
                <a:srgbClr val="000000"/>
              </a:solidFill>
              <a:latin typeface="Arial"/>
            </a:endParaRPr>
          </a:p>
        </p:txBody>
      </p:sp>
      <p:pic>
        <p:nvPicPr>
          <p:cNvPr id="108" name="" descr=""/>
          <p:cNvPicPr/>
          <p:nvPr/>
        </p:nvPicPr>
        <p:blipFill>
          <a:blip r:embed="rId1"/>
          <a:stretch/>
        </p:blipFill>
        <p:spPr>
          <a:xfrm>
            <a:off x="3780000" y="1728000"/>
            <a:ext cx="6110280" cy="3207960"/>
          </a:xfrm>
          <a:prstGeom prst="rect">
            <a:avLst/>
          </a:prstGeom>
          <a:ln w="0">
            <a:noFill/>
          </a:ln>
        </p:spPr>
      </p:pic>
      <p:sp>
        <p:nvSpPr>
          <p:cNvPr id="109" name=""/>
          <p:cNvSpPr/>
          <p:nvPr/>
        </p:nvSpPr>
        <p:spPr>
          <a:xfrm>
            <a:off x="3816000" y="1497600"/>
            <a:ext cx="107964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000" spc="-1" strike="noStrike">
                <a:solidFill>
                  <a:srgbClr val="000000"/>
                </a:solidFill>
                <a:latin typeface="Times New Roman"/>
              </a:rPr>
              <a:t>Result.svg</a:t>
            </a:r>
            <a:endParaRPr b="0" lang="fr-FR" sz="1000" spc="-1" strike="noStrike">
              <a:solidFill>
                <a:srgbClr val="000000"/>
              </a:solidFill>
              <a:latin typeface="Arial"/>
            </a:endParaRPr>
          </a:p>
        </p:txBody>
      </p:sp>
      <p:sp>
        <p:nvSpPr>
          <p:cNvPr id="110" name="PlaceHolder 16"/>
          <p:cNvSpPr/>
          <p:nvPr/>
        </p:nvSpPr>
        <p:spPr>
          <a:xfrm>
            <a:off x="338760" y="22680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Exemples </a:t>
            </a:r>
            <a:endParaRPr b="0" lang="fr-FR" sz="2700" spc="-1" strike="noStrike">
              <a:solidFill>
                <a:srgbClr val="000000"/>
              </a:solidFill>
              <a:latin typeface="Arial"/>
            </a:endParaRPr>
          </a:p>
        </p:txBody>
      </p:sp>
      <p:pic>
        <p:nvPicPr>
          <p:cNvPr id="111" name="" descr=""/>
          <p:cNvPicPr/>
          <p:nvPr/>
        </p:nvPicPr>
        <p:blipFill>
          <a:blip r:embed="rId2"/>
          <a:stretch/>
        </p:blipFill>
        <p:spPr>
          <a:xfrm>
            <a:off x="8978760" y="61920"/>
            <a:ext cx="1015200" cy="10152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7"/>
          <p:cNvSpPr/>
          <p:nvPr/>
        </p:nvSpPr>
        <p:spPr>
          <a:xfrm>
            <a:off x="338760" y="22680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Exemple VectorBuffer </a:t>
            </a:r>
            <a:endParaRPr b="0" lang="fr-FR" sz="2700" spc="-1" strike="noStrike">
              <a:solidFill>
                <a:srgbClr val="000000"/>
              </a:solidFill>
              <a:latin typeface="Arial"/>
            </a:endParaRPr>
          </a:p>
        </p:txBody>
      </p:sp>
      <p:pic>
        <p:nvPicPr>
          <p:cNvPr id="113" name="" descr=""/>
          <p:cNvPicPr/>
          <p:nvPr/>
        </p:nvPicPr>
        <p:blipFill>
          <a:blip r:embed="rId1"/>
          <a:stretch/>
        </p:blipFill>
        <p:spPr>
          <a:xfrm>
            <a:off x="8978760" y="61920"/>
            <a:ext cx="1015200" cy="1015200"/>
          </a:xfrm>
          <a:prstGeom prst="rect">
            <a:avLst/>
          </a:prstGeom>
          <a:ln w="0">
            <a:noFill/>
          </a:ln>
        </p:spPr>
      </p:pic>
      <p:sp>
        <p:nvSpPr>
          <p:cNvPr id="114" name=""/>
          <p:cNvSpPr/>
          <p:nvPr/>
        </p:nvSpPr>
        <p:spPr>
          <a:xfrm>
            <a:off x="36000" y="1259640"/>
            <a:ext cx="4859640" cy="4291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const int initVal = 1;</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int writeVal = 0;</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NumThreads=6;</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ff0000"/>
                </a:solidFill>
                <a:latin typeface="Times New Roman"/>
              </a:rPr>
              <a:t> </a:t>
            </a:r>
            <a:r>
              <a:rPr b="1" lang="en-US" sz="1000" spc="-1" strike="noStrike">
                <a:solidFill>
                  <a:srgbClr val="ff0000"/>
                </a:solidFill>
                <a:latin typeface="Times New Roman"/>
              </a:rPr>
              <a:t> </a:t>
            </a:r>
            <a:r>
              <a:rPr b="1" lang="en-US" sz="1000" spc="-1" strike="noStrike">
                <a:solidFill>
                  <a:srgbClr val="ff0000"/>
                </a:solidFill>
                <a:latin typeface="Times New Roman"/>
              </a:rPr>
              <a:t>SpRuntime</a:t>
            </a:r>
            <a:r>
              <a:rPr b="0" lang="en-US" sz="1000" spc="-1" strike="noStrike">
                <a:solidFill>
                  <a:srgbClr val="000000"/>
                </a:solidFill>
                <a:latin typeface="Times New Roman"/>
              </a:rPr>
              <a:t> My_Runtime2(NumThreads); </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small_vector&lt;int&gt; vs;</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std::cout &lt;&lt; "std::allocator&lt;int&gt;:"&lt;&lt; '\n'</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&lt;&lt; "  sizeof (vs):     " &lt;&lt; sizeof (vs)           &lt;&lt; '\n'</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&lt;&lt; "  Maximum size:    " &lt;&lt; vs.max_size ()        &lt;&lt; "\n\n";</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ff0000"/>
                </a:solidFill>
                <a:latin typeface="Times New Roman"/>
              </a:rPr>
              <a:t> </a:t>
            </a:r>
            <a:r>
              <a:rPr b="1" lang="en-US" sz="1000" spc="-1" strike="noStrike">
                <a:solidFill>
                  <a:srgbClr val="ff0000"/>
                </a:solidFill>
                <a:latin typeface="Times New Roman"/>
              </a:rPr>
              <a:t>SpHeapBuffer&lt;small_vector&lt;int&gt;&gt;</a:t>
            </a:r>
            <a:r>
              <a:rPr b="0" lang="en-US" sz="1000" spc="-1" strike="noStrike">
                <a:solidFill>
                  <a:srgbClr val="000000"/>
                </a:solidFill>
                <a:latin typeface="Times New Roman"/>
              </a:rPr>
              <a:t> heapBuffer;</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int valueN=0; int valueM=0;</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for(int idx = 0 ; idx &lt; 6 ; ++idx){</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auto vectorBuffer = heapBuffer.getNewBuffer();</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My_Runtime2.task</a:t>
            </a:r>
            <a:r>
              <a:rPr b="0" lang="en-US" sz="1000" spc="-1" strike="noStrike">
                <a:solidFill>
                  <a:srgbClr val="000000"/>
                </a:solidFill>
                <a:latin typeface="Times New Roman"/>
              </a:rPr>
              <a:t>(</a:t>
            </a:r>
            <a:r>
              <a:rPr b="1" lang="en-US" sz="1000" spc="-1" strike="noStrike">
                <a:solidFill>
                  <a:srgbClr val="ff0000"/>
                </a:solidFill>
                <a:latin typeface="Times New Roman"/>
              </a:rPr>
              <a:t>SpWrite</a:t>
            </a:r>
            <a:r>
              <a:rPr b="0" lang="en-US" sz="1000" spc="-1" strike="noStrike">
                <a:solidFill>
                  <a:srgbClr val="000000"/>
                </a:solidFill>
                <a:latin typeface="Times New Roman"/>
              </a:rPr>
              <a:t>( vectorBuffer.getDataDep()) ,</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marL="360000">
              <a:lnSpc>
                <a:spcPct val="100000"/>
              </a:lnSpc>
            </a:pPr>
            <a:r>
              <a:rPr b="0" lang="en-US" sz="1000" spc="-1" strike="noStrike">
                <a:solidFill>
                  <a:srgbClr val="000000"/>
                </a:solidFill>
                <a:latin typeface="Times New Roman"/>
              </a:rPr>
              <a:t>            </a:t>
            </a:r>
            <a:r>
              <a:rPr b="1" lang="en-US" sz="1000" spc="-1" strike="noStrike">
                <a:solidFill>
                  <a:srgbClr val="158466"/>
                </a:solidFill>
                <a:latin typeface="Times New Roman"/>
              </a:rPr>
              <a:t>[&amp;]</a:t>
            </a:r>
            <a:r>
              <a:rPr b="0" lang="en-US" sz="1000" spc="-1" strike="noStrike">
                <a:solidFill>
                  <a:srgbClr val="000000"/>
                </a:solidFill>
                <a:latin typeface="Times New Roman"/>
              </a:rPr>
              <a:t>(SpDataBuffer&lt;small_vector&lt;int&gt;&gt; ) </a:t>
            </a:r>
            <a:r>
              <a:rPr b="1" i="1" lang="en-US" sz="1000" spc="-1" strike="noStrike">
                <a:solidFill>
                  <a:srgbClr val="000000"/>
                </a:solidFill>
                <a:latin typeface="Times New Roman"/>
              </a:rPr>
              <a:t>mutable</a:t>
            </a:r>
            <a:endParaRPr b="0" lang="fr-FR" sz="1000" spc="-1" strike="noStrike">
              <a:solidFill>
                <a:srgbClr val="000000"/>
              </a:solidFill>
              <a:latin typeface="Arial"/>
            </a:endParaRPr>
          </a:p>
          <a:p>
            <a:pPr marL="360000">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marL="360000">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valueN=idx;  </a:t>
            </a:r>
            <a:endParaRPr b="0" lang="fr-FR" sz="1000" spc="-1" strike="noStrike">
              <a:solidFill>
                <a:srgbClr val="000000"/>
              </a:solidFill>
              <a:latin typeface="Arial"/>
            </a:endParaRPr>
          </a:p>
          <a:p>
            <a:pPr marL="360000">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usleep(1000);</a:t>
            </a:r>
            <a:endParaRPr b="0" lang="fr-FR" sz="1000" spc="-1" strike="noStrike">
              <a:solidFill>
                <a:srgbClr val="000000"/>
              </a:solidFill>
              <a:latin typeface="Arial"/>
            </a:endParaRPr>
          </a:p>
          <a:p>
            <a:pPr marL="360000">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marL="360000">
              <a:lnSpc>
                <a:spcPct val="100000"/>
              </a:lnSpc>
            </a:pPr>
            <a:endParaRPr b="0" lang="fr-FR" sz="1000" spc="-1" strike="noStrike">
              <a:solidFill>
                <a:srgbClr val="000000"/>
              </a:solidFill>
              <a:latin typeface="Arial"/>
            </a:endParaRPr>
          </a:p>
          <a:p>
            <a:pPr marL="360000">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r>
              <a:rPr b="1" lang="en-US" sz="1000" spc="-1" strike="noStrike">
                <a:solidFill>
                  <a:srgbClr val="000000"/>
                </a:solidFill>
                <a:latin typeface="Times New Roman"/>
              </a:rPr>
              <a:t>.setTaskName</a:t>
            </a:r>
            <a:r>
              <a:rPr b="0" lang="en-US" sz="1000" spc="-1" strike="noStrike">
                <a:solidFill>
                  <a:srgbClr val="000000"/>
                </a:solidFill>
                <a:latin typeface="Times New Roman"/>
              </a:rPr>
              <a:t>("Write Vector Buffer");</a:t>
            </a:r>
            <a:endParaRPr b="0" lang="fr-FR" sz="1000" spc="-1" strike="noStrike">
              <a:solidFill>
                <a:srgbClr val="000000"/>
              </a:solidFill>
              <a:latin typeface="Arial"/>
            </a:endParaRPr>
          </a:p>
          <a:p>
            <a:pPr marL="360000">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marL="360000">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p:txBody>
      </p:sp>
      <p:sp>
        <p:nvSpPr>
          <p:cNvPr id="115" name=""/>
          <p:cNvSpPr/>
          <p:nvPr/>
        </p:nvSpPr>
        <p:spPr>
          <a:xfrm>
            <a:off x="3960000" y="1332000"/>
            <a:ext cx="4859640" cy="39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for(int idxSub = 0 ; idxSub &lt; 2 ; ++idxSub){</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My_Runtime2.task</a:t>
            </a:r>
            <a:r>
              <a:rPr b="0" lang="en-US" sz="1000" spc="-1" strike="noStrike">
                <a:solidFill>
                  <a:srgbClr val="000000"/>
                </a:solidFill>
                <a:latin typeface="Times New Roman"/>
              </a:rPr>
              <a:t>(</a:t>
            </a:r>
            <a:r>
              <a:rPr b="1" lang="en-US" sz="1000" spc="-1" strike="noStrike">
                <a:solidFill>
                  <a:srgbClr val="000000"/>
                </a:solidFill>
                <a:latin typeface="Times New Roman"/>
              </a:rPr>
              <a:t>SpRead</a:t>
            </a:r>
            <a:r>
              <a:rPr b="0" lang="en-US" sz="1000" spc="-1" strike="noStrike">
                <a:solidFill>
                  <a:srgbClr val="000000"/>
                </a:solidFill>
                <a:latin typeface="Times New Roman"/>
              </a:rPr>
              <a:t>( vectorBuffer.getDataDep()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	</a:t>
            </a:r>
            <a:r>
              <a:rPr b="1" lang="en-US" sz="1000" spc="-1" strike="noStrike">
                <a:solidFill>
                  <a:srgbClr val="158466"/>
                </a:solidFill>
                <a:latin typeface="Times New Roman"/>
              </a:rPr>
              <a:t>[=] </a:t>
            </a:r>
            <a:r>
              <a:rPr b="0" lang="en-US" sz="1000" spc="-1" strike="noStrike">
                <a:solidFill>
                  <a:srgbClr val="000000"/>
                </a:solidFill>
                <a:latin typeface="Times New Roman"/>
              </a:rPr>
              <a:t>(const SpDataBuffer&lt;small_vector&lt;int&gt;&gt;)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	</a:t>
            </a:r>
            <a:r>
              <a:rPr b="0" lang="en-US" sz="1000" spc="-1" strike="noStrike">
                <a:solidFill>
                  <a:srgbClr val="000000"/>
                </a:solidFill>
                <a:latin typeface="Times New Roman"/>
              </a:rPr>
              <a:t>  </a:t>
            </a:r>
            <a:r>
              <a:rPr b="0" lang="en-US" sz="1000" spc="-1" strike="noStrike">
                <a:solidFill>
                  <a:srgbClr val="000000"/>
                </a:solidFill>
                <a:latin typeface="Times New Roman"/>
              </a:rPr>
              <a:t>usleep(2000);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r>
              <a:rPr b="1" lang="en-US" sz="1000" spc="-1" strike="noStrike">
                <a:solidFill>
                  <a:srgbClr val="000000"/>
                </a:solidFill>
                <a:latin typeface="Times New Roman"/>
              </a:rPr>
              <a:t>.setTaskName</a:t>
            </a:r>
            <a:r>
              <a:rPr b="0" lang="en-US" sz="1000" spc="-1" strike="noStrike">
                <a:solidFill>
                  <a:srgbClr val="000000"/>
                </a:solidFill>
                <a:latin typeface="Times New Roman"/>
              </a:rPr>
              <a:t>("Read Vector Buffer");</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 //End For idxSub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 //End For idx</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My_Runtime2.waitAllTasks</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My_Runtime2.stopAllThreads</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My_Runtime2.generateDot</a:t>
            </a:r>
            <a:r>
              <a:rPr b="0" lang="en-US" sz="1000" spc="-1" strike="noStrike">
                <a:solidFill>
                  <a:srgbClr val="000000"/>
                </a:solidFill>
                <a:latin typeface="Times New Roman"/>
              </a:rPr>
              <a:t>("Result.dot",true);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My_Runtime2.generateTrace</a:t>
            </a:r>
            <a:r>
              <a:rPr b="0" lang="en-US" sz="1000" spc="-1" strike="noStrike">
                <a:solidFill>
                  <a:srgbClr val="000000"/>
                </a:solidFill>
                <a:latin typeface="Times New Roman"/>
              </a:rPr>
              <a:t>("Result.svg");</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p:txBody>
      </p:sp>
      <p:pic>
        <p:nvPicPr>
          <p:cNvPr id="116" name="" descr=""/>
          <p:cNvPicPr/>
          <p:nvPr/>
        </p:nvPicPr>
        <p:blipFill>
          <a:blip r:embed="rId2"/>
          <a:stretch/>
        </p:blipFill>
        <p:spPr>
          <a:xfrm>
            <a:off x="6948000" y="2744640"/>
            <a:ext cx="3106440" cy="2552400"/>
          </a:xfrm>
          <a:prstGeom prst="rect">
            <a:avLst/>
          </a:prstGeom>
          <a:ln w="0">
            <a:noFill/>
          </a:ln>
        </p:spPr>
      </p:pic>
      <p:sp>
        <p:nvSpPr>
          <p:cNvPr id="117" name=""/>
          <p:cNvSpPr/>
          <p:nvPr/>
        </p:nvSpPr>
        <p:spPr>
          <a:xfrm>
            <a:off x="6984000" y="2505600"/>
            <a:ext cx="107964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000" spc="-1" strike="noStrike">
                <a:solidFill>
                  <a:srgbClr val="000000"/>
                </a:solidFill>
                <a:latin typeface="Times New Roman"/>
              </a:rPr>
              <a:t>Result.svg</a:t>
            </a: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indent="0">
              <a:lnSpc>
                <a:spcPct val="100000"/>
              </a:lnSpc>
              <a:buNone/>
              <a:tabLst>
                <a:tab algn="l" pos="0"/>
              </a:tabLst>
            </a:pPr>
            <a:r>
              <a:rPr b="1" lang="en-US" sz="2700" spc="-1" strike="noStrike">
                <a:solidFill>
                  <a:srgbClr val="ffffff"/>
                </a:solidFill>
                <a:latin typeface="Source Sans Pro Black"/>
              </a:rPr>
              <a:t>Parallel Programming: Overview</a:t>
            </a:r>
            <a:endParaRPr b="0" lang="fr-FR" sz="2700" spc="-1" strike="noStrike">
              <a:solidFill>
                <a:srgbClr val="000000"/>
              </a:solidFill>
              <a:latin typeface="Arial"/>
            </a:endParaRPr>
          </a:p>
        </p:txBody>
      </p:sp>
      <p:sp>
        <p:nvSpPr>
          <p:cNvPr id="46" name="PlaceHolder 2"/>
          <p:cNvSpPr>
            <a:spLocks noGrp="1"/>
          </p:cNvSpPr>
          <p:nvPr>
            <p:ph/>
          </p:nvPr>
        </p:nvSpPr>
        <p:spPr>
          <a:xfrm>
            <a:off x="3636000" y="2205000"/>
            <a:ext cx="6260040" cy="2330280"/>
          </a:xfrm>
          <a:prstGeom prst="rect">
            <a:avLst/>
          </a:prstGeom>
          <a:noFill/>
          <a:ln w="0">
            <a:noFill/>
          </a:ln>
        </p:spPr>
        <p:txBody>
          <a:bodyPr lIns="0" rIns="0" tIns="0" bIns="0" anchor="t">
            <a:normAutofit/>
          </a:bodyPr>
          <a:p>
            <a:pPr indent="0">
              <a:lnSpc>
                <a:spcPct val="100000"/>
              </a:lnSpc>
              <a:spcAft>
                <a:spcPts val="1057"/>
              </a:spcAft>
              <a:buNone/>
              <a:tabLst>
                <a:tab algn="l" pos="0"/>
              </a:tabLst>
            </a:pP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rogramming </a:t>
            </a:r>
            <a:r>
              <a:rPr b="1" lang="en-US" sz="1600" spc="-1" strike="noStrike">
                <a:solidFill>
                  <a:srgbClr val="c9211e"/>
                </a:solidFill>
                <a:latin typeface="Liberation Serif;Times New Roman"/>
                <a:ea typeface="Songti SC"/>
              </a:rPr>
              <a:t>I</a:t>
            </a:r>
            <a:r>
              <a:rPr b="1" lang="en-US" sz="1600" spc="-1" strike="noStrike">
                <a:solidFill>
                  <a:srgbClr val="000000"/>
                </a:solidFill>
                <a:latin typeface="Liberation Serif;Times New Roman"/>
                <a:ea typeface="Songti SC"/>
              </a:rPr>
              <a:t>nterface for </a:t>
            </a:r>
            <a:r>
              <a:rPr b="1" lang="en-US" sz="1600" spc="-1" strike="noStrike">
                <a:solidFill>
                  <a:srgbClr val="c9211e"/>
                </a:solidFill>
                <a:latin typeface="Liberation Serif;Times New Roman"/>
                <a:ea typeface="Songti SC"/>
              </a:rPr>
              <a:t>p</a:t>
            </a:r>
            <a:r>
              <a:rPr b="1" lang="en-US" sz="1600" spc="-1" strike="noStrike">
                <a:solidFill>
                  <a:srgbClr val="000000"/>
                </a:solidFill>
                <a:latin typeface="Liberation Serif;Times New Roman"/>
                <a:ea typeface="Songti SC"/>
              </a:rPr>
              <a:t>arallel </a:t>
            </a:r>
            <a:r>
              <a:rPr b="1" lang="en-US" sz="1600" spc="-1" strike="noStrike">
                <a:solidFill>
                  <a:srgbClr val="c9211e"/>
                </a:solidFill>
                <a:latin typeface="Liberation Serif;Times New Roman"/>
                <a:ea typeface="Songti SC"/>
              </a:rPr>
              <a:t>c</a:t>
            </a:r>
            <a:r>
              <a:rPr b="1" lang="en-US" sz="1600" spc="-1" strike="noStrike">
                <a:solidFill>
                  <a:srgbClr val="000000"/>
                </a:solidFill>
                <a:latin typeface="Liberation Serif;Times New Roman"/>
                <a:ea typeface="Songti SC"/>
              </a:rPr>
              <a:t>omputing With</a:t>
            </a:r>
            <a:r>
              <a:rPr b="1" lang="en-US" sz="1600" spc="-1" strike="noStrike">
                <a:solidFill>
                  <a:srgbClr val="c9211e"/>
                </a:solidFill>
                <a:latin typeface="Liberation Serif;Times New Roman"/>
                <a:ea typeface="Songti SC"/>
              </a:rPr>
              <a:t> S</a:t>
            </a:r>
            <a:r>
              <a:rPr b="1" lang="en-US" sz="1600" spc="-1" strike="noStrike">
                <a:solidFill>
                  <a:srgbClr val="000000"/>
                </a:solidFill>
                <a:latin typeface="Liberation Serif;Times New Roman"/>
                <a:ea typeface="Songti SC"/>
              </a:rPr>
              <a:t>PECX </a:t>
            </a:r>
            <a:endParaRPr b="0" lang="fr-FR" sz="1600" spc="-1" strike="noStrike">
              <a:solidFill>
                <a:srgbClr val="000000"/>
              </a:solidFill>
              <a:latin typeface="Arial"/>
            </a:endParaRPr>
          </a:p>
          <a:p>
            <a:pPr marL="363600" indent="0">
              <a:lnSpc>
                <a:spcPct val="100000"/>
              </a:lnSpc>
              <a:spcAft>
                <a:spcPts val="1057"/>
              </a:spcAft>
              <a:buNone/>
              <a:tabLst>
                <a:tab algn="l" pos="0"/>
              </a:tabLst>
            </a:pPr>
            <a:r>
              <a:rPr b="0" lang="en-US" sz="1400" spc="-1" strike="noStrike">
                <a:solidFill>
                  <a:srgbClr val="000000"/>
                </a:solidFill>
                <a:latin typeface="Liberation Serif;Times New Roman"/>
                <a:ea typeface="Songti SC"/>
              </a:rPr>
              <a:t>What is SPECX ?</a:t>
            </a:r>
            <a:endParaRPr b="0" lang="fr-FR" sz="1400" spc="-1" strike="noStrike">
              <a:solidFill>
                <a:srgbClr val="000000"/>
              </a:solidFill>
              <a:latin typeface="Arial"/>
            </a:endParaRPr>
          </a:p>
          <a:p>
            <a:pPr marL="363600" indent="0">
              <a:lnSpc>
                <a:spcPct val="100000"/>
              </a:lnSpc>
              <a:spcAft>
                <a:spcPts val="1057"/>
              </a:spcAft>
              <a:buNone/>
              <a:tabLst>
                <a:tab algn="l" pos="0"/>
              </a:tabLst>
            </a:pPr>
            <a:r>
              <a:rPr b="0" lang="en-US" sz="1400" spc="-1" strike="noStrike">
                <a:solidFill>
                  <a:srgbClr val="000000"/>
                </a:solidFill>
                <a:latin typeface="Liberation Serif;Times New Roman"/>
                <a:ea typeface="Songti SC"/>
              </a:rPr>
              <a:t>Runtime Interface</a:t>
            </a:r>
            <a:endParaRPr b="0" lang="fr-FR" sz="1400" spc="-1" strike="noStrike">
              <a:solidFill>
                <a:srgbClr val="000000"/>
              </a:solidFill>
              <a:latin typeface="Arial"/>
            </a:endParaRPr>
          </a:p>
          <a:p>
            <a:pPr marL="363600" indent="0">
              <a:lnSpc>
                <a:spcPct val="100000"/>
              </a:lnSpc>
              <a:spcAft>
                <a:spcPts val="1057"/>
              </a:spcAft>
              <a:buNone/>
              <a:tabLst>
                <a:tab algn="l" pos="0"/>
              </a:tabLst>
            </a:pPr>
            <a:r>
              <a:rPr b="0" lang="en-US" sz="1400" spc="-1" strike="noStrike">
                <a:solidFill>
                  <a:srgbClr val="000000"/>
                </a:solidFill>
                <a:latin typeface="Liberation Serif;Times New Roman"/>
                <a:ea typeface="Songti SC"/>
              </a:rPr>
              <a:t>Data Dependency Interface</a:t>
            </a:r>
            <a:endParaRPr b="0" lang="fr-FR" sz="1400" spc="-1" strike="noStrike">
              <a:solidFill>
                <a:srgbClr val="000000"/>
              </a:solidFill>
              <a:latin typeface="Arial"/>
            </a:endParaRPr>
          </a:p>
          <a:p>
            <a:pPr marL="363600" indent="0">
              <a:lnSpc>
                <a:spcPct val="100000"/>
              </a:lnSpc>
              <a:spcAft>
                <a:spcPts val="1057"/>
              </a:spcAft>
              <a:buNone/>
              <a:tabLst>
                <a:tab algn="l" pos="0"/>
              </a:tabLst>
            </a:pPr>
            <a:r>
              <a:rPr b="0" lang="en-US" sz="1400" spc="-1" strike="noStrike">
                <a:solidFill>
                  <a:srgbClr val="000000"/>
                </a:solidFill>
                <a:latin typeface="Liberation Serif;Times New Roman"/>
                <a:ea typeface="Songti SC"/>
              </a:rPr>
              <a:t>Task Viewer Interface </a:t>
            </a:r>
            <a:endParaRPr b="0" lang="fr-FR" sz="1400" spc="-1" strike="noStrike">
              <a:solidFill>
                <a:srgbClr val="000000"/>
              </a:solidFill>
              <a:latin typeface="Arial"/>
            </a:endParaRPr>
          </a:p>
          <a:p>
            <a:pPr marL="363600" indent="0">
              <a:lnSpc>
                <a:spcPct val="100000"/>
              </a:lnSpc>
              <a:spcAft>
                <a:spcPts val="1057"/>
              </a:spcAft>
              <a:buNone/>
              <a:tabLst>
                <a:tab algn="l" pos="0"/>
              </a:tabLst>
            </a:pPr>
            <a:r>
              <a:rPr b="0" lang="en-US" sz="1400" spc="-1" strike="noStrike">
                <a:solidFill>
                  <a:srgbClr val="000000"/>
                </a:solidFill>
                <a:latin typeface="Liberation Serif;Times New Roman"/>
                <a:ea typeface="Songti SC"/>
              </a:rPr>
              <a:t>Future Developments</a:t>
            </a:r>
            <a:endParaRPr b="0" lang="fr-FR" sz="1400" spc="-1" strike="noStrike">
              <a:solidFill>
                <a:srgbClr val="000000"/>
              </a:solidFill>
              <a:latin typeface="Arial"/>
            </a:endParaRPr>
          </a:p>
          <a:p>
            <a:pPr marL="363600" indent="0">
              <a:lnSpc>
                <a:spcPct val="100000"/>
              </a:lnSpc>
              <a:spcAft>
                <a:spcPts val="1057"/>
              </a:spcAft>
              <a:buNone/>
              <a:tabLst>
                <a:tab algn="l" pos="0"/>
              </a:tabLst>
            </a:pPr>
            <a:r>
              <a:rPr b="1" lang="en-US" sz="1400" spc="-1" strike="noStrike">
                <a:solidFill>
                  <a:srgbClr val="c9211e"/>
                </a:solidFill>
                <a:latin typeface="Liberation Serif;Times New Roman"/>
                <a:ea typeface="Songti SC"/>
              </a:rPr>
              <a:t>A</a:t>
            </a:r>
            <a:r>
              <a:rPr b="1" lang="en-US" sz="1400" spc="-1" strike="noStrike">
                <a:solidFill>
                  <a:srgbClr val="000000"/>
                </a:solidFill>
                <a:latin typeface="Liberation Serif;Times New Roman"/>
                <a:ea typeface="Songti SC"/>
              </a:rPr>
              <a:t>PI </a:t>
            </a:r>
            <a:r>
              <a:rPr b="1" lang="en-US" sz="1400" spc="-1" strike="noStrike">
                <a:solidFill>
                  <a:srgbClr val="c9211e"/>
                </a:solidFill>
                <a:latin typeface="Liberation Serif;Times New Roman"/>
                <a:ea typeface="Songti SC"/>
              </a:rPr>
              <a:t>E</a:t>
            </a:r>
            <a:r>
              <a:rPr b="1" lang="en-US" sz="1400" spc="-1" strike="noStrike">
                <a:solidFill>
                  <a:srgbClr val="000000"/>
                </a:solidFill>
                <a:latin typeface="Liberation Serif;Times New Roman"/>
                <a:ea typeface="Songti SC"/>
              </a:rPr>
              <a:t>xamples</a:t>
            </a:r>
            <a:endParaRPr b="0" lang="fr-FR" sz="1400" spc="-1" strike="noStrike">
              <a:solidFill>
                <a:srgbClr val="000000"/>
              </a:solidFill>
              <a:latin typeface="Arial"/>
            </a:endParaRPr>
          </a:p>
          <a:p>
            <a:pPr marL="363600" indent="0">
              <a:lnSpc>
                <a:spcPct val="100000"/>
              </a:lnSpc>
              <a:spcAft>
                <a:spcPts val="1057"/>
              </a:spcAft>
              <a:buNone/>
              <a:tabLst>
                <a:tab algn="l" pos="0"/>
              </a:tabLst>
            </a:pPr>
            <a:endParaRPr b="0" lang="fr-FR" sz="1400" spc="-1" strike="noStrike">
              <a:solidFill>
                <a:srgbClr val="000000"/>
              </a:solidFill>
              <a:latin typeface="Arial"/>
            </a:endParaRPr>
          </a:p>
          <a:p>
            <a:pPr marL="363600" indent="0">
              <a:lnSpc>
                <a:spcPct val="100000"/>
              </a:lnSpc>
              <a:spcAft>
                <a:spcPts val="1057"/>
              </a:spcAft>
              <a:buNone/>
              <a:tabLst>
                <a:tab algn="l" pos="0"/>
              </a:tabLst>
            </a:pPr>
            <a:endParaRPr b="0" lang="fr-FR" sz="1600" spc="-1" strike="noStrike">
              <a:solidFill>
                <a:srgbClr val="000000"/>
              </a:solidFill>
              <a:latin typeface="Arial"/>
            </a:endParaRPr>
          </a:p>
          <a:p>
            <a:pPr marL="363600" indent="0">
              <a:lnSpc>
                <a:spcPct val="100000"/>
              </a:lnSpc>
              <a:spcAft>
                <a:spcPts val="1057"/>
              </a:spcAft>
              <a:buNone/>
              <a:tabLst>
                <a:tab algn="l" pos="0"/>
              </a:tabLst>
            </a:pPr>
            <a:endParaRPr b="0" lang="fr-FR" sz="1600" spc="-1" strike="noStrike">
              <a:solidFill>
                <a:srgbClr val="000000"/>
              </a:solidFill>
              <a:latin typeface="Arial"/>
            </a:endParaRPr>
          </a:p>
          <a:p>
            <a:pPr marL="363600" indent="0">
              <a:lnSpc>
                <a:spcPct val="115000"/>
              </a:lnSpc>
              <a:spcAft>
                <a:spcPts val="1236"/>
              </a:spcAft>
              <a:buNone/>
              <a:tabLst>
                <a:tab algn="l" pos="0"/>
              </a:tabLst>
            </a:pPr>
            <a:endParaRPr b="0" lang="fr-FR" sz="2000" spc="-1" strike="noStrike">
              <a:solidFill>
                <a:srgbClr val="000000"/>
              </a:solidFill>
              <a:latin typeface="Arial"/>
            </a:endParaRPr>
          </a:p>
          <a:p>
            <a:pPr marL="363600" indent="0">
              <a:lnSpc>
                <a:spcPct val="115000"/>
              </a:lnSpc>
              <a:spcAft>
                <a:spcPts val="1236"/>
              </a:spcAft>
              <a:buNone/>
              <a:tabLst>
                <a:tab algn="l" pos="0"/>
              </a:tabLst>
            </a:pPr>
            <a:endParaRPr b="0" lang="fr-FR" sz="2000" spc="-1" strike="noStrike">
              <a:solidFill>
                <a:srgbClr val="000000"/>
              </a:solidFill>
              <a:latin typeface="Arial"/>
            </a:endParaRPr>
          </a:p>
          <a:p>
            <a:pPr marL="363600" indent="0">
              <a:lnSpc>
                <a:spcPct val="115000"/>
              </a:lnSpc>
              <a:spcAft>
                <a:spcPts val="1236"/>
              </a:spcAft>
              <a:buNone/>
              <a:tabLst>
                <a:tab algn="l" pos="0"/>
              </a:tabLst>
            </a:pPr>
            <a:endParaRPr b="0" lang="fr-FR" sz="2000" spc="-1" strike="noStrike">
              <a:solidFill>
                <a:srgbClr val="000000"/>
              </a:solidFill>
              <a:latin typeface="Arial"/>
            </a:endParaRPr>
          </a:p>
          <a:p>
            <a:pPr marL="363600" indent="0">
              <a:lnSpc>
                <a:spcPct val="100000"/>
              </a:lnSpc>
              <a:spcAft>
                <a:spcPts val="1057"/>
              </a:spcAft>
              <a:buNone/>
              <a:tabLst>
                <a:tab algn="l" pos="0"/>
              </a:tabLst>
            </a:pPr>
            <a:endParaRPr b="0" lang="fr-FR" sz="1600" spc="-1" strike="noStrike">
              <a:solidFill>
                <a:srgbClr val="000000"/>
              </a:solidFill>
              <a:latin typeface="Arial"/>
            </a:endParaRPr>
          </a:p>
          <a:p>
            <a:pPr marL="363600" indent="0">
              <a:lnSpc>
                <a:spcPct val="100000"/>
              </a:lnSpc>
              <a:spcAft>
                <a:spcPts val="1057"/>
              </a:spcAft>
              <a:buNone/>
              <a:tabLst>
                <a:tab algn="l" pos="0"/>
              </a:tabLst>
            </a:pPr>
            <a:endParaRPr b="0" lang="fr-FR" sz="1600" spc="-1" strike="noStrike">
              <a:solidFill>
                <a:srgbClr val="000000"/>
              </a:solidFill>
              <a:latin typeface="Arial"/>
            </a:endParaRPr>
          </a:p>
          <a:p>
            <a:pPr marL="363600" indent="0">
              <a:lnSpc>
                <a:spcPct val="115000"/>
              </a:lnSpc>
              <a:spcAft>
                <a:spcPts val="1236"/>
              </a:spcAft>
              <a:buNone/>
              <a:tabLst>
                <a:tab algn="l" pos="0"/>
              </a:tabLst>
            </a:pPr>
            <a:endParaRPr b="0" lang="fr-FR" sz="1400" spc="-1" strike="noStrike">
              <a:solidFill>
                <a:srgbClr val="000000"/>
              </a:solidFill>
              <a:latin typeface="Arial"/>
            </a:endParaRPr>
          </a:p>
          <a:p>
            <a:pPr marL="363600" indent="0">
              <a:lnSpc>
                <a:spcPct val="115000"/>
              </a:lnSpc>
              <a:spcAft>
                <a:spcPts val="1236"/>
              </a:spcAft>
              <a:buNone/>
              <a:tabLst>
                <a:tab algn="l" pos="0"/>
              </a:tabLst>
            </a:pPr>
            <a:endParaRPr b="0" lang="fr-FR" sz="1400" spc="-1" strike="noStrike">
              <a:solidFill>
                <a:srgbClr val="000000"/>
              </a:solidFill>
              <a:latin typeface="Arial"/>
            </a:endParaRPr>
          </a:p>
        </p:txBody>
      </p:sp>
      <p:pic>
        <p:nvPicPr>
          <p:cNvPr id="47" name="Picture 7" descr=""/>
          <p:cNvPicPr/>
          <p:nvPr/>
        </p:nvPicPr>
        <p:blipFill>
          <a:blip r:embed="rId1"/>
          <a:stretch/>
        </p:blipFill>
        <p:spPr>
          <a:xfrm>
            <a:off x="1189440" y="2287800"/>
            <a:ext cx="1193040" cy="2645640"/>
          </a:xfrm>
          <a:prstGeom prst="rect">
            <a:avLst/>
          </a:prstGeom>
          <a:ln w="0">
            <a:noFill/>
          </a:ln>
        </p:spPr>
      </p:pic>
      <p:sp>
        <p:nvSpPr>
          <p:cNvPr id="48" name="Text Box 5"/>
          <p:cNvSpPr/>
          <p:nvPr/>
        </p:nvSpPr>
        <p:spPr>
          <a:xfrm>
            <a:off x="1599120" y="2103840"/>
            <a:ext cx="1415160" cy="475560"/>
          </a:xfrm>
          <a:custGeom>
            <a:avLst/>
            <a:gdLst>
              <a:gd name="textAreaLeft" fmla="*/ 0 w 1415160"/>
              <a:gd name="textAreaRight" fmla="*/ 1415520 w 1415160"/>
              <a:gd name="textAreaTop" fmla="*/ 0 h 475560"/>
              <a:gd name="textAreaBottom" fmla="*/ 475920 h 47556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5000" bIns="45000" anchor="t">
            <a:normAutofit/>
          </a:bodyPr>
          <a:p>
            <a:pPr>
              <a:lnSpc>
                <a:spcPct val="104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1" lang="en-US" sz="2000" spc="-1" strike="noStrike">
                <a:solidFill>
                  <a:srgbClr val="ff0000"/>
                </a:solidFill>
                <a:latin typeface="Source Sans Pro"/>
                <a:ea typeface="DejaVu Sans"/>
              </a:rPr>
              <a:t>G</a:t>
            </a:r>
            <a:r>
              <a:rPr b="1" lang="en-US" sz="2000" spc="-1" strike="noStrike">
                <a:solidFill>
                  <a:srgbClr val="000000"/>
                </a:solidFill>
                <a:latin typeface="Source Sans Pro"/>
                <a:ea typeface="DejaVu Sans"/>
              </a:rPr>
              <a:t>OAL</a:t>
            </a:r>
            <a:endParaRPr b="0" lang="fr-FR" sz="2000" spc="-1" strike="noStrike">
              <a:solidFill>
                <a:srgbClr val="000000"/>
              </a:solidFill>
              <a:latin typeface="Arial"/>
            </a:endParaRPr>
          </a:p>
        </p:txBody>
      </p:sp>
      <p:sp>
        <p:nvSpPr>
          <p:cNvPr id="49" name="PlaceHolder 7"/>
          <p:cNvSpPr/>
          <p:nvPr/>
        </p:nvSpPr>
        <p:spPr>
          <a:xfrm>
            <a:off x="8460000" y="1296000"/>
            <a:ext cx="1494720" cy="488520"/>
          </a:xfrm>
          <a:prstGeom prst="rect">
            <a:avLst/>
          </a:prstGeom>
          <a:noFill/>
          <a:ln w="0">
            <a:noFill/>
          </a:ln>
        </p:spPr>
        <p:style>
          <a:lnRef idx="0"/>
          <a:fillRef idx="0"/>
          <a:effectRef idx="0"/>
          <a:fontRef idx="minor"/>
        </p:style>
        <p:txBody>
          <a:bodyPr lIns="0" rIns="0" tIns="0" bIns="0" anchor="t">
            <a:normAutofit/>
          </a:bodyPr>
          <a:p>
            <a:pPr>
              <a:lnSpc>
                <a:spcPct val="100000"/>
              </a:lnSpc>
              <a:spcAft>
                <a:spcPts val="1057"/>
              </a:spcAft>
              <a:tabLst>
                <a:tab algn="l" pos="0"/>
              </a:tabLst>
            </a:pPr>
            <a:r>
              <a:rPr b="1" lang="en-US" sz="1600" spc="-1" strike="noStrike">
                <a:solidFill>
                  <a:srgbClr val="0000ff"/>
                </a:solidFill>
                <a:latin typeface="Liberation Serif;Times New Roman"/>
                <a:ea typeface="Songti SC"/>
              </a:rPr>
              <a:t>S</a:t>
            </a:r>
            <a:r>
              <a:rPr b="1" lang="en-US" sz="1600" spc="-1" strike="noStrike">
                <a:solidFill>
                  <a:srgbClr val="000000"/>
                </a:solidFill>
                <a:latin typeface="Liberation Serif;Times New Roman"/>
                <a:ea typeface="Songti SC"/>
              </a:rPr>
              <a:t>ESSION 6/6</a:t>
            </a:r>
            <a:endParaRPr b="0" lang="fr-FR" sz="1600" spc="-1" strike="noStrike">
              <a:solidFill>
                <a:srgbClr val="000000"/>
              </a:solidFill>
              <a:latin typeface="Arial"/>
            </a:endParaRPr>
          </a:p>
          <a:p>
            <a:pPr marL="259200">
              <a:lnSpc>
                <a:spcPct val="115000"/>
              </a:lnSpc>
              <a:spcAft>
                <a:spcPts val="1236"/>
              </a:spcAft>
              <a:tabLst>
                <a:tab algn="l" pos="0"/>
              </a:tabLst>
            </a:pPr>
            <a:endParaRPr b="0" lang="fr-FR" sz="2000" spc="-1" strike="noStrike">
              <a:solidFill>
                <a:srgbClr val="000000"/>
              </a:solidFill>
              <a:latin typeface="Arial"/>
            </a:endParaRPr>
          </a:p>
          <a:p>
            <a:pPr marL="259200">
              <a:lnSpc>
                <a:spcPct val="115000"/>
              </a:lnSpc>
              <a:spcAft>
                <a:spcPts val="1236"/>
              </a:spcAft>
              <a:tabLst>
                <a:tab algn="l" pos="0"/>
              </a:tabLst>
            </a:pPr>
            <a:endParaRPr b="0" lang="fr-FR" sz="2000" spc="-1" strike="noStrike">
              <a:solidFill>
                <a:srgbClr val="000000"/>
              </a:solidFill>
              <a:latin typeface="Arial"/>
            </a:endParaRPr>
          </a:p>
          <a:p>
            <a:pPr marL="11520">
              <a:lnSpc>
                <a:spcPct val="100000"/>
              </a:lnSpc>
              <a:spcAft>
                <a:spcPts val="1057"/>
              </a:spcAft>
              <a:tabLst>
                <a:tab algn="l" pos="0"/>
              </a:tabLst>
            </a:pPr>
            <a:endParaRPr b="0" lang="fr-FR" sz="1600" spc="-1" strike="noStrike">
              <a:solidFill>
                <a:srgbClr val="000000"/>
              </a:solidFill>
              <a:latin typeface="Arial"/>
            </a:endParaRPr>
          </a:p>
          <a:p>
            <a:pPr marL="11520">
              <a:lnSpc>
                <a:spcPct val="100000"/>
              </a:lnSpc>
              <a:spcAft>
                <a:spcPts val="1057"/>
              </a:spcAft>
              <a:tabLst>
                <a:tab algn="l" pos="0"/>
              </a:tabLst>
            </a:pPr>
            <a:endParaRPr b="0" lang="fr-FR" sz="1600" spc="-1" strike="noStrike">
              <a:solidFill>
                <a:srgbClr val="000000"/>
              </a:solidFill>
              <a:latin typeface="Arial"/>
            </a:endParaRPr>
          </a:p>
          <a:p>
            <a:pPr marL="11520">
              <a:lnSpc>
                <a:spcPct val="115000"/>
              </a:lnSpc>
              <a:spcAft>
                <a:spcPts val="1236"/>
              </a:spcAft>
              <a:tabLst>
                <a:tab algn="l" pos="0"/>
              </a:tabLst>
            </a:pPr>
            <a:endParaRPr b="0" lang="fr-FR" sz="1400" spc="-1" strike="noStrike">
              <a:solidFill>
                <a:srgbClr val="000000"/>
              </a:solidFill>
              <a:latin typeface="Arial"/>
            </a:endParaRPr>
          </a:p>
          <a:p>
            <a:pPr marL="11520">
              <a:lnSpc>
                <a:spcPct val="115000"/>
              </a:lnSpc>
              <a:spcAft>
                <a:spcPts val="1236"/>
              </a:spcAft>
              <a:tabLst>
                <a:tab algn="l" pos="0"/>
              </a:tabLst>
            </a:pP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8"/>
          <p:cNvSpPr/>
          <p:nvPr/>
        </p:nvSpPr>
        <p:spPr>
          <a:xfrm>
            <a:off x="333360" y="22716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Exemple with promise  </a:t>
            </a:r>
            <a:endParaRPr b="0" lang="fr-FR" sz="2700" spc="-1" strike="noStrike">
              <a:solidFill>
                <a:srgbClr val="000000"/>
              </a:solidFill>
              <a:latin typeface="Arial"/>
            </a:endParaRPr>
          </a:p>
        </p:txBody>
      </p:sp>
      <p:pic>
        <p:nvPicPr>
          <p:cNvPr id="119" name="" descr=""/>
          <p:cNvPicPr/>
          <p:nvPr/>
        </p:nvPicPr>
        <p:blipFill>
          <a:blip r:embed="rId1"/>
          <a:stretch/>
        </p:blipFill>
        <p:spPr>
          <a:xfrm>
            <a:off x="8973360" y="62280"/>
            <a:ext cx="1015200" cy="1015200"/>
          </a:xfrm>
          <a:prstGeom prst="rect">
            <a:avLst/>
          </a:prstGeom>
          <a:ln w="0">
            <a:noFill/>
          </a:ln>
        </p:spPr>
      </p:pic>
      <p:sp>
        <p:nvSpPr>
          <p:cNvPr id="120" name=""/>
          <p:cNvSpPr/>
          <p:nvPr/>
        </p:nvSpPr>
        <p:spPr>
          <a:xfrm>
            <a:off x="180000" y="1224000"/>
            <a:ext cx="5399640" cy="4291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NumThreads=2;</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bf0041"/>
                </a:solidFill>
                <a:latin typeface="Times New Roman"/>
              </a:rPr>
              <a:t>SpRuntime</a:t>
            </a:r>
            <a:r>
              <a:rPr b="0" lang="en-US" sz="1000" spc="-1" strike="noStrike">
                <a:solidFill>
                  <a:srgbClr val="000000"/>
                </a:solidFill>
                <a:latin typeface="Times New Roman"/>
              </a:rPr>
              <a:t> My_Runtime3(NumThreads); </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//SpRuntime&lt;SpSpeculativeModel::SP_MODEL_2&gt; My_Runtime3;</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//cout&lt;&lt;":"&lt;&lt;My_Runtime3.getValue()&lt;&lt;"\n";</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        </a:t>
            </a:r>
            <a:r>
              <a:rPr b="1" lang="en-US" sz="1000" spc="-1" strike="noStrike">
                <a:solidFill>
                  <a:srgbClr val="000000"/>
                </a:solidFill>
                <a:latin typeface="Times New Roman"/>
              </a:rPr>
              <a:t>My_Runtime3.setSpeculationTes</a:t>
            </a:r>
            <a:r>
              <a:rPr b="0" lang="en-US" sz="1000" spc="-1" strike="noStrike">
                <a:solidFill>
                  <a:srgbClr val="000000"/>
                </a:solidFill>
                <a:latin typeface="Times New Roman"/>
              </a:rPr>
              <a:t>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a:t>
            </a:r>
            <a:r>
              <a:rPr b="0" lang="en-US" sz="1000" spc="-1" strike="noStrike">
                <a:solidFill>
                  <a:srgbClr val="000000"/>
                </a:solidFill>
                <a:latin typeface="Times New Roman"/>
              </a:rPr>
              <a:t> (const int /*inNbReadyTasks*/,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const SpProbability&amp; /*inProbability*/) -&gt; bool</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666666"/>
                </a:solidFill>
                <a:latin typeface="Times New Roman"/>
              </a:rPr>
              <a:t> </a:t>
            </a:r>
            <a:r>
              <a:rPr b="0" lang="en-US" sz="1000" spc="-1" strike="noStrike">
                <a:solidFill>
                  <a:srgbClr val="666666"/>
                </a:solidFill>
                <a:latin typeface="Times New Roman"/>
              </a:rPr>
              <a:t>// Always speculate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return true;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int val = 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std::promise&lt;int&gt;</a:t>
            </a:r>
            <a:r>
              <a:rPr b="0" lang="en-US" sz="1000" spc="-1" strike="noStrike">
                <a:solidFill>
                  <a:srgbClr val="000000"/>
                </a:solidFill>
                <a:latin typeface="Times New Roman"/>
              </a:rPr>
              <a:t> promise3;</a:t>
            </a:r>
            <a:r>
              <a:rPr b="0" lang="en-US" sz="1000" spc="-1" strike="noStrike">
                <a:solidFill>
                  <a:srgbClr val="666666"/>
                </a:solidFill>
                <a:latin typeface="Times New Roman"/>
              </a:rPr>
              <a:t> //the promise that append thread must fulfill.</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My_Runtime3.task</a:t>
            </a:r>
            <a:r>
              <a:rPr b="0" lang="en-US" sz="1000" spc="-1" strike="noStrike">
                <a:solidFill>
                  <a:srgbClr val="000000"/>
                </a:solidFill>
                <a:latin typeface="Times New Roman"/>
              </a:rPr>
              <a:t>( SpRead(val),</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[&amp;promise3]</a:t>
            </a:r>
            <a:r>
              <a:rPr b="0" lang="en-US" sz="1000" spc="-1" strike="noStrike">
                <a:solidFill>
                  <a:srgbClr val="000000"/>
                </a:solidFill>
                <a:latin typeface="Times New Roman"/>
              </a:rPr>
              <a:t> (const int&amp; /*valParam*/)</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usleep(100);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promise3.get_future().get(); </a:t>
            </a:r>
            <a:r>
              <a:rPr b="1" lang="en-US" sz="1000" spc="-1" strike="noStrike">
                <a:solidFill>
                  <a:srgbClr val="666666"/>
                </a:solidFill>
                <a:latin typeface="Times New Roman"/>
              </a:rPr>
              <a:t>//</a:t>
            </a:r>
            <a:r>
              <a:rPr b="0" lang="en-US" sz="1000" spc="-1" strike="noStrike">
                <a:solidFill>
                  <a:srgbClr val="666666"/>
                </a:solidFill>
                <a:latin typeface="Times New Roman"/>
              </a:rPr>
              <a:t>Returns a future object that has the same associated</a:t>
            </a:r>
            <a:endParaRPr b="0" lang="fr-FR" sz="1000" spc="-1" strike="noStrike">
              <a:solidFill>
                <a:srgbClr val="000000"/>
              </a:solidFill>
              <a:latin typeface="Arial"/>
            </a:endParaRPr>
          </a:p>
          <a:p>
            <a:pPr>
              <a:lnSpc>
                <a:spcPct val="100000"/>
              </a:lnSpc>
            </a:pPr>
            <a:r>
              <a:rPr b="0" lang="en-US" sz="1000" spc="-1" strike="noStrike">
                <a:solidFill>
                  <a:srgbClr val="666666"/>
                </a:solidFill>
                <a:latin typeface="Times New Roman"/>
              </a:rPr>
              <a:t>                                                                </a:t>
            </a:r>
            <a:r>
              <a:rPr b="0" lang="en-US" sz="1000" spc="-1" strike="noStrike">
                <a:solidFill>
                  <a:srgbClr val="666666"/>
                </a:solidFill>
                <a:latin typeface="Times New Roman"/>
              </a:rPr>
              <a:t>//asynchronous state as this promise object.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r>
              <a:rPr b="1" lang="en-US" sz="1000" spc="-1" strike="noStrike">
                <a:solidFill>
                  <a:srgbClr val="000000"/>
                </a:solidFill>
                <a:latin typeface="Times New Roman"/>
              </a:rPr>
              <a:t>.setTaskName</a:t>
            </a:r>
            <a:r>
              <a:rPr b="0" lang="en-US" sz="1000" spc="-1" strike="noStrike">
                <a:solidFill>
                  <a:srgbClr val="000000"/>
                </a:solidFill>
                <a:latin typeface="Times New Roman"/>
              </a:rPr>
              <a:t>("First task");</a:t>
            </a:r>
            <a:endParaRPr b="0" lang="fr-FR" sz="1000" spc="-1" strike="noStrike">
              <a:solidFill>
                <a:srgbClr val="000000"/>
              </a:solidFill>
              <a:latin typeface="Arial"/>
            </a:endParaRPr>
          </a:p>
        </p:txBody>
      </p:sp>
      <p:sp>
        <p:nvSpPr>
          <p:cNvPr id="121" name=""/>
          <p:cNvSpPr/>
          <p:nvPr/>
        </p:nvSpPr>
        <p:spPr>
          <a:xfrm>
            <a:off x="5688000" y="1500480"/>
            <a:ext cx="4103640" cy="3251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for(int idx = 0; idx &lt; 1; idx++)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My_Runtime3.task</a:t>
            </a:r>
            <a:r>
              <a:rPr b="0" lang="en-US" sz="1000" spc="-1" strike="noStrike">
                <a:solidFill>
                  <a:srgbClr val="000000"/>
                </a:solidFill>
                <a:latin typeface="Times New Roman"/>
              </a:rPr>
              <a:t>(</a:t>
            </a:r>
            <a:r>
              <a:rPr b="1" lang="en-US" sz="1000" spc="-1" strike="noStrike">
                <a:solidFill>
                  <a:srgbClr val="ff0000"/>
                </a:solidFill>
                <a:latin typeface="Times New Roman"/>
              </a:rPr>
              <a:t> SpWrite</a:t>
            </a:r>
            <a:r>
              <a:rPr b="0" lang="en-US" sz="1000" spc="-1" strike="noStrike">
                <a:solidFill>
                  <a:srgbClr val="000000"/>
                </a:solidFill>
                <a:latin typeface="Times New Roman"/>
              </a:rPr>
              <a:t>(val),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158466"/>
                </a:solidFill>
                <a:latin typeface="Times New Roman"/>
              </a:rPr>
              <a:t>[ ]</a:t>
            </a:r>
            <a:r>
              <a:rPr b="0" lang="en-US" sz="1000" spc="-1" strike="noStrike">
                <a:solidFill>
                  <a:srgbClr val="000000"/>
                </a:solidFill>
                <a:latin typeface="Times New Roman"/>
              </a:rPr>
              <a:t> (int&amp; valParam)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cout&lt;&lt;"CTRL Val in certain task="&lt;&lt;valParam&lt;&lt;"\n";</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usleep(500);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r>
              <a:rPr b="1" lang="en-US" sz="1000" spc="-1" strike="noStrike">
                <a:solidFill>
                  <a:srgbClr val="000000"/>
                </a:solidFill>
                <a:latin typeface="Times New Roman"/>
              </a:rPr>
              <a:t>.setTaskName</a:t>
            </a:r>
            <a:r>
              <a:rPr b="0" lang="en-US" sz="1000" spc="-1" strike="noStrike">
                <a:solidFill>
                  <a:srgbClr val="000000"/>
                </a:solidFill>
                <a:latin typeface="Times New Roman"/>
              </a:rPr>
              <a:t>("Certain task -- " + std::to_string(idx));</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const int nbUncertainTasks = 6;</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for(int idx = 0 ; idx &lt; nbUncertainTasks ; ++idx){</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000000"/>
                </a:solidFill>
                <a:latin typeface="Times New Roman"/>
              </a:rPr>
              <a:t> </a:t>
            </a:r>
            <a:r>
              <a:rPr b="1" lang="en-US" sz="1000" spc="-1" strike="noStrike">
                <a:solidFill>
                  <a:srgbClr val="000000"/>
                </a:solidFill>
                <a:latin typeface="Times New Roman"/>
              </a:rPr>
              <a:t>My_Runtime3.task</a:t>
            </a:r>
            <a:r>
              <a:rPr b="0" lang="en-US" sz="1000" spc="-1" strike="noStrike">
                <a:solidFill>
                  <a:srgbClr val="000000"/>
                </a:solidFill>
                <a:latin typeface="Times New Roman"/>
              </a:rPr>
              <a:t>( </a:t>
            </a:r>
            <a:r>
              <a:rPr b="1" lang="en-US" sz="1000" spc="-1" strike="noStrike">
                <a:solidFill>
                  <a:srgbClr val="ff0000"/>
                </a:solidFill>
                <a:latin typeface="Times New Roman"/>
              </a:rPr>
              <a:t>SpPotentialWrite</a:t>
            </a:r>
            <a:r>
              <a:rPr b="0" lang="en-US" sz="1000" spc="-1" strike="noStrike">
                <a:solidFill>
                  <a:srgbClr val="000000"/>
                </a:solidFill>
                <a:latin typeface="Times New Roman"/>
              </a:rPr>
              <a:t>(val), </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 ] </a:t>
            </a:r>
            <a:r>
              <a:rPr b="0" lang="en-US" sz="1000" spc="-1" strike="noStrike">
                <a:solidFill>
                  <a:srgbClr val="000000"/>
                </a:solidFill>
                <a:latin typeface="Times New Roman"/>
              </a:rPr>
              <a:t>(int&amp; valParam) -&gt; bool</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usleep(1000);</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return true;</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r>
              <a:rPr b="1" lang="en-US" sz="1000" spc="-1" strike="noStrike">
                <a:solidFill>
                  <a:srgbClr val="000000"/>
                </a:solidFill>
                <a:latin typeface="Times New Roman"/>
              </a:rPr>
              <a:t>.setTaskNam</a:t>
            </a:r>
            <a:r>
              <a:rPr b="0" lang="en-US" sz="1000" spc="-1" strike="noStrike">
                <a:solidFill>
                  <a:srgbClr val="000000"/>
                </a:solidFill>
                <a:latin typeface="Times New Roman"/>
              </a:rPr>
              <a:t>e("Uncertain task -- " + std::to_string(idx));</a:t>
            </a: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        </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1"/>
          <a:stretch/>
        </p:blipFill>
        <p:spPr>
          <a:xfrm>
            <a:off x="4140000" y="1562400"/>
            <a:ext cx="5727600" cy="3635640"/>
          </a:xfrm>
          <a:prstGeom prst="rect">
            <a:avLst/>
          </a:prstGeom>
          <a:ln w="0">
            <a:noFill/>
          </a:ln>
        </p:spPr>
      </p:pic>
      <p:sp>
        <p:nvSpPr>
          <p:cNvPr id="123" name=""/>
          <p:cNvSpPr/>
          <p:nvPr/>
        </p:nvSpPr>
        <p:spPr>
          <a:xfrm>
            <a:off x="180000" y="1368000"/>
            <a:ext cx="3959640" cy="373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000" spc="-1" strike="noStrike">
                <a:solidFill>
                  <a:srgbClr val="000000"/>
                </a:solidFill>
                <a:latin typeface="Times New Roman"/>
              </a:rPr>
              <a:t>My_Runtime3.task(SpWrite(val), </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            </a:t>
            </a:r>
            <a:r>
              <a:rPr b="1" lang="en-US" sz="1000" spc="-1" strike="noStrike">
                <a:solidFill>
                  <a:srgbClr val="158466"/>
                </a:solidFill>
                <a:latin typeface="Times New Roman"/>
              </a:rPr>
              <a:t>  </a:t>
            </a:r>
            <a:r>
              <a:rPr b="1" lang="en-US" sz="1000" spc="-1" strike="noStrike">
                <a:solidFill>
                  <a:srgbClr val="158466"/>
                </a:solidFill>
                <a:latin typeface="Times New Roman"/>
              </a:rPr>
              <a:t>[ ]</a:t>
            </a:r>
            <a:r>
              <a:rPr b="1" lang="en-US" sz="1000" spc="-1" strike="noStrike">
                <a:solidFill>
                  <a:srgbClr val="000000"/>
                </a:solidFill>
                <a:latin typeface="Times New Roman"/>
              </a:rPr>
              <a:t> ([[maybe_unused]] int&amp; valParam)</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              </a:t>
            </a:r>
            <a:r>
              <a:rPr b="1"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                </a:t>
            </a:r>
            <a:r>
              <a:rPr b="1" lang="en-US" sz="1000" spc="-1" strike="noStrike">
                <a:solidFill>
                  <a:srgbClr val="000000"/>
                </a:solidFill>
                <a:latin typeface="Times New Roman"/>
              </a:rPr>
              <a:t>usleep(2000);</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              </a:t>
            </a:r>
            <a:r>
              <a:rPr b="1"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        </a:t>
            </a:r>
            <a:r>
              <a:rPr b="1" lang="en-US" sz="1000" spc="-1" strike="noStrike">
                <a:solidFill>
                  <a:srgbClr val="000000"/>
                </a:solidFill>
                <a:latin typeface="Times New Roman"/>
              </a:rPr>
              <a:t>).setTaskName("Last-task");}</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promise3.set_value(0);  // </a:t>
            </a:r>
            <a:r>
              <a:rPr b="0" lang="en-US" sz="1000" spc="-1" strike="noStrike">
                <a:solidFill>
                  <a:srgbClr val="666666"/>
                </a:solidFill>
                <a:latin typeface="Times New Roman"/>
              </a:rPr>
              <a:t>This operation acquired a single mutex associated with the promise object when updating the promise object. </a:t>
            </a:r>
            <a:endParaRPr b="0" lang="fr-FR" sz="1000" spc="-1" strike="noStrike">
              <a:solidFill>
                <a:srgbClr val="000000"/>
              </a:solidFill>
              <a:latin typeface="Arial"/>
            </a:endParaRPr>
          </a:p>
          <a:p>
            <a:pPr algn="just">
              <a:lnSpc>
                <a:spcPct val="100000"/>
              </a:lnSpc>
            </a:pPr>
            <a:endParaRPr b="0" lang="fr-FR" sz="1000" spc="-1" strike="noStrike">
              <a:solidFill>
                <a:srgbClr val="000000"/>
              </a:solidFill>
              <a:latin typeface="Arial"/>
            </a:endParaRPr>
          </a:p>
          <a:p>
            <a:pPr algn="just">
              <a:lnSpc>
                <a:spcPct val="100000"/>
              </a:lnSpc>
            </a:pPr>
            <a:r>
              <a:rPr b="0" lang="en-US" sz="1000" spc="-1" strike="noStrike">
                <a:solidFill>
                  <a:srgbClr val="666666"/>
                </a:solidFill>
                <a:latin typeface="Times New Roman"/>
              </a:rPr>
              <a:t>An exception is thrown if there is no shared state or if the shared state already stores a value or an exception. Calls to this function don't introduce data races with calls to get_future (so they don't need to synchronize with each other).</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My_Runtime3.waitAllTasks</a:t>
            </a: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My_Runtime3.generateDot</a:t>
            </a:r>
            <a:r>
              <a:rPr b="0" lang="en-US" sz="1000" spc="-1" strike="noStrike">
                <a:solidFill>
                  <a:srgbClr val="000000"/>
                </a:solidFill>
                <a:latin typeface="Times New Roman"/>
              </a:rPr>
              <a:t>("Result.dot",true);</a:t>
            </a:r>
            <a:endParaRPr b="0" lang="fr-FR" sz="1000" spc="-1" strike="noStrike">
              <a:solidFill>
                <a:srgbClr val="000000"/>
              </a:solidFill>
              <a:latin typeface="Arial"/>
            </a:endParaRPr>
          </a:p>
          <a:p>
            <a:pPr>
              <a:lnSpc>
                <a:spcPct val="100000"/>
              </a:lnSpc>
            </a:pPr>
            <a:r>
              <a:rPr b="1" lang="en-US" sz="1000" spc="-1" strike="noStrike">
                <a:solidFill>
                  <a:srgbClr val="000000"/>
                </a:solidFill>
                <a:latin typeface="Times New Roman"/>
              </a:rPr>
              <a:t>My_Runtime3.generateTrace</a:t>
            </a:r>
            <a:r>
              <a:rPr b="0" lang="en-US" sz="1000" spc="-1" strike="noStrike">
                <a:solidFill>
                  <a:srgbClr val="000000"/>
                </a:solidFill>
                <a:latin typeface="Times New Roman"/>
              </a:rPr>
              <a:t>("Result.svg");</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r>
              <a:rPr b="0" lang="en-US" sz="1000" spc="-1" strike="noStrike">
                <a:solidFill>
                  <a:srgbClr val="000000"/>
                </a:solidFill>
                <a:latin typeface="Times New Roman"/>
              </a:rPr>
              <a:t>}</a:t>
            </a: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a:p>
            <a:pPr>
              <a:lnSpc>
                <a:spcPct val="100000"/>
              </a:lnSpc>
            </a:pPr>
            <a:endParaRPr b="0" lang="fr-FR" sz="1000" spc="-1" strike="noStrike">
              <a:solidFill>
                <a:srgbClr val="000000"/>
              </a:solidFill>
              <a:latin typeface="Arial"/>
            </a:endParaRPr>
          </a:p>
        </p:txBody>
      </p:sp>
      <p:sp>
        <p:nvSpPr>
          <p:cNvPr id="124" name=""/>
          <p:cNvSpPr/>
          <p:nvPr/>
        </p:nvSpPr>
        <p:spPr>
          <a:xfrm>
            <a:off x="4212000" y="1332000"/>
            <a:ext cx="107964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000" spc="-1" strike="noStrike">
                <a:solidFill>
                  <a:srgbClr val="000000"/>
                </a:solidFill>
                <a:latin typeface="Times New Roman"/>
              </a:rPr>
              <a:t>Result.svg</a:t>
            </a:r>
            <a:endParaRPr b="0" lang="fr-FR"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indent="0">
              <a:lnSpc>
                <a:spcPct val="100000"/>
              </a:lnSpc>
              <a:buNone/>
              <a:tabLst>
                <a:tab algn="l" pos="0"/>
              </a:tabLst>
            </a:pPr>
            <a:r>
              <a:rPr b="1" lang="en-US" sz="2700" spc="-1" strike="noStrike">
                <a:solidFill>
                  <a:srgbClr val="ffffff"/>
                </a:solidFill>
                <a:latin typeface="Source Sans Pro Black"/>
              </a:rPr>
              <a:t>SPECX</a:t>
            </a:r>
            <a:endParaRPr b="0" lang="fr-FR" sz="2700" spc="-1" strike="noStrike">
              <a:solidFill>
                <a:srgbClr val="000000"/>
              </a:solidFill>
              <a:latin typeface="Arial"/>
            </a:endParaRPr>
          </a:p>
        </p:txBody>
      </p:sp>
      <p:sp>
        <p:nvSpPr>
          <p:cNvPr id="126" name="PlaceHolder 2"/>
          <p:cNvSpPr>
            <a:spLocks noGrp="1"/>
          </p:cNvSpPr>
          <p:nvPr>
            <p:ph/>
          </p:nvPr>
        </p:nvSpPr>
        <p:spPr>
          <a:xfrm>
            <a:off x="360000" y="1548000"/>
            <a:ext cx="9359640" cy="3599640"/>
          </a:xfrm>
          <a:prstGeom prst="rect">
            <a:avLst/>
          </a:prstGeom>
          <a:noFill/>
          <a:ln w="0">
            <a:noFill/>
          </a:ln>
        </p:spPr>
        <p:txBody>
          <a:bodyPr lIns="0" rIns="0" tIns="0" bIns="0" anchor="t">
            <a:normAutofit/>
          </a:bodyPr>
          <a:p>
            <a:pPr marL="432000" indent="0">
              <a:lnSpc>
                <a:spcPct val="100000"/>
              </a:lnSpc>
              <a:spcAft>
                <a:spcPts val="1057"/>
              </a:spcAft>
              <a:buNone/>
              <a:tabLst>
                <a:tab algn="l" pos="0"/>
              </a:tabLst>
            </a:pPr>
            <a:r>
              <a:rPr b="1" lang="en-US" sz="2000" spc="-1" strike="noStrike">
                <a:solidFill>
                  <a:srgbClr val="2c3e50"/>
                </a:solidFill>
                <a:latin typeface="Arial"/>
              </a:rPr>
              <a:t>Future developments</a:t>
            </a:r>
            <a:endParaRPr b="0" lang="fr-FR" sz="2000" spc="-1" strike="noStrike">
              <a:solidFill>
                <a:srgbClr val="000000"/>
              </a:solidFill>
              <a:latin typeface="Arial"/>
            </a:endParaRPr>
          </a:p>
          <a:p>
            <a:pPr marL="432000" indent="0">
              <a:lnSpc>
                <a:spcPct val="100000"/>
              </a:lnSpc>
              <a:spcAft>
                <a:spcPts val="1057"/>
              </a:spcAft>
              <a:buNone/>
              <a:tabLst>
                <a:tab algn="l" pos="0"/>
              </a:tabLst>
            </a:pPr>
            <a:endParaRPr b="0" lang="fr-FR" sz="2000" spc="-1" strike="noStrike">
              <a:solidFill>
                <a:srgbClr val="000000"/>
              </a:solidFill>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Times New Roman"/>
              </a:rPr>
              <a:t>The main objective is to reduce the calculation times, </a:t>
            </a:r>
            <a:endParaRPr b="0" lang="fr-FR" sz="1400" spc="-1" strike="noStrike">
              <a:solidFill>
                <a:srgbClr val="000000"/>
              </a:solidFill>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2c3e50"/>
                </a:solidFill>
                <a:latin typeface="Times New Roman"/>
              </a:rPr>
              <a:t>To manage the use of the different calculation resources, the different typical workloads, in particular in the case of multicore machines equipped with several acceleration machines.</a:t>
            </a:r>
            <a:endParaRPr b="0" lang="fr-FR" sz="1400" spc="-1" strike="noStrike">
              <a:solidFill>
                <a:srgbClr val="000000"/>
              </a:solidFill>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000000"/>
                </a:solidFill>
                <a:latin typeface="Times New Roman"/>
              </a:rPr>
              <a:t>Plan to separate thread management from execution. </a:t>
            </a:r>
            <a:r>
              <a:rPr b="0" lang="en-US" sz="1400" spc="-1" strike="noStrike">
                <a:solidFill>
                  <a:srgbClr val="000000"/>
                </a:solidFill>
                <a:latin typeface="Times New Roman"/>
                <a:ea typeface="Microsoft YaHei"/>
              </a:rPr>
              <a:t>To change the prototype of the predicate, to be able to consider additional data or different to make the decision.</a:t>
            </a:r>
            <a:endParaRPr b="0" lang="fr-FR" sz="1400" spc="-1" strike="noStrike">
              <a:solidFill>
                <a:srgbClr val="000000"/>
              </a:solidFill>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000000"/>
                </a:solidFill>
                <a:latin typeface="Times New Roman"/>
                <a:ea typeface="Microsoft YaHei"/>
              </a:rPr>
              <a:t>Develop decision graphs to optimize available hybrid resources (CPU, GPU, GPGPU, TPU,...) to increase computational speed for given problems.</a:t>
            </a:r>
            <a:endParaRPr b="0" lang="fr-FR" sz="1400" spc="-1" strike="noStrike">
              <a:solidFill>
                <a:srgbClr val="000000"/>
              </a:solidFill>
              <a:latin typeface="Arial"/>
            </a:endParaRPr>
          </a:p>
          <a:p>
            <a:pPr marL="720000" indent="-324000">
              <a:lnSpc>
                <a:spcPct val="100000"/>
              </a:lnSpc>
              <a:spcAft>
                <a:spcPts val="1057"/>
              </a:spcAft>
              <a:buClr>
                <a:srgbClr val="2c3e50"/>
              </a:buClr>
              <a:buSzPct val="45000"/>
              <a:buFont typeface="Wingdings" charset="2"/>
              <a:buChar char=""/>
              <a:tabLst>
                <a:tab algn="l" pos="0"/>
              </a:tabLst>
            </a:pPr>
            <a:r>
              <a:rPr b="0" lang="en-US" sz="1400" spc="-1" strike="noStrike">
                <a:solidFill>
                  <a:srgbClr val="000000"/>
                </a:solidFill>
                <a:latin typeface="Times New Roman"/>
                <a:ea typeface="Microsoft YaHei"/>
              </a:rPr>
              <a:t>To provide effective and high -performance tools to the user.</a:t>
            </a:r>
            <a:endParaRPr b="0" lang="fr-FR" sz="1400" spc="-1" strike="noStrike">
              <a:solidFill>
                <a:srgbClr val="000000"/>
              </a:solidFill>
              <a:latin typeface="Arial"/>
            </a:endParaRPr>
          </a:p>
          <a:p>
            <a:pPr marL="432000" indent="0">
              <a:lnSpc>
                <a:spcPct val="100000"/>
              </a:lnSpc>
              <a:spcAft>
                <a:spcPts val="1057"/>
              </a:spcAft>
              <a:buNone/>
              <a:tabLst>
                <a:tab algn="l" pos="0"/>
              </a:tabLst>
            </a:pPr>
            <a:r>
              <a:rPr b="0" lang="en-US" sz="1400" spc="-1" strike="noStrike">
                <a:solidFill>
                  <a:srgbClr val="2c3e50"/>
                </a:solidFill>
                <a:latin typeface="Times New Roman"/>
                <a:ea typeface="Microsoft YaHei"/>
              </a:rPr>
              <a:t> </a:t>
            </a:r>
            <a:endParaRPr b="0" lang="fr-FR" sz="1400" spc="-1" strike="noStrike">
              <a:solidFill>
                <a:srgbClr val="000000"/>
              </a:solidFill>
              <a:latin typeface="Arial"/>
            </a:endParaRPr>
          </a:p>
        </p:txBody>
      </p:sp>
      <p:pic>
        <p:nvPicPr>
          <p:cNvPr id="127" name="" descr=""/>
          <p:cNvPicPr/>
          <p:nvPr/>
        </p:nvPicPr>
        <p:blipFill>
          <a:blip r:embed="rId1"/>
          <a:stretch/>
        </p:blipFill>
        <p:spPr>
          <a:xfrm>
            <a:off x="7055280" y="4106880"/>
            <a:ext cx="2301840" cy="930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7943760" y="4543200"/>
            <a:ext cx="1878480" cy="837720"/>
          </a:xfrm>
          <a:prstGeom prst="rect">
            <a:avLst/>
          </a:prstGeom>
          <a:ln w="10800">
            <a:noFill/>
          </a:ln>
        </p:spPr>
      </p:pic>
      <p:pic>
        <p:nvPicPr>
          <p:cNvPr id="129" name="" descr=""/>
          <p:cNvPicPr/>
          <p:nvPr/>
        </p:nvPicPr>
        <p:blipFill>
          <a:blip r:embed="rId2"/>
          <a:stretch/>
        </p:blipFill>
        <p:spPr>
          <a:xfrm>
            <a:off x="2120400" y="2340000"/>
            <a:ext cx="1475640" cy="1818720"/>
          </a:xfrm>
          <a:prstGeom prst="rect">
            <a:avLst/>
          </a:prstGeom>
          <a:ln w="0">
            <a:noFill/>
          </a:ln>
        </p:spPr>
      </p:pic>
      <p:sp>
        <p:nvSpPr>
          <p:cNvPr id="130" name=""/>
          <p:cNvSpPr/>
          <p:nvPr/>
        </p:nvSpPr>
        <p:spPr>
          <a:xfrm>
            <a:off x="4174560" y="3054960"/>
            <a:ext cx="3201480" cy="361080"/>
          </a:xfrm>
          <a:custGeom>
            <a:avLst/>
            <a:gdLst>
              <a:gd name="textAreaLeft" fmla="*/ 0 w 3201480"/>
              <a:gd name="textAreaRight" fmla="*/ 3201840 w 3201480"/>
              <a:gd name="textAreaTop" fmla="*/ 0 h 361080"/>
              <a:gd name="textAreaBottom" fmla="*/ 361440 h 36108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wrap="none" lIns="90000" rIns="90000" tIns="45000" bIns="45000" anchor="t">
            <a:noAutofit/>
          </a:bodyPr>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1800" spc="-1" strike="noStrike">
                <a:solidFill>
                  <a:srgbClr val="000000"/>
                </a:solidFill>
                <a:latin typeface="Arial"/>
                <a:ea typeface="源ノ角ゴシック Normal"/>
              </a:rPr>
              <a:t>Thank you for your attention !</a:t>
            </a:r>
            <a:endParaRPr b="0" lang="fr-F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
          <p:cNvSpPr/>
          <p:nvPr/>
        </p:nvSpPr>
        <p:spPr>
          <a:xfrm>
            <a:off x="2628000" y="2952000"/>
            <a:ext cx="5232960" cy="714240"/>
          </a:xfrm>
          <a:prstGeom prst="rect">
            <a:avLst/>
          </a:prstGeom>
          <a:noFill/>
          <a:ln w="10800">
            <a:noFill/>
          </a:ln>
        </p:spPr>
        <p:style>
          <a:lnRef idx="0"/>
          <a:fillRef idx="0"/>
          <a:effectRef idx="0"/>
          <a:fontRef idx="minor"/>
        </p:style>
        <p:txBody>
          <a:bodyPr lIns="90000" rIns="90000" tIns="45000" bIns="45000" anchor="ctr">
            <a:noAutofit/>
          </a:bodyPr>
          <a:p>
            <a:pPr algn="ctr">
              <a:lnSpc>
                <a:spcPct val="115000"/>
              </a:lnSpc>
              <a:spcAft>
                <a:spcPts val="1236"/>
              </a:spcAft>
            </a:pPr>
            <a:r>
              <a:rPr b="1" lang="en-US" sz="2200" spc="-1" strike="noStrike">
                <a:solidFill>
                  <a:srgbClr val="c9211e"/>
                </a:solidFill>
                <a:latin typeface="Liberation Serif;Times New Roman"/>
                <a:ea typeface="Songti SC"/>
              </a:rPr>
              <a:t>W</a:t>
            </a:r>
            <a:r>
              <a:rPr b="1" lang="en-US" sz="2200" spc="-1" strike="noStrike">
                <a:solidFill>
                  <a:srgbClr val="000000"/>
                </a:solidFill>
                <a:latin typeface="Liberation Serif;Times New Roman"/>
                <a:ea typeface="Songti SC"/>
              </a:rPr>
              <a:t>hat is </a:t>
            </a:r>
            <a:r>
              <a:rPr b="1" lang="en-US" sz="2200" spc="-1" strike="noStrike">
                <a:solidFill>
                  <a:srgbClr val="c9211e"/>
                </a:solidFill>
                <a:latin typeface="Liberation Serif;Times New Roman"/>
                <a:ea typeface="Songti SC"/>
              </a:rPr>
              <a:t>S</a:t>
            </a:r>
            <a:r>
              <a:rPr b="1" lang="en-US" sz="2200" spc="-1" strike="noStrike">
                <a:solidFill>
                  <a:srgbClr val="000000"/>
                </a:solidFill>
                <a:latin typeface="Liberation Serif;Times New Roman"/>
                <a:ea typeface="Songti SC"/>
              </a:rPr>
              <a:t>PECX?</a:t>
            </a:r>
            <a:endParaRPr b="0" lang="fr-FR" sz="2200" spc="-1" strike="noStrike">
              <a:solidFill>
                <a:srgbClr val="000000"/>
              </a:solidFill>
              <a:latin typeface="Arial"/>
            </a:endParaRPr>
          </a:p>
          <a:p>
            <a:pPr algn="ctr">
              <a:lnSpc>
                <a:spcPct val="115000"/>
              </a:lnSpc>
              <a:spcAft>
                <a:spcPts val="1236"/>
              </a:spcAft>
            </a:pPr>
            <a:r>
              <a:rPr b="0" lang="zh-CN" sz="2200" spc="-1" strike="noStrike">
                <a:solidFill>
                  <a:srgbClr val="2c3e50"/>
                </a:solidFill>
                <a:latin typeface="Source Sans Pro"/>
                <a:ea typeface="Songti SC"/>
              </a:rPr>
              <a:t>양</a:t>
            </a:r>
            <a:endParaRPr b="0" lang="fr-FR" sz="2200" spc="-1" strike="noStrike">
              <a:solidFill>
                <a:srgbClr val="000000"/>
              </a:solidFill>
              <a:latin typeface="Arial"/>
            </a:endParaRPr>
          </a:p>
          <a:p>
            <a:pPr algn="ctr">
              <a:lnSpc>
                <a:spcPct val="115000"/>
              </a:lnSpc>
              <a:spcAft>
                <a:spcPts val="1236"/>
              </a:spcAft>
            </a:pPr>
            <a:endParaRPr b="0" lang="fr-FR" sz="2000" spc="-1" strike="noStrike">
              <a:solidFill>
                <a:srgbClr val="000000"/>
              </a:solidFill>
              <a:latin typeface="Arial"/>
            </a:endParaRPr>
          </a:p>
        </p:txBody>
      </p:sp>
      <p:pic>
        <p:nvPicPr>
          <p:cNvPr id="51" name="" descr=""/>
          <p:cNvPicPr/>
          <p:nvPr/>
        </p:nvPicPr>
        <p:blipFill>
          <a:blip r:embed="rId1"/>
          <a:stretch/>
        </p:blipFill>
        <p:spPr>
          <a:xfrm>
            <a:off x="2412000" y="2484000"/>
            <a:ext cx="1421640" cy="1405440"/>
          </a:xfrm>
          <a:prstGeom prst="rect">
            <a:avLst/>
          </a:prstGeom>
          <a:ln w="0">
            <a:noFill/>
          </a:ln>
        </p:spPr>
      </p:pic>
      <p:pic>
        <p:nvPicPr>
          <p:cNvPr id="52" name="" descr=""/>
          <p:cNvPicPr/>
          <p:nvPr/>
        </p:nvPicPr>
        <p:blipFill>
          <a:blip r:embed="rId2"/>
          <a:stretch/>
        </p:blipFill>
        <p:spPr>
          <a:xfrm>
            <a:off x="7325640" y="2509560"/>
            <a:ext cx="1165320" cy="1116000"/>
          </a:xfrm>
          <a:prstGeom prst="rect">
            <a:avLst/>
          </a:prstGeom>
          <a:ln w="0">
            <a:noFill/>
          </a:ln>
        </p:spPr>
      </p:pic>
      <p:pic>
        <p:nvPicPr>
          <p:cNvPr id="53" name="Cycles- 1" descr=""/>
          <p:cNvPicPr/>
          <p:nvPr/>
        </p:nvPicPr>
        <p:blipFill>
          <a:blip r:embed="rId3"/>
          <a:stretch/>
        </p:blipFill>
        <p:spPr>
          <a:xfrm>
            <a:off x="7063560" y="2193480"/>
            <a:ext cx="1711080" cy="16851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indent="0">
              <a:lnSpc>
                <a:spcPct val="100000"/>
              </a:lnSpc>
              <a:buNone/>
              <a:tabLst>
                <a:tab algn="l" pos="0"/>
              </a:tabLst>
            </a:pPr>
            <a:r>
              <a:rPr b="1" lang="en-US" sz="2700" spc="-1" strike="noStrike">
                <a:solidFill>
                  <a:srgbClr val="ffffff"/>
                </a:solidFill>
                <a:latin typeface="Source Sans Pro Black"/>
              </a:rPr>
              <a:t>SPECX</a:t>
            </a:r>
            <a:endParaRPr b="0" lang="fr-FR" sz="2700" spc="-1" strike="noStrike">
              <a:solidFill>
                <a:srgbClr val="000000"/>
              </a:solidFill>
              <a:latin typeface="Arial"/>
            </a:endParaRPr>
          </a:p>
        </p:txBody>
      </p:sp>
      <p:sp>
        <p:nvSpPr>
          <p:cNvPr id="55" name="PlaceHolder 2"/>
          <p:cNvSpPr>
            <a:spLocks noGrp="1"/>
          </p:cNvSpPr>
          <p:nvPr>
            <p:ph/>
          </p:nvPr>
        </p:nvSpPr>
        <p:spPr>
          <a:xfrm>
            <a:off x="360000" y="1485000"/>
            <a:ext cx="9354240" cy="1749240"/>
          </a:xfrm>
          <a:prstGeom prst="rect">
            <a:avLst/>
          </a:prstGeom>
          <a:noFill/>
          <a:ln w="0">
            <a:noFill/>
          </a:ln>
        </p:spPr>
        <p:txBody>
          <a:bodyPr lIns="0" rIns="0" tIns="0" bIns="0" anchor="t">
            <a:normAutofit fontScale="91000"/>
          </a:bodyPr>
          <a:p>
            <a:pPr indent="0" algn="just">
              <a:lnSpc>
                <a:spcPct val="100000"/>
              </a:lnSpc>
              <a:spcAft>
                <a:spcPts val="1057"/>
              </a:spcAft>
              <a:buNone/>
              <a:tabLst>
                <a:tab algn="l" pos="0"/>
              </a:tabLst>
            </a:pPr>
            <a:r>
              <a:rPr b="1" lang="en-US" sz="1400" spc="-1" strike="noStrike">
                <a:solidFill>
                  <a:srgbClr val="2c3e50"/>
                </a:solidFill>
                <a:latin typeface="Arial"/>
              </a:rPr>
              <a:t>SPECX </a:t>
            </a:r>
            <a:r>
              <a:rPr b="0" lang="en-US" sz="1400" spc="-1" strike="noStrike">
                <a:solidFill>
                  <a:srgbClr val="2c3e50"/>
                </a:solidFill>
                <a:latin typeface="Arial"/>
              </a:rPr>
              <a:t> </a:t>
            </a:r>
            <a:endParaRPr b="0" lang="fr-FR" sz="1400" spc="-1" strike="noStrike">
              <a:solidFill>
                <a:srgbClr val="000000"/>
              </a:solidFill>
              <a:latin typeface="Arial"/>
            </a:endParaRPr>
          </a:p>
          <a:p>
            <a:pPr marL="367560" indent="-3312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Shares many similarities with StarPU.</a:t>
            </a:r>
            <a:endParaRPr b="0" lang="fr-FR" sz="1600" spc="-1" strike="noStrike">
              <a:solidFill>
                <a:srgbClr val="000000"/>
              </a:solidFill>
              <a:latin typeface="Arial"/>
            </a:endParaRPr>
          </a:p>
          <a:p>
            <a:pPr marL="367560" indent="-3312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Written in modern C++ (20). </a:t>
            </a:r>
            <a:endParaRPr b="0" lang="fr-FR" sz="1600" spc="-1" strike="noStrike">
              <a:solidFill>
                <a:srgbClr val="000000"/>
              </a:solidFill>
              <a:latin typeface="Arial"/>
            </a:endParaRPr>
          </a:p>
          <a:p>
            <a:pPr marL="367560" indent="-3312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Task-based execution system. </a:t>
            </a:r>
            <a:endParaRPr b="0" lang="fr-FR" sz="1600" spc="-1" strike="noStrike">
              <a:solidFill>
                <a:srgbClr val="000000"/>
              </a:solidFill>
              <a:latin typeface="Arial"/>
            </a:endParaRPr>
          </a:p>
          <a:p>
            <a:pPr marL="367560" indent="-331200" algn="just">
              <a:lnSpc>
                <a:spcPct val="100000"/>
              </a:lnSpc>
              <a:spcAft>
                <a:spcPts val="1057"/>
              </a:spcAft>
              <a:buClr>
                <a:srgbClr val="2c3e50"/>
              </a:buClr>
              <a:buSzPct val="45000"/>
              <a:buFont typeface="Wingdings" charset="2"/>
              <a:buChar char=""/>
              <a:tabLst>
                <a:tab algn="l" pos="0"/>
              </a:tabLst>
            </a:pPr>
            <a:r>
              <a:rPr b="0" lang="en-US" sz="1600" spc="-1" strike="noStrike">
                <a:solidFill>
                  <a:srgbClr val="2c3e50"/>
                </a:solidFill>
                <a:latin typeface="Times New Roman"/>
              </a:rPr>
              <a:t>Able to also support speculative execution, which is the ability to execute tasks ahead of time if others are unsure about changing the data.</a:t>
            </a:r>
            <a:endParaRPr b="0" lang="fr-FR" sz="1600" spc="-1" strike="noStrike">
              <a:solidFill>
                <a:srgbClr val="000000"/>
              </a:solidFill>
              <a:latin typeface="Arial"/>
            </a:endParaRPr>
          </a:p>
        </p:txBody>
      </p:sp>
      <p:sp>
        <p:nvSpPr>
          <p:cNvPr id="56" name=""/>
          <p:cNvSpPr/>
          <p:nvPr/>
        </p:nvSpPr>
        <p:spPr>
          <a:xfrm>
            <a:off x="720000" y="3420000"/>
            <a:ext cx="9174240" cy="1749240"/>
          </a:xfrm>
          <a:prstGeom prst="rect">
            <a:avLst/>
          </a:prstGeom>
          <a:noFill/>
          <a:ln w="0">
            <a:noFill/>
          </a:ln>
        </p:spPr>
        <p:style>
          <a:lnRef idx="0"/>
          <a:fillRef idx="0"/>
          <a:effectRef idx="0"/>
          <a:fontRef idx="minor"/>
        </p:style>
        <p:txBody>
          <a:bodyPr lIns="0" rIns="0" tIns="0" bIns="0" anchor="t">
            <a:normAutofit fontScale="97000"/>
          </a:bodyPr>
          <a:p>
            <a:pPr algn="just">
              <a:lnSpc>
                <a:spcPct val="100000"/>
              </a:lnSpc>
              <a:spcAft>
                <a:spcPts val="1057"/>
              </a:spcAft>
            </a:pPr>
            <a:r>
              <a:rPr b="1" lang="en-US" sz="1400" spc="-1" strike="noStrike">
                <a:solidFill>
                  <a:srgbClr val="2c3e50"/>
                </a:solidFill>
                <a:latin typeface="Arial"/>
                <a:ea typeface="DejaVu Sans"/>
              </a:rPr>
              <a:t>StarPU</a:t>
            </a:r>
            <a:r>
              <a:rPr b="1" lang="en-US" sz="1400" spc="-1" strike="noStrike">
                <a:solidFill>
                  <a:srgbClr val="2c3e50"/>
                </a:solidFill>
                <a:latin typeface="Times New Roman"/>
                <a:ea typeface="DejaVu Sans"/>
              </a:rPr>
              <a:t> </a:t>
            </a:r>
            <a:r>
              <a:rPr b="0" lang="en-US" sz="1400" spc="-1" strike="noStrike">
                <a:solidFill>
                  <a:srgbClr val="2c3e50"/>
                </a:solidFill>
                <a:latin typeface="Times New Roman"/>
                <a:ea typeface="DejaVu Sans"/>
              </a:rPr>
              <a:t> </a:t>
            </a:r>
            <a:endParaRPr b="0" lang="fr-FR" sz="1400" spc="-1" strike="noStrike">
              <a:solidFill>
                <a:srgbClr val="000000"/>
              </a:solidFill>
              <a:latin typeface="Arial"/>
            </a:endParaRPr>
          </a:p>
          <a:p>
            <a:pPr marL="367200" indent="-22032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StarPU is a task scheduling library for hybrid architectures.</a:t>
            </a:r>
            <a:endParaRPr b="0" lang="fr-FR" sz="1600" spc="-1" strike="noStrike">
              <a:solidFill>
                <a:srgbClr val="000000"/>
              </a:solidFill>
              <a:latin typeface="Arial"/>
            </a:endParaRPr>
          </a:p>
          <a:p>
            <a:pPr marL="367200" indent="-22032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DejaVu Sans"/>
              </a:rPr>
              <a:t>Design systems in which applications are distributed across the machine, feeding all available resources into parallel tasks.</a:t>
            </a:r>
            <a:endParaRPr b="0" lang="fr-FR" sz="1600" spc="-1" strike="noStrike">
              <a:solidFill>
                <a:srgbClr val="000000"/>
              </a:solidFill>
              <a:latin typeface="Arial"/>
            </a:endParaRPr>
          </a:p>
          <a:p>
            <a:pPr marL="367200" indent="-220320" algn="just">
              <a:lnSpc>
                <a:spcPct val="100000"/>
              </a:lnSpc>
              <a:spcAft>
                <a:spcPts val="1057"/>
              </a:spcAft>
              <a:buClr>
                <a:srgbClr val="2c3e50"/>
              </a:buClr>
              <a:buSzPct val="45000"/>
              <a:buFont typeface="Wingdings" charset="2"/>
              <a:buChar char=""/>
            </a:pPr>
            <a:r>
              <a:rPr b="0" lang="en-US" sz="1600" spc="-1" strike="noStrike">
                <a:solidFill>
                  <a:srgbClr val="2c3e50"/>
                </a:solidFill>
                <a:latin typeface="Times New Roman"/>
                <a:ea typeface="Songti SC"/>
              </a:rPr>
              <a:t>Optimized heterogeneous scheduling, cluster communication, data transfers and replication between main memory and discrete memories</a:t>
            </a:r>
            <a:endParaRPr b="0" lang="fr-FR" sz="1600" spc="-1" strike="noStrike">
              <a:solidFill>
                <a:srgbClr val="000000"/>
              </a:solidFill>
              <a:latin typeface="Arial"/>
            </a:endParaRPr>
          </a:p>
        </p:txBody>
      </p:sp>
      <p:pic>
        <p:nvPicPr>
          <p:cNvPr id="57" name="" descr=""/>
          <p:cNvPicPr/>
          <p:nvPr/>
        </p:nvPicPr>
        <p:blipFill>
          <a:blip r:embed="rId1"/>
          <a:stretch/>
        </p:blipFill>
        <p:spPr>
          <a:xfrm>
            <a:off x="8421480" y="1450080"/>
            <a:ext cx="1297800" cy="1196280"/>
          </a:xfrm>
          <a:prstGeom prst="rect">
            <a:avLst/>
          </a:prstGeom>
          <a:ln w="108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indent="0">
              <a:lnSpc>
                <a:spcPct val="100000"/>
              </a:lnSpc>
              <a:buNone/>
              <a:tabLst>
                <a:tab algn="l" pos="0"/>
              </a:tabLst>
            </a:pPr>
            <a:r>
              <a:rPr b="1" lang="en-US" sz="2700" spc="-1" strike="noStrike">
                <a:solidFill>
                  <a:srgbClr val="ffffff"/>
                </a:solidFill>
                <a:latin typeface="Source Sans Pro Black"/>
              </a:rPr>
              <a:t>SPECX</a:t>
            </a:r>
            <a:endParaRPr b="0" lang="fr-FR" sz="2700" spc="-1" strike="noStrike">
              <a:solidFill>
                <a:srgbClr val="000000"/>
              </a:solidFill>
              <a:latin typeface="Arial"/>
            </a:endParaRPr>
          </a:p>
        </p:txBody>
      </p:sp>
      <p:sp>
        <p:nvSpPr>
          <p:cNvPr id="59" name="PlaceHolder 2"/>
          <p:cNvSpPr>
            <a:spLocks noGrp="1"/>
          </p:cNvSpPr>
          <p:nvPr>
            <p:ph/>
          </p:nvPr>
        </p:nvSpPr>
        <p:spPr>
          <a:xfrm>
            <a:off x="110880" y="1296000"/>
            <a:ext cx="3666240" cy="4101120"/>
          </a:xfrm>
          <a:prstGeom prst="rect">
            <a:avLst/>
          </a:prstGeom>
          <a:noFill/>
          <a:ln w="0">
            <a:noFill/>
          </a:ln>
        </p:spPr>
        <p:txBody>
          <a:bodyPr lIns="0" rIns="0" tIns="0" bIns="0" anchor="t">
            <a:noAutofit/>
          </a:bodyPr>
          <a:p>
            <a:pPr indent="0" algn="just">
              <a:lnSpc>
                <a:spcPct val="100000"/>
              </a:lnSpc>
              <a:spcAft>
                <a:spcPts val="601"/>
              </a:spcAft>
              <a:buNone/>
              <a:tabLst>
                <a:tab algn="l" pos="0"/>
              </a:tabLst>
            </a:pPr>
            <a:r>
              <a:rPr b="1" lang="en-US" sz="1600" spc="-1" strike="noStrike">
                <a:solidFill>
                  <a:srgbClr val="c9211e"/>
                </a:solidFill>
                <a:latin typeface="Times New Roman"/>
              </a:rPr>
              <a:t>W</a:t>
            </a:r>
            <a:r>
              <a:rPr b="1" lang="en-US" sz="1600" spc="-1" strike="noStrike">
                <a:solidFill>
                  <a:srgbClr val="000000"/>
                </a:solidFill>
                <a:latin typeface="Times New Roman"/>
              </a:rPr>
              <a:t>orkflow</a:t>
            </a:r>
            <a:endParaRPr b="0" lang="fr-FR" sz="1600" spc="-1" strike="noStrike">
              <a:solidFill>
                <a:srgbClr val="000000"/>
              </a:solidFill>
              <a:latin typeface="Arial"/>
            </a:endParaRPr>
          </a:p>
          <a:p>
            <a:pPr indent="0" algn="just">
              <a:lnSpc>
                <a:spcPct val="100000"/>
              </a:lnSpc>
              <a:spcAft>
                <a:spcPts val="601"/>
              </a:spcAft>
              <a:buNone/>
              <a:tabLst>
                <a:tab algn="l" pos="0"/>
              </a:tabLst>
            </a:pPr>
            <a:endParaRPr b="0" lang="fr-FR" sz="1000" spc="-1" strike="noStrike">
              <a:solidFill>
                <a:srgbClr val="000000"/>
              </a:solidFill>
              <a:latin typeface="Arial"/>
            </a:endParaRPr>
          </a:p>
          <a:p>
            <a:pPr marL="457200" indent="0" algn="just">
              <a:lnSpc>
                <a:spcPct val="115000"/>
              </a:lnSpc>
              <a:spcAft>
                <a:spcPts val="1057"/>
              </a:spcAft>
              <a:buNone/>
              <a:tabLst>
                <a:tab algn="l" pos="0"/>
              </a:tabLst>
            </a:pPr>
            <a:r>
              <a:rPr b="1" lang="en-US" sz="1300" spc="-1" strike="noStrike">
                <a:solidFill>
                  <a:srgbClr val="000000"/>
                </a:solidFill>
                <a:latin typeface="Times New Roman"/>
              </a:rPr>
              <a:t>Execution interface: </a:t>
            </a:r>
            <a:r>
              <a:rPr b="0" lang="en-US" sz="1300" spc="-1" strike="noStrike">
                <a:solidFill>
                  <a:srgbClr val="000000"/>
                </a:solidFill>
                <a:latin typeface="Times New Roman"/>
              </a:rPr>
              <a:t>Provides functionality for creating tasks, task graphs and generating traces. Can be used to specify speculation model.</a:t>
            </a:r>
            <a:endParaRPr b="0" lang="fr-FR" sz="1300" spc="-1" strike="noStrike">
              <a:solidFill>
                <a:srgbClr val="000000"/>
              </a:solidFill>
              <a:latin typeface="Arial"/>
            </a:endParaRPr>
          </a:p>
          <a:p>
            <a:pPr marL="457200" indent="0" algn="just">
              <a:lnSpc>
                <a:spcPct val="115000"/>
              </a:lnSpc>
              <a:spcAft>
                <a:spcPts val="1057"/>
              </a:spcAft>
              <a:buNone/>
              <a:tabLst>
                <a:tab algn="l" pos="0"/>
              </a:tabLst>
            </a:pPr>
            <a:endParaRPr b="0" lang="fr-FR" sz="1000" spc="-1" strike="noStrike">
              <a:solidFill>
                <a:srgbClr val="000000"/>
              </a:solidFill>
              <a:latin typeface="Arial"/>
            </a:endParaRPr>
          </a:p>
          <a:p>
            <a:pPr marL="457200" indent="0" algn="just">
              <a:lnSpc>
                <a:spcPct val="115000"/>
              </a:lnSpc>
              <a:spcAft>
                <a:spcPts val="1057"/>
              </a:spcAft>
              <a:buNone/>
              <a:tabLst>
                <a:tab algn="l" pos="0"/>
              </a:tabLst>
            </a:pPr>
            <a:r>
              <a:rPr b="1" lang="en-US" sz="1300" spc="-1" strike="noStrike">
                <a:solidFill>
                  <a:srgbClr val="000000"/>
                </a:solidFill>
                <a:latin typeface="Times New Roman"/>
              </a:rPr>
              <a:t>Data Dependency Interface:</a:t>
            </a:r>
            <a:r>
              <a:rPr b="0" lang="en-US" sz="1300" spc="-1" strike="noStrike">
                <a:solidFill>
                  <a:srgbClr val="000000"/>
                </a:solidFill>
                <a:latin typeface="Times New Roman"/>
              </a:rPr>
              <a:t> Forms a collection of objects that can be used to express data dependencies. Also provides wrapper objects that can be used to specify whether a given callable should be considered CPU or GPU code.</a:t>
            </a:r>
            <a:endParaRPr b="0" lang="fr-FR" sz="1300" spc="-1" strike="noStrike">
              <a:solidFill>
                <a:srgbClr val="000000"/>
              </a:solidFill>
              <a:latin typeface="Arial"/>
            </a:endParaRPr>
          </a:p>
          <a:p>
            <a:pPr marL="457200" indent="0" algn="just">
              <a:lnSpc>
                <a:spcPct val="115000"/>
              </a:lnSpc>
              <a:spcAft>
                <a:spcPts val="1057"/>
              </a:spcAft>
              <a:buNone/>
              <a:tabLst>
                <a:tab algn="l" pos="0"/>
              </a:tabLst>
            </a:pPr>
            <a:endParaRPr b="0" lang="fr-FR" sz="1000" spc="-1" strike="noStrike">
              <a:solidFill>
                <a:srgbClr val="000000"/>
              </a:solidFill>
              <a:latin typeface="Arial"/>
            </a:endParaRPr>
          </a:p>
          <a:p>
            <a:pPr marL="457200" indent="0" algn="just">
              <a:lnSpc>
                <a:spcPct val="115000"/>
              </a:lnSpc>
              <a:spcAft>
                <a:spcPts val="1057"/>
              </a:spcAft>
              <a:buNone/>
              <a:tabLst>
                <a:tab algn="l" pos="0"/>
              </a:tabLst>
            </a:pPr>
            <a:r>
              <a:rPr b="1" lang="en-US" sz="1300" spc="-1" strike="noStrike">
                <a:solidFill>
                  <a:srgbClr val="000000"/>
                </a:solidFill>
                <a:latin typeface="Times New Roman"/>
              </a:rPr>
              <a:t>Task visualization interface:</a:t>
            </a:r>
            <a:r>
              <a:rPr b="0" lang="en-US" sz="1300" spc="-1" strike="noStrike">
                <a:solidFill>
                  <a:srgbClr val="000000"/>
                </a:solidFill>
                <a:latin typeface="Times New Roman"/>
              </a:rPr>
              <a:t> Specifies the ways to interact with the task object.</a:t>
            </a:r>
            <a:endParaRPr b="0" lang="fr-FR" sz="1300" spc="-1" strike="noStrike">
              <a:solidFill>
                <a:srgbClr val="000000"/>
              </a:solidFill>
              <a:latin typeface="Arial"/>
            </a:endParaRPr>
          </a:p>
        </p:txBody>
      </p:sp>
      <p:pic>
        <p:nvPicPr>
          <p:cNvPr id="60" name="" descr=""/>
          <p:cNvPicPr/>
          <p:nvPr/>
        </p:nvPicPr>
        <p:blipFill>
          <a:blip r:embed="rId1"/>
          <a:stretch/>
        </p:blipFill>
        <p:spPr>
          <a:xfrm>
            <a:off x="4135680" y="1836000"/>
            <a:ext cx="5833440" cy="3450240"/>
          </a:xfrm>
          <a:prstGeom prst="rect">
            <a:avLst/>
          </a:prstGeom>
          <a:ln w="10800">
            <a:solidFill>
              <a:srgbClr val="3465a4"/>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3"/>
          <p:cNvSpPr/>
          <p:nvPr/>
        </p:nvSpPr>
        <p:spPr>
          <a:xfrm>
            <a:off x="3549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Runtime Interface</a:t>
            </a:r>
            <a:endParaRPr b="0" lang="fr-FR" sz="2700" spc="-1" strike="noStrike">
              <a:solidFill>
                <a:srgbClr val="000000"/>
              </a:solidFill>
              <a:latin typeface="Arial"/>
            </a:endParaRPr>
          </a:p>
        </p:txBody>
      </p:sp>
      <p:sp>
        <p:nvSpPr>
          <p:cNvPr id="62" name=""/>
          <p:cNvSpPr/>
          <p:nvPr/>
        </p:nvSpPr>
        <p:spPr>
          <a:xfrm>
            <a:off x="180000" y="2250360"/>
            <a:ext cx="9718920" cy="1925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The </a:t>
            </a:r>
            <a:r>
              <a:rPr b="1" lang="en-US" sz="1400" spc="-1" strike="noStrike">
                <a:solidFill>
                  <a:srgbClr val="000000"/>
                </a:solidFill>
                <a:latin typeface="Times New Roman"/>
                <a:ea typeface="DejaVu Sans"/>
              </a:rPr>
              <a:t>runtime's functionality</a:t>
            </a:r>
            <a:r>
              <a:rPr b="0" lang="en-US" sz="1400" spc="-1" strike="noStrike">
                <a:solidFill>
                  <a:srgbClr val="000000"/>
                </a:solidFill>
                <a:latin typeface="Times New Roman"/>
                <a:ea typeface="DejaVu Sans"/>
              </a:rPr>
              <a:t> provides task creation, task graph and trace generation facilities.</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Can be used to specify which speculation model you want to use.</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The runtime's constructor takes as a parameter the number of threads it should spawn.</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i="1" lang="en-US" sz="1400" spc="-1" strike="noStrike">
                <a:solidFill>
                  <a:srgbClr val="000000"/>
                </a:solidFill>
                <a:latin typeface="Times New Roman"/>
                <a:ea typeface="DejaVu Sans"/>
              </a:rPr>
              <a:t>By default the parameter is initialized to the number indicated by the </a:t>
            </a:r>
            <a:r>
              <a:rPr b="1" i="1" lang="en-US" sz="1400" spc="-1" strike="noStrike">
                <a:solidFill>
                  <a:srgbClr val="2a6099"/>
                </a:solidFill>
                <a:latin typeface="Times New Roman"/>
                <a:ea typeface="DejaVu Sans"/>
              </a:rPr>
              <a:t>OMP_NUM_THREADS</a:t>
            </a:r>
            <a:r>
              <a:rPr b="0" i="1" lang="en-US" sz="1400" spc="-1" strike="noStrike">
                <a:solidFill>
                  <a:srgbClr val="000000"/>
                </a:solidFill>
                <a:latin typeface="Times New Roman"/>
                <a:ea typeface="DejaVu Sans"/>
              </a:rPr>
              <a:t> environment variable.</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9"/>
          <p:cNvSpPr/>
          <p:nvPr/>
        </p:nvSpPr>
        <p:spPr>
          <a:xfrm>
            <a:off x="3549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Runtime Interface</a:t>
            </a:r>
            <a:endParaRPr b="0" lang="fr-FR" sz="2700" spc="-1" strike="noStrike">
              <a:solidFill>
                <a:srgbClr val="000000"/>
              </a:solidFill>
              <a:latin typeface="Arial"/>
            </a:endParaRPr>
          </a:p>
        </p:txBody>
      </p:sp>
      <p:sp>
        <p:nvSpPr>
          <p:cNvPr id="64" name=""/>
          <p:cNvSpPr/>
          <p:nvPr/>
        </p:nvSpPr>
        <p:spPr>
          <a:xfrm>
            <a:off x="624960" y="4248000"/>
            <a:ext cx="8986680" cy="875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Times New Roman"/>
                <a:ea typeface="DejaVu Sans"/>
              </a:rPr>
              <a:t>The</a:t>
            </a:r>
            <a:r>
              <a:rPr b="0" lang="en-US" sz="1400" spc="-1" strike="noStrike">
                <a:solidFill>
                  <a:srgbClr val="158466"/>
                </a:solidFill>
                <a:latin typeface="Times New Roman"/>
                <a:ea typeface="DejaVu Sans"/>
              </a:rPr>
              <a:t> inPriority</a:t>
            </a:r>
            <a:r>
              <a:rPr b="0" lang="en-US" sz="1400" spc="-1" strike="noStrike">
                <a:solidFill>
                  <a:srgbClr val="000000"/>
                </a:solidFill>
                <a:latin typeface="Times New Roman"/>
                <a:ea typeface="DejaVu Sans"/>
              </a:rPr>
              <a:t> parameter specifies a priority for the task. </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en-US" sz="1400" spc="-1" strike="noStrike">
                <a:solidFill>
                  <a:srgbClr val="000000"/>
                </a:solidFill>
                <a:latin typeface="Times New Roman"/>
                <a:ea typeface="DejaVu Sans"/>
              </a:rPr>
              <a:t>The</a:t>
            </a:r>
            <a:r>
              <a:rPr b="0" lang="en-US" sz="1400" spc="-1" strike="noStrike">
                <a:solidFill>
                  <a:srgbClr val="158466"/>
                </a:solidFill>
                <a:latin typeface="Times New Roman"/>
                <a:ea typeface="DejaVu Sans"/>
              </a:rPr>
              <a:t> inProbability</a:t>
            </a:r>
            <a:r>
              <a:rPr b="0" lang="en-US" sz="1400" spc="-1" strike="noStrike">
                <a:solidFill>
                  <a:srgbClr val="000000"/>
                </a:solidFill>
                <a:latin typeface="Times New Roman"/>
                <a:ea typeface="DejaVu Sans"/>
              </a:rPr>
              <a:t> parameter is an object used to specify the probability with which the task may write to its maybe-written data dependencies. </a:t>
            </a:r>
            <a:endParaRPr b="0" lang="fr-FR" sz="1400" spc="-1" strike="noStrike">
              <a:solidFill>
                <a:srgbClr val="000000"/>
              </a:solidFill>
              <a:latin typeface="Arial"/>
            </a:endParaRPr>
          </a:p>
        </p:txBody>
      </p:sp>
      <p:sp>
        <p:nvSpPr>
          <p:cNvPr id="65" name=""/>
          <p:cNvSpPr/>
          <p:nvPr/>
        </p:nvSpPr>
        <p:spPr>
          <a:xfrm>
            <a:off x="590760" y="1566000"/>
            <a:ext cx="9056160" cy="109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Times New Roman"/>
                <a:ea typeface="DejaVu Sans"/>
              </a:rPr>
              <a:t>auto </a:t>
            </a:r>
            <a:r>
              <a:rPr b="1" lang="en-US" sz="1400" spc="-1" strike="noStrike">
                <a:solidFill>
                  <a:srgbClr val="000000"/>
                </a:solidFill>
                <a:latin typeface="Times New Roman"/>
                <a:ea typeface="DejaVu Sans"/>
              </a:rPr>
              <a:t>task</a:t>
            </a:r>
            <a:r>
              <a:rPr b="0" lang="en-US" sz="1400" spc="-1" strike="noStrike">
                <a:solidFill>
                  <a:srgbClr val="000000"/>
                </a:solidFill>
                <a:latin typeface="Times New Roman"/>
                <a:ea typeface="DejaVu Sans"/>
              </a:rPr>
              <a:t>([optional] </a:t>
            </a:r>
            <a:r>
              <a:rPr b="1" lang="en-US" sz="1400" spc="-1" strike="noStrike">
                <a:solidFill>
                  <a:srgbClr val="2a6099"/>
                </a:solidFill>
                <a:latin typeface="Times New Roman"/>
                <a:ea typeface="DejaVu Sans"/>
              </a:rPr>
              <a:t>SpPriority</a:t>
            </a:r>
            <a:r>
              <a:rPr b="0" lang="en-US" sz="1400" spc="-1" strike="noStrike">
                <a:solidFill>
                  <a:srgbClr val="000000"/>
                </a:solidFill>
                <a:latin typeface="Times New Roman"/>
                <a:ea typeface="DejaVu Sans"/>
              </a:rPr>
              <a:t> </a:t>
            </a:r>
            <a:r>
              <a:rPr b="0" lang="en-US" sz="1400" spc="-1" strike="noStrike">
                <a:solidFill>
                  <a:srgbClr val="158466"/>
                </a:solidFill>
                <a:latin typeface="Times New Roman"/>
                <a:ea typeface="DejaVu Sans"/>
              </a:rPr>
              <a:t>inPriority</a:t>
            </a:r>
            <a:r>
              <a:rPr b="0" lang="en-US" sz="1400" spc="-1" strike="noStrike">
                <a:solidFill>
                  <a:srgbClr val="000000"/>
                </a:solidFill>
                <a:latin typeface="Times New Roman"/>
                <a:ea typeface="DejaVu Sans"/>
              </a:rPr>
              <a:t>, [optional]</a:t>
            </a:r>
            <a:r>
              <a:rPr b="1" lang="en-US" sz="1400" spc="-1" strike="noStrike">
                <a:solidFill>
                  <a:srgbClr val="2a6099"/>
                </a:solidFill>
                <a:latin typeface="Times New Roman"/>
                <a:ea typeface="DejaVu Sans"/>
              </a:rPr>
              <a:t> SpProbability</a:t>
            </a:r>
            <a:r>
              <a:rPr b="0" lang="en-US" sz="1400" spc="-1" strike="noStrike">
                <a:solidFill>
                  <a:srgbClr val="158466"/>
                </a:solidFill>
                <a:latin typeface="Times New Roman"/>
                <a:ea typeface="DejaVu Sans"/>
              </a:rPr>
              <a:t> inProbabilit</a:t>
            </a:r>
            <a:r>
              <a:rPr b="0" lang="en-US" sz="1400" spc="-1" strike="noStrike">
                <a:solidFill>
                  <a:srgbClr val="000000"/>
                </a:solidFill>
                <a:latin typeface="Times New Roman"/>
                <a:ea typeface="DejaVu Sans"/>
              </a:rPr>
              <a:t>y,</a:t>
            </a:r>
            <a:endParaRPr b="0" lang="fr-FR" sz="1400" spc="-1" strike="noStrike">
              <a:solidFill>
                <a:srgbClr val="000000"/>
              </a:solidFill>
              <a:latin typeface="Arial"/>
            </a:endParaRPr>
          </a:p>
          <a:p>
            <a:pPr>
              <a:lnSpc>
                <a:spcPct val="100000"/>
              </a:lnSpc>
            </a:pPr>
            <a:r>
              <a:rPr b="0" lang="en-US" sz="1400" spc="-1" strike="noStrike">
                <a:solidFill>
                  <a:srgbClr val="000000"/>
                </a:solidFill>
                <a:latin typeface="Times New Roman"/>
                <a:ea typeface="DejaVu Sans"/>
              </a:rPr>
              <a:t>[optional] &lt;DataDependencyTy&gt; do..., &lt;CallableTy&gt; c)</a:t>
            </a:r>
            <a:r>
              <a:rPr b="1" lang="en-US" sz="1400" spc="-1" strike="noStrike">
                <a:solidFill>
                  <a:srgbClr val="ff0000"/>
                </a:solidFill>
                <a:latin typeface="Times New Roman"/>
                <a:ea typeface="DejaVu Sans"/>
              </a:rPr>
              <a:t> (1)</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en-US" sz="1400" spc="-1" strike="noStrike">
                <a:solidFill>
                  <a:srgbClr val="000000"/>
                </a:solidFill>
                <a:latin typeface="Times New Roman"/>
                <a:ea typeface="DejaVu Sans"/>
              </a:rPr>
              <a:t>auto </a:t>
            </a:r>
            <a:r>
              <a:rPr b="1" lang="en-US" sz="1400" spc="-1" strike="noStrike">
                <a:solidFill>
                  <a:srgbClr val="000000"/>
                </a:solidFill>
                <a:latin typeface="Times New Roman"/>
                <a:ea typeface="DejaVu Sans"/>
              </a:rPr>
              <a:t>task</a:t>
            </a:r>
            <a:r>
              <a:rPr b="0" lang="en-US" sz="1400" spc="-1" strike="noStrike">
                <a:solidFill>
                  <a:srgbClr val="000000"/>
                </a:solidFill>
                <a:latin typeface="Times New Roman"/>
                <a:ea typeface="DejaVu Sans"/>
              </a:rPr>
              <a:t>([optional] </a:t>
            </a:r>
            <a:r>
              <a:rPr b="1" lang="en-US" sz="1400" spc="-1" strike="noStrike">
                <a:solidFill>
                  <a:srgbClr val="2a6099"/>
                </a:solidFill>
                <a:latin typeface="Times New Roman"/>
                <a:ea typeface="DejaVu Sans"/>
              </a:rPr>
              <a:t>SpPriority</a:t>
            </a:r>
            <a:r>
              <a:rPr b="0" lang="en-US" sz="1400" spc="-1" strike="noStrike">
                <a:solidFill>
                  <a:srgbClr val="158466"/>
                </a:solidFill>
                <a:latin typeface="Times New Roman"/>
                <a:ea typeface="DejaVu Sans"/>
              </a:rPr>
              <a:t> inPriority</a:t>
            </a:r>
            <a:r>
              <a:rPr b="0" lang="en-US" sz="1400" spc="-1" strike="noStrike">
                <a:solidFill>
                  <a:srgbClr val="000000"/>
                </a:solidFill>
                <a:latin typeface="Times New Roman"/>
                <a:ea typeface="DejaVu Sans"/>
              </a:rPr>
              <a:t>, [optional]</a:t>
            </a:r>
            <a:r>
              <a:rPr b="1" lang="en-US" sz="1400" spc="-1" strike="noStrike">
                <a:solidFill>
                  <a:srgbClr val="2a6099"/>
                </a:solidFill>
                <a:latin typeface="Times New Roman"/>
                <a:ea typeface="DejaVu Sans"/>
              </a:rPr>
              <a:t> SpProbability</a:t>
            </a:r>
            <a:r>
              <a:rPr b="0" lang="en-US" sz="1400" spc="-1" strike="noStrike">
                <a:solidFill>
                  <a:srgbClr val="158466"/>
                </a:solidFill>
                <a:latin typeface="Times New Roman"/>
                <a:ea typeface="DejaVu Sans"/>
              </a:rPr>
              <a:t> inProbability</a:t>
            </a:r>
            <a:r>
              <a:rPr b="0" lang="en-US" sz="1400" spc="-1" strike="noStrike">
                <a:solidFill>
                  <a:srgbClr val="000000"/>
                </a:solidFill>
                <a:latin typeface="Times New Roman"/>
                <a:ea typeface="DejaVu Sans"/>
              </a:rPr>
              <a:t>,</a:t>
            </a:r>
            <a:endParaRPr b="0" lang="fr-FR" sz="1400" spc="-1" strike="noStrike">
              <a:solidFill>
                <a:srgbClr val="000000"/>
              </a:solidFill>
              <a:latin typeface="Arial"/>
            </a:endParaRPr>
          </a:p>
          <a:p>
            <a:pPr>
              <a:lnSpc>
                <a:spcPct val="100000"/>
              </a:lnSpc>
            </a:pPr>
            <a:r>
              <a:rPr b="0" lang="en-US" sz="1400" spc="-1" strike="noStrike">
                <a:solidFill>
                  <a:srgbClr val="000000"/>
                </a:solidFill>
                <a:latin typeface="Times New Roman"/>
                <a:ea typeface="DejaVu Sans"/>
              </a:rPr>
              <a:t>[optional] &lt;DataDependencyTy&gt; do..., </a:t>
            </a:r>
            <a:r>
              <a:rPr b="1" lang="en-US" sz="1400" spc="-1" strike="noStrike">
                <a:solidFill>
                  <a:srgbClr val="2a6099"/>
                </a:solidFill>
                <a:latin typeface="Times New Roman"/>
                <a:ea typeface="DejaVu Sans"/>
              </a:rPr>
              <a:t>SpCpuCode</a:t>
            </a:r>
            <a:r>
              <a:rPr b="0" lang="en-US" sz="1400" spc="-1" strike="noStrike">
                <a:solidFill>
                  <a:srgbClr val="000000"/>
                </a:solidFill>
                <a:latin typeface="Times New Roman"/>
                <a:ea typeface="DejaVu Sans"/>
              </a:rPr>
              <a:t>(&lt;CallableTy&gt; c1), [optional]</a:t>
            </a:r>
            <a:r>
              <a:rPr b="1" lang="en-US" sz="1400" spc="-1" strike="noStrike">
                <a:solidFill>
                  <a:srgbClr val="2a6099"/>
                </a:solidFill>
                <a:latin typeface="Times New Roman"/>
                <a:ea typeface="DejaVu Sans"/>
              </a:rPr>
              <a:t> SpGpuCode</a:t>
            </a:r>
            <a:r>
              <a:rPr b="0" lang="en-US" sz="1400" spc="-1" strike="noStrike">
                <a:solidFill>
                  <a:srgbClr val="000000"/>
                </a:solidFill>
                <a:latin typeface="Times New Roman"/>
                <a:ea typeface="DejaVu Sans"/>
              </a:rPr>
              <a:t>(&lt;CallableTy&gt; c2)) </a:t>
            </a:r>
            <a:r>
              <a:rPr b="1" lang="en-US" sz="1400" spc="-1" strike="noStrike">
                <a:solidFill>
                  <a:srgbClr val="ff0000"/>
                </a:solidFill>
                <a:latin typeface="Times New Roman"/>
                <a:ea typeface="DejaVu Sans"/>
              </a:rPr>
              <a:t>(2)</a:t>
            </a:r>
            <a:endParaRPr b="0" lang="fr-FR" sz="1400" spc="-1" strike="noStrike">
              <a:solidFill>
                <a:srgbClr val="000000"/>
              </a:solidFill>
              <a:latin typeface="Arial"/>
            </a:endParaRPr>
          </a:p>
        </p:txBody>
      </p:sp>
      <p:sp>
        <p:nvSpPr>
          <p:cNvPr id="66" name=""/>
          <p:cNvSpPr/>
          <p:nvPr/>
        </p:nvSpPr>
        <p:spPr>
          <a:xfrm>
            <a:off x="36000" y="1242000"/>
            <a:ext cx="4714920" cy="358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Times New Roman"/>
                <a:ea typeface="DejaVu Sans"/>
              </a:rPr>
              <a:t>This method creates a new task and injects it into the runtime. </a:t>
            </a:r>
            <a:endParaRPr b="0" lang="fr-FR" sz="1400" spc="-1" strike="noStrike">
              <a:solidFill>
                <a:srgbClr val="000000"/>
              </a:solidFill>
              <a:latin typeface="Arial"/>
            </a:endParaRPr>
          </a:p>
        </p:txBody>
      </p:sp>
      <p:sp>
        <p:nvSpPr>
          <p:cNvPr id="67" name=""/>
          <p:cNvSpPr/>
          <p:nvPr/>
        </p:nvSpPr>
        <p:spPr>
          <a:xfrm>
            <a:off x="1416240" y="2890440"/>
            <a:ext cx="7871400" cy="146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1" lang="en-US" sz="1400" spc="-1" strike="noStrike">
                <a:solidFill>
                  <a:srgbClr val="ff0000"/>
                </a:solidFill>
                <a:latin typeface="Times New Roman"/>
                <a:ea typeface="DejaVu Sans"/>
              </a:rPr>
              <a:t>(1)</a:t>
            </a:r>
            <a:r>
              <a:rPr b="0" lang="en-US" sz="1400" spc="-1" strike="noStrike">
                <a:solidFill>
                  <a:srgbClr val="000000"/>
                </a:solidFill>
                <a:latin typeface="Times New Roman"/>
                <a:ea typeface="DejaVu Sans"/>
              </a:rPr>
              <a:t> the callable is passed as is to the task call. It will implicitly be interpreted by the runtime as CPU code.</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algn="just">
              <a:lnSpc>
                <a:spcPct val="100000"/>
              </a:lnSpc>
            </a:pPr>
            <a:r>
              <a:rPr b="1" lang="en-US" sz="1400" spc="-1" strike="noStrike">
                <a:solidFill>
                  <a:srgbClr val="ff0000"/>
                </a:solidFill>
                <a:latin typeface="Times New Roman"/>
                <a:ea typeface="DejaVu Sans"/>
              </a:rPr>
              <a:t>(2)</a:t>
            </a:r>
            <a:r>
              <a:rPr b="0" lang="en-US" sz="1400" spc="-1" strike="noStrike">
                <a:solidFill>
                  <a:srgbClr val="000000"/>
                </a:solidFill>
                <a:latin typeface="Times New Roman"/>
                <a:ea typeface="DejaVu Sans"/>
              </a:rPr>
              <a:t> the callable c1 is explicitly tagged as CPU code by being wrapped inside a SpCpuCode object.</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algn="just">
              <a:lnSpc>
                <a:spcPct val="100000"/>
              </a:lnSpc>
            </a:pPr>
            <a:r>
              <a:rPr b="0" lang="en-US" sz="1400" spc="-1" strike="noStrike">
                <a:solidFill>
                  <a:srgbClr val="000000"/>
                </a:solidFill>
                <a:latin typeface="Times New Roman"/>
                <a:ea typeface="DejaVu Sans"/>
              </a:rPr>
              <a:t>Overload</a:t>
            </a:r>
            <a:r>
              <a:rPr b="1" lang="en-US" sz="1400" spc="-1" strike="noStrike">
                <a:solidFill>
                  <a:srgbClr val="ff0000"/>
                </a:solidFill>
                <a:latin typeface="Times New Roman"/>
                <a:ea typeface="DejaVu Sans"/>
              </a:rPr>
              <a:t> (2)</a:t>
            </a:r>
            <a:r>
              <a:rPr b="0" lang="en-US" sz="1400" spc="-1" strike="noStrike">
                <a:solidFill>
                  <a:srgbClr val="000000"/>
                </a:solidFill>
                <a:latin typeface="Times New Roman"/>
                <a:ea typeface="DejaVu Sans"/>
              </a:rPr>
              <a:t> additionally permits the user to provide a GPU version of the code </a:t>
            </a:r>
            <a:endParaRPr b="0" lang="fr-FR" sz="1400" spc="-1" strike="noStrike">
              <a:solidFill>
                <a:srgbClr val="000000"/>
              </a:solidFill>
              <a:latin typeface="Arial"/>
            </a:endParaRPr>
          </a:p>
          <a:p>
            <a:pPr algn="just">
              <a:lnSpc>
                <a:spcPct val="100000"/>
              </a:lnSpc>
            </a:pPr>
            <a:endParaRPr b="0" lang="fr-FR" sz="1400" spc="-1" strike="noStrike">
              <a:solidFill>
                <a:srgbClr val="000000"/>
              </a:solidFill>
              <a:latin typeface="Arial"/>
            </a:endParaRPr>
          </a:p>
          <a:p>
            <a:pPr algn="just">
              <a:lnSpc>
                <a:spcPct val="100000"/>
              </a:lnSpc>
            </a:pPr>
            <a:r>
              <a:rPr b="0" lang="en-US" sz="1400" spc="-1" strike="noStrike">
                <a:solidFill>
                  <a:srgbClr val="000000"/>
                </a:solidFill>
                <a:latin typeface="Times New Roman"/>
                <a:ea typeface="DejaVu Sans"/>
              </a:rPr>
              <a:t>.</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0"/>
          <p:cNvSpPr/>
          <p:nvPr/>
        </p:nvSpPr>
        <p:spPr>
          <a:xfrm>
            <a:off x="3549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Runtime Interface</a:t>
            </a:r>
            <a:endParaRPr b="0" lang="fr-FR" sz="2700" spc="-1" strike="noStrike">
              <a:solidFill>
                <a:srgbClr val="000000"/>
              </a:solidFill>
              <a:latin typeface="Arial"/>
            </a:endParaRPr>
          </a:p>
        </p:txBody>
      </p:sp>
      <p:sp>
        <p:nvSpPr>
          <p:cNvPr id="69" name=""/>
          <p:cNvSpPr/>
          <p:nvPr/>
        </p:nvSpPr>
        <p:spPr>
          <a:xfrm>
            <a:off x="4169880" y="1302840"/>
            <a:ext cx="5621760" cy="2054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400" spc="-1" strike="noStrike">
                <a:solidFill>
                  <a:srgbClr val="158466"/>
                </a:solidFill>
                <a:latin typeface="Times New Roman"/>
                <a:ea typeface="DejaVu Sans"/>
              </a:rPr>
              <a:t>Type1</a:t>
            </a:r>
            <a:r>
              <a:rPr b="0" lang="en-US" sz="1400" spc="-1" strike="noStrike">
                <a:solidFill>
                  <a:srgbClr val="000000"/>
                </a:solidFill>
                <a:latin typeface="Times New Roman"/>
                <a:ea typeface="DejaVu Sans"/>
              </a:rPr>
              <a:t> v1; </a:t>
            </a:r>
            <a:r>
              <a:rPr b="1" lang="en-US" sz="1400" spc="-1" strike="noStrike">
                <a:solidFill>
                  <a:srgbClr val="158466"/>
                </a:solidFill>
                <a:latin typeface="Times New Roman"/>
                <a:ea typeface="DejaVu Sans"/>
              </a:rPr>
              <a:t>Type2</a:t>
            </a:r>
            <a:r>
              <a:rPr b="0" lang="en-US" sz="1400" spc="-1" strike="noStrike">
                <a:solidFill>
                  <a:srgbClr val="000000"/>
                </a:solidFill>
                <a:latin typeface="Times New Roman"/>
                <a:ea typeface="DejaVu Sans"/>
              </a:rPr>
              <a:t> v2;</a:t>
            </a:r>
            <a:endParaRPr b="0" lang="fr-FR" sz="1400" spc="-1" strike="noStrike">
              <a:solidFill>
                <a:srgbClr val="000000"/>
              </a:solidFill>
              <a:latin typeface="Arial"/>
            </a:endParaRPr>
          </a:p>
          <a:p>
            <a:pPr>
              <a:lnSpc>
                <a:spcPct val="100000"/>
              </a:lnSpc>
            </a:pPr>
            <a:r>
              <a:rPr b="0" lang="en-US" sz="1400" spc="-1" strike="noStrike">
                <a:solidFill>
                  <a:srgbClr val="000000"/>
                </a:solidFill>
                <a:latin typeface="Times New Roman"/>
                <a:ea typeface="DejaVu Sans"/>
              </a:rPr>
              <a:t> </a:t>
            </a:r>
            <a:endParaRPr b="0" lang="fr-FR" sz="1400" spc="-1" strike="noStrike">
              <a:solidFill>
                <a:srgbClr val="000000"/>
              </a:solidFill>
              <a:latin typeface="Arial"/>
            </a:endParaRPr>
          </a:p>
          <a:p>
            <a:pPr>
              <a:lnSpc>
                <a:spcPct val="100000"/>
              </a:lnSpc>
            </a:pPr>
            <a:r>
              <a:rPr b="1" lang="en-US" sz="1400" spc="-1" strike="noStrike">
                <a:solidFill>
                  <a:srgbClr val="ff0000"/>
                </a:solidFill>
                <a:latin typeface="Times New Roman"/>
                <a:ea typeface="DejaVu Sans"/>
              </a:rPr>
              <a:t>runtime.task</a:t>
            </a:r>
            <a:r>
              <a:rPr b="0" lang="en-US" sz="1400" spc="-1" strike="noStrike">
                <a:solidFill>
                  <a:srgbClr val="000000"/>
                </a:solidFill>
                <a:latin typeface="Times New Roman"/>
                <a:ea typeface="DejaVu Sans"/>
              </a:rPr>
              <a:t> ( </a:t>
            </a:r>
            <a:r>
              <a:rPr b="1" lang="en-US" sz="1400" spc="-1" strike="noStrike">
                <a:solidFill>
                  <a:srgbClr val="2a6099"/>
                </a:solidFill>
                <a:latin typeface="Times New Roman"/>
                <a:ea typeface="DejaVu Sans"/>
              </a:rPr>
              <a:t>SpRead</a:t>
            </a:r>
            <a:r>
              <a:rPr b="0" lang="en-US" sz="1400" spc="-1" strike="noStrike">
                <a:solidFill>
                  <a:srgbClr val="000000"/>
                </a:solidFill>
                <a:latin typeface="Times New Roman"/>
                <a:ea typeface="DejaVu Sans"/>
              </a:rPr>
              <a:t>(v1), </a:t>
            </a:r>
            <a:r>
              <a:rPr b="1" lang="en-US" sz="1400" spc="-1" strike="noStrike">
                <a:solidFill>
                  <a:srgbClr val="2a6099"/>
                </a:solidFill>
                <a:latin typeface="Times New Roman"/>
                <a:ea typeface="DejaVu Sans"/>
              </a:rPr>
              <a:t>SpWrite</a:t>
            </a:r>
            <a:r>
              <a:rPr b="0" lang="en-US" sz="1400" spc="-1" strike="noStrike">
                <a:solidFill>
                  <a:srgbClr val="000000"/>
                </a:solidFill>
                <a:latin typeface="Times New Roman"/>
                <a:ea typeface="DejaVu Sans"/>
              </a:rPr>
              <a:t>(v2),       </a:t>
            </a:r>
            <a:endParaRPr b="0" lang="fr-FR" sz="1400" spc="-1" strike="noStrike">
              <a:solidFill>
                <a:srgbClr val="000000"/>
              </a:solidFill>
              <a:latin typeface="Arial"/>
            </a:endParaRPr>
          </a:p>
          <a:p>
            <a:pPr marL="360000">
              <a:lnSpc>
                <a:spcPct val="100000"/>
              </a:lnSpc>
            </a:pPr>
            <a:r>
              <a:rPr b="1" lang="en-US" sz="1400" spc="-1" strike="noStrike">
                <a:solidFill>
                  <a:srgbClr val="000000"/>
                </a:solidFill>
                <a:latin typeface="Times New Roman"/>
                <a:ea typeface="DejaVu Sans"/>
              </a:rPr>
              <a:t>[ ] </a:t>
            </a:r>
            <a:r>
              <a:rPr b="0" lang="en-US" sz="1400" spc="-1" strike="noStrike">
                <a:solidFill>
                  <a:srgbClr val="000000"/>
                </a:solidFill>
                <a:latin typeface="Times New Roman"/>
                <a:ea typeface="DejaVu Sans"/>
              </a:rPr>
              <a:t>(</a:t>
            </a:r>
            <a:r>
              <a:rPr b="1" lang="en-US" sz="1400" spc="-1" strike="noStrike">
                <a:solidFill>
                  <a:srgbClr val="158466"/>
                </a:solidFill>
                <a:latin typeface="Times New Roman"/>
                <a:ea typeface="DejaVu Sans"/>
              </a:rPr>
              <a:t>const Type1</a:t>
            </a:r>
            <a:r>
              <a:rPr b="0" lang="en-US" sz="1400" spc="-1" strike="noStrike">
                <a:solidFill>
                  <a:srgbClr val="000000"/>
                </a:solidFill>
                <a:latin typeface="Times New Roman"/>
                <a:ea typeface="DejaVu Sans"/>
              </a:rPr>
              <a:t> &amp;paramV1, </a:t>
            </a:r>
            <a:r>
              <a:rPr b="1" lang="en-US" sz="1400" spc="-1" strike="noStrike">
                <a:solidFill>
                  <a:srgbClr val="158466"/>
                </a:solidFill>
                <a:latin typeface="Times New Roman"/>
                <a:ea typeface="DejaVu Sans"/>
              </a:rPr>
              <a:t>Type2</a:t>
            </a:r>
            <a:r>
              <a:rPr b="0" lang="en-US" sz="1400" spc="-1" strike="noStrike">
                <a:solidFill>
                  <a:srgbClr val="000000"/>
                </a:solidFill>
                <a:latin typeface="Times New Roman"/>
                <a:ea typeface="DejaVu Sans"/>
              </a:rPr>
              <a:t> &amp;paramV2) </a:t>
            </a:r>
            <a:endParaRPr b="0" lang="fr-FR" sz="1400" spc="-1" strike="noStrike">
              <a:solidFill>
                <a:srgbClr val="000000"/>
              </a:solidFill>
              <a:latin typeface="Arial"/>
            </a:endParaRPr>
          </a:p>
          <a:p>
            <a:pPr marL="360000">
              <a:lnSpc>
                <a:spcPct val="100000"/>
              </a:lnSpc>
            </a:pPr>
            <a:r>
              <a:rPr b="0" lang="en-US" sz="1400" spc="-1" strike="noStrike">
                <a:solidFill>
                  <a:srgbClr val="000000"/>
                </a:solidFill>
                <a:latin typeface="Times New Roman"/>
                <a:ea typeface="DejaVu Sans"/>
              </a:rPr>
              <a:t>{</a:t>
            </a:r>
            <a:endParaRPr b="0" lang="fr-FR" sz="1400" spc="-1" strike="noStrike">
              <a:solidFill>
                <a:srgbClr val="000000"/>
              </a:solidFill>
              <a:latin typeface="Arial"/>
            </a:endParaRPr>
          </a:p>
          <a:p>
            <a:pPr marL="360000">
              <a:lnSpc>
                <a:spcPct val="100000"/>
              </a:lnSpc>
            </a:pPr>
            <a:r>
              <a:rPr b="0" lang="en-US" sz="1400" spc="-1" strike="noStrike">
                <a:solidFill>
                  <a:srgbClr val="000000"/>
                </a:solidFill>
                <a:latin typeface="Times New Roman"/>
                <a:ea typeface="DejaVu Sans"/>
              </a:rPr>
              <a:t>    </a:t>
            </a:r>
            <a:r>
              <a:rPr b="0" lang="en-US" sz="1400" spc="-1" strike="noStrike">
                <a:solidFill>
                  <a:srgbClr val="000000"/>
                </a:solidFill>
                <a:latin typeface="Times New Roman"/>
                <a:ea typeface="DejaVu Sans"/>
              </a:rPr>
              <a:t>If (paramV1.test()) { paramV2.set(1); } else { paramV2.set(2); }</a:t>
            </a:r>
            <a:endParaRPr b="0" lang="fr-FR" sz="1400" spc="-1" strike="noStrike">
              <a:solidFill>
                <a:srgbClr val="000000"/>
              </a:solidFill>
              <a:latin typeface="Arial"/>
            </a:endParaRPr>
          </a:p>
          <a:p>
            <a:pPr marL="360000">
              <a:lnSpc>
                <a:spcPct val="100000"/>
              </a:lnSpc>
            </a:pPr>
            <a:r>
              <a:rPr b="0" lang="en-US" sz="1400" spc="-1" strike="noStrike">
                <a:solidFill>
                  <a:srgbClr val="000000"/>
                </a:solidFill>
                <a:latin typeface="Times New Roman"/>
                <a:ea typeface="DejaVu Sans"/>
              </a:rPr>
              <a:t>}</a:t>
            </a:r>
            <a:endParaRPr b="0" lang="fr-FR" sz="1400" spc="-1" strike="noStrike">
              <a:solidFill>
                <a:srgbClr val="000000"/>
              </a:solidFill>
              <a:latin typeface="Arial"/>
            </a:endParaRPr>
          </a:p>
          <a:p>
            <a:pPr marL="360000">
              <a:lnSpc>
                <a:spcPct val="100000"/>
              </a:lnSpc>
            </a:pPr>
            <a:r>
              <a:rPr b="0" lang="en-US" sz="1400" spc="-1" strike="noStrike">
                <a:solidFill>
                  <a:srgbClr val="000000"/>
                </a:solidFill>
                <a:latin typeface="Times New Roman"/>
                <a:ea typeface="DejaVu Sans"/>
              </a:rPr>
              <a:t>); </a:t>
            </a:r>
            <a:endParaRPr b="0" lang="fr-FR" sz="1400" spc="-1" strike="noStrike">
              <a:solidFill>
                <a:srgbClr val="000000"/>
              </a:solidFill>
              <a:latin typeface="Arial"/>
            </a:endParaRPr>
          </a:p>
        </p:txBody>
      </p:sp>
      <p:sp>
        <p:nvSpPr>
          <p:cNvPr id="70" name=""/>
          <p:cNvSpPr/>
          <p:nvPr/>
        </p:nvSpPr>
        <p:spPr>
          <a:xfrm>
            <a:off x="613800" y="3204000"/>
            <a:ext cx="9213120" cy="16617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Parameters corresponding to a </a:t>
            </a:r>
            <a:r>
              <a:rPr b="1" lang="en-US" sz="1400" spc="-1" strike="noStrike">
                <a:solidFill>
                  <a:srgbClr val="2a6099"/>
                </a:solidFill>
                <a:latin typeface="Times New Roman"/>
                <a:ea typeface="DejaVu Sans"/>
              </a:rPr>
              <a:t>SpRead </a:t>
            </a:r>
            <a:r>
              <a:rPr b="0" lang="en-US" sz="1400" spc="-1" strike="noStrike">
                <a:solidFill>
                  <a:srgbClr val="000000"/>
                </a:solidFill>
                <a:latin typeface="Times New Roman"/>
                <a:ea typeface="DejaVu Sans"/>
              </a:rPr>
              <a:t>data dependency object should be declared const. </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Code inside the callable must be referring to parameter names rather than the original variable names. </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In the example given above, code in the lambda body is referring to the names paramV1 and paramV2 to refer to v1 and v2 data values rather than v1 and v2. </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US" sz="1400" spc="-1" strike="noStrike">
                <a:solidFill>
                  <a:srgbClr val="000000"/>
                </a:solidFill>
                <a:latin typeface="Times New Roman"/>
                <a:ea typeface="DejaVu Sans"/>
              </a:rPr>
              <a:t>You should not capture v1 and v2 by reference and work with v1 and v2 directly.</a:t>
            </a:r>
            <a:endParaRPr b="0" lang="fr-FR" sz="1400" spc="-1" strike="noStrike">
              <a:solidFill>
                <a:srgbClr val="000000"/>
              </a:solidFill>
              <a:latin typeface="Arial"/>
            </a:endParaRPr>
          </a:p>
        </p:txBody>
      </p:sp>
      <p:sp>
        <p:nvSpPr>
          <p:cNvPr id="71" name=""/>
          <p:cNvSpPr/>
          <p:nvPr/>
        </p:nvSpPr>
        <p:spPr>
          <a:xfrm>
            <a:off x="5472000" y="5040000"/>
            <a:ext cx="4499640" cy="28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i="1" lang="en-US" sz="1200" spc="-1" strike="noStrike">
                <a:solidFill>
                  <a:srgbClr val="000000"/>
                </a:solidFill>
                <a:latin typeface="Times New Roman"/>
              </a:rPr>
              <a:t>Def: A callable objects is something that can be called like a function</a:t>
            </a:r>
            <a:r>
              <a:rPr b="0" lang="en-US" sz="1400" spc="-1" strike="noStrike">
                <a:solidFill>
                  <a:srgbClr val="000000"/>
                </a:solidFill>
                <a:latin typeface="Times New Roman"/>
              </a:rPr>
              <a:t>.</a:t>
            </a:r>
            <a:endParaRPr b="0" lang="fr-FR" sz="1400" spc="-1" strike="noStrike">
              <a:solidFill>
                <a:srgbClr val="000000"/>
              </a:solidFill>
              <a:latin typeface="Arial"/>
            </a:endParaRPr>
          </a:p>
        </p:txBody>
      </p:sp>
      <p:pic>
        <p:nvPicPr>
          <p:cNvPr id="72" name="" descr=""/>
          <p:cNvPicPr/>
          <p:nvPr/>
        </p:nvPicPr>
        <p:blipFill>
          <a:blip r:embed="rId1"/>
          <a:stretch/>
        </p:blipFill>
        <p:spPr>
          <a:xfrm>
            <a:off x="720000" y="1584000"/>
            <a:ext cx="1927440" cy="1354680"/>
          </a:xfrm>
          <a:prstGeom prst="rect">
            <a:avLst/>
          </a:prstGeom>
          <a:ln w="108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1"/>
          <p:cNvSpPr/>
          <p:nvPr/>
        </p:nvSpPr>
        <p:spPr>
          <a:xfrm>
            <a:off x="354960" y="226080"/>
            <a:ext cx="9354240" cy="71316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1" lang="en-US" sz="2700" spc="-1" strike="noStrike">
                <a:solidFill>
                  <a:srgbClr val="ffffff"/>
                </a:solidFill>
                <a:latin typeface="Source Sans Pro Black"/>
                <a:ea typeface="DejaVu Sans"/>
              </a:rPr>
              <a:t>SPECX: Runtime Interface</a:t>
            </a:r>
            <a:endParaRPr b="0" lang="fr-FR" sz="2700" spc="-1" strike="noStrike">
              <a:solidFill>
                <a:srgbClr val="000000"/>
              </a:solidFill>
              <a:latin typeface="Arial"/>
            </a:endParaRPr>
          </a:p>
        </p:txBody>
      </p:sp>
      <p:sp>
        <p:nvSpPr>
          <p:cNvPr id="74" name=""/>
          <p:cNvSpPr/>
          <p:nvPr/>
        </p:nvSpPr>
        <p:spPr>
          <a:xfrm>
            <a:off x="360000" y="2173320"/>
            <a:ext cx="829656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Times New Roman"/>
                <a:ea typeface="DejaVu Sans"/>
              </a:rPr>
              <a:t>void </a:t>
            </a:r>
            <a:r>
              <a:rPr b="1" lang="en-US" sz="1400" spc="-1" strike="noStrike">
                <a:solidFill>
                  <a:srgbClr val="2a6099"/>
                </a:solidFill>
                <a:latin typeface="Times New Roman"/>
                <a:ea typeface="DejaVu Sans"/>
              </a:rPr>
              <a:t>setSpeculationTest</a:t>
            </a:r>
            <a:r>
              <a:rPr b="0" lang="en-US" sz="1400" spc="-1" strike="noStrike">
                <a:solidFill>
                  <a:srgbClr val="000000"/>
                </a:solidFill>
                <a:latin typeface="Times New Roman"/>
                <a:ea typeface="DejaVu Sans"/>
              </a:rPr>
              <a:t>(std::function&lt;bool(int,const SpProbability&amp;)&gt; inFormula)</a:t>
            </a:r>
            <a:endParaRPr b="0" lang="fr-FR" sz="1400" spc="-1" strike="noStrike">
              <a:solidFill>
                <a:srgbClr val="000000"/>
              </a:solidFill>
              <a:latin typeface="Arial"/>
            </a:endParaRPr>
          </a:p>
        </p:txBody>
      </p:sp>
      <p:sp>
        <p:nvSpPr>
          <p:cNvPr id="75" name=""/>
          <p:cNvSpPr/>
          <p:nvPr/>
        </p:nvSpPr>
        <p:spPr>
          <a:xfrm>
            <a:off x="540000" y="2845440"/>
            <a:ext cx="9268560" cy="111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Times New Roman"/>
                <a:ea typeface="DejaVu Sans"/>
              </a:rPr>
              <a:t>This method sets a predicate function that will be called by the runtime whenever a speculative task is ready to be put in the queue of ready tasks . </a:t>
            </a:r>
            <a:endParaRPr b="0" lang="fr-FR" sz="1400" spc="-1" strike="noStrike">
              <a:solidFill>
                <a:srgbClr val="000000"/>
              </a:solidFill>
              <a:latin typeface="Arial"/>
            </a:endParaRPr>
          </a:p>
          <a:p>
            <a:pPr>
              <a:lnSpc>
                <a:spcPct val="100000"/>
              </a:lnSpc>
            </a:pPr>
            <a:endParaRPr b="0" lang="fr-FR" sz="1400" spc="-1" strike="noStrike">
              <a:solidFill>
                <a:srgbClr val="000000"/>
              </a:solidFill>
              <a:latin typeface="Arial"/>
            </a:endParaRPr>
          </a:p>
          <a:p>
            <a:pPr>
              <a:lnSpc>
                <a:spcPct val="100000"/>
              </a:lnSpc>
            </a:pPr>
            <a:r>
              <a:rPr b="0" lang="en-US" sz="1400" spc="-1" strike="noStrike">
                <a:solidFill>
                  <a:srgbClr val="000000"/>
                </a:solidFill>
                <a:latin typeface="Times New Roman"/>
                <a:ea typeface="DejaVu Sans"/>
              </a:rPr>
              <a:t>The predicate returns a boolean. Reciprocally a return value of false means the speculative task and all of its dependent speculative tasks should be disabled.</a:t>
            </a:r>
            <a:endParaRPr b="0" lang="fr-FR" sz="1400" spc="-1" strike="noStrike">
              <a:solidFill>
                <a:srgbClr val="000000"/>
              </a:solidFill>
              <a:latin typeface="Arial"/>
            </a:endParaRPr>
          </a:p>
        </p:txBody>
      </p:sp>
      <p:sp>
        <p:nvSpPr>
          <p:cNvPr id="76" name=""/>
          <p:cNvSpPr/>
          <p:nvPr/>
        </p:nvSpPr>
        <p:spPr>
          <a:xfrm>
            <a:off x="1210680" y="4320000"/>
            <a:ext cx="8688240" cy="482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400" spc="-1" strike="noStrike">
                <a:solidFill>
                  <a:srgbClr val="000000"/>
                </a:solidFill>
                <a:latin typeface="Times New Roman"/>
                <a:ea typeface="DejaVu Sans"/>
              </a:rPr>
              <a:t>If no speculation test is set in the runtime, the default behavior is that a speculative task and all its dependent speculative tasks will only be enabled if at the time the predicate is called no other tasks are ready to run.</a:t>
            </a:r>
            <a:endParaRPr b="0" lang="fr-FR" sz="1400" spc="-1" strike="noStrike">
              <a:solidFill>
                <a:srgbClr val="000000"/>
              </a:solidFill>
              <a:latin typeface="Arial"/>
            </a:endParaRPr>
          </a:p>
        </p:txBody>
      </p:sp>
      <p:pic>
        <p:nvPicPr>
          <p:cNvPr id="77" name="" descr=""/>
          <p:cNvPicPr/>
          <p:nvPr/>
        </p:nvPicPr>
        <p:blipFill>
          <a:blip r:embed="rId1"/>
          <a:stretch/>
        </p:blipFill>
        <p:spPr>
          <a:xfrm>
            <a:off x="72000" y="1260000"/>
            <a:ext cx="1082160" cy="719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1637</TotalTime>
  <Application>LibreOffice/7.5.3.2$MacOSX_X86_64 LibreOffice_project/9f56dff12ba03b9acd7730a5a481eea045e468f3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2023-07-07T10:09:38Z</dcterms:created>
  <dc:creator/>
  <dc:description/>
  <dc:language>fr-FR</dc:language>
  <cp:lastModifiedBy/>
  <dcterms:modified xsi:type="dcterms:W3CDTF">2023-11-27T17:23:47Z</dcterms:modified>
  <cp:revision>250</cp:revision>
  <dc:subject/>
  <dc:title>Midnightblue</dc:title>
</cp:coreProperties>
</file>

<file path=docProps/custom.xml><?xml version="1.0" encoding="utf-8"?>
<Properties xmlns="http://schemas.openxmlformats.org/officeDocument/2006/custom-properties" xmlns:vt="http://schemas.openxmlformats.org/officeDocument/2006/docPropsVTypes"/>
</file>