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2.png" ContentType="image/png"/>
  <Override PartName="/ppt/media/image53.png" ContentType="image/png"/>
  <Override PartName="/ppt/media/image43.png" ContentType="image/png"/>
  <Override PartName="/ppt/media/image41.png" ContentType="image/png"/>
  <Override PartName="/ppt/media/image5.jpeg" ContentType="image/jpeg"/>
  <Override PartName="/ppt/media/image44.png" ContentType="image/png"/>
  <Override PartName="/ppt/media/image10.png" ContentType="image/png"/>
  <Override PartName="/ppt/media/image42.png" ContentType="image/png"/>
  <Override PartName="/ppt/media/image1.png" ContentType="image/png"/>
  <Override PartName="/ppt/media/image52.png" ContentType="image/png"/>
  <Override PartName="/ppt/media/image27.png" ContentType="image/png"/>
  <Override PartName="/ppt/media/image14.png" ContentType="image/png"/>
  <Override PartName="/ppt/media/image48.png" ContentType="image/png"/>
  <Override PartName="/ppt/media/image45.png" ContentType="image/png"/>
  <Override PartName="/ppt/media/image11.png" ContentType="image/png"/>
  <Override PartName="/ppt/media/image29.png" ContentType="image/png"/>
  <Override PartName="/ppt/media/image16.png" ContentType="image/png"/>
  <Override PartName="/ppt/media/image47.png" ContentType="image/png"/>
  <Override PartName="/ppt/media/image13.png" ContentType="image/png"/>
  <Override PartName="/ppt/media/image24.png" ContentType="image/png"/>
  <Override PartName="/ppt/media/image58.png" ContentType="image/png"/>
  <Override PartName="/ppt/media/image7.png" ContentType="image/png"/>
  <Override PartName="/ppt/media/image17.png" ContentType="image/png"/>
  <Override PartName="/ppt/media/image59.png" ContentType="image/png"/>
  <Override PartName="/ppt/media/image25.png" ContentType="image/png"/>
  <Override PartName="/ppt/media/image8.png" ContentType="image/png"/>
  <Override PartName="/ppt/media/image26.png" ContentType="image/png"/>
  <Override PartName="/ppt/media/image9.png" ContentType="image/png"/>
  <Override PartName="/ppt/media/image19.png" ContentType="image/png"/>
  <Override PartName="/ppt/media/image21.png" ContentType="image/png"/>
  <Override PartName="/ppt/media/image4.png" ContentType="image/png"/>
  <Override PartName="/ppt/media/image55.png" ContentType="image/png"/>
  <Override PartName="/ppt/media/image18.png" ContentType="image/png"/>
  <Override PartName="/ppt/media/image49.png" ContentType="image/png"/>
  <Override PartName="/ppt/media/image15.png" ContentType="image/png"/>
  <Override PartName="/ppt/media/image46.png" ContentType="image/png"/>
  <Override PartName="/ppt/media/image12.png" ContentType="image/png"/>
  <Override PartName="/ppt/media/image22.png" ContentType="image/png"/>
  <Override PartName="/ppt/media/image56.png" ContentType="image/png"/>
  <Override PartName="/ppt/media/image20.png" ContentType="image/png"/>
  <Override PartName="/ppt/media/image3.png" ContentType="image/png"/>
  <Override PartName="/ppt/media/image54.png" ContentType="image/png"/>
  <Override PartName="/ppt/media/image23.png" ContentType="image/png"/>
  <Override PartName="/ppt/media/image6.png" ContentType="image/png"/>
  <Override PartName="/ppt/media/image57.png" ContentType="image/png"/>
  <Override PartName="/ppt/media/image28.png" ContentType="image/png"/>
  <Override PartName="/ppt/media/image61.png" ContentType="image/png"/>
  <Override PartName="/ppt/media/image30.png" ContentType="image/png"/>
  <Override PartName="/ppt/media/image35.png" ContentType="image/png"/>
  <Override PartName="/ppt/media/image39.png" ContentType="image/png"/>
  <Override PartName="/ppt/media/image40.png" ContentType="image/png"/>
  <Override PartName="/ppt/media/image38.png" ContentType="image/png"/>
  <Override PartName="/ppt/media/image34.png" ContentType="image/png"/>
  <Override PartName="/ppt/media/image32.png" ContentType="image/png"/>
  <Override PartName="/ppt/media/image63.png" ContentType="image/png"/>
  <Override PartName="/ppt/media/image51.png" ContentType="image/png"/>
  <Override PartName="/ppt/media/image62.png" ContentType="image/png"/>
  <Override PartName="/ppt/media/image31.png" ContentType="image/png"/>
  <Override PartName="/ppt/media/image60.png" ContentType="image/png"/>
  <Override PartName="/ppt/media/image36.png" ContentType="image/png"/>
  <Override PartName="/ppt/media/image37.png" ContentType="image/png"/>
  <Override PartName="/ppt/media/image50.png" ContentType="image/png"/>
  <Override PartName="/ppt/media/image33.png" ContentType="image/png"/>
  <Override PartName="/ppt/_rels/presentation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_rels/slide40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42.xml.rels" ContentType="application/vnd.openxmlformats-package.relationships+xml"/>
  <Override PartName="/ppt/slides/_rels/slide13.xml.rels" ContentType="application/vnd.openxmlformats-package.relationships+xml"/>
  <Override PartName="/ppt/slides/_rels/slide39.xml.rels" ContentType="application/vnd.openxmlformats-package.relationships+xml"/>
  <Override PartName="/ppt/slides/_rels/slide10.xml.rels" ContentType="application/vnd.openxmlformats-package.relationships+xml"/>
  <Override PartName="/ppt/slides/_rels/slide41.xml.rels" ContentType="application/vnd.openxmlformats-package.relationships+xml"/>
  <Override PartName="/ppt/slides/_rels/slide12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68120" cy="258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68120" cy="1203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28120" cy="258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>
          <a:xfrm>
            <a:off x="360000" y="5400000"/>
            <a:ext cx="2868120" cy="258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5400000"/>
            <a:ext cx="10065960" cy="255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0065960" cy="1200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3"/>
          </p:nvPr>
        </p:nvSpPr>
        <p:spPr>
          <a:xfrm>
            <a:off x="3420000" y="5400000"/>
            <a:ext cx="3225960" cy="2559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4"/>
          </p:nvPr>
        </p:nvSpPr>
        <p:spPr>
          <a:xfrm>
            <a:off x="360000" y="5400000"/>
            <a:ext cx="2865960" cy="2559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5400000"/>
            <a:ext cx="10068120" cy="258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0" y="0"/>
            <a:ext cx="10068120" cy="1203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ftr" idx="5"/>
          </p:nvPr>
        </p:nvSpPr>
        <p:spPr>
          <a:xfrm>
            <a:off x="3420000" y="5400000"/>
            <a:ext cx="3228120" cy="258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68120" cy="258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0" y="5400000"/>
            <a:ext cx="10068120" cy="258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0" y="0"/>
            <a:ext cx="10068120" cy="1203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28120" cy="258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68120" cy="258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0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6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9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19.png"/><Relationship Id="rId3" Type="http://schemas.openxmlformats.org/officeDocument/2006/relationships/image" Target="../media/image37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38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38.png"/><Relationship Id="rId3" Type="http://schemas.openxmlformats.org/officeDocument/2006/relationships/image" Target="../media/image15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43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46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15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1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47680" cy="4308120"/>
          </a:xfrm>
          <a:prstGeom prst="rect">
            <a:avLst/>
          </a:prstGeom>
          <a:ln w="10800">
            <a:noFill/>
          </a:ln>
        </p:spPr>
      </p:pic>
      <p:sp>
        <p:nvSpPr>
          <p:cNvPr id="169" name=""/>
          <p:cNvSpPr/>
          <p:nvPr/>
        </p:nvSpPr>
        <p:spPr>
          <a:xfrm>
            <a:off x="714600" y="4392000"/>
            <a:ext cx="934812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ARALLEL </a:t>
            </a: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ROGRAMMING...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3240000" y="5055120"/>
            <a:ext cx="3441240" cy="262800"/>
          </a:xfrm>
          <a:custGeom>
            <a:avLst/>
            <a:gdLst>
              <a:gd name="textAreaLeft" fmla="*/ 0 w 3441240"/>
              <a:gd name="textAreaRight" fmla="*/ 3441600 w 3441240"/>
              <a:gd name="textAreaTop" fmla="*/ 0 h 262800"/>
              <a:gd name="textAreaBottom" fmla="*/ 263160 h 262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Copyright 2023 Patrick Lemoine. All rights reserved.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21"/>
          <p:cNvSpPr/>
          <p:nvPr/>
        </p:nvSpPr>
        <p:spPr>
          <a:xfrm>
            <a:off x="35496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Process and thread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684000" y="1872000"/>
            <a:ext cx="8671680" cy="31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 need an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existing process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to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create a thread.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process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has at least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thread of execution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process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has its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own virtual memory space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that </a:t>
            </a: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cannot be accessed by other processes running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on the same or on a different processor.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threads created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by a process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share the virtual address space of that  process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They read and write to the same address space in memory.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They share the same process and user ids, file descriptors, and signal  handlers.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They have their own program counter value and stack pointer, and can run independently on several processors.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8154360" y="1368000"/>
            <a:ext cx="1633320" cy="1505160"/>
          </a:xfrm>
          <a:prstGeom prst="rect">
            <a:avLst/>
          </a:prstGeom>
          <a:ln w="10800">
            <a:noFill/>
          </a:ln>
        </p:spPr>
      </p:pic>
      <p:sp>
        <p:nvSpPr>
          <p:cNvPr id="211" name=""/>
          <p:cNvSpPr/>
          <p:nvPr/>
        </p:nvSpPr>
        <p:spPr>
          <a:xfrm>
            <a:off x="468000" y="1440000"/>
            <a:ext cx="223596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What is the difference ?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9"/>
          <p:cNvSpPr/>
          <p:nvPr/>
        </p:nvSpPr>
        <p:spPr>
          <a:xfrm>
            <a:off x="360000" y="22644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Terminology and behavior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 Box 1"/>
          <p:cNvSpPr/>
          <p:nvPr/>
        </p:nvSpPr>
        <p:spPr>
          <a:xfrm>
            <a:off x="588960" y="1974240"/>
            <a:ext cx="5348880" cy="2298600"/>
          </a:xfrm>
          <a:custGeom>
            <a:avLst/>
            <a:gdLst>
              <a:gd name="textAreaLeft" fmla="*/ 0 w 5348880"/>
              <a:gd name="textAreaRight" fmla="*/ 5349240 w 5348880"/>
              <a:gd name="textAreaTop" fmla="*/ 0 h 2298600"/>
              <a:gd name="textAreaBottom" fmla="*/ 2298960 h 2298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30120" indent="-330120">
              <a:lnSpc>
                <a:spcPct val="100000"/>
              </a:lnSpc>
              <a:spcBef>
                <a:spcPts val="550"/>
              </a:spcBef>
              <a:buClr>
                <a:srgbClr val="581e58"/>
              </a:buClr>
              <a:buFont typeface="Arial"/>
              <a:buChar char="•"/>
              <a:tabLst>
                <a:tab algn="l" pos="330120"/>
                <a:tab algn="l" pos="787320"/>
                <a:tab algn="l" pos="1244520"/>
                <a:tab algn="l" pos="1701720"/>
                <a:tab algn="l" pos="2158920"/>
                <a:tab algn="l" pos="2616120"/>
                <a:tab algn="l" pos="3073320"/>
                <a:tab algn="l" pos="3530520"/>
                <a:tab algn="l" pos="3987720"/>
                <a:tab algn="l" pos="4444920"/>
                <a:tab algn="l" pos="4902120"/>
                <a:tab algn="l" pos="5359320"/>
                <a:tab algn="l" pos="5816520"/>
                <a:tab algn="l" pos="6273720"/>
                <a:tab algn="l" pos="6730920"/>
                <a:tab algn="l" pos="7188120"/>
                <a:tab algn="l" pos="7645320"/>
                <a:tab algn="l" pos="8102520"/>
                <a:tab algn="l" pos="8559720"/>
                <a:tab algn="l" pos="9016920"/>
                <a:tab algn="l" pos="9474120"/>
                <a:tab algn="l" pos="9601200"/>
                <a:tab algn="l" pos="10058400"/>
                <a:tab algn="l" pos="1051560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OpenMP Team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= </a:t>
            </a: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Master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+ </a:t>
            </a:r>
            <a:r>
              <a:rPr b="1" lang="en-US" sz="1600" spc="-1" strike="noStrike">
                <a:solidFill>
                  <a:srgbClr val="3465a4"/>
                </a:solidFill>
                <a:latin typeface="Times New Roman"/>
                <a:ea typeface="DejaVu Sans"/>
              </a:rPr>
              <a:t>Worker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30120" indent="-330120">
              <a:lnSpc>
                <a:spcPct val="100000"/>
              </a:lnSpc>
              <a:spcBef>
                <a:spcPts val="550"/>
              </a:spcBef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30120" indent="-330120">
              <a:lnSpc>
                <a:spcPct val="100000"/>
              </a:lnSpc>
              <a:spcBef>
                <a:spcPts val="550"/>
              </a:spcBef>
              <a:buClr>
                <a:srgbClr val="581e58"/>
              </a:buClr>
              <a:buFont typeface="Arial"/>
              <a:buChar char="•"/>
              <a:tabLst>
                <a:tab algn="l" pos="330120"/>
                <a:tab algn="l" pos="787320"/>
                <a:tab algn="l" pos="1244520"/>
                <a:tab algn="l" pos="1701720"/>
                <a:tab algn="l" pos="2158920"/>
                <a:tab algn="l" pos="2616120"/>
                <a:tab algn="l" pos="3073320"/>
                <a:tab algn="l" pos="3530520"/>
                <a:tab algn="l" pos="3987720"/>
                <a:tab algn="l" pos="4444920"/>
                <a:tab algn="l" pos="4902120"/>
                <a:tab algn="l" pos="5359320"/>
                <a:tab algn="l" pos="5816520"/>
                <a:tab algn="l" pos="6273720"/>
                <a:tab algn="l" pos="6730920"/>
                <a:tab algn="l" pos="7188120"/>
                <a:tab algn="l" pos="7645320"/>
                <a:tab algn="l" pos="8102520"/>
                <a:tab algn="l" pos="8559720"/>
                <a:tab algn="l" pos="9016920"/>
                <a:tab algn="l" pos="9474120"/>
                <a:tab algn="l" pos="9601200"/>
                <a:tab algn="l" pos="10058400"/>
                <a:tab algn="l" pos="1051560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 Region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a block of code executed by all threads simultaneously (</a:t>
            </a:r>
            <a:r>
              <a:rPr b="0" i="1" lang="en-US" sz="1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has implicit barrier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30080" indent="-272880">
              <a:lnSpc>
                <a:spcPct val="100000"/>
              </a:lnSpc>
              <a:spcBef>
                <a:spcPts val="499"/>
              </a:spcBef>
              <a:buClr>
                <a:srgbClr val="581e58"/>
              </a:buClr>
              <a:buFont typeface="Wingdings" charset="2"/>
              <a:buChar char=""/>
              <a:tabLst>
                <a:tab algn="l" pos="330120"/>
                <a:tab algn="l" pos="787320"/>
                <a:tab algn="l" pos="1244520"/>
                <a:tab algn="l" pos="1701720"/>
                <a:tab algn="l" pos="2158920"/>
                <a:tab algn="l" pos="2616120"/>
                <a:tab algn="l" pos="3073320"/>
                <a:tab algn="l" pos="3530520"/>
                <a:tab algn="l" pos="3987720"/>
                <a:tab algn="l" pos="4444920"/>
                <a:tab algn="l" pos="4902120"/>
                <a:tab algn="l" pos="5359320"/>
                <a:tab algn="l" pos="5816520"/>
                <a:tab algn="l" pos="6273720"/>
                <a:tab algn="l" pos="6730920"/>
                <a:tab algn="l" pos="7188120"/>
                <a:tab algn="l" pos="7645320"/>
                <a:tab algn="l" pos="8102520"/>
                <a:tab algn="l" pos="8559720"/>
                <a:tab algn="l" pos="9016920"/>
                <a:tab algn="l" pos="9474120"/>
                <a:tab algn="l" pos="9601200"/>
                <a:tab algn="l" pos="10058400"/>
                <a:tab algn="l" pos="10515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The master thread always has thread id </a:t>
            </a:r>
            <a:r>
              <a:rPr b="1" lang="en-US" sz="18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0 !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730080" indent="-272880">
              <a:lnSpc>
                <a:spcPct val="100000"/>
              </a:lnSpc>
              <a:spcBef>
                <a:spcPts val="499"/>
              </a:spcBef>
              <a:buClr>
                <a:srgbClr val="581e58"/>
              </a:buClr>
              <a:buFont typeface="Wingdings" charset="2"/>
              <a:buChar char=""/>
              <a:tabLst>
                <a:tab algn="l" pos="330120"/>
                <a:tab algn="l" pos="787320"/>
                <a:tab algn="l" pos="1244520"/>
                <a:tab algn="l" pos="1701720"/>
                <a:tab algn="l" pos="2158920"/>
                <a:tab algn="l" pos="2616120"/>
                <a:tab algn="l" pos="3073320"/>
                <a:tab algn="l" pos="3530520"/>
                <a:tab algn="l" pos="3987720"/>
                <a:tab algn="l" pos="4444920"/>
                <a:tab algn="l" pos="4902120"/>
                <a:tab algn="l" pos="5359320"/>
                <a:tab algn="l" pos="5816520"/>
                <a:tab algn="l" pos="6273720"/>
                <a:tab algn="l" pos="6730920"/>
                <a:tab algn="l" pos="7188120"/>
                <a:tab algn="l" pos="7645320"/>
                <a:tab algn="l" pos="8102520"/>
                <a:tab algn="l" pos="8559720"/>
                <a:tab algn="l" pos="9016920"/>
                <a:tab algn="l" pos="9474120"/>
                <a:tab algn="l" pos="9601200"/>
                <a:tab algn="l" pos="10058400"/>
                <a:tab algn="l" pos="10515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Parallel regions can be nested.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30080" indent="-272880">
              <a:lnSpc>
                <a:spcPct val="100000"/>
              </a:lnSpc>
              <a:spcBef>
                <a:spcPts val="499"/>
              </a:spcBef>
              <a:buClr>
                <a:srgbClr val="581e58"/>
              </a:buClr>
              <a:buFont typeface="Wingdings" charset="2"/>
              <a:buChar char=""/>
              <a:tabLst>
                <a:tab algn="l" pos="330120"/>
                <a:tab algn="l" pos="787320"/>
                <a:tab algn="l" pos="1244520"/>
                <a:tab algn="l" pos="1701720"/>
                <a:tab algn="l" pos="2158920"/>
                <a:tab algn="l" pos="2616120"/>
                <a:tab algn="l" pos="3073320"/>
                <a:tab algn="l" pos="3530520"/>
                <a:tab algn="l" pos="3987720"/>
                <a:tab algn="l" pos="4444920"/>
                <a:tab algn="l" pos="4902120"/>
                <a:tab algn="l" pos="5359320"/>
                <a:tab algn="l" pos="5816520"/>
                <a:tab algn="l" pos="6273720"/>
                <a:tab algn="l" pos="6730920"/>
                <a:tab algn="l" pos="7188120"/>
                <a:tab algn="l" pos="7645320"/>
                <a:tab algn="l" pos="8102520"/>
                <a:tab algn="l" pos="8559720"/>
                <a:tab algn="l" pos="9016920"/>
                <a:tab algn="l" pos="9474120"/>
                <a:tab algn="l" pos="9601200"/>
                <a:tab algn="l" pos="10058400"/>
                <a:tab algn="l" pos="10515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If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clause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can be used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to guard the parallel region.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Picture 1" descr=""/>
          <p:cNvPicPr/>
          <p:nvPr/>
        </p:nvPicPr>
        <p:blipFill>
          <a:blip r:embed="rId1"/>
          <a:stretch/>
        </p:blipFill>
        <p:spPr>
          <a:xfrm>
            <a:off x="6408000" y="1341360"/>
            <a:ext cx="2243880" cy="386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5"/>
          <p:cNvSpPr/>
          <p:nvPr/>
        </p:nvSpPr>
        <p:spPr>
          <a:xfrm>
            <a:off x="349200" y="22644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Example Code Structure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5796000" y="2016000"/>
            <a:ext cx="3742560" cy="2334600"/>
          </a:xfrm>
          <a:prstGeom prst="rect">
            <a:avLst/>
          </a:prstGeom>
          <a:ln w="0"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180720" y="1562400"/>
            <a:ext cx="1434960" cy="953280"/>
          </a:xfrm>
          <a:prstGeom prst="rect">
            <a:avLst/>
          </a:prstGeom>
          <a:ln w="0"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1391040" y="2520000"/>
            <a:ext cx="3100680" cy="1078560"/>
          </a:xfrm>
          <a:prstGeom prst="rect">
            <a:avLst/>
          </a:prstGeom>
          <a:ln w="0">
            <a:noFill/>
          </a:ln>
        </p:spPr>
      </p:pic>
      <p:sp>
        <p:nvSpPr>
          <p:cNvPr id="219" name="right-arrow 1"/>
          <p:cNvSpPr/>
          <p:nvPr/>
        </p:nvSpPr>
        <p:spPr>
          <a:xfrm>
            <a:off x="4860000" y="2806560"/>
            <a:ext cx="55152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1260000" y="1836000"/>
            <a:ext cx="37760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 “Hello World” multi-threaded..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4"/>
          <a:stretch/>
        </p:blipFill>
        <p:spPr>
          <a:xfrm>
            <a:off x="144360" y="3395160"/>
            <a:ext cx="2333880" cy="1639440"/>
          </a:xfrm>
          <a:prstGeom prst="rect">
            <a:avLst/>
          </a:prstGeom>
          <a:ln w="10800">
            <a:noFill/>
          </a:ln>
        </p:spPr>
      </p:pic>
      <p:pic>
        <p:nvPicPr>
          <p:cNvPr id="222" name="Section-Cubes- 1" descr=""/>
          <p:cNvPicPr/>
          <p:nvPr/>
        </p:nvPicPr>
        <p:blipFill>
          <a:blip r:embed="rId5"/>
          <a:stretch/>
        </p:blipFill>
        <p:spPr>
          <a:xfrm>
            <a:off x="8820720" y="4171320"/>
            <a:ext cx="1184760" cy="114948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d0d0d0"/>
            </a:outerShdw>
          </a:effectLst>
        </p:spPr>
      </p:pic>
      <p:pic>
        <p:nvPicPr>
          <p:cNvPr id="223" name="" descr=""/>
          <p:cNvPicPr/>
          <p:nvPr/>
        </p:nvPicPr>
        <p:blipFill>
          <a:blip r:embed="rId6"/>
          <a:stretch/>
        </p:blipFill>
        <p:spPr>
          <a:xfrm>
            <a:off x="8961840" y="109440"/>
            <a:ext cx="950400" cy="95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6"/>
          <p:cNvSpPr/>
          <p:nvPr/>
        </p:nvSpPr>
        <p:spPr>
          <a:xfrm>
            <a:off x="343800" y="22644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Parallel Region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674640" y="1512360"/>
            <a:ext cx="8735040" cy="9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 region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identifies a portion of code that can be executed by different threads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 can create a parallel region with the “parallel” directive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 can request a specific number of threads with </a:t>
            </a: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omp_set_num_threads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(N)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2484000" y="4693320"/>
            <a:ext cx="62992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thread will call </a:t>
            </a: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pooh(ID,A)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function with a different value of ID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2252160" y="2685600"/>
            <a:ext cx="2606400" cy="1632960"/>
          </a:xfrm>
          <a:prstGeom prst="rect">
            <a:avLst/>
          </a:prstGeom>
          <a:ln w="0">
            <a:noFill/>
          </a:ln>
        </p:spPr>
      </p:pic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5490360" y="2693520"/>
            <a:ext cx="2932200" cy="1641600"/>
          </a:xfrm>
          <a:prstGeom prst="rect">
            <a:avLst/>
          </a:prstGeom>
          <a:ln w="0">
            <a:noFill/>
          </a:ln>
        </p:spPr>
      </p:pic>
      <p:pic>
        <p:nvPicPr>
          <p:cNvPr id="229" name="" descr=""/>
          <p:cNvPicPr/>
          <p:nvPr/>
        </p:nvPicPr>
        <p:blipFill>
          <a:blip r:embed="rId3"/>
          <a:stretch/>
        </p:blipFill>
        <p:spPr>
          <a:xfrm>
            <a:off x="345240" y="2700000"/>
            <a:ext cx="1633320" cy="15051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"/>
          <p:cNvSpPr/>
          <p:nvPr/>
        </p:nvSpPr>
        <p:spPr>
          <a:xfrm>
            <a:off x="4644000" y="4253400"/>
            <a:ext cx="5218560" cy="9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the threads execute the same code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[A]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array is shared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Implicit synchronization at the end of the parallel region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905040" y="1404000"/>
            <a:ext cx="4133520" cy="2878560"/>
          </a:xfrm>
          <a:prstGeom prst="rect">
            <a:avLst/>
          </a:prstGeom>
          <a:ln w="0"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5852160" y="1965600"/>
            <a:ext cx="2606400" cy="1632960"/>
          </a:xfrm>
          <a:prstGeom prst="rect">
            <a:avLst/>
          </a:prstGeom>
          <a:ln w="0">
            <a:noFill/>
          </a:ln>
        </p:spPr>
      </p:pic>
      <p:sp>
        <p:nvSpPr>
          <p:cNvPr id="233" name="PlaceHolder 18"/>
          <p:cNvSpPr/>
          <p:nvPr/>
        </p:nvSpPr>
        <p:spPr>
          <a:xfrm>
            <a:off x="338400" y="22644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Parallel Region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3"/>
          <a:stretch/>
        </p:blipFill>
        <p:spPr>
          <a:xfrm>
            <a:off x="180000" y="4125240"/>
            <a:ext cx="1258560" cy="11599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"/>
          <p:cNvSpPr/>
          <p:nvPr/>
        </p:nvSpPr>
        <p:spPr>
          <a:xfrm>
            <a:off x="407880" y="1212480"/>
            <a:ext cx="9268560" cy="23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OpenMP compile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 generates code logically analogous to that on the right.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known OpenMP implementations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 a thread pool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so full cost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threads creation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  destruction is not incurred for each parallel region.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Only three threads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are created because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last parallel section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will be invoked from the parent thread.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0"/>
          <p:cNvSpPr/>
          <p:nvPr/>
        </p:nvSpPr>
        <p:spPr>
          <a:xfrm>
            <a:off x="333000" y="22644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Behind the scenes...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058040" y="3924000"/>
            <a:ext cx="3044520" cy="73080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5688000" y="3156480"/>
            <a:ext cx="3188520" cy="209808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  <p:sp>
        <p:nvSpPr>
          <p:cNvPr id="239" name="right-arrow 2"/>
          <p:cNvSpPr/>
          <p:nvPr/>
        </p:nvSpPr>
        <p:spPr>
          <a:xfrm>
            <a:off x="4428000" y="4104000"/>
            <a:ext cx="718560" cy="35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Constructs Parallel Region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840" cy="951840"/>
          </a:xfrm>
          <a:prstGeom prst="rect">
            <a:avLst/>
          </a:prstGeom>
          <a:ln w="0">
            <a:noFill/>
          </a:ln>
        </p:spPr>
      </p:pic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2556360" y="2970720"/>
            <a:ext cx="5694120" cy="2036160"/>
          </a:xfrm>
          <a:prstGeom prst="rect">
            <a:avLst/>
          </a:prstGeom>
          <a:ln w="0">
            <a:noFill/>
          </a:ln>
        </p:spPr>
      </p:pic>
      <p:sp>
        <p:nvSpPr>
          <p:cNvPr id="243" name=""/>
          <p:cNvSpPr/>
          <p:nvPr/>
        </p:nvSpPr>
        <p:spPr>
          <a:xfrm>
            <a:off x="900000" y="1420200"/>
            <a:ext cx="6148440" cy="13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 region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 creates team, and becomes master (id 0).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threads run code after.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Barrier at end of parallel section.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3"/>
          <a:stretch/>
        </p:blipFill>
        <p:spPr>
          <a:xfrm>
            <a:off x="917280" y="2989440"/>
            <a:ext cx="1633320" cy="1505160"/>
          </a:xfrm>
          <a:prstGeom prst="rect">
            <a:avLst/>
          </a:prstGeom>
          <a:ln w="10800">
            <a:noFill/>
          </a:ln>
        </p:spPr>
      </p:pic>
      <p:sp>
        <p:nvSpPr>
          <p:cNvPr id="245" name=""/>
          <p:cNvSpPr/>
          <p:nvPr/>
        </p:nvSpPr>
        <p:spPr>
          <a:xfrm>
            <a:off x="8359560" y="3085560"/>
            <a:ext cx="151020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shared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private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firstprivate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default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threadprivate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lastprivate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ibbon-1"/>
          <p:cNvSpPr/>
          <p:nvPr/>
        </p:nvSpPr>
        <p:spPr>
          <a:xfrm>
            <a:off x="7049520" y="1980000"/>
            <a:ext cx="2518920" cy="718920"/>
          </a:xfrm>
          <a:prstGeom prst="ribbon2">
            <a:avLst>
              <a:gd name="adj1" fmla="val 25137"/>
              <a:gd name="adj2" fmla="val 63776"/>
            </a:avLst>
          </a:prstGeom>
          <a:gradFill rotWithShape="0">
            <a:gsLst>
              <a:gs pos="0">
                <a:srgbClr val="ffde59"/>
              </a:gs>
              <a:gs pos="100000">
                <a:srgbClr val="ff972f"/>
              </a:gs>
            </a:gsLst>
            <a:lin ang="12600000"/>
          </a:gradFill>
          <a:ln cap="rnd" w="0">
            <a:solidFill>
              <a:srgbClr val="ff972f"/>
            </a:solidFill>
          </a:ln>
          <a:effectLst>
            <a:outerShdw blurRad="0" dir="2700000" dist="71276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4608000" y="1482840"/>
            <a:ext cx="5398920" cy="190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S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hared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variable inside the construct is the same as the one outside the construct.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a parallel construct this means all threads see the same variable but not necessarily the same value.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Usually need some kind of synchronization to update them correctly.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144000" y="1538640"/>
            <a:ext cx="4393800" cy="134028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  <p:sp>
        <p:nvSpPr>
          <p:cNvPr id="249" name=""/>
          <p:cNvSpPr/>
          <p:nvPr/>
        </p:nvSpPr>
        <p:spPr>
          <a:xfrm>
            <a:off x="4212000" y="3636000"/>
            <a:ext cx="5758920" cy="16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4000"/>
                </a:solidFill>
                <a:latin typeface="Times New Roman"/>
                <a:ea typeface="DejaVu Sans"/>
              </a:rPr>
              <a:t>P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rivate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variable inside the construct is a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variable of the same type with an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undefined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value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a parallel construct this means all threads have a different variable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 be accessed without any kind of synchronization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504000" y="3636000"/>
            <a:ext cx="3665160" cy="122832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  <p:sp>
        <p:nvSpPr>
          <p:cNvPr id="251" name="PlaceHolder 27"/>
          <p:cNvSpPr/>
          <p:nvPr/>
        </p:nvSpPr>
        <p:spPr>
          <a:xfrm>
            <a:off x="349200" y="22644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Data Sharing Attributes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3"/>
          <a:stretch/>
        </p:blipFill>
        <p:spPr>
          <a:xfrm>
            <a:off x="8960760" y="108360"/>
            <a:ext cx="951840" cy="95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"/>
          <p:cNvSpPr/>
          <p:nvPr/>
        </p:nvSpPr>
        <p:spPr>
          <a:xfrm>
            <a:off x="4340520" y="1296000"/>
            <a:ext cx="5558400" cy="16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4000"/>
                </a:solidFill>
                <a:latin typeface="Times New Roman"/>
                <a:ea typeface="DejaVu Sans"/>
              </a:rPr>
              <a:t>F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irstprivate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variable inside the construct is a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variable of the same type but it is initialized to the original value of the variable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a parallel construct this means all threads have a different variable with the same initial value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 be accessed without any kind of synchronization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80000" y="1676160"/>
            <a:ext cx="4070160" cy="123876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  <p:sp>
        <p:nvSpPr>
          <p:cNvPr id="255" name=""/>
          <p:cNvSpPr/>
          <p:nvPr/>
        </p:nvSpPr>
        <p:spPr>
          <a:xfrm>
            <a:off x="540000" y="3276000"/>
            <a:ext cx="7019640" cy="17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 </a:t>
            </a:r>
            <a:r>
              <a:rPr b="1" lang="en-US" sz="1400" spc="-1" strike="noStrike">
                <a:solidFill>
                  <a:srgbClr val="ff4000"/>
                </a:solidFill>
                <a:latin typeface="Times New Roman"/>
                <a:ea typeface="DejaVu Sans"/>
              </a:rPr>
              <a:t>d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efault. What is the default?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there is a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default clause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what the clause says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none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means that the compiler will issue an error if the attribute is not explicitly set by the programmer.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Otherwise, depends on the construct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the parallel region the default is shared.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8"/>
          <p:cNvSpPr/>
          <p:nvPr/>
        </p:nvSpPr>
        <p:spPr>
          <a:xfrm>
            <a:off x="343800" y="22680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Data Sharing Attributes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8445600" y="4045680"/>
            <a:ext cx="1273320" cy="1173240"/>
          </a:xfrm>
          <a:prstGeom prst="rect">
            <a:avLst/>
          </a:prstGeom>
          <a:ln w="10800">
            <a:noFill/>
          </a:ln>
        </p:spPr>
      </p:pic>
      <p:pic>
        <p:nvPicPr>
          <p:cNvPr id="258" name="" descr=""/>
          <p:cNvPicPr/>
          <p:nvPr/>
        </p:nvPicPr>
        <p:blipFill>
          <a:blip r:embed="rId3"/>
          <a:stretch/>
        </p:blipFill>
        <p:spPr>
          <a:xfrm>
            <a:off x="8960760" y="108360"/>
            <a:ext cx="951840" cy="95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4"/>
          <p:cNvSpPr/>
          <p:nvPr/>
        </p:nvSpPr>
        <p:spPr>
          <a:xfrm>
            <a:off x="35496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Barrier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72000" y="2316240"/>
            <a:ext cx="1633320" cy="1505160"/>
          </a:xfrm>
          <a:prstGeom prst="rect">
            <a:avLst/>
          </a:prstGeom>
          <a:ln w="10800">
            <a:noFill/>
          </a:ln>
        </p:spPr>
      </p:pic>
      <p:sp>
        <p:nvSpPr>
          <p:cNvPr id="261" name=""/>
          <p:cNvSpPr/>
          <p:nvPr/>
        </p:nvSpPr>
        <p:spPr>
          <a:xfrm>
            <a:off x="1479960" y="2280240"/>
            <a:ext cx="8417880" cy="16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 a thread reaches a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barrier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it only continues after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all the threads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the same thread team have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reached it.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barrier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must be encountered by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all threads in a team,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or none at all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sequence of work-sharing regions and barrier regions encountered must be same for all threads in team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Implicit barrier at the end of: </a:t>
            </a: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do, parallel, single, workshare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6712920" y="3564000"/>
            <a:ext cx="2896920" cy="1593360"/>
          </a:xfrm>
          <a:prstGeom prst="rect">
            <a:avLst/>
          </a:prstGeom>
          <a:ln w="0">
            <a:noFill/>
          </a:ln>
        </p:spPr>
      </p:pic>
      <p:pic>
        <p:nvPicPr>
          <p:cNvPr id="263" name="" descr=""/>
          <p:cNvPicPr/>
          <p:nvPr/>
        </p:nvPicPr>
        <p:blipFill>
          <a:blip r:embed="rId3"/>
          <a:stretch/>
        </p:blipFill>
        <p:spPr>
          <a:xfrm>
            <a:off x="8960760" y="108360"/>
            <a:ext cx="951840" cy="95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5960" cy="7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Parallel Programming: Overview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2235960" y="2486160"/>
            <a:ext cx="6251760" cy="18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rogramming </a:t>
            </a:r>
            <a:r>
              <a:rPr b="1" lang="en-US" sz="18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nterface for </a:t>
            </a:r>
            <a:r>
              <a:rPr b="1" lang="en-US" sz="18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arallel </a:t>
            </a:r>
            <a:r>
              <a:rPr b="1" lang="en-US" sz="18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omputing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OpenMP (Open Multi-Processing)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5920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3" descr=""/>
          <p:cNvPicPr/>
          <p:nvPr/>
        </p:nvPicPr>
        <p:blipFill>
          <a:blip r:embed="rId1"/>
          <a:srcRect l="5861" t="0" r="3730" b="0"/>
          <a:stretch/>
        </p:blipFill>
        <p:spPr>
          <a:xfrm>
            <a:off x="1260000" y="2287800"/>
            <a:ext cx="1069560" cy="2637360"/>
          </a:xfrm>
          <a:prstGeom prst="rect">
            <a:avLst/>
          </a:prstGeom>
          <a:ln w="0">
            <a:noFill/>
          </a:ln>
        </p:spPr>
      </p:pic>
      <p:sp>
        <p:nvSpPr>
          <p:cNvPr id="174" name="Text Box 3"/>
          <p:cNvSpPr/>
          <p:nvPr/>
        </p:nvSpPr>
        <p:spPr>
          <a:xfrm>
            <a:off x="1599120" y="2103840"/>
            <a:ext cx="1406880" cy="467280"/>
          </a:xfrm>
          <a:custGeom>
            <a:avLst/>
            <a:gdLst>
              <a:gd name="textAreaLeft" fmla="*/ 0 w 1406880"/>
              <a:gd name="textAreaRight" fmla="*/ 1407240 w 1406880"/>
              <a:gd name="textAreaTop" fmla="*/ 0 h 467280"/>
              <a:gd name="textAreaBottom" fmla="*/ 467640 h 467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4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Source Sans Pro"/>
                <a:ea typeface="DejaVu Sans"/>
              </a:rPr>
              <a:t>G</a:t>
            </a:r>
            <a:r>
              <a:rPr b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OAL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11"/>
          <p:cNvSpPr/>
          <p:nvPr/>
        </p:nvSpPr>
        <p:spPr>
          <a:xfrm>
            <a:off x="8460000" y="1296000"/>
            <a:ext cx="1499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ff"/>
                </a:solidFill>
                <a:latin typeface="Liberation Serif;Times New Roman"/>
                <a:ea typeface="Songti SC"/>
              </a:rPr>
              <a:t>S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ESSION 3/6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2712600" y="3348000"/>
            <a:ext cx="5226840" cy="8989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15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병렬 컴퓨팅을 위한 프로그래밍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zh-CN" sz="15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인터페이스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Caution Race Condition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840" cy="951840"/>
          </a:xfrm>
          <a:prstGeom prst="rect">
            <a:avLst/>
          </a:prstGeom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540000" y="3569760"/>
            <a:ext cx="4255560" cy="848880"/>
          </a:xfrm>
          <a:prstGeom prst="rect">
            <a:avLst/>
          </a:prstGeom>
          <a:ln w="0">
            <a:noFill/>
          </a:ln>
        </p:spPr>
      </p:pic>
      <p:sp>
        <p:nvSpPr>
          <p:cNvPr id="267" name=""/>
          <p:cNvSpPr/>
          <p:nvPr/>
        </p:nvSpPr>
        <p:spPr>
          <a:xfrm>
            <a:off x="925560" y="1764000"/>
            <a:ext cx="5077080" cy="13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 multiple threads simultaneously read/write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Multiple OMP solutions 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eduction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tomic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ritical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3"/>
          <a:stretch/>
        </p:blipFill>
        <p:spPr>
          <a:xfrm>
            <a:off x="5411160" y="1620000"/>
            <a:ext cx="2859480" cy="2768760"/>
          </a:xfrm>
          <a:prstGeom prst="rect">
            <a:avLst/>
          </a:prstGeom>
          <a:ln w="0">
            <a:noFill/>
          </a:ln>
        </p:spPr>
      </p:pic>
      <p:sp>
        <p:nvSpPr>
          <p:cNvPr id="269" name=""/>
          <p:cNvSpPr/>
          <p:nvPr/>
        </p:nvSpPr>
        <p:spPr>
          <a:xfrm>
            <a:off x="6279120" y="4513320"/>
            <a:ext cx="145152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Should be 3!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Critical Section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840" cy="951840"/>
          </a:xfrm>
          <a:prstGeom prst="rect">
            <a:avLst/>
          </a:prstGeom>
          <a:ln w="0">
            <a:noFill/>
          </a:ln>
        </p:spPr>
      </p:pic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994320" y="2664000"/>
            <a:ext cx="2524320" cy="904680"/>
          </a:xfrm>
          <a:prstGeom prst="rect">
            <a:avLst/>
          </a:prstGeom>
          <a:ln w="0">
            <a:noFill/>
          </a:ln>
        </p:spPr>
      </p:pic>
      <p:pic>
        <p:nvPicPr>
          <p:cNvPr id="273" name="" descr=""/>
          <p:cNvPicPr/>
          <p:nvPr/>
        </p:nvPicPr>
        <p:blipFill>
          <a:blip r:embed="rId3"/>
          <a:stretch/>
        </p:blipFill>
        <p:spPr>
          <a:xfrm>
            <a:off x="5112000" y="1440000"/>
            <a:ext cx="3034080" cy="3543480"/>
          </a:xfrm>
          <a:prstGeom prst="rect">
            <a:avLst/>
          </a:prstGeom>
          <a:ln w="0">
            <a:noFill/>
          </a:ln>
        </p:spPr>
      </p:pic>
      <p:sp>
        <p:nvSpPr>
          <p:cNvPr id="274" name=""/>
          <p:cNvSpPr/>
          <p:nvPr/>
        </p:nvSpPr>
        <p:spPr>
          <a:xfrm>
            <a:off x="720000" y="1670760"/>
            <a:ext cx="4329360" cy="9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solution: use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critical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Only one tread at a time can execute a critical section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1476000" y="3749400"/>
            <a:ext cx="28825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Downside ?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YES SLOOOOWWW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Overhead and serialization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Atomic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840" cy="951840"/>
          </a:xfrm>
          <a:prstGeom prst="rect">
            <a:avLst/>
          </a:prstGeom>
          <a:ln w="0">
            <a:noFill/>
          </a:ln>
        </p:spPr>
      </p:pic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1863720" y="3195360"/>
            <a:ext cx="2626920" cy="791280"/>
          </a:xfrm>
          <a:prstGeom prst="rect">
            <a:avLst/>
          </a:prstGeom>
          <a:ln w="0">
            <a:noFill/>
          </a:ln>
        </p:spPr>
      </p:pic>
      <p:pic>
        <p:nvPicPr>
          <p:cNvPr id="279" name="" descr=""/>
          <p:cNvPicPr/>
          <p:nvPr/>
        </p:nvPicPr>
        <p:blipFill>
          <a:blip r:embed="rId3"/>
          <a:stretch/>
        </p:blipFill>
        <p:spPr>
          <a:xfrm>
            <a:off x="5220000" y="1440000"/>
            <a:ext cx="3080520" cy="3576960"/>
          </a:xfrm>
          <a:prstGeom prst="rect">
            <a:avLst/>
          </a:prstGeom>
          <a:ln w="0">
            <a:noFill/>
          </a:ln>
        </p:spPr>
      </p:pic>
      <p:sp>
        <p:nvSpPr>
          <p:cNvPr id="280" name=""/>
          <p:cNvSpPr/>
          <p:nvPr/>
        </p:nvSpPr>
        <p:spPr>
          <a:xfrm>
            <a:off x="1953000" y="2237400"/>
            <a:ext cx="289764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Atomics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like "mini" critical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Only one line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Certain limitations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1913040" y="4176000"/>
            <a:ext cx="275760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Hardware controlled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Less overhead the critical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540000" y="1546200"/>
            <a:ext cx="5073840" cy="5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Atomic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provides mutual exclusion but only applies to the update of a memory location.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Reduction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4450320" y="3060000"/>
            <a:ext cx="5546520" cy="2328480"/>
          </a:xfrm>
          <a:prstGeom prst="rect">
            <a:avLst/>
          </a:prstGeom>
          <a:ln w="0">
            <a:noFill/>
          </a:ln>
        </p:spPr>
      </p:pic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8960760" y="108360"/>
            <a:ext cx="951840" cy="951840"/>
          </a:xfrm>
          <a:prstGeom prst="rect">
            <a:avLst/>
          </a:prstGeom>
          <a:ln w="0">
            <a:noFill/>
          </a:ln>
        </p:spPr>
      </p:pic>
      <p:pic>
        <p:nvPicPr>
          <p:cNvPr id="286" name="" descr=""/>
          <p:cNvPicPr/>
          <p:nvPr/>
        </p:nvPicPr>
        <p:blipFill>
          <a:blip r:embed="rId3"/>
          <a:stretch/>
        </p:blipFill>
        <p:spPr>
          <a:xfrm>
            <a:off x="180000" y="1260000"/>
            <a:ext cx="5356440" cy="571320"/>
          </a:xfrm>
          <a:prstGeom prst="rect">
            <a:avLst/>
          </a:prstGeom>
          <a:ln w="0">
            <a:noFill/>
          </a:ln>
        </p:spPr>
      </p:pic>
      <p:sp>
        <p:nvSpPr>
          <p:cNvPr id="287" name=""/>
          <p:cNvSpPr/>
          <p:nvPr/>
        </p:nvSpPr>
        <p:spPr>
          <a:xfrm>
            <a:off x="213480" y="1740240"/>
            <a:ext cx="63482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Avoids race condition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variable must</a:t>
            </a:r>
            <a:r>
              <a:rPr b="1" lang="en-US" sz="1400" spc="-1" strike="noStrike">
                <a:solidFill>
                  <a:srgbClr val="bf0041"/>
                </a:solidFill>
                <a:latin typeface="Times New Roman"/>
                <a:ea typeface="DejaVu Sans"/>
              </a:rPr>
              <a:t> be shared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Makes variable private, then performs operator at end of loop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Operator cannot be overloaded (c++)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of: +,*,-,/ (and &amp;,^,|,&amp;&amp;,||)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OpenMP 3.1: added min and max for c/c++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striped-right-arrow 1"/>
          <p:cNvSpPr/>
          <p:nvPr/>
        </p:nvSpPr>
        <p:spPr>
          <a:xfrm>
            <a:off x="2376000" y="3780000"/>
            <a:ext cx="1017720" cy="636840"/>
          </a:xfrm>
          <a:prstGeom prst="striped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d4ea6b"/>
              </a:gs>
              <a:gs pos="100000">
                <a:srgbClr val="468a1a"/>
              </a:gs>
            </a:gsLst>
            <a:lin ang="900000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4"/>
          <a:stretch/>
        </p:blipFill>
        <p:spPr>
          <a:xfrm>
            <a:off x="828720" y="3430080"/>
            <a:ext cx="1258560" cy="11599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 Scheduling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840" cy="951840"/>
          </a:xfrm>
          <a:prstGeom prst="rect">
            <a:avLst/>
          </a:prstGeom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2"/>
          <a:stretch/>
        </p:blipFill>
        <p:spPr>
          <a:xfrm>
            <a:off x="1546920" y="1728000"/>
            <a:ext cx="7586280" cy="53064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/>
          <p:nvPr/>
        </p:nvSpPr>
        <p:spPr>
          <a:xfrm>
            <a:off x="1638000" y="2389680"/>
            <a:ext cx="7496640" cy="22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Scheduling types: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Static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Chunks of specified size assigned round-robin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Dynamic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Chunks of specified size are assigned when thread finishes previous chunk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Guided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Like dynamic, but chunks are exponentially decreasing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Chunk will not be smaller than specified size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Runtime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Type and chunk determined at runtime via environment variables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3"/>
          <a:stretch/>
        </p:blipFill>
        <p:spPr>
          <a:xfrm>
            <a:off x="180720" y="1562400"/>
            <a:ext cx="1434960" cy="95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 Scheduling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840" cy="951840"/>
          </a:xfrm>
          <a:prstGeom prst="rect">
            <a:avLst/>
          </a:prstGeom>
          <a:ln w="0">
            <a:noFill/>
          </a:ln>
        </p:spPr>
      </p:pic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1546920" y="1728000"/>
            <a:ext cx="7586280" cy="530640"/>
          </a:xfrm>
          <a:prstGeom prst="rect">
            <a:avLst/>
          </a:prstGeom>
          <a:ln w="0">
            <a:noFill/>
          </a:ln>
        </p:spPr>
      </p:pic>
      <p:pic>
        <p:nvPicPr>
          <p:cNvPr id="298" name="" descr=""/>
          <p:cNvPicPr/>
          <p:nvPr/>
        </p:nvPicPr>
        <p:blipFill>
          <a:blip r:embed="rId3"/>
          <a:stretch/>
        </p:blipFill>
        <p:spPr>
          <a:xfrm>
            <a:off x="180720" y="1562400"/>
            <a:ext cx="1434960" cy="953280"/>
          </a:xfrm>
          <a:prstGeom prst="rect">
            <a:avLst/>
          </a:prstGeom>
          <a:ln w="0">
            <a:noFill/>
          </a:ln>
        </p:spPr>
      </p:pic>
      <p:pic>
        <p:nvPicPr>
          <p:cNvPr id="299" name="" descr=""/>
          <p:cNvPicPr/>
          <p:nvPr/>
        </p:nvPicPr>
        <p:blipFill>
          <a:blip r:embed="rId4"/>
          <a:stretch/>
        </p:blipFill>
        <p:spPr>
          <a:xfrm>
            <a:off x="2336760" y="2251440"/>
            <a:ext cx="5834160" cy="2751480"/>
          </a:xfrm>
          <a:prstGeom prst="rect">
            <a:avLst/>
          </a:prstGeom>
          <a:ln w="0">
            <a:noFill/>
          </a:ln>
        </p:spPr>
      </p:pic>
      <p:sp>
        <p:nvSpPr>
          <p:cNvPr id="300" name=""/>
          <p:cNvSpPr/>
          <p:nvPr/>
        </p:nvSpPr>
        <p:spPr>
          <a:xfrm>
            <a:off x="2489760" y="5040000"/>
            <a:ext cx="58611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Illustration of the scheduling strategies of loop iterations.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Scheduling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840" cy="951840"/>
          </a:xfrm>
          <a:prstGeom prst="rect">
            <a:avLst/>
          </a:prstGeom>
          <a:ln w="0">
            <a:noFill/>
          </a:ln>
        </p:spPr>
      </p:pic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1938240" y="2741760"/>
            <a:ext cx="6152400" cy="2288880"/>
          </a:xfrm>
          <a:prstGeom prst="rect">
            <a:avLst/>
          </a:prstGeom>
          <a:ln w="0">
            <a:noFill/>
          </a:ln>
        </p:spPr>
      </p:pic>
      <p:sp>
        <p:nvSpPr>
          <p:cNvPr id="304" name=""/>
          <p:cNvSpPr/>
          <p:nvPr/>
        </p:nvSpPr>
        <p:spPr>
          <a:xfrm>
            <a:off x="2555640" y="1492200"/>
            <a:ext cx="6082200" cy="11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How does a loop get split up ?  </a:t>
            </a: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</a:t>
            </a:r>
            <a:r>
              <a:rPr b="1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</a:t>
            </a: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we have to do it manually!!!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If you do not tell what to do, the compiler decides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Usually compiler chooses "static" - chunks of N/p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Static Scheduling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840" cy="951840"/>
          </a:xfrm>
          <a:prstGeom prst="rect">
            <a:avLst/>
          </a:prstGeom>
          <a:ln w="0"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1945080" y="2111760"/>
            <a:ext cx="5785560" cy="2018880"/>
          </a:xfrm>
          <a:prstGeom prst="rect">
            <a:avLst/>
          </a:prstGeom>
          <a:ln w="0">
            <a:noFill/>
          </a:ln>
        </p:spPr>
      </p:pic>
      <p:sp>
        <p:nvSpPr>
          <p:cNvPr id="308" name=""/>
          <p:cNvSpPr/>
          <p:nvPr/>
        </p:nvSpPr>
        <p:spPr>
          <a:xfrm>
            <a:off x="2469240" y="1624320"/>
            <a:ext cx="514872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 can tell the compiler what size chunks to take ?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1620000" y="4257360"/>
            <a:ext cx="755064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Keeps assigning chunks until done.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Chunk size that is not a multiple of the loop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will results in thread with uneven numbers.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Problem with Static Scheduling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840" cy="951840"/>
          </a:xfrm>
          <a:prstGeom prst="rect">
            <a:avLst/>
          </a:prstGeom>
          <a:ln w="0">
            <a:noFill/>
          </a:ln>
        </p:spPr>
      </p:pic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2008800" y="2488320"/>
            <a:ext cx="5541840" cy="2182320"/>
          </a:xfrm>
          <a:prstGeom prst="rect">
            <a:avLst/>
          </a:prstGeom>
          <a:ln w="0">
            <a:noFill/>
          </a:ln>
        </p:spPr>
      </p:pic>
      <p:sp>
        <p:nvSpPr>
          <p:cNvPr id="313" name=""/>
          <p:cNvSpPr/>
          <p:nvPr/>
        </p:nvSpPr>
        <p:spPr>
          <a:xfrm>
            <a:off x="1411560" y="1548000"/>
            <a:ext cx="7264080" cy="7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What happens if loop iterations do not take the same amount of time ?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Load imbalance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Dynamic Scheduling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840" cy="951840"/>
          </a:xfrm>
          <a:prstGeom prst="rect">
            <a:avLst/>
          </a:prstGeom>
          <a:ln w="0">
            <a:noFill/>
          </a:ln>
        </p:spPr>
      </p:pic>
      <p:pic>
        <p:nvPicPr>
          <p:cNvPr id="316" name="" descr=""/>
          <p:cNvPicPr/>
          <p:nvPr/>
        </p:nvPicPr>
        <p:blipFill>
          <a:blip r:embed="rId2"/>
          <a:stretch/>
        </p:blipFill>
        <p:spPr>
          <a:xfrm>
            <a:off x="1664640" y="2733120"/>
            <a:ext cx="6868800" cy="1073520"/>
          </a:xfrm>
          <a:prstGeom prst="rect">
            <a:avLst/>
          </a:prstGeom>
          <a:ln w="0">
            <a:noFill/>
          </a:ln>
        </p:spPr>
      </p:pic>
      <p:sp>
        <p:nvSpPr>
          <p:cNvPr id="317" name=""/>
          <p:cNvSpPr/>
          <p:nvPr/>
        </p:nvSpPr>
        <p:spPr>
          <a:xfrm>
            <a:off x="1673640" y="1784160"/>
            <a:ext cx="645300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Chunks are assigned on the fly, as threads become available.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 a thread finishes on chunk, it is assigned another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1748520" y="3928320"/>
            <a:ext cx="457416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Caveat: higher overhead than static!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3"/>
          <a:stretch/>
        </p:blipFill>
        <p:spPr>
          <a:xfrm>
            <a:off x="180720" y="1562400"/>
            <a:ext cx="1434960" cy="95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1620000" y="3231360"/>
            <a:ext cx="6288840" cy="3600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OpenMP (</a:t>
            </a:r>
            <a:r>
              <a:rPr b="1" lang="en-US" sz="2200" spc="-1" strike="noStrike">
                <a:solidFill>
                  <a:srgbClr val="ff0000"/>
                </a:solidFill>
                <a:latin typeface="Liberation Serif;Times New Roman"/>
                <a:ea typeface="Songti SC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pen </a:t>
            </a:r>
            <a:r>
              <a:rPr b="1" lang="en-US" sz="2200" spc="-1" strike="noStrike">
                <a:solidFill>
                  <a:srgbClr val="ff0000"/>
                </a:solidFill>
                <a:latin typeface="Liberation Serif;Times New Roman"/>
                <a:ea typeface="Songti SC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ulti-</a:t>
            </a:r>
            <a:r>
              <a:rPr b="1" lang="en-US" sz="2200" spc="-1" strike="noStrike">
                <a:solidFill>
                  <a:srgbClr val="ff0000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rocessing)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224000" y="2484360"/>
            <a:ext cx="1415520" cy="1399320"/>
          </a:xfrm>
          <a:prstGeom prst="rect">
            <a:avLst/>
          </a:prstGeom>
          <a:ln w="0"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3447360" y="3960000"/>
            <a:ext cx="2302560" cy="741240"/>
          </a:xfrm>
          <a:prstGeom prst="rect">
            <a:avLst/>
          </a:prstGeom>
          <a:ln w="0"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7560000" y="2150280"/>
            <a:ext cx="2015640" cy="201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"/>
          <p:cNvSpPr/>
          <p:nvPr/>
        </p:nvSpPr>
        <p:spPr>
          <a:xfrm>
            <a:off x="1872000" y="2844000"/>
            <a:ext cx="6467760" cy="14169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 </a:t>
            </a: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O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pen</a:t>
            </a: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M</a:t>
            </a:r>
            <a:r>
              <a:rPr b="1" lang="en-US" sz="2600" spc="-1" strike="noStrike">
                <a:solidFill>
                  <a:srgbClr val="2a6099"/>
                </a:solidFill>
                <a:latin typeface="Calibri"/>
                <a:ea typeface="Songti SC"/>
              </a:rPr>
              <a:t>P</a:t>
            </a: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 E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xamples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1728000" y="2484720"/>
            <a:ext cx="1413720" cy="139752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bababa"/>
            </a:outerShdw>
          </a:effectLst>
        </p:spPr>
      </p:pic>
      <p:pic>
        <p:nvPicPr>
          <p:cNvPr id="322" name="" descr=""/>
          <p:cNvPicPr/>
          <p:nvPr/>
        </p:nvPicPr>
        <p:blipFill>
          <a:blip r:embed="rId2"/>
          <a:stretch/>
        </p:blipFill>
        <p:spPr>
          <a:xfrm>
            <a:off x="7757280" y="2509200"/>
            <a:ext cx="1164960" cy="1115640"/>
          </a:xfrm>
          <a:prstGeom prst="rect">
            <a:avLst/>
          </a:prstGeom>
          <a:ln w="0">
            <a:noFill/>
          </a:ln>
        </p:spPr>
      </p:pic>
      <p:pic>
        <p:nvPicPr>
          <p:cNvPr id="323" name="Cycles- 8" descr=""/>
          <p:cNvPicPr/>
          <p:nvPr/>
        </p:nvPicPr>
        <p:blipFill>
          <a:blip r:embed="rId3"/>
          <a:stretch/>
        </p:blipFill>
        <p:spPr>
          <a:xfrm>
            <a:off x="7495200" y="2193120"/>
            <a:ext cx="1710720" cy="168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API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1840" cy="951840"/>
          </a:xfrm>
          <a:prstGeom prst="rect">
            <a:avLst/>
          </a:prstGeom>
          <a:ln w="0">
            <a:noFill/>
          </a:ln>
        </p:spPr>
      </p:pic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1980000" y="2700000"/>
            <a:ext cx="6248520" cy="2333520"/>
          </a:xfrm>
          <a:prstGeom prst="rect">
            <a:avLst/>
          </a:prstGeom>
          <a:ln w="0">
            <a:noFill/>
          </a:ln>
        </p:spPr>
      </p:pic>
      <p:sp>
        <p:nvSpPr>
          <p:cNvPr id="327" name=""/>
          <p:cNvSpPr/>
          <p:nvPr/>
        </p:nvSpPr>
        <p:spPr>
          <a:xfrm>
            <a:off x="2478240" y="1661400"/>
            <a:ext cx="52524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API for library calls that perform useful functions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Must include</a:t>
            </a:r>
            <a:r>
              <a:rPr b="1" lang="en-US" sz="1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"omp.h"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bf0041"/>
                </a:solidFill>
                <a:latin typeface="Times New Roman"/>
                <a:ea typeface="DejaVu Sans"/>
              </a:rPr>
              <a:t>Will not compile without OpenMP compiler support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3"/>
          <a:stretch/>
        </p:blipFill>
        <p:spPr>
          <a:xfrm>
            <a:off x="180720" y="1562400"/>
            <a:ext cx="1434960" cy="95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22"/>
          <p:cNvSpPr/>
          <p:nvPr/>
        </p:nvSpPr>
        <p:spPr>
          <a:xfrm>
            <a:off x="34956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Compute PI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577080" y="1243440"/>
            <a:ext cx="5757480" cy="4083120"/>
          </a:xfrm>
          <a:prstGeom prst="rect">
            <a:avLst/>
          </a:prstGeom>
          <a:ln w="0">
            <a:noFill/>
          </a:ln>
        </p:spPr>
      </p:pic>
      <p:sp>
        <p:nvSpPr>
          <p:cNvPr id="331" name=""/>
          <p:cNvSpPr/>
          <p:nvPr/>
        </p:nvSpPr>
        <p:spPr>
          <a:xfrm>
            <a:off x="6444000" y="1261800"/>
            <a:ext cx="3592800" cy="110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 : The following code computes the π number by using a numerical evaluation of an integral by a rectangle method.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2"/>
          <a:stretch/>
        </p:blipFill>
        <p:spPr>
          <a:xfrm>
            <a:off x="7200000" y="2160000"/>
            <a:ext cx="2162880" cy="568080"/>
          </a:xfrm>
          <a:prstGeom prst="rect">
            <a:avLst/>
          </a:prstGeom>
          <a:ln w="0">
            <a:noFill/>
          </a:ln>
        </p:spPr>
      </p:pic>
      <p:pic>
        <p:nvPicPr>
          <p:cNvPr id="333" name="" descr=""/>
          <p:cNvPicPr/>
          <p:nvPr/>
        </p:nvPicPr>
        <p:blipFill>
          <a:blip r:embed="rId3"/>
          <a:stretch/>
        </p:blipFill>
        <p:spPr>
          <a:xfrm>
            <a:off x="8280000" y="3096360"/>
            <a:ext cx="1587240" cy="2248200"/>
          </a:xfrm>
          <a:prstGeom prst="rect">
            <a:avLst/>
          </a:prstGeom>
          <a:ln w="0">
            <a:noFill/>
          </a:ln>
        </p:spPr>
      </p:pic>
      <p:pic>
        <p:nvPicPr>
          <p:cNvPr id="334" name="" descr=""/>
          <p:cNvPicPr/>
          <p:nvPr/>
        </p:nvPicPr>
        <p:blipFill>
          <a:blip r:embed="rId4"/>
          <a:stretch/>
        </p:blipFill>
        <p:spPr>
          <a:xfrm>
            <a:off x="36720" y="1225440"/>
            <a:ext cx="754560" cy="50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752040" y="1260000"/>
            <a:ext cx="5150520" cy="4015440"/>
          </a:xfrm>
          <a:prstGeom prst="rect">
            <a:avLst/>
          </a:prstGeom>
          <a:ln w="0">
            <a:noFill/>
          </a:ln>
        </p:spPr>
      </p:pic>
      <p:sp>
        <p:nvSpPr>
          <p:cNvPr id="336" name="PlaceHolder 23"/>
          <p:cNvSpPr/>
          <p:nvPr/>
        </p:nvSpPr>
        <p:spPr>
          <a:xfrm>
            <a:off x="34416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Compute PI with padding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"/>
          <p:cNvSpPr/>
          <p:nvPr/>
        </p:nvSpPr>
        <p:spPr>
          <a:xfrm>
            <a:off x="6120000" y="1351800"/>
            <a:ext cx="3778560" cy="21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Remark about false sharing : If independent data elements happen to sit on the same cache line, each update will cause the cache lines to </a:t>
            </a: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“slosh back and forth” between threads.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HotFix with PAD, elements you use are on distinct cache lines.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2"/>
          <a:stretch/>
        </p:blipFill>
        <p:spPr>
          <a:xfrm>
            <a:off x="7344000" y="3456000"/>
            <a:ext cx="1438560" cy="1150560"/>
          </a:xfrm>
          <a:prstGeom prst="rect">
            <a:avLst/>
          </a:prstGeom>
          <a:ln w="0">
            <a:noFill/>
          </a:ln>
        </p:spPr>
      </p:pic>
      <p:sp>
        <p:nvSpPr>
          <p:cNvPr id="339" name=""/>
          <p:cNvSpPr/>
          <p:nvPr/>
        </p:nvSpPr>
        <p:spPr>
          <a:xfrm>
            <a:off x="7740000" y="4608000"/>
            <a:ext cx="1078560" cy="3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Results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3"/>
          <a:stretch/>
        </p:blipFill>
        <p:spPr>
          <a:xfrm>
            <a:off x="36720" y="1225440"/>
            <a:ext cx="754560" cy="501120"/>
          </a:xfrm>
          <a:prstGeom prst="rect">
            <a:avLst/>
          </a:prstGeom>
          <a:ln w="0">
            <a:noFill/>
          </a:ln>
        </p:spPr>
      </p:pic>
      <p:sp>
        <p:nvSpPr>
          <p:cNvPr id="341" name=""/>
          <p:cNvSpPr/>
          <p:nvPr/>
        </p:nvSpPr>
        <p:spPr>
          <a:xfrm>
            <a:off x="6156000" y="4866120"/>
            <a:ext cx="373104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Padding arrays requires deep knowledge of the cache architecture, also be careful...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24"/>
          <p:cNvSpPr/>
          <p:nvPr/>
        </p:nvSpPr>
        <p:spPr>
          <a:xfrm>
            <a:off x="33876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Compute PI with omp for reduction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1980000" y="1424520"/>
            <a:ext cx="5699880" cy="3794040"/>
          </a:xfrm>
          <a:prstGeom prst="rect">
            <a:avLst/>
          </a:prstGeom>
          <a:ln w="0">
            <a:noFill/>
          </a:ln>
        </p:spPr>
      </p:pic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>
            <a:off x="180720" y="1562400"/>
            <a:ext cx="1434960" cy="95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0"/>
          <p:cNvSpPr/>
          <p:nvPr/>
        </p:nvSpPr>
        <p:spPr>
          <a:xfrm>
            <a:off x="35496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Fibonacci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1666080" y="2006280"/>
            <a:ext cx="5133600" cy="2849400"/>
          </a:xfrm>
          <a:prstGeom prst="rect">
            <a:avLst/>
          </a:prstGeom>
          <a:ln w="0">
            <a:noFill/>
          </a:ln>
        </p:spPr>
      </p:pic>
      <p:pic>
        <p:nvPicPr>
          <p:cNvPr id="347" name="" descr=""/>
          <p:cNvPicPr/>
          <p:nvPr/>
        </p:nvPicPr>
        <p:blipFill>
          <a:blip r:embed="rId2"/>
          <a:stretch/>
        </p:blipFill>
        <p:spPr>
          <a:xfrm>
            <a:off x="180720" y="1562400"/>
            <a:ext cx="1434960" cy="953280"/>
          </a:xfrm>
          <a:prstGeom prst="rect">
            <a:avLst/>
          </a:prstGeom>
          <a:ln w="0">
            <a:noFill/>
          </a:ln>
        </p:spPr>
      </p:pic>
      <p:sp>
        <p:nvSpPr>
          <p:cNvPr id="348" name=""/>
          <p:cNvSpPr/>
          <p:nvPr/>
        </p:nvSpPr>
        <p:spPr>
          <a:xfrm>
            <a:off x="7427160" y="1728000"/>
            <a:ext cx="2290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fib(0) = 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fib(1) = 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fib(n) = fib(n-1) + fib(n-2)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avec n ∈ ℕ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3"/>
          <a:stretch/>
        </p:blipFill>
        <p:spPr>
          <a:xfrm>
            <a:off x="6745680" y="3312000"/>
            <a:ext cx="3044160" cy="1869840"/>
          </a:xfrm>
          <a:prstGeom prst="rect">
            <a:avLst/>
          </a:prstGeom>
          <a:ln w="0">
            <a:noFill/>
          </a:ln>
        </p:spPr>
      </p:pic>
      <p:sp>
        <p:nvSpPr>
          <p:cNvPr id="350" name=""/>
          <p:cNvSpPr/>
          <p:nvPr/>
        </p:nvSpPr>
        <p:spPr>
          <a:xfrm>
            <a:off x="7164000" y="1692000"/>
            <a:ext cx="358560" cy="1258560"/>
          </a:xfrm>
          <a:custGeom>
            <a:avLst/>
            <a:gdLst>
              <a:gd name="textAreaLeft" fmla="*/ 0 w 358560"/>
              <a:gd name="textAreaRight" fmla="*/ 358920 w 358560"/>
              <a:gd name="textAreaTop" fmla="*/ 0 h 1258560"/>
              <a:gd name="textAreaBottom" fmla="*/ 1258920 h 125856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3"/>
          <p:cNvSpPr/>
          <p:nvPr/>
        </p:nvSpPr>
        <p:spPr>
          <a:xfrm>
            <a:off x="34956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Quicksort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2" name="" descr=""/>
          <p:cNvPicPr/>
          <p:nvPr/>
        </p:nvPicPr>
        <p:blipFill>
          <a:blip r:embed="rId1"/>
          <a:stretch/>
        </p:blipFill>
        <p:spPr>
          <a:xfrm>
            <a:off x="1525680" y="1584000"/>
            <a:ext cx="6498000" cy="3055680"/>
          </a:xfrm>
          <a:prstGeom prst="rect">
            <a:avLst/>
          </a:prstGeom>
          <a:ln w="0">
            <a:noFill/>
          </a:ln>
        </p:spPr>
      </p:pic>
      <p:pic>
        <p:nvPicPr>
          <p:cNvPr id="353" name="" descr=""/>
          <p:cNvPicPr/>
          <p:nvPr/>
        </p:nvPicPr>
        <p:blipFill>
          <a:blip r:embed="rId2"/>
          <a:stretch/>
        </p:blipFill>
        <p:spPr>
          <a:xfrm>
            <a:off x="180720" y="1562400"/>
            <a:ext cx="1434960" cy="953280"/>
          </a:xfrm>
          <a:prstGeom prst="rect">
            <a:avLst/>
          </a:prstGeom>
          <a:ln w="0">
            <a:noFill/>
          </a:ln>
        </p:spPr>
      </p:pic>
      <p:pic>
        <p:nvPicPr>
          <p:cNvPr id="354" name="" descr=""/>
          <p:cNvPicPr/>
          <p:nvPr/>
        </p:nvPicPr>
        <p:blipFill>
          <a:blip r:embed="rId3"/>
          <a:stretch/>
        </p:blipFill>
        <p:spPr>
          <a:xfrm>
            <a:off x="7041240" y="3240000"/>
            <a:ext cx="2784600" cy="19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6"/>
          <p:cNvSpPr/>
          <p:nvPr/>
        </p:nvSpPr>
        <p:spPr>
          <a:xfrm>
            <a:off x="34956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Gauss-Seidel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6717600" y="2880000"/>
            <a:ext cx="2460240" cy="1736640"/>
          </a:xfrm>
          <a:prstGeom prst="rect">
            <a:avLst/>
          </a:prstGeom>
          <a:ln w="0">
            <a:noFill/>
          </a:ln>
        </p:spPr>
      </p:pic>
      <p:sp>
        <p:nvSpPr>
          <p:cNvPr id="357" name=""/>
          <p:cNvSpPr/>
          <p:nvPr/>
        </p:nvSpPr>
        <p:spPr>
          <a:xfrm>
            <a:off x="6120000" y="1404000"/>
            <a:ext cx="3823920" cy="12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Gauss-Seidel Method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 used to solve the linear system Equations. It is a method of iteration for solving n linear equation Ax=b with the unknown variables.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2"/>
          <a:stretch/>
        </p:blipFill>
        <p:spPr>
          <a:xfrm>
            <a:off x="360000" y="1453680"/>
            <a:ext cx="5585760" cy="358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Performance Tips...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>
            <a:off x="3240000" y="1980000"/>
            <a:ext cx="6477480" cy="23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Avoid serialization !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Avoid using </a:t>
            </a: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#pragma omp parallel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for before loop.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reduction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whenever possible.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Minimize I/O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Minimize critical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Use</a:t>
            </a:r>
            <a:r>
              <a:rPr b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atomic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instead of </a:t>
            </a:r>
            <a:r>
              <a:rPr b="1" lang="en-US" sz="1400" spc="-1" strike="noStrike">
                <a:solidFill>
                  <a:srgbClr val="ff4000"/>
                </a:solidFill>
                <a:latin typeface="Times New Roman"/>
                <a:ea typeface="DejaVu Sans"/>
              </a:rPr>
              <a:t>critical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where possible.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1076040" y="2519280"/>
            <a:ext cx="1622520" cy="10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7943760" y="4543200"/>
            <a:ext cx="1872360" cy="831600"/>
          </a:xfrm>
          <a:prstGeom prst="rect">
            <a:avLst/>
          </a:prstGeom>
          <a:ln w="10800">
            <a:noFill/>
          </a:ln>
        </p:spPr>
      </p:pic>
      <p:pic>
        <p:nvPicPr>
          <p:cNvPr id="363" name="" descr=""/>
          <p:cNvPicPr/>
          <p:nvPr/>
        </p:nvPicPr>
        <p:blipFill>
          <a:blip r:embed="rId2"/>
          <a:stretch/>
        </p:blipFill>
        <p:spPr>
          <a:xfrm>
            <a:off x="2120400" y="2340000"/>
            <a:ext cx="1469520" cy="1812600"/>
          </a:xfrm>
          <a:prstGeom prst="rect">
            <a:avLst/>
          </a:prstGeom>
          <a:ln w="0">
            <a:noFill/>
          </a:ln>
        </p:spPr>
      </p:pic>
      <p:sp>
        <p:nvSpPr>
          <p:cNvPr id="364" name=""/>
          <p:cNvSpPr/>
          <p:nvPr/>
        </p:nvSpPr>
        <p:spPr>
          <a:xfrm>
            <a:off x="4174560" y="3054960"/>
            <a:ext cx="3195360" cy="354960"/>
          </a:xfrm>
          <a:custGeom>
            <a:avLst/>
            <a:gdLst>
              <a:gd name="textAreaLeft" fmla="*/ 0 w 3195360"/>
              <a:gd name="textAreaRight" fmla="*/ 3195720 w 3195360"/>
              <a:gd name="textAreaTop" fmla="*/ 0 h 354960"/>
              <a:gd name="textAreaBottom" fmla="*/ 355320 h 354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Thank you for your attention !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OpenMP 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(Open Multi-Processing)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/>
          <p:nvPr/>
        </p:nvSpPr>
        <p:spPr>
          <a:xfrm>
            <a:off x="1944000" y="3024000"/>
            <a:ext cx="7908840" cy="19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allows you to manage: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 indent="-21600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creation of light processes.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 indent="-21600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sharing of work between these lightweight processes.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 indent="-21600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synchronizations (explicit or implicit) between all light processes.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status of the variables (private or shared).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768600" y="3348000"/>
            <a:ext cx="1633320" cy="1505160"/>
          </a:xfrm>
          <a:prstGeom prst="rect">
            <a:avLst/>
          </a:prstGeom>
          <a:ln w="10800">
            <a:noFill/>
          </a:ln>
        </p:spPr>
      </p:pic>
      <p:sp>
        <p:nvSpPr>
          <p:cNvPr id="184" name="PlaceHolder 17"/>
          <p:cNvSpPr/>
          <p:nvPr/>
        </p:nvSpPr>
        <p:spPr>
          <a:xfrm>
            <a:off x="474120" y="1708560"/>
            <a:ext cx="881244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r>
              <a:rPr b="1" lang="en-US" sz="1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Open</a:t>
            </a:r>
            <a:r>
              <a:rPr b="1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 Specifications for </a:t>
            </a:r>
            <a:r>
              <a:rPr b="1" lang="en-US" sz="1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ulti </a:t>
            </a:r>
            <a:r>
              <a:rPr b="1" lang="en-US" sz="1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rocessing (OpenMP) </a:t>
            </a:r>
            <a:r>
              <a:rPr b="0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is a programming interface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for parallel computing on</a:t>
            </a:r>
            <a:r>
              <a:rPr b="1" lang="en-US" sz="1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shared memory architecture</a:t>
            </a:r>
            <a:r>
              <a:rPr b="0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7380000" y="2700000"/>
            <a:ext cx="2157480" cy="102600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dddddd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2"/>
          <p:cNvSpPr/>
          <p:nvPr/>
        </p:nvSpPr>
        <p:spPr>
          <a:xfrm>
            <a:off x="35496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Cholesky Factorization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5076000" y="1224000"/>
            <a:ext cx="4915800" cy="4174200"/>
          </a:xfrm>
          <a:prstGeom prst="rect">
            <a:avLst/>
          </a:prstGeom>
          <a:ln w="0">
            <a:noFill/>
          </a:ln>
        </p:spPr>
      </p:pic>
      <p:sp>
        <p:nvSpPr>
          <p:cNvPr id="367" name=""/>
          <p:cNvSpPr/>
          <p:nvPr/>
        </p:nvSpPr>
        <p:spPr>
          <a:xfrm>
            <a:off x="237600" y="1302840"/>
            <a:ext cx="4728600" cy="10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Cholesky factorization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also known as Cholesky decomposition, is a process of breaking down of a Hermitian, positive-definite matrix into the product of a lower triangular matrix and its conjugate transpose, which is important for quick numerical solutions in linear algebra.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2"/>
          <a:stretch/>
        </p:blipFill>
        <p:spPr>
          <a:xfrm>
            <a:off x="576000" y="2486160"/>
            <a:ext cx="3857760" cy="287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25"/>
          <p:cNvSpPr/>
          <p:nvPr/>
        </p:nvSpPr>
        <p:spPr>
          <a:xfrm>
            <a:off x="34956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OpenMP: Synchronization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0" name=""/>
          <p:cNvGraphicFramePr/>
          <p:nvPr/>
        </p:nvGraphicFramePr>
        <p:xfrm>
          <a:off x="181440" y="1925280"/>
          <a:ext cx="9646200" cy="3206520"/>
        </p:xfrm>
        <a:graphic>
          <a:graphicData uri="http://schemas.openxmlformats.org/drawingml/2006/table">
            <a:tbl>
              <a:tblPr/>
              <a:tblGrid>
                <a:gridCol w="1866240"/>
                <a:gridCol w="7780320"/>
              </a:tblGrid>
              <a:tr h="425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bf0041"/>
                          </a:solidFill>
                          <a:latin typeface="Times New Roman"/>
                        </a:rPr>
                        <a:t>$</a:t>
                      </a: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OMP MASTER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Execute section only with master thread (no implied barrier).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68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CH" sz="1400" spc="-1" strike="noStrike">
                          <a:solidFill>
                            <a:srgbClr val="bf0041"/>
                          </a:solidFill>
                          <a:latin typeface="Times New Roman"/>
                        </a:rPr>
                        <a:t>$</a:t>
                      </a:r>
                      <a:r>
                        <a:rPr b="1" lang="fr-CH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OMP CRITICAL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Restrict access to one thread at a time (otherwise block).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57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CH" sz="1400" spc="-1" strike="noStrike">
                          <a:solidFill>
                            <a:srgbClr val="bf0041"/>
                          </a:solidFill>
                          <a:latin typeface="Times New Roman"/>
                        </a:rPr>
                        <a:t>$</a:t>
                      </a:r>
                      <a:r>
                        <a:rPr b="1" lang="fr-CH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OMP BARRIER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Synchronize all threads.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CH" sz="1400" spc="-1" strike="noStrike">
                          <a:solidFill>
                            <a:srgbClr val="bf0041"/>
                          </a:solidFill>
                          <a:latin typeface="Times New Roman"/>
                        </a:rPr>
                        <a:t>$</a:t>
                      </a:r>
                      <a:r>
                        <a:rPr b="1" lang="fr-CH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OMP ATOMIC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Special case of CRITICAL, the statement following allows a specific memory location to be updated atomically (no multiple writes, can take advantage of specific hardware instructions for atomic writes).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7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CH" sz="1400" spc="-1" strike="noStrike">
                          <a:solidFill>
                            <a:srgbClr val="bf0041"/>
                          </a:solidFill>
                          <a:latin typeface="Times New Roman"/>
                        </a:rPr>
                        <a:t>$</a:t>
                      </a:r>
                      <a:r>
                        <a:rPr b="1" lang="fr-CH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OMP FLUSH [(list) ]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Ensure threads have consistent view of shared variables (else just the named list).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1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CH" sz="1400" spc="-1" strike="noStrike">
                          <a:solidFill>
                            <a:srgbClr val="bf0041"/>
                          </a:solidFill>
                          <a:latin typeface="Times New Roman"/>
                        </a:rPr>
                        <a:t>$</a:t>
                      </a:r>
                      <a:r>
                        <a:rPr b="1" lang="fr-CH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OMP ORDERED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Execute</a:t>
                      </a:r>
                      <a:r>
                        <a:rPr b="0" lang="fr-CH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code in same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order</a:t>
                      </a:r>
                      <a:r>
                        <a:rPr b="0" lang="fr-CH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as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under</a:t>
                      </a:r>
                      <a:r>
                        <a:rPr b="0" lang="fr-CH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sequential</a:t>
                      </a:r>
                      <a:r>
                        <a:rPr b="0" lang="fr-CH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execution.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08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CH" sz="1400" spc="-1" strike="noStrike">
                          <a:solidFill>
                            <a:srgbClr val="bf0041"/>
                          </a:solidFill>
                          <a:latin typeface="Times New Roman"/>
                        </a:rPr>
                        <a:t>$</a:t>
                      </a: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OMP SINGLE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Block executed by only one thread (implied BARRIER and FLUSH at the end)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1" name=""/>
          <p:cNvSpPr/>
          <p:nvPr/>
        </p:nvSpPr>
        <p:spPr>
          <a:xfrm>
            <a:off x="106920" y="1440000"/>
            <a:ext cx="8388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Directives to synchronize thread team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or control thread access to code fragments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2" name="3-circle-arrow 1"/>
          <p:cNvGrpSpPr/>
          <p:nvPr/>
        </p:nvGrpSpPr>
        <p:grpSpPr>
          <a:xfrm>
            <a:off x="7019640" y="1215360"/>
            <a:ext cx="709920" cy="709560"/>
            <a:chOff x="7019640" y="1215360"/>
            <a:chExt cx="709920" cy="709560"/>
          </a:xfrm>
        </p:grpSpPr>
        <p:sp>
          <p:nvSpPr>
            <p:cNvPr id="373" name="Pfeil: gebogen 19_ 1"/>
            <p:cNvSpPr/>
            <p:nvPr/>
          </p:nvSpPr>
          <p:spPr>
            <a:xfrm>
              <a:off x="7115040" y="1310760"/>
              <a:ext cx="518400" cy="518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4673235"/>
                <a:gd name="adj5" fmla="val 12500"/>
              </a:avLst>
            </a:prstGeom>
            <a:solidFill>
              <a:srgbClr val="ffd428"/>
            </a:solidFill>
            <a:ln cap="rnd" w="29160">
              <a:solidFill>
                <a:srgbClr val="e8a202"/>
              </a:solidFill>
              <a:round/>
            </a:ln>
            <a:effectLst>
              <a:outerShdw blurRad="0" dir="2700000" dist="35638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4" name="Pfeil: gebogen 19_ 2"/>
            <p:cNvSpPr/>
            <p:nvPr/>
          </p:nvSpPr>
          <p:spPr>
            <a:xfrm rot="14399400">
              <a:off x="7114320" y="1311480"/>
              <a:ext cx="518760" cy="51804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4699935"/>
                <a:gd name="adj5" fmla="val 12500"/>
              </a:avLst>
            </a:prstGeom>
            <a:solidFill>
              <a:srgbClr val="ff5429"/>
            </a:solidFill>
            <a:ln cap="rnd" w="29160">
              <a:solidFill>
                <a:srgbClr val="ed4c05"/>
              </a:solidFill>
              <a:round/>
            </a:ln>
            <a:effectLst>
              <a:outerShdw blurRad="0" dir="2700000" dist="35638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5" name="Pfeil: gebogen 19_ 3"/>
            <p:cNvSpPr/>
            <p:nvPr/>
          </p:nvSpPr>
          <p:spPr>
            <a:xfrm rot="7198800">
              <a:off x="7116120" y="1310040"/>
              <a:ext cx="518400" cy="518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4742682"/>
                <a:gd name="adj5" fmla="val 12500"/>
              </a:avLst>
            </a:prstGeom>
            <a:solidFill>
              <a:srgbClr val="ff860d"/>
            </a:solidFill>
            <a:ln cap="rnd" w="29160">
              <a:solidFill>
                <a:srgbClr val="ea7500"/>
              </a:solidFill>
              <a:round/>
            </a:ln>
            <a:effectLst>
              <a:outerShdw blurRad="0" dir="2700000" dist="35638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/>
          <p:nvPr/>
        </p:nvSpPr>
        <p:spPr>
          <a:xfrm>
            <a:off x="338040" y="1440000"/>
            <a:ext cx="7039440" cy="16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OpenMP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based on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Fork/Join model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 program starts, one Master thread is created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 thread executes sequential portions of the program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At the beginning of parallel region, master thread forks new threads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the threads together now forms a “team”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At the end of the parallel region,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forked threads die !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60000" y="3492000"/>
            <a:ext cx="6495120" cy="179100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5"/>
          <p:cNvSpPr/>
          <p:nvPr/>
        </p:nvSpPr>
        <p:spPr>
          <a:xfrm>
            <a:off x="354600" y="22608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 (Open Multi-Processing)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6696000" y="1294560"/>
            <a:ext cx="3237840" cy="2302200"/>
          </a:xfrm>
          <a:prstGeom prst="rect">
            <a:avLst/>
          </a:prstGeom>
          <a:ln w="0"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7544520" y="3712680"/>
            <a:ext cx="1633320" cy="15051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 (Open Multi-Processing)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056600" y="2448000"/>
            <a:ext cx="1633320" cy="1505160"/>
          </a:xfrm>
          <a:prstGeom prst="rect">
            <a:avLst/>
          </a:prstGeom>
          <a:ln w="10800">
            <a:noFill/>
          </a:ln>
        </p:spPr>
      </p:pic>
      <p:sp>
        <p:nvSpPr>
          <p:cNvPr id="193" name=""/>
          <p:cNvSpPr/>
          <p:nvPr/>
        </p:nvSpPr>
        <p:spPr>
          <a:xfrm>
            <a:off x="2520000" y="1461240"/>
            <a:ext cx="7085520" cy="30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OpenMP API consists of: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compiler directives (for insertion </a:t>
            </a: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into sequential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Fortran/C/C++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few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library routines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some environment variables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Advantages: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User-friendly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Incremental parallelization of a serial code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Possible to have a single source code for both serial and parallelized versions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Disadvantages: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Relatively limited user control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Most suitable for parallelizing loops (data parallelism)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Performance? ~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2989800" y="3012120"/>
            <a:ext cx="247320" cy="259200"/>
          </a:xfrm>
          <a:prstGeom prst="rect">
            <a:avLst/>
          </a:prstGeom>
          <a:ln w="0"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2952000" y="3996000"/>
            <a:ext cx="285120" cy="26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/>
          <p:nvPr/>
        </p:nvSpPr>
        <p:spPr>
          <a:xfrm>
            <a:off x="396000" y="1741680"/>
            <a:ext cx="4870440" cy="26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What is a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Shared-Memory Program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?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process that spawns multiple threads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Threads can communicate via shared memory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Read/Write to shared variables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Synchronization can be required!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OS decides how to schedule threads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5400000" y="1980000"/>
            <a:ext cx="3829680" cy="2877480"/>
          </a:xfrm>
          <a:prstGeom prst="rect">
            <a:avLst/>
          </a:prstGeom>
          <a:ln w="0">
            <a:noFill/>
          </a:ln>
        </p:spPr>
      </p:pic>
      <p:sp>
        <p:nvSpPr>
          <p:cNvPr id="198" name="PlaceHolder 4"/>
          <p:cNvSpPr/>
          <p:nvPr/>
        </p:nvSpPr>
        <p:spPr>
          <a:xfrm>
            <a:off x="354600" y="226080"/>
            <a:ext cx="9348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 (Open Multi-Processing)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Shared Memory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Rectangle 6"/>
          <p:cNvSpPr/>
          <p:nvPr/>
        </p:nvSpPr>
        <p:spPr>
          <a:xfrm>
            <a:off x="291600" y="1710720"/>
            <a:ext cx="869724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216000" indent="-216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Shared memory model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93000"/>
              </a:lnSpc>
              <a:spcBef>
                <a:spcPts val="400"/>
              </a:spcBef>
              <a:buClr>
                <a:srgbClr val="404040"/>
              </a:buClr>
              <a:buSzPct val="90000"/>
              <a:buFont typeface="Wingdings" charset="2"/>
              <a:buChar char=""/>
              <a:tabLst>
                <a:tab algn="l" pos="367560"/>
                <a:tab algn="l" pos="738000"/>
                <a:tab algn="l" pos="1108440"/>
                <a:tab algn="l" pos="1478520"/>
                <a:tab algn="l" pos="1848960"/>
                <a:tab algn="l" pos="2219040"/>
                <a:tab algn="l" pos="2589480"/>
                <a:tab algn="l" pos="2959560"/>
                <a:tab algn="l" pos="3330000"/>
                <a:tab algn="l" pos="3700440"/>
                <a:tab algn="l" pos="4070520"/>
                <a:tab algn="l" pos="4440960"/>
                <a:tab algn="l" pos="4811040"/>
                <a:tab algn="l" pos="5181480"/>
                <a:tab algn="l" pos="5551560"/>
                <a:tab algn="l" pos="5922000"/>
                <a:tab algn="l" pos="6292440"/>
                <a:tab algn="l" pos="6662520"/>
                <a:tab algn="l" pos="7032960"/>
                <a:tab algn="l" pos="7403040"/>
                <a:tab algn="l" pos="762156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Threads communicate by accessing shared variables.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67560"/>
                <a:tab algn="l" pos="738000"/>
                <a:tab algn="l" pos="1108440"/>
                <a:tab algn="l" pos="1478520"/>
                <a:tab algn="l" pos="1848960"/>
                <a:tab algn="l" pos="2219040"/>
                <a:tab algn="l" pos="2589480"/>
                <a:tab algn="l" pos="2959560"/>
                <a:tab algn="l" pos="3330000"/>
                <a:tab algn="l" pos="3700440"/>
                <a:tab algn="l" pos="4070520"/>
                <a:tab algn="l" pos="4440960"/>
                <a:tab algn="l" pos="4811040"/>
                <a:tab algn="l" pos="5181480"/>
                <a:tab algn="l" pos="5551560"/>
                <a:tab algn="l" pos="5922000"/>
                <a:tab algn="l" pos="6292440"/>
                <a:tab algn="l" pos="6662520"/>
                <a:tab algn="l" pos="7032960"/>
                <a:tab algn="l" pos="7403040"/>
                <a:tab algn="l" pos="762156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Rectangle 7"/>
          <p:cNvSpPr/>
          <p:nvPr/>
        </p:nvSpPr>
        <p:spPr>
          <a:xfrm>
            <a:off x="1224000" y="2610720"/>
            <a:ext cx="8697240" cy="112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216000" indent="-216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The sharing is defined syntactically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93000"/>
              </a:lnSpc>
              <a:spcBef>
                <a:spcPts val="400"/>
              </a:spcBef>
              <a:buClr>
                <a:srgbClr val="404040"/>
              </a:buClr>
              <a:buSzPct val="90000"/>
              <a:buFont typeface="Wingdings" charset="2"/>
              <a:buChar char=""/>
              <a:tabLst>
                <a:tab algn="l" pos="367560"/>
                <a:tab algn="l" pos="738000"/>
                <a:tab algn="l" pos="1108440"/>
                <a:tab algn="l" pos="1478520"/>
                <a:tab algn="l" pos="1848960"/>
                <a:tab algn="l" pos="2219040"/>
                <a:tab algn="l" pos="2589480"/>
                <a:tab algn="l" pos="2959560"/>
                <a:tab algn="l" pos="3330000"/>
                <a:tab algn="l" pos="3700440"/>
                <a:tab algn="l" pos="4070520"/>
                <a:tab algn="l" pos="4440960"/>
                <a:tab algn="l" pos="4811040"/>
                <a:tab algn="l" pos="5181480"/>
                <a:tab algn="l" pos="5551560"/>
                <a:tab algn="l" pos="5922000"/>
                <a:tab algn="l" pos="6292440"/>
                <a:tab algn="l" pos="6662520"/>
                <a:tab algn="l" pos="7032960"/>
                <a:tab algn="l" pos="7403040"/>
                <a:tab algn="l" pos="762156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Any variable that is seen by two or more threads is shared.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93000"/>
              </a:lnSpc>
              <a:spcBef>
                <a:spcPts val="400"/>
              </a:spcBef>
              <a:buClr>
                <a:srgbClr val="404040"/>
              </a:buClr>
              <a:buSzPct val="90000"/>
              <a:buFont typeface="Wingdings" charset="2"/>
              <a:buChar char=""/>
              <a:tabLst>
                <a:tab algn="l" pos="367560"/>
                <a:tab algn="l" pos="738000"/>
                <a:tab algn="l" pos="1108440"/>
                <a:tab algn="l" pos="1478520"/>
                <a:tab algn="l" pos="1848960"/>
                <a:tab algn="l" pos="2219040"/>
                <a:tab algn="l" pos="2589480"/>
                <a:tab algn="l" pos="2959560"/>
                <a:tab algn="l" pos="3330000"/>
                <a:tab algn="l" pos="3700440"/>
                <a:tab algn="l" pos="4070520"/>
                <a:tab algn="l" pos="4440960"/>
                <a:tab algn="l" pos="4811040"/>
                <a:tab algn="l" pos="5181480"/>
                <a:tab algn="l" pos="5551560"/>
                <a:tab algn="l" pos="5922000"/>
                <a:tab algn="l" pos="6292440"/>
                <a:tab algn="l" pos="6662520"/>
                <a:tab algn="l" pos="7032960"/>
                <a:tab algn="l" pos="7403040"/>
                <a:tab algn="l" pos="762156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Any variable that is seen by one thread only is private.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67560"/>
                <a:tab algn="l" pos="738000"/>
                <a:tab algn="l" pos="1108440"/>
                <a:tab algn="l" pos="1478520"/>
                <a:tab algn="l" pos="1848960"/>
                <a:tab algn="l" pos="2219040"/>
                <a:tab algn="l" pos="2589480"/>
                <a:tab algn="l" pos="2959560"/>
                <a:tab algn="l" pos="3330000"/>
                <a:tab algn="l" pos="3700440"/>
                <a:tab algn="l" pos="4070520"/>
                <a:tab algn="l" pos="4440960"/>
                <a:tab algn="l" pos="4811040"/>
                <a:tab algn="l" pos="5181480"/>
                <a:tab algn="l" pos="5551560"/>
                <a:tab algn="l" pos="5922000"/>
                <a:tab algn="l" pos="6292440"/>
                <a:tab algn="l" pos="6662520"/>
                <a:tab algn="l" pos="7032960"/>
                <a:tab algn="l" pos="7403040"/>
                <a:tab algn="l" pos="762156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tangle 8"/>
          <p:cNvSpPr/>
          <p:nvPr/>
        </p:nvSpPr>
        <p:spPr>
          <a:xfrm>
            <a:off x="2268000" y="4050720"/>
            <a:ext cx="7548840" cy="112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216000" indent="-216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Race conditions possible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93000"/>
              </a:lnSpc>
              <a:spcBef>
                <a:spcPts val="400"/>
              </a:spcBef>
              <a:buClr>
                <a:srgbClr val="404040"/>
              </a:buClr>
              <a:buSzPct val="90000"/>
              <a:buFont typeface="Wingdings" charset="2"/>
              <a:buChar char=""/>
              <a:tabLst>
                <a:tab algn="l" pos="367560"/>
                <a:tab algn="l" pos="738000"/>
                <a:tab algn="l" pos="1108440"/>
                <a:tab algn="l" pos="1478520"/>
                <a:tab algn="l" pos="1848960"/>
                <a:tab algn="l" pos="2219040"/>
                <a:tab algn="l" pos="2589480"/>
                <a:tab algn="l" pos="2959560"/>
                <a:tab algn="l" pos="3330000"/>
                <a:tab algn="l" pos="3700440"/>
                <a:tab algn="l" pos="4070520"/>
                <a:tab algn="l" pos="4440960"/>
                <a:tab algn="l" pos="4811040"/>
                <a:tab algn="l" pos="5181480"/>
                <a:tab algn="l" pos="5551560"/>
                <a:tab algn="l" pos="5922000"/>
                <a:tab algn="l" pos="6292440"/>
                <a:tab algn="l" pos="6662520"/>
                <a:tab algn="l" pos="7032960"/>
                <a:tab algn="l" pos="7403040"/>
                <a:tab algn="l" pos="762156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Use synchronization to protect from conflicts.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93000"/>
              </a:lnSpc>
              <a:spcBef>
                <a:spcPts val="400"/>
              </a:spcBef>
              <a:buClr>
                <a:srgbClr val="404040"/>
              </a:buClr>
              <a:buSzPct val="90000"/>
              <a:buFont typeface="Wingdings" charset="2"/>
              <a:buChar char=""/>
              <a:tabLst>
                <a:tab algn="l" pos="367560"/>
                <a:tab algn="l" pos="738000"/>
                <a:tab algn="l" pos="1108440"/>
                <a:tab algn="l" pos="1478520"/>
                <a:tab algn="l" pos="1848960"/>
                <a:tab algn="l" pos="2219040"/>
                <a:tab algn="l" pos="2589480"/>
                <a:tab algn="l" pos="2959560"/>
                <a:tab algn="l" pos="3330000"/>
                <a:tab algn="l" pos="3700440"/>
                <a:tab algn="l" pos="4070520"/>
                <a:tab algn="l" pos="4440960"/>
                <a:tab algn="l" pos="4811040"/>
                <a:tab algn="l" pos="5181480"/>
                <a:tab algn="l" pos="5551560"/>
                <a:tab algn="l" pos="5922000"/>
                <a:tab algn="l" pos="6292440"/>
                <a:tab algn="l" pos="6662520"/>
                <a:tab algn="l" pos="7032960"/>
                <a:tab algn="l" pos="7403040"/>
                <a:tab algn="l" pos="762156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Change how data is stored to minimize the synchronization.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6996960" y="2265120"/>
            <a:ext cx="1633320" cy="15051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OpenMP: Multithreading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ontent Placeholder 2"/>
          <p:cNvSpPr/>
          <p:nvPr/>
        </p:nvSpPr>
        <p:spPr>
          <a:xfrm>
            <a:off x="2490120" y="3348000"/>
            <a:ext cx="6174720" cy="12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Multithreading is</a:t>
            </a:r>
            <a:r>
              <a:rPr b="1" lang="en-US" sz="1600" spc="-1" strike="noStrike" u="sng">
                <a:solidFill>
                  <a:srgbClr val="404040"/>
                </a:solidFill>
                <a:uFillTx/>
                <a:latin typeface="Times New Roman"/>
                <a:ea typeface="Helvetica Neue Light"/>
              </a:rPr>
              <a:t> hard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Lots of expertise necessary.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Deadlocks and race conditions.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Helvetica Neue Light"/>
              </a:rPr>
              <a:t>Non-deterministic</a:t>
            </a:r>
            <a:r>
              <a:rPr b="0" lang="en-US" sz="1600" spc="-1" strike="noStrike">
                <a:solidFill>
                  <a:srgbClr val="ff660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behavior makes it hard to debug.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ctangle 5"/>
          <p:cNvSpPr/>
          <p:nvPr/>
        </p:nvSpPr>
        <p:spPr>
          <a:xfrm>
            <a:off x="856440" y="1872000"/>
            <a:ext cx="7160400" cy="14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Multithreading, natural programming model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SzPct val="9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All processors share the same memory.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SzPct val="9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Threads in a process see same address space.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SzPct val="9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imes New Roman"/>
                <a:ea typeface="Helvetica Neue Light"/>
              </a:rPr>
              <a:t>Many shared-memory algorithms developed.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6060600" y="1652760"/>
            <a:ext cx="1633320" cy="15051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Application>LibreOffice/7.5.3.2$MacOSX_X86_64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2023-07-07T10:09:38Z</dcterms:created>
  <dc:creator/>
  <dc:description/>
  <dc:language>fr-FR</dc:language>
  <cp:lastModifiedBy/>
  <dcterms:modified xsi:type="dcterms:W3CDTF">2023-09-18T07:59:24Z</dcterms:modified>
  <cp:revision>315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