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0280" cy="260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0280" cy="1205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7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 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8120" cy="258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0"/>
            <a:ext cx="10068120" cy="1203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8120" cy="258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70640" cy="260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0"/>
            <a:ext cx="10070640" cy="1205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30640" cy="260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0640" cy="260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70280" cy="260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0" y="0"/>
            <a:ext cx="10070280" cy="1205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9840" cy="4310280"/>
          </a:xfrm>
          <a:prstGeom prst="rect">
            <a:avLst/>
          </a:prstGeom>
          <a:ln w="10800">
            <a:noFill/>
          </a:ln>
        </p:spPr>
      </p:pic>
      <p:sp>
        <p:nvSpPr>
          <p:cNvPr id="169" name=""/>
          <p:cNvSpPr/>
          <p:nvPr/>
        </p:nvSpPr>
        <p:spPr>
          <a:xfrm>
            <a:off x="714600" y="4392000"/>
            <a:ext cx="93502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40000" y="5055120"/>
            <a:ext cx="3443400" cy="26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Copyright 2023 Patrick Lemoine. All rights reserved.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508400" y="1440000"/>
            <a:ext cx="8283600" cy="376056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8"/>
          <p:cNvSpPr/>
          <p:nvPr/>
        </p:nvSpPr>
        <p:spPr>
          <a:xfrm>
            <a:off x="36072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 Programming: Example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73080" y="1346760"/>
            <a:ext cx="1434600" cy="9529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8961120" y="108720"/>
            <a:ext cx="951480" cy="9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3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Comput PI With Serial Code 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445400" y="1235880"/>
            <a:ext cx="6382080" cy="412704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73440" y="1347120"/>
            <a:ext cx="1434600" cy="95292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/>
          <p:nvPr/>
        </p:nvSpPr>
        <p:spPr>
          <a:xfrm>
            <a:off x="6444000" y="1261800"/>
            <a:ext cx="35924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4"/>
          <a:stretch/>
        </p:blipFill>
        <p:spPr>
          <a:xfrm>
            <a:off x="7200000" y="2160000"/>
            <a:ext cx="2162520" cy="56772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5"/>
          <a:stretch/>
        </p:blipFill>
        <p:spPr>
          <a:xfrm>
            <a:off x="8280000" y="3096360"/>
            <a:ext cx="1586880" cy="22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4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Hybrid: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Comput PI With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 Code 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392120" y="1224000"/>
            <a:ext cx="6202800" cy="399564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73800" y="1347480"/>
            <a:ext cx="1434600" cy="952920"/>
          </a:xfrm>
          <a:prstGeom prst="rect">
            <a:avLst/>
          </a:prstGeom>
          <a:ln w="0">
            <a:noFill/>
          </a:ln>
        </p:spPr>
      </p:pic>
      <p:sp>
        <p:nvSpPr>
          <p:cNvPr id="225" name=""/>
          <p:cNvSpPr/>
          <p:nvPr/>
        </p:nvSpPr>
        <p:spPr>
          <a:xfrm>
            <a:off x="6444000" y="1261800"/>
            <a:ext cx="35924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7200000" y="2160000"/>
            <a:ext cx="2162520" cy="5677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>
          <a:xfrm>
            <a:off x="8280000" y="3096360"/>
            <a:ext cx="1586880" cy="22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5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Comput PI With MPI Code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296000" y="1260000"/>
            <a:ext cx="5938920" cy="398304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480" cy="951480"/>
          </a:xfrm>
          <a:prstGeom prst="rect">
            <a:avLst/>
          </a:prstGeom>
          <a:ln w="0">
            <a:noFill/>
          </a:ln>
        </p:spPr>
      </p:pic>
      <p:sp>
        <p:nvSpPr>
          <p:cNvPr id="231" name=""/>
          <p:cNvSpPr/>
          <p:nvPr/>
        </p:nvSpPr>
        <p:spPr>
          <a:xfrm>
            <a:off x="6444000" y="1261800"/>
            <a:ext cx="35924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7200000" y="2160000"/>
            <a:ext cx="2162520" cy="56772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>
            <a:off x="8280000" y="3096360"/>
            <a:ext cx="1586880" cy="224784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5"/>
          <a:stretch/>
        </p:blipFill>
        <p:spPr>
          <a:xfrm>
            <a:off x="73800" y="1347480"/>
            <a:ext cx="1434600" cy="9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: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Comput PI With MPI-OpenMP Code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440000" y="1349640"/>
            <a:ext cx="6718680" cy="386928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480" cy="951480"/>
          </a:xfrm>
          <a:prstGeom prst="rect">
            <a:avLst/>
          </a:prstGeom>
          <a:ln w="0">
            <a:noFill/>
          </a:ln>
        </p:spPr>
      </p:pic>
      <p:sp>
        <p:nvSpPr>
          <p:cNvPr id="238" name=""/>
          <p:cNvSpPr/>
          <p:nvPr/>
        </p:nvSpPr>
        <p:spPr>
          <a:xfrm>
            <a:off x="6444000" y="1261800"/>
            <a:ext cx="35924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7200000" y="2160000"/>
            <a:ext cx="2162520" cy="56772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4"/>
          <a:stretch/>
        </p:blipFill>
        <p:spPr>
          <a:xfrm>
            <a:off x="8280000" y="3096360"/>
            <a:ext cx="1586880" cy="224784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5"/>
          <a:stretch/>
        </p:blipFill>
        <p:spPr>
          <a:xfrm>
            <a:off x="73800" y="1347480"/>
            <a:ext cx="1434600" cy="95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9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60000" y="1405440"/>
            <a:ext cx="541692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Times New Roman"/>
              </a:rPr>
              <a:t>Two-body elastic interactions</a:t>
            </a:r>
            <a:endParaRPr b="0" lang="fr-CH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Spatially </a:t>
            </a:r>
            <a:r>
              <a:rPr b="0" i="1" lang="en-US" sz="1600" spc="-1" strike="noStrike">
                <a:latin typeface="Times New Roman"/>
              </a:rPr>
              <a:t>homogenous</a:t>
            </a:r>
            <a:endParaRPr b="0" lang="fr-CH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CH" sz="1600" spc="-1" strike="noStrike">
                <a:latin typeface="Times New Roman"/>
              </a:rPr>
              <a:t>Isotropic </a:t>
            </a:r>
            <a:r>
              <a:rPr b="0" lang="en-US" sz="1600" spc="-1" strike="noStrike">
                <a:latin typeface="Times New Roman"/>
              </a:rPr>
              <a:t>particle</a:t>
            </a:r>
            <a:r>
              <a:rPr b="0" lang="fr-CH" sz="1600" spc="-1" strike="noStrike">
                <a:latin typeface="Times New Roman"/>
              </a:rPr>
              <a:t> distribution</a:t>
            </a:r>
            <a:endParaRPr b="0" lang="fr-CH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Scattering amplitude may be momentum dependent</a:t>
            </a:r>
            <a:endParaRPr b="0" lang="fr-CH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436320" y="4477320"/>
            <a:ext cx="802332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Collision integral reduces to 4-dim integral thanks to momentum conservation and</a:t>
            </a:r>
            <a:r>
              <a:rPr b="0" i="1" lang="en-US" sz="1600" spc="-1" strike="noStrike">
                <a:latin typeface="Times New Roman"/>
              </a:rPr>
              <a:t> isotropy</a:t>
            </a:r>
            <a:endParaRPr b="0" lang="fr-CH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576000" y="2618640"/>
            <a:ext cx="5364000" cy="72936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6091560" y="2603520"/>
            <a:ext cx="3808440" cy="164448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648000" y="1759320"/>
            <a:ext cx="7733520" cy="238068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999999"/>
            </a:outerShdw>
          </a:effectLst>
        </p:spPr>
      </p:pic>
      <p:sp>
        <p:nvSpPr>
          <p:cNvPr id="249" name=""/>
          <p:cNvSpPr/>
          <p:nvPr/>
        </p:nvSpPr>
        <p:spPr>
          <a:xfrm>
            <a:off x="4374000" y="4284000"/>
            <a:ext cx="5525640" cy="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Times New Roman"/>
              </a:rPr>
              <a:t>Remarks</a:t>
            </a:r>
            <a:endParaRPr b="0" lang="fr-CH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</a:rPr>
              <a:t>Large fraction of the time spent in the first loop</a:t>
            </a:r>
            <a:endParaRPr b="0" lang="fr-CH" sz="1400" spc="-1" strike="noStrike">
              <a:latin typeface="Arial"/>
              <a:ea typeface="Microsoft YaHei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latin typeface="Times New Roman"/>
              </a:rPr>
              <a:t>For a </a:t>
            </a:r>
            <a:r>
              <a:rPr b="0" lang="en-US" sz="1400" spc="-1" strike="noStrike">
                <a:latin typeface="Times New Roman"/>
              </a:rPr>
              <a:t>reasonable</a:t>
            </a:r>
            <a:r>
              <a:rPr b="0" lang="fr-CH" sz="1400" spc="-1" strike="noStrike">
                <a:latin typeface="Times New Roman"/>
              </a:rPr>
              <a:t> </a:t>
            </a:r>
            <a:r>
              <a:rPr b="0" lang="en-US" sz="1400" spc="-1" strike="noStrike">
                <a:latin typeface="Times New Roman"/>
              </a:rPr>
              <a:t>grid</a:t>
            </a:r>
            <a:r>
              <a:rPr b="0" lang="fr-CH" sz="1400" spc="-1" strike="noStrike">
                <a:latin typeface="Times New Roman"/>
              </a:rPr>
              <a:t> size: 30 minutes/timestep</a:t>
            </a:r>
            <a:endParaRPr b="0" lang="fr-CH" sz="1400" spc="-1" strike="noStrike">
              <a:latin typeface="Arial"/>
              <a:ea typeface="Microsoft YaHei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</a:rPr>
              <a:t>Typical evolution: 2000 timesteps (1000 hours, or 42 days...)</a:t>
            </a:r>
            <a:endParaRPr b="0" lang="fr-CH" sz="1400" spc="-1" strike="noStrike">
              <a:latin typeface="Arial"/>
              <a:ea typeface="Microsoft YaHei"/>
            </a:endParaRPr>
          </a:p>
        </p:txBody>
      </p:sp>
      <p:sp>
        <p:nvSpPr>
          <p:cNvPr id="250" name="PlaceHolder 10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Sequential Version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828360" y="1521000"/>
            <a:ext cx="7019280" cy="261864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52" name=""/>
          <p:cNvSpPr/>
          <p:nvPr/>
        </p:nvSpPr>
        <p:spPr>
          <a:xfrm>
            <a:off x="4680000" y="4412520"/>
            <a:ext cx="5219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latin typeface="Times New Roman"/>
              </a:rPr>
              <a:t>Remarks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</a:rPr>
              <a:t>Define NT (number of threads) in the scope of the function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mes New Roman"/>
              </a:rPr>
              <a:t>Better use of threads if NT divides N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53" name="PlaceHolder 12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OpenMP Version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350360" y="1584000"/>
            <a:ext cx="7289280" cy="328284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55" name="PlaceHolder 13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MPI OpenMP Version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402480" y="1423800"/>
            <a:ext cx="9403560" cy="34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600" spc="-1" strike="noStrike">
                <a:latin typeface="Times New Roman"/>
              </a:rPr>
              <a:t>Running time: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600" spc="-1" strike="noStrike">
                <a:latin typeface="Times New Roman"/>
              </a:rPr>
              <a:t>- </a:t>
            </a:r>
            <a:r>
              <a:rPr b="0" lang="en-US" sz="1600" spc="-1" strike="noStrike">
                <a:latin typeface="Times New Roman"/>
              </a:rPr>
              <a:t>Sequential</a:t>
            </a:r>
            <a:r>
              <a:rPr b="0" lang="fr-CH" sz="1600" spc="-1" strike="noStrike">
                <a:latin typeface="Times New Roman"/>
              </a:rPr>
              <a:t>: 1830 seconds/timestep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600" spc="-1" strike="noStrike">
                <a:latin typeface="Times New Roman"/>
              </a:rPr>
              <a:t>- OpenMP (16 cores): 154 seconds/timestep (×12 speedup, 75% efficiency)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600" spc="-1" strike="noStrike">
                <a:latin typeface="Times New Roman"/>
              </a:rPr>
              <a:t>- MPI+OpenMP (32 nodes × 16 cores): 6 seconds/timestep (×306 speedup, 60% </a:t>
            </a:r>
            <a:r>
              <a:rPr b="0" lang="en-US" sz="1600" spc="-1" strike="noStrike">
                <a:latin typeface="Times New Roman"/>
              </a:rPr>
              <a:t>efficiency</a:t>
            </a:r>
            <a:r>
              <a:rPr b="0" lang="fr-CH" sz="1600" spc="-1" strike="noStrike">
                <a:latin typeface="Times New Roman"/>
              </a:rPr>
              <a:t>) 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en-US" sz="1600" spc="-1" strike="noStrike">
                <a:latin typeface="Times New Roman"/>
              </a:rPr>
              <a:t>  </a:t>
            </a:r>
            <a:r>
              <a:rPr b="0" lang="en-US" sz="1600" spc="-1" strike="noStrike">
                <a:latin typeface="Times New Roman"/>
              </a:rPr>
              <a:t>Computation time reduced from 1000 hours to 3 hours 16 minutes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Coding</a:t>
            </a:r>
            <a:r>
              <a:rPr b="0" lang="fr-CH" sz="1600" spc="-1" strike="noStrike">
                <a:latin typeface="Times New Roman"/>
              </a:rPr>
              <a:t> </a:t>
            </a:r>
            <a:r>
              <a:rPr b="0" lang="en-US" sz="1600" spc="-1" strike="noStrike">
                <a:latin typeface="Times New Roman"/>
              </a:rPr>
              <a:t>time</a:t>
            </a:r>
            <a:r>
              <a:rPr b="0" lang="fr-CH" sz="1600" spc="-1" strike="noStrike">
                <a:latin typeface="Times New Roman"/>
              </a:rPr>
              <a:t>: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en-US" sz="1600" spc="-1" strike="noStrike">
                <a:latin typeface="Times New Roman"/>
              </a:rPr>
              <a:t>- Sequential: one week (about 600 lines of code)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600" spc="-1" strike="noStrike">
                <a:latin typeface="Times New Roman"/>
              </a:rPr>
              <a:t>- +OpenMP: +one minute (+1 line)</a:t>
            </a:r>
            <a:endParaRPr b="0" lang="fr-CH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fr-CH" sz="1600" spc="-1" strike="noStrike">
                <a:latin typeface="Times New Roman"/>
              </a:rPr>
              <a:t>- +MPI: +one hour (+10 lines)</a:t>
            </a:r>
            <a:endParaRPr b="0" lang="fr-CH" sz="1600" spc="-1" strike="noStrike">
              <a:latin typeface="Arial"/>
            </a:endParaRPr>
          </a:p>
        </p:txBody>
      </p:sp>
      <p:sp>
        <p:nvSpPr>
          <p:cNvPr id="257" name="PlaceHolder 14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Timing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5600" cy="7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548000" y="2522160"/>
            <a:ext cx="8384040" cy="183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Hybrid</a:t>
            </a:r>
            <a:r>
              <a:rPr b="0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 = OpenMP (Open Multi-Processing) + </a:t>
            </a:r>
            <a:r>
              <a:rPr b="0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(Message Passing Interface)</a:t>
            </a:r>
            <a:endParaRPr b="0" lang="fr-CH" sz="1600" spc="-1" strike="noStrike">
              <a:latin typeface="Arial"/>
            </a:endParaRPr>
          </a:p>
          <a:p>
            <a:pPr marL="144000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72000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25920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69200" cy="2637000"/>
          </a:xfrm>
          <a:prstGeom prst="rect">
            <a:avLst/>
          </a:prstGeom>
          <a:ln w="0">
            <a:noFill/>
          </a:ln>
        </p:spPr>
      </p:pic>
      <p:sp>
        <p:nvSpPr>
          <p:cNvPr id="174" name="Text Box 2"/>
          <p:cNvSpPr/>
          <p:nvPr/>
        </p:nvSpPr>
        <p:spPr>
          <a:xfrm>
            <a:off x="1599120" y="2103840"/>
            <a:ext cx="1406520" cy="4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75" name="PlaceHolder 19"/>
          <p:cNvSpPr/>
          <p:nvPr/>
        </p:nvSpPr>
        <p:spPr>
          <a:xfrm>
            <a:off x="8460000" y="1296000"/>
            <a:ext cx="1499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3/6</a:t>
            </a:r>
            <a:endParaRPr b="0" lang="fr-CH" sz="16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712600" y="3348000"/>
            <a:ext cx="5226480" cy="898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병렬 컴퓨팅을 위한 프로그래밍</a:t>
            </a:r>
            <a:endParaRPr b="0" lang="fr-CH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인터페이스</a:t>
            </a:r>
            <a:endParaRPr b="0" lang="fr-CH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4520" cy="833760"/>
          </a:xfrm>
          <a:prstGeom prst="rect">
            <a:avLst/>
          </a:prstGeom>
          <a:ln w="10800"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1680" cy="181476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/>
          <p:nvPr/>
        </p:nvSpPr>
        <p:spPr>
          <a:xfrm>
            <a:off x="4174560" y="3054960"/>
            <a:ext cx="3197520" cy="35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2000" y="2448000"/>
            <a:ext cx="1635480" cy="1507320"/>
          </a:xfrm>
          <a:prstGeom prst="rect">
            <a:avLst/>
          </a:prstGeom>
          <a:ln w="10800">
            <a:noFill/>
          </a:ln>
        </p:spPr>
      </p:pic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512000" y="2520000"/>
            <a:ext cx="83116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Hybrid application programs using</a:t>
            </a:r>
            <a:r>
              <a:rPr b="1" lang="en-US" sz="1400" spc="-1" strike="noStrike">
                <a:solidFill>
                  <a:srgbClr val="2c3e50"/>
                </a:solidFill>
                <a:latin typeface="Times New Roman"/>
              </a:rPr>
              <a:t> MPI + OpenMP</a:t>
            </a: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 are now common place on large HPC systems. </a:t>
            </a:r>
            <a:endParaRPr b="0" lang="fr-CH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There are basically two main motivations:</a:t>
            </a:r>
            <a:endParaRPr b="0" lang="fr-CH" sz="14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1. Reduced memory footprint, both in the application and in the MPI library (eg communication buffers).</a:t>
            </a:r>
            <a:endParaRPr b="0" lang="fr-CH" sz="14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2. Improved performance, especially at high core counts where pure MPI scalability runs out.</a:t>
            </a:r>
            <a:endParaRPr b="0" lang="fr-CH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CH" sz="27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2360" y="2448360"/>
            <a:ext cx="1635480" cy="1507320"/>
          </a:xfrm>
          <a:prstGeom prst="rect">
            <a:avLst/>
          </a:prstGeom>
          <a:ln w="10800">
            <a:noFill/>
          </a:ln>
        </p:spPr>
      </p:pic>
      <p:sp>
        <p:nvSpPr>
          <p:cNvPr id="182" name=""/>
          <p:cNvSpPr/>
          <p:nvPr/>
        </p:nvSpPr>
        <p:spPr>
          <a:xfrm>
            <a:off x="1440000" y="1957680"/>
            <a:ext cx="8347680" cy="250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execution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based on threads or processes (or both) which run at the same time on different CPU cores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Interaction is based on exchanging messages between 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 (Message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interface)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Interaction is based on shared memory, i.e. each thread can access directly other threads data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OpenMP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440000" y="1296000"/>
            <a:ext cx="4479480" cy="13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1: MPI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Independent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units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Have their own memory space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launches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at application startup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multiple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nodes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16440" y="3348000"/>
            <a:ext cx="3387240" cy="151020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77040" y="2666520"/>
            <a:ext cx="4958640" cy="12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CH" sz="1400" spc="-1" strike="noStrike">
                <a:solidFill>
                  <a:srgbClr val="000000"/>
                </a:solidFill>
                <a:latin typeface="Arial"/>
                <a:ea typeface="DejaVu Sans"/>
              </a:rPr>
              <a:t>2: OpenMP:</a:t>
            </a:r>
            <a:r>
              <a:rPr b="0" lang="fr-CH" sz="1400" spc="-1" strike="noStrike">
                <a:solidFill>
                  <a:srgbClr val="000000"/>
                </a:solidFill>
                <a:latin typeface="Arial"/>
                <a:ea typeface="DejaVu Sans"/>
              </a:rPr>
              <a:t> Threads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Threads share memory space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Threads are created and destroyed (parallel regions)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Limited to a single node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18520" y="1512000"/>
            <a:ext cx="1157040" cy="69228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5819760" y="1376640"/>
            <a:ext cx="2747160" cy="233568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4140000" y="3924000"/>
            <a:ext cx="5935680" cy="11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3: Hybrid programming: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Launch threads (OpenMP) within processes (MPI)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Shared memory programming inside a node, message passing between nodes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Optimum MPI task per node ratio depends on the application and should always be experimented.</a:t>
            </a: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975120" y="1440000"/>
            <a:ext cx="1604880" cy="1479240"/>
          </a:xfrm>
          <a:prstGeom prst="rect">
            <a:avLst/>
          </a:prstGeom>
          <a:ln w="10800">
            <a:noFill/>
          </a:ln>
        </p:spPr>
      </p:pic>
      <p:sp>
        <p:nvSpPr>
          <p:cNvPr id="191" name="PlaceHolder 8"/>
          <p:cNvSpPr/>
          <p:nvPr/>
        </p:nvSpPr>
        <p:spPr>
          <a:xfrm>
            <a:off x="360000" y="22608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Best From Both Worlds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192960" y="2201040"/>
            <a:ext cx="4017960" cy="16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allows for inter-node  communication.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facilitates efficient inter-node reductions and sending of complex data structures.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 state synchronization is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explicit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CH" sz="16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436000" y="2201040"/>
            <a:ext cx="4318920" cy="16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allows for high performance intra-node threading.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provides an interface for the concurrent utilization of each SMP's shared memory;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 state synchronization is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implicit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CH" sz="1600" spc="-1" strike="noStrike">
              <a:latin typeface="Arial"/>
            </a:endParaRPr>
          </a:p>
        </p:txBody>
      </p:sp>
      <p:grpSp>
        <p:nvGrpSpPr>
          <p:cNvPr id="194" name="left-right-arrows 1"/>
          <p:cNvGrpSpPr/>
          <p:nvPr/>
        </p:nvGrpSpPr>
        <p:grpSpPr>
          <a:xfrm>
            <a:off x="4392000" y="2941560"/>
            <a:ext cx="720000" cy="262440"/>
            <a:chOff x="4392000" y="2941560"/>
            <a:chExt cx="720000" cy="262440"/>
          </a:xfrm>
        </p:grpSpPr>
        <p:sp>
          <p:nvSpPr>
            <p:cNvPr id="195" name=""/>
            <p:cNvSpPr/>
            <p:nvPr/>
          </p:nvSpPr>
          <p:spPr>
            <a:xfrm>
              <a:off x="4392000" y="2941560"/>
              <a:ext cx="389880" cy="26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5462"/>
                  </a:moveTo>
                  <a:lnTo>
                    <a:pt x="7212" y="5462"/>
                  </a:lnTo>
                  <a:lnTo>
                    <a:pt x="7212" y="0"/>
                  </a:lnTo>
                  <a:lnTo>
                    <a:pt x="0" y="10800"/>
                  </a:lnTo>
                  <a:lnTo>
                    <a:pt x="7212" y="21600"/>
                  </a:lnTo>
                  <a:lnTo>
                    <a:pt x="7212" y="16138"/>
                  </a:lnTo>
                  <a:lnTo>
                    <a:pt x="21600" y="16138"/>
                  </a:lnTo>
                  <a:close/>
                </a:path>
              </a:pathLst>
            </a:custGeom>
            <a:gradFill rotWithShape="0">
              <a:gsLst>
                <a:gs pos="0">
                  <a:srgbClr val="ff8000"/>
                </a:gs>
                <a:gs pos="100000">
                  <a:srgbClr val="ffdbb6"/>
                </a:gs>
              </a:gsLst>
              <a:lin ang="9000000"/>
            </a:gradFill>
            <a:ln w="72000">
              <a:solidFill>
                <a:srgbClr val="ffffff"/>
              </a:solidFill>
              <a:round/>
            </a:ln>
            <a:effectLst>
              <a:outerShdw dist="76320" dir="10800000" blurRad="0" rotWithShape="0">
                <a:srgbClr val="ff8000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"/>
            <p:cNvSpPr/>
            <p:nvPr/>
          </p:nvSpPr>
          <p:spPr>
            <a:xfrm>
              <a:off x="4722120" y="2941560"/>
              <a:ext cx="389880" cy="26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62"/>
                  </a:moveTo>
                  <a:lnTo>
                    <a:pt x="14424" y="5462"/>
                  </a:lnTo>
                  <a:lnTo>
                    <a:pt x="14424" y="0"/>
                  </a:lnTo>
                  <a:lnTo>
                    <a:pt x="21600" y="10800"/>
                  </a:lnTo>
                  <a:lnTo>
                    <a:pt x="14424" y="21600"/>
                  </a:lnTo>
                  <a:lnTo>
                    <a:pt x="14424" y="16138"/>
                  </a:lnTo>
                  <a:lnTo>
                    <a:pt x="0" y="16138"/>
                  </a:lnTo>
                  <a:close/>
                </a:path>
              </a:pathLst>
            </a:custGeom>
            <a:gradFill rotWithShape="0">
              <a:gsLst>
                <a:gs pos="0">
                  <a:srgbClr val="dee6ef"/>
                </a:gs>
                <a:gs pos="100000">
                  <a:srgbClr val="2a6099"/>
                </a:gs>
              </a:gsLst>
              <a:lin ang="9000000"/>
            </a:gradFill>
            <a:ln w="72000">
              <a:solidFill>
                <a:srgbClr val="ffffff"/>
              </a:solidFill>
              <a:round/>
            </a:ln>
            <a:effectLst>
              <a:outerShdw dist="76320" dir="0" blurRad="0" rotWithShape="0">
                <a:srgbClr val="2a6099"/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Programming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60000" y="1368000"/>
            <a:ext cx="9531720" cy="35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hybrid programming each process can have </a:t>
            </a:r>
            <a:r>
              <a:rPr b="1" lang="en-US" sz="1500" spc="-1" strike="noStrike">
                <a:solidFill>
                  <a:srgbClr val="c9211e"/>
                </a:solidFill>
                <a:latin typeface="Calibri"/>
                <a:ea typeface="DejaVu Sans"/>
              </a:rPr>
              <a:t>multiple threads executing simultaneously</a:t>
            </a:r>
            <a:endParaRPr b="0" lang="fr-CH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All</a:t>
            </a:r>
            <a:r>
              <a:rPr b="1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threads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within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a process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share</a:t>
            </a:r>
            <a:r>
              <a:rPr b="1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all MPI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r>
              <a:rPr b="1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Communicators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requests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etc.</a:t>
            </a:r>
            <a:endParaRPr b="0" lang="fr-CH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 defines 4 levels of thread safety: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MPI_THREAD_SINGLE 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thread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exists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MPI_THREAD_FUNNELED 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Multithreaded but only the master thread can make MPI calls Master is one that calls MPI_Init_thread()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MPI_THREAD_SERIALIZED: 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Multithreaded, but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one thread can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make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MPI calls at a time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MPI_THREAD_MULTIPLE: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Multithreaded and any thread can make MPI calls at any time. Use MPI_Init_thread instead of MPI_Init if more than single thread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/>
          <p:nvPr/>
        </p:nvSpPr>
        <p:spPr>
          <a:xfrm>
            <a:off x="1011240" y="1764000"/>
            <a:ext cx="7732440" cy="16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Fewer MPI processes for a given amount of cores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Improved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load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balance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All-to-all communication bottlenecks alleviated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Decreased memory consumption if an implementation uses replicated data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Additional parallelization levels may be available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Possibility for dedicating threads for different tasks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e.g. dedicated communication thread or parallel I/O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 parallelization patterns often easier to implement with OpenMP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680000" y="4105440"/>
            <a:ext cx="539568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Increased overhead from thread creation/destruction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More complicated programming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Code readability and maintainability issues</a:t>
            </a:r>
            <a:endParaRPr b="0" lang="fr-CH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 support in MPI and other libraries needs to be considered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27000" y="3829320"/>
            <a:ext cx="32806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Disadvantages of hybridization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1009080" y="1453320"/>
            <a:ext cx="46386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Potential advantages of the hybrid approach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16000" y="1476000"/>
            <a:ext cx="710640" cy="74448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780000" y="3888000"/>
            <a:ext cx="710640" cy="67032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17"/>
          <p:cNvSpPr/>
          <p:nvPr/>
        </p:nvSpPr>
        <p:spPr>
          <a:xfrm>
            <a:off x="36036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 Programming</a:t>
            </a:r>
            <a:endParaRPr b="0" lang="fr-CH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1872000" y="2844000"/>
            <a:ext cx="6467400" cy="14166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Calibri"/>
                <a:ea typeface="Songti SC"/>
              </a:rPr>
              <a:t>Hybrid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xamples</a:t>
            </a:r>
            <a:endParaRPr b="0" lang="fr-CH" sz="2600" spc="-1" strike="noStrike"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728000" y="2484720"/>
            <a:ext cx="1413360" cy="13971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7757280" y="2509200"/>
            <a:ext cx="1164600" cy="1115280"/>
          </a:xfrm>
          <a:prstGeom prst="rect">
            <a:avLst/>
          </a:prstGeom>
          <a:ln w="0">
            <a:noFill/>
          </a:ln>
        </p:spPr>
      </p:pic>
      <p:pic>
        <p:nvPicPr>
          <p:cNvPr id="209" name="Cycles- 8" descr=""/>
          <p:cNvPicPr/>
          <p:nvPr/>
        </p:nvPicPr>
        <p:blipFill>
          <a:blip r:embed="rId3"/>
          <a:stretch/>
        </p:blipFill>
        <p:spPr>
          <a:xfrm>
            <a:off x="7495200" y="2193120"/>
            <a:ext cx="1710360" cy="16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2023-09-24T15:22:13Z</dcterms:modified>
  <cp:revision>244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