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sldIdLst>
    <p:sldId id="504" r:id="rId2"/>
    <p:sldId id="505" r:id="rId3"/>
    <p:sldId id="509" r:id="rId4"/>
    <p:sldId id="508" r:id="rId5"/>
    <p:sldId id="507" r:id="rId6"/>
    <p:sldId id="506" r:id="rId7"/>
    <p:sldId id="511" r:id="rId8"/>
    <p:sldId id="512" r:id="rId9"/>
    <p:sldId id="514" r:id="rId10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504"/>
            <p14:sldId id="505"/>
            <p14:sldId id="509"/>
            <p14:sldId id="508"/>
            <p14:sldId id="507"/>
            <p14:sldId id="506"/>
            <p14:sldId id="511"/>
            <p14:sldId id="512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3"/>
    <a:srgbClr val="CFAFE7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6" autoAdjust="0"/>
    <p:restoredTop sz="90743" autoAdjust="0"/>
  </p:normalViewPr>
  <p:slideViewPr>
    <p:cSldViewPr showGuides="1">
      <p:cViewPr varScale="1">
        <p:scale>
          <a:sx n="107" d="100"/>
          <a:sy n="107" d="100"/>
        </p:scale>
        <p:origin x="1650" y="96"/>
      </p:cViewPr>
      <p:guideLst>
        <p:guide orient="horz" pos="1620"/>
        <p:guide orient="horz" pos="259"/>
        <p:guide orient="horz" pos="735"/>
        <p:guide orient="horz" pos="71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-2419"/>
    </p:cViewPr>
  </p:sorterViewPr>
  <p:notesViewPr>
    <p:cSldViewPr>
      <p:cViewPr varScale="1">
        <p:scale>
          <a:sx n="57" d="100"/>
          <a:sy n="57" d="100"/>
        </p:scale>
        <p:origin x="24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15/11/2018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8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812" r:id="rId4"/>
    <p:sldLayoutId id="2147483897" r:id="rId5"/>
    <p:sldLayoutId id="2147483798" r:id="rId6"/>
    <p:sldLayoutId id="2147483814" r:id="rId7"/>
    <p:sldLayoutId id="2147483815" r:id="rId8"/>
    <p:sldLayoutId id="214748392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1 </a:t>
            </a:r>
            <a:r>
              <a:rPr lang="fr-FR" dirty="0"/>
              <a:t>: POD </a:t>
            </a:r>
            <a:r>
              <a:rPr lang="fr-FR" dirty="0" smtClean="0"/>
              <a:t>linéaire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Construction d’une base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 indexation » d’une famille de problème à résoudre (temps et/ou paramètre)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BASE POD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357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2 : POD linéaire paramétrée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résolution rapide d’un problème physique paramétré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« indexation » d’une famille de problème à résoudre (temps et/ou paramètre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COEFFICIENTS (paramétriques) de la solution approchée sur BASE POD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Remarque : COEFFICIENTS est beaucoup plus petits que les solutions approchées exprimées sur MESH</a:t>
            </a:r>
          </a:p>
        </p:txBody>
      </p:sp>
    </p:spTree>
    <p:extLst>
      <p:ext uri="{BB962C8B-B14F-4D97-AF65-F5344CB8AC3E}">
        <p14:creationId xmlns:p14="http://schemas.microsoft.com/office/powerpoint/2010/main" val="21400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3 : POD linéaire paramétrée : exploitation en étude de sensibilité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étude de sensibilité rapide d’un problème physique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</a:t>
            </a:r>
            <a:r>
              <a:rPr lang="fr-FR" sz="1400" dirty="0"/>
              <a:t> indexation » d’une famille de problème à résoudre (temps et/ou paramètre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COEFFICIENTS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SENSIBILITE de la solution approchée par rapport aux paramètres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763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3238" y="411163"/>
            <a:ext cx="8389937" cy="432395"/>
          </a:xfrm>
        </p:spPr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4 : (Nissrine) POD géométrique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7504" y="984548"/>
            <a:ext cx="5256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résolution rapide d’un problème physique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REFERENCE TABULATION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NEW GEOMETRY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LOCAL HF SOLUTION FOR NEW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(PHYSICS) NAVIER-STOKES EQ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SOLUTION approchée, </a:t>
            </a:r>
            <a:r>
              <a:rPr lang="fr-FR" sz="1400" dirty="0"/>
              <a:t>représentée sur </a:t>
            </a:r>
            <a:r>
              <a:rPr lang="fr-FR" sz="1400" dirty="0" smtClean="0"/>
              <a:t>MESH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Remarque : la variabilité n’est pas paramétrable (D. Ryckelynck : dimension « infinie », N. </a:t>
            </a:r>
            <a:r>
              <a:rPr lang="fr-FR" sz="1400" dirty="0" err="1" smtClean="0"/>
              <a:t>Akkari</a:t>
            </a:r>
            <a:r>
              <a:rPr lang="fr-FR" sz="1400" dirty="0" smtClean="0"/>
              <a:t> : variations géométriques non </a:t>
            </a:r>
            <a:r>
              <a:rPr lang="fr-FR" sz="1400" dirty="0" err="1" smtClean="0"/>
              <a:t>paramétrisées</a:t>
            </a:r>
            <a:r>
              <a:rPr lang="fr-FR" sz="1400" dirty="0" smtClean="0"/>
              <a:t> en LES)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80111" y="984548"/>
            <a:ext cx="35463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WORKFLOW 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ROM for a </a:t>
            </a:r>
            <a:r>
              <a:rPr lang="fr-FR" sz="1400" dirty="0" err="1" smtClean="0"/>
              <a:t>reference</a:t>
            </a:r>
            <a:r>
              <a:rPr lang="fr-FR" sz="1400" dirty="0" smtClean="0"/>
              <a:t> </a:t>
            </a:r>
            <a:r>
              <a:rPr lang="fr-FR" sz="1400" dirty="0" err="1" smtClean="0"/>
              <a:t>geometry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approach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 Local HF solution for a new </a:t>
            </a:r>
            <a:r>
              <a:rPr lang="fr-FR" sz="1400" dirty="0" err="1" smtClean="0">
                <a:sym typeface="Wingdings" panose="05000000000000000000" pitchFamily="2" charset="2"/>
              </a:rPr>
              <a:t>geometry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ym typeface="Wingdings" panose="05000000000000000000" pitchFamily="2" charset="2"/>
              </a:rPr>
              <a:t>Gappy</a:t>
            </a:r>
            <a:r>
              <a:rPr lang="fr-FR" sz="1400" dirty="0" smtClean="0">
                <a:sym typeface="Wingdings" panose="05000000000000000000" pitchFamily="2" charset="2"/>
              </a:rPr>
              <a:t>-POD for </a:t>
            </a:r>
            <a:r>
              <a:rPr lang="fr-FR" sz="1400" dirty="0" err="1" smtClean="0">
                <a:sym typeface="Wingdings" panose="05000000000000000000" pitchFamily="2" charset="2"/>
              </a:rPr>
              <a:t>fluid</a:t>
            </a:r>
            <a:r>
              <a:rPr lang="fr-FR" sz="1400" dirty="0" smtClean="0">
                <a:sym typeface="Wingdings" panose="05000000000000000000" pitchFamily="2" charset="2"/>
              </a:rPr>
              <a:t> flow global </a:t>
            </a:r>
            <a:r>
              <a:rPr lang="fr-FR" sz="1400" dirty="0" err="1" smtClean="0">
                <a:sym typeface="Wingdings" panose="05000000000000000000" pitchFamily="2" charset="2"/>
              </a:rPr>
              <a:t>prediction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POD on </a:t>
            </a:r>
            <a:r>
              <a:rPr lang="fr-FR" sz="1400" dirty="0" err="1" smtClean="0">
                <a:sym typeface="Wingdings" panose="05000000000000000000" pitchFamily="2" charset="2"/>
              </a:rPr>
              <a:t>Gappy</a:t>
            </a:r>
            <a:r>
              <a:rPr lang="fr-FR" sz="1400" dirty="0" smtClean="0">
                <a:sym typeface="Wingdings" panose="05000000000000000000" pitchFamily="2" charset="2"/>
              </a:rPr>
              <a:t> flow </a:t>
            </a:r>
            <a:r>
              <a:rPr lang="fr-FR" sz="1400" dirty="0" err="1" smtClean="0">
                <a:sym typeface="Wingdings" panose="05000000000000000000" pitchFamily="2" charset="2"/>
              </a:rPr>
              <a:t>fields</a:t>
            </a:r>
            <a:r>
              <a:rPr lang="fr-FR" sz="1400" dirty="0" smtClean="0">
                <a:sym typeface="Wingdings" panose="05000000000000000000" pitchFamily="2" charset="2"/>
              </a:rPr>
              <a:t> Global and local new POD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ym typeface="Wingdings" panose="05000000000000000000" pitchFamily="2" charset="2"/>
              </a:rPr>
              <a:t>Galerkin</a:t>
            </a:r>
            <a:r>
              <a:rPr lang="fr-FR" sz="1400" dirty="0" smtClean="0">
                <a:sym typeface="Wingdings" panose="05000000000000000000" pitchFamily="2" charset="2"/>
              </a:rPr>
              <a:t> projection of NS EQ on local POD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New temporal </a:t>
            </a:r>
            <a:r>
              <a:rPr lang="fr-FR" sz="1400" dirty="0" err="1" smtClean="0">
                <a:sym typeface="Wingdings" panose="05000000000000000000" pitchFamily="2" charset="2"/>
              </a:rPr>
              <a:t>weights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Extrapolation of </a:t>
            </a:r>
            <a:r>
              <a:rPr lang="fr-FR" sz="1400" dirty="0" err="1" smtClean="0">
                <a:sym typeface="Wingdings" panose="05000000000000000000" pitchFamily="2" charset="2"/>
              </a:rPr>
              <a:t>these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weights</a:t>
            </a:r>
            <a:r>
              <a:rPr lang="fr-FR" sz="1400" dirty="0" smtClean="0">
                <a:sym typeface="Wingdings" panose="05000000000000000000" pitchFamily="2" charset="2"/>
              </a:rPr>
              <a:t> by the </a:t>
            </a:r>
            <a:r>
              <a:rPr lang="fr-FR" sz="1400" dirty="0" err="1" smtClean="0">
                <a:sym typeface="Wingdings" panose="05000000000000000000" pitchFamily="2" charset="2"/>
              </a:rPr>
              <a:t>reference</a:t>
            </a:r>
            <a:r>
              <a:rPr lang="fr-FR" sz="1400" smtClean="0">
                <a:sym typeface="Wingdings" panose="05000000000000000000" pitchFamily="2" charset="2"/>
              </a:rPr>
              <a:t> POD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0349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5 </a:t>
            </a:r>
            <a:r>
              <a:rPr lang="fr-FR" dirty="0"/>
              <a:t>: </a:t>
            </a:r>
            <a:r>
              <a:rPr lang="fr-FR" dirty="0" smtClean="0"/>
              <a:t>POD-ECM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</a:t>
            </a:r>
            <a:r>
              <a:rPr lang="fr-FR" sz="1400" dirty="0"/>
              <a:t>Etape offline de la POD-ECM </a:t>
            </a:r>
            <a:r>
              <a:rPr lang="fr-FR" sz="1400" dirty="0" smtClean="0"/>
              <a:t>(construction d’une base POD et hyperréduction des étapes d’intégration)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 indexation » d’une famille de problème à résoudre (temps et/ou paramètre)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QUADRATURE approchée {pi, </a:t>
            </a:r>
            <a:r>
              <a:rPr lang="fr-FR" sz="1400" dirty="0" err="1" smtClean="0"/>
              <a:t>wi</a:t>
            </a:r>
            <a:r>
              <a:rPr lang="fr-FR" sz="1400" dirty="0" smtClean="0"/>
              <a:t>}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4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6 : POD-ECM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: Etape </a:t>
            </a:r>
            <a:r>
              <a:rPr lang="fr-FR" sz="1400" dirty="0" smtClean="0"/>
              <a:t>online </a:t>
            </a:r>
            <a:r>
              <a:rPr lang="fr-FR" sz="1400" dirty="0"/>
              <a:t>de la POD-ECM </a:t>
            </a:r>
            <a:r>
              <a:rPr lang="fr-FR" sz="1400" dirty="0" smtClean="0"/>
              <a:t>(</a:t>
            </a:r>
            <a:r>
              <a:rPr lang="fr-FR" sz="1400" dirty="0"/>
              <a:t>résolution rapide d’un problème physique par </a:t>
            </a:r>
            <a:r>
              <a:rPr lang="fr-FR" sz="1400" dirty="0" smtClean="0"/>
              <a:t>POD-ECM)</a:t>
            </a:r>
            <a:endParaRPr lang="fr-FR" sz="1400" dirty="0"/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BC / </a:t>
            </a:r>
            <a:r>
              <a:rPr lang="fr-FR" sz="1400" dirty="0" smtClean="0"/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BASE </a:t>
            </a:r>
            <a:r>
              <a:rPr lang="fr-FR" sz="1400" dirty="0" smtClean="0"/>
              <a:t>POD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QUADRATURE </a:t>
            </a:r>
            <a:r>
              <a:rPr lang="fr-FR" sz="1400" dirty="0" smtClean="0"/>
              <a:t>approchée </a:t>
            </a:r>
            <a:r>
              <a:rPr lang="fr-FR" sz="1400" dirty="0"/>
              <a:t>{pi, </a:t>
            </a:r>
            <a:r>
              <a:rPr lang="fr-FR" sz="1400" dirty="0" err="1"/>
              <a:t>wi</a:t>
            </a:r>
            <a:r>
              <a:rPr lang="fr-FR" sz="14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SOLUTION approchée, représentée sur </a:t>
            </a:r>
            <a:r>
              <a:rPr lang="fr-FR" sz="1400" dirty="0" smtClean="0"/>
              <a:t>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QUANTITES DUALES sur pi (sigma, epsilon, variables internes de la loi de comportement)</a:t>
            </a:r>
            <a:endParaRPr lang="fr-FR" sz="1400" dirty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4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7 </a:t>
            </a:r>
            <a:r>
              <a:rPr lang="fr-FR" dirty="0" smtClean="0"/>
              <a:t>: PGD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119391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: Construction </a:t>
            </a:r>
            <a:r>
              <a:rPr lang="fr-FR" sz="1400" dirty="0" smtClean="0"/>
              <a:t>de bases PGD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« indexation » d’une famille de problème à résoudre (temps et/ou paramètre</a:t>
            </a:r>
            <a:r>
              <a:rPr lang="fr-FR" sz="1400" dirty="0" smtClean="0"/>
              <a:t>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/>
              <a:t>Sortie :</a:t>
            </a:r>
          </a:p>
          <a:p>
            <a:r>
              <a:rPr lang="fr-FR" sz="1400" dirty="0"/>
              <a:t>BASE PGD (espace)</a:t>
            </a:r>
          </a:p>
          <a:p>
            <a:r>
              <a:rPr lang="fr-FR" sz="1400" dirty="0"/>
              <a:t>BASE PGD </a:t>
            </a:r>
            <a:r>
              <a:rPr lang="fr-FR" sz="1400" dirty="0" smtClean="0"/>
              <a:t>(paramètres: coefficients paramétriques dans la vision POD)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8513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411164"/>
            <a:ext cx="8389937" cy="281752"/>
          </a:xfrm>
        </p:spPr>
        <p:txBody>
          <a:bodyPr/>
          <a:lstStyle/>
          <a:p>
            <a:r>
              <a:rPr lang="fr-FR" dirty="0" smtClean="0"/>
              <a:t>NIROM : Non Intrusive </a:t>
            </a:r>
            <a:r>
              <a:rPr lang="fr-FR" dirty="0" err="1" smtClean="0"/>
              <a:t>Reduced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Model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3239" y="4784948"/>
            <a:ext cx="7164386" cy="161694"/>
          </a:xfrm>
        </p:spPr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0825" y="4640932"/>
            <a:ext cx="235174" cy="324000"/>
          </a:xfrm>
        </p:spPr>
        <p:txBody>
          <a:bodyPr/>
          <a:lstStyle/>
          <a:p>
            <a:fld id="{733122C9-A0B9-462F-8757-0847AD287B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-1" y="4712619"/>
            <a:ext cx="503239" cy="231776"/>
          </a:xfrm>
        </p:spPr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09768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HFM </a:t>
            </a:r>
            <a:r>
              <a:rPr lang="fr-FR" sz="1000" dirty="0"/>
              <a:t>= ‘Zset’</a:t>
            </a:r>
          </a:p>
          <a:p>
            <a:r>
              <a:rPr lang="fr-FR" sz="1000" dirty="0" err="1" smtClean="0"/>
              <a:t>Reduction</a:t>
            </a:r>
            <a:r>
              <a:rPr lang="fr-FR" sz="1000" dirty="0" smtClean="0"/>
              <a:t> </a:t>
            </a:r>
            <a:r>
              <a:rPr lang="fr-FR" sz="1000" dirty="0"/>
              <a:t>= </a:t>
            </a:r>
            <a:r>
              <a:rPr lang="fr-FR" sz="1000" dirty="0" smtClean="0"/>
              <a:t>‘POD’</a:t>
            </a:r>
            <a:endParaRPr lang="fr-FR" sz="1000" dirty="0"/>
          </a:p>
          <a:p>
            <a:r>
              <a:rPr lang="fr-FR" sz="1000" dirty="0" err="1" smtClean="0"/>
              <a:t>Hyperreduction</a:t>
            </a:r>
            <a:r>
              <a:rPr lang="fr-FR" sz="1000" dirty="0" smtClean="0"/>
              <a:t> </a:t>
            </a:r>
            <a:r>
              <a:rPr lang="fr-FR" sz="1000" dirty="0"/>
              <a:t>= </a:t>
            </a:r>
            <a:r>
              <a:rPr lang="fr-FR" sz="1000" dirty="0" smtClean="0"/>
              <a:t>‘EIM’</a:t>
            </a:r>
            <a:endParaRPr lang="fr-FR" sz="1000" dirty="0"/>
          </a:p>
        </p:txBody>
      </p:sp>
      <p:sp>
        <p:nvSpPr>
          <p:cNvPr id="80" name="ZoneTexte 79"/>
          <p:cNvSpPr txBox="1"/>
          <p:nvPr/>
        </p:nvSpPr>
        <p:spPr>
          <a:xfrm>
            <a:off x="3275856" y="1064395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Mesh</a:t>
            </a:r>
            <a:endParaRPr lang="fr-FR" sz="1000" dirty="0" smtClean="0"/>
          </a:p>
          <a:p>
            <a:r>
              <a:rPr lang="fr-FR" sz="1000" dirty="0" err="1" smtClean="0"/>
              <a:t>Loading</a:t>
            </a:r>
            <a:endParaRPr lang="fr-FR" sz="1000" dirty="0" smtClean="0"/>
          </a:p>
          <a:p>
            <a:r>
              <a:rPr lang="fr-FR" sz="1000" dirty="0" smtClean="0"/>
              <a:t>Solution</a:t>
            </a:r>
          </a:p>
          <a:p>
            <a:r>
              <a:rPr lang="fr-FR" sz="1000" dirty="0" err="1" smtClean="0"/>
              <a:t>BehaviorEngine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7246205" y="106439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Sigma</a:t>
            </a:r>
          </a:p>
          <a:p>
            <a:r>
              <a:rPr lang="fr-FR" sz="1000" dirty="0" err="1" smtClean="0"/>
              <a:t>LocalTangentMatrix</a:t>
            </a:r>
            <a:endParaRPr lang="fr-FR" sz="1000" dirty="0"/>
          </a:p>
        </p:txBody>
      </p:sp>
      <p:sp>
        <p:nvSpPr>
          <p:cNvPr id="89" name="ZoneTexte 88"/>
          <p:cNvSpPr txBox="1"/>
          <p:nvPr/>
        </p:nvSpPr>
        <p:spPr>
          <a:xfrm>
            <a:off x="3131840" y="2571750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ReducedOrderBasis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7226150" y="2539933"/>
            <a:ext cx="1531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Approximate</a:t>
            </a:r>
            <a:r>
              <a:rPr lang="fr-FR" sz="1000" dirty="0" smtClean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GlobalTangentMatrix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InternalForces</a:t>
            </a:r>
            <a:endParaRPr lang="fr-FR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2123728" y="101822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SetHFM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5159102" y="93647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ComputeDualVariables</a:t>
            </a:r>
            <a:r>
              <a:rPr lang="fr-FR" sz="1000" dirty="0" smtClean="0"/>
              <a:t> (</a:t>
            </a:r>
            <a:r>
              <a:rPr lang="fr-FR" sz="1000" dirty="0" err="1" smtClean="0"/>
              <a:t>with</a:t>
            </a:r>
            <a:r>
              <a:rPr lang="fr-FR" sz="1000" dirty="0" smtClean="0"/>
              <a:t> Zmat)</a:t>
            </a:r>
            <a:endParaRPr lang="fr-FR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2537774" y="200979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</a:t>
            </a:r>
            <a:r>
              <a:rPr lang="fr-FR" sz="1000" dirty="0" err="1" smtClean="0"/>
              <a:t>Reduction</a:t>
            </a:r>
            <a:endParaRPr lang="fr-FR" sz="1000" dirty="0"/>
          </a:p>
        </p:txBody>
      </p:sp>
      <p:sp>
        <p:nvSpPr>
          <p:cNvPr id="98" name="ZoneTexte 97"/>
          <p:cNvSpPr txBox="1"/>
          <p:nvPr/>
        </p:nvSpPr>
        <p:spPr>
          <a:xfrm>
            <a:off x="6398058" y="203913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</a:t>
            </a:r>
            <a:r>
              <a:rPr lang="fr-FR" sz="1000" dirty="0" err="1" smtClean="0"/>
              <a:t>Hyperreduction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395536" y="1086124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3167844" y="1095060"/>
            <a:ext cx="1332148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7210201" y="1103126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3113838" y="2473259"/>
            <a:ext cx="1440160" cy="45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7226150" y="2473258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3"/>
            <a:endCxn id="99" idx="1"/>
          </p:cNvCxnSpPr>
          <p:nvPr/>
        </p:nvCxnSpPr>
        <p:spPr>
          <a:xfrm>
            <a:off x="1835696" y="1430837"/>
            <a:ext cx="1332148" cy="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9" idx="3"/>
            <a:endCxn id="100" idx="1"/>
          </p:cNvCxnSpPr>
          <p:nvPr/>
        </p:nvCxnSpPr>
        <p:spPr>
          <a:xfrm>
            <a:off x="4499992" y="1439773"/>
            <a:ext cx="2710209" cy="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3815916" y="1792551"/>
            <a:ext cx="18002" cy="68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00" idx="2"/>
            <a:endCxn id="102" idx="0"/>
          </p:cNvCxnSpPr>
          <p:nvPr/>
        </p:nvCxnSpPr>
        <p:spPr>
          <a:xfrm>
            <a:off x="7930281" y="1792551"/>
            <a:ext cx="15949" cy="68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861237" y="3479633"/>
            <a:ext cx="379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Online:</a:t>
            </a:r>
            <a:endParaRPr lang="fr-FR" sz="1000" dirty="0"/>
          </a:p>
          <a:p>
            <a:pPr lvl="1"/>
            <a:r>
              <a:rPr lang="fr-FR" sz="1000" dirty="0" err="1" smtClean="0"/>
              <a:t>Hyperreduction.ComputeReducedInternalForces</a:t>
            </a:r>
            <a:endParaRPr lang="fr-FR" sz="1000" dirty="0"/>
          </a:p>
          <a:p>
            <a:pPr lvl="1"/>
            <a:r>
              <a:rPr lang="fr-FR" sz="1000" dirty="0" err="1" smtClean="0"/>
              <a:t>Hyperreduction.ComputeReducedGlobalTangentMatrix</a:t>
            </a:r>
            <a:endParaRPr lang="fr-FR" sz="1000" dirty="0"/>
          </a:p>
          <a:p>
            <a:r>
              <a:rPr lang="fr-FR" sz="1000" dirty="0" err="1" smtClean="0"/>
              <a:t>Mesh</a:t>
            </a:r>
            <a:endParaRPr lang="fr-FR" sz="1000" dirty="0" smtClean="0"/>
          </a:p>
          <a:p>
            <a:r>
              <a:rPr lang="fr-FR" sz="1000" dirty="0" err="1" smtClean="0"/>
              <a:t>Reduction.ReducedOrderBasis</a:t>
            </a:r>
            <a:endParaRPr lang="fr-FR" sz="1000" dirty="0" smtClean="0"/>
          </a:p>
          <a:p>
            <a:r>
              <a:rPr lang="fr-FR" sz="1000" dirty="0" err="1" smtClean="0"/>
              <a:t>PlotReducedSolution</a:t>
            </a:r>
            <a:endParaRPr lang="fr-FR" sz="1000" dirty="0" smtClean="0"/>
          </a:p>
          <a:p>
            <a:pPr lvl="1"/>
            <a:r>
              <a:rPr lang="fr-FR" sz="1000" dirty="0" smtClean="0"/>
              <a:t>(</a:t>
            </a:r>
            <a:r>
              <a:rPr lang="fr-FR" sz="1000" dirty="0" err="1" smtClean="0"/>
              <a:t>generates</a:t>
            </a:r>
            <a:r>
              <a:rPr lang="fr-FR" sz="1000" dirty="0" smtClean="0"/>
              <a:t> .</a:t>
            </a:r>
            <a:r>
              <a:rPr lang="fr-FR" sz="1000" dirty="0" err="1" smtClean="0"/>
              <a:t>geof</a:t>
            </a:r>
            <a:r>
              <a:rPr lang="fr-FR" sz="1000" dirty="0" smtClean="0"/>
              <a:t>, .ut, .</a:t>
            </a:r>
            <a:r>
              <a:rPr lang="fr-FR" sz="1000" dirty="0" err="1" smtClean="0"/>
              <a:t>node</a:t>
            </a:r>
            <a:r>
              <a:rPr lang="fr-FR" sz="1000" dirty="0" smtClean="0"/>
              <a:t> + paraview </a:t>
            </a:r>
            <a:r>
              <a:rPr lang="fr-FR" sz="1000" dirty="0" err="1" smtClean="0"/>
              <a:t>visualization</a:t>
            </a:r>
            <a:r>
              <a:rPr lang="fr-FR" sz="1000" dirty="0" smtClean="0"/>
              <a:t>)</a:t>
            </a:r>
          </a:p>
          <a:p>
            <a:endParaRPr lang="fr-FR" sz="1000" dirty="0"/>
          </a:p>
        </p:txBody>
      </p:sp>
      <p:sp>
        <p:nvSpPr>
          <p:cNvPr id="107" name="Rectangle 106"/>
          <p:cNvSpPr/>
          <p:nvPr/>
        </p:nvSpPr>
        <p:spPr>
          <a:xfrm>
            <a:off x="861238" y="3468075"/>
            <a:ext cx="3790291" cy="126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79512" y="6995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OFFLINE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17104" y="3077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NIROM : Non Intrusive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Model : Diagrammes activité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026" name="Picture 2" descr="C:\Users\D582428\Documents\Projets\DDV_Aubes_HP\HDF5_EDF\diag_activite_NIROM_On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5606"/>
            <a:ext cx="3739459" cy="30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835696" y="71274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OFFLINE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17693" y="7076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ONLINE</a:t>
            </a:r>
            <a:endParaRPr lang="fr-FR" dirty="0"/>
          </a:p>
        </p:txBody>
      </p:sp>
      <p:pic>
        <p:nvPicPr>
          <p:cNvPr id="1027" name="Picture 3" descr="C:\Users\D582428\Documents\Projets\DDV_Aubes_HP\HDF5_EDF\diag_activite_NIROM_Off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6811"/>
            <a:ext cx="3456384" cy="364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FEBAFEE-789F-4B4B-A955-180A88C164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Pres_F-Coudon_6-03</Template>
  <TotalTime>4763</TotalTime>
  <Words>472</Words>
  <Application>Microsoft Office PowerPoint</Application>
  <PresentationFormat>Affichage à l'écran (16:9)</PresentationFormat>
  <Paragraphs>171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Wingdings</vt:lpstr>
      <vt:lpstr>Wingdings 2</vt:lpstr>
      <vt:lpstr>SAFRAN_Bleu</vt:lpstr>
      <vt:lpstr>Scénario 1 : POD linéaire : construction</vt:lpstr>
      <vt:lpstr>Scénario 2 : POD linéaire paramétrée : exploitation</vt:lpstr>
      <vt:lpstr>Scénario 3 : POD linéaire paramétrée : exploitation en étude de sensibilité</vt:lpstr>
      <vt:lpstr>Scénario 4 : (Nissrine) POD géométrique</vt:lpstr>
      <vt:lpstr>Scénario 5 : POD-ECM : construction</vt:lpstr>
      <vt:lpstr>Scénario 6 : POD-ECM : exploitation</vt:lpstr>
      <vt:lpstr>Scénario 7 : PGD : construction</vt:lpstr>
      <vt:lpstr>NIROM : Non Intrusive Reduced Order Model</vt:lpstr>
      <vt:lpstr>NIROM : Non Intrusive Reduced Order Model : Diagrammes activité</vt:lpstr>
    </vt:vector>
  </TitlesOfParts>
  <Manager>SAFRAN</Manager>
  <Company>Safran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de la durée de vie : aubes de turbines HP</dc:title>
  <dc:subject>SAFRAN</dc:subject>
  <dc:creator>COUDON Florent (SAFRAN)</dc:creator>
  <cp:lastModifiedBy>FERTE GUILHEM</cp:lastModifiedBy>
  <cp:revision>893</cp:revision>
  <cp:lastPrinted>2017-05-24T10:55:11Z</cp:lastPrinted>
  <dcterms:created xsi:type="dcterms:W3CDTF">2017-02-27T13:54:23Z</dcterms:created>
  <dcterms:modified xsi:type="dcterms:W3CDTF">2018-11-15T12:05:02Z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cde1f19d-75c2-4741-be0f-a8892a17c358</vt:lpwstr>
  </property>
  <property fmtid="{D5CDD505-2E9C-101B-9397-08002B2CF9AE}" pid="3" name="Confidentiality">
    <vt:lpwstr>C2</vt:lpwstr>
  </property>
  <property fmtid="{D5CDD505-2E9C-101B-9397-08002B2CF9AE}" pid="4" name="Mentions">
    <vt:lpwstr>N</vt:lpwstr>
  </property>
</Properties>
</file>