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8" r:id="rId6"/>
    <p:sldMasterId id="2147483907" r:id="rId7"/>
    <p:sldMasterId id="2147483916" r:id="rId8"/>
  </p:sldMasterIdLst>
  <p:notesMasterIdLst>
    <p:notesMasterId r:id="rId10"/>
  </p:notesMasterIdLst>
  <p:sldIdLst>
    <p:sldId id="457" r:id="rId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FRAN_Bleu" id="{1586124D-6FE6-4F7A-BAA3-1A64DCEA8F8D}">
          <p14:sldIdLst>
            <p14:sldId id="457"/>
          </p14:sldIdLst>
        </p14:section>
        <p14:section name="SAFRAN_Orange" id="{D8F3042B-97C2-4D50-8FF8-D94D3054BC85}">
          <p14:sldIdLst/>
        </p14:section>
        <p14:section name="SAFRAN_Vert_foncé" id="{E8FFF585-2E74-4CFD-AA84-2D56271D5136}">
          <p14:sldIdLst/>
        </p14:section>
        <p14:section name="SAFRAN_Vert" id="{AEAED9FF-D98E-4A8B-A1BA-F0602EA03F85}">
          <p14:sldIdLst/>
        </p14:section>
        <p14:section name="Méthodologie" id="{B59A9594-C203-4CF9-AEF4-0E1940CD21E7}">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735">
          <p15:clr>
            <a:srgbClr val="A4A3A4"/>
          </p15:clr>
        </p15:guide>
        <p15:guide id="4" orient="horz" pos="713">
          <p15:clr>
            <a:srgbClr val="A4A3A4"/>
          </p15:clr>
        </p15:guide>
        <p15:guide id="5" orient="horz" pos="2913">
          <p15:clr>
            <a:srgbClr val="A4A3A4"/>
          </p15:clr>
        </p15:guide>
        <p15:guide id="6" orient="horz" pos="3094">
          <p15:clr>
            <a:srgbClr val="A4A3A4"/>
          </p15:clr>
        </p15:guide>
        <p15:guide id="7" orient="horz" pos="2595">
          <p15:clr>
            <a:srgbClr val="A4A3A4"/>
          </p15:clr>
        </p15:guide>
        <p15:guide id="8" orient="horz" pos="158">
          <p15:clr>
            <a:srgbClr val="A4A3A4"/>
          </p15:clr>
        </p15:guide>
        <p15:guide id="9" orient="horz" pos="2459">
          <p15:clr>
            <a:srgbClr val="A4A3A4"/>
          </p15:clr>
        </p15:guide>
        <p15:guide id="10" orient="horz" pos="2777">
          <p15:clr>
            <a:srgbClr val="A4A3A4"/>
          </p15:clr>
        </p15:guide>
        <p15:guide id="11" orient="horz" pos="1030">
          <p15:clr>
            <a:srgbClr val="A4A3A4"/>
          </p15:clr>
        </p15:guide>
        <p15:guide id="12" pos="2880">
          <p15:clr>
            <a:srgbClr val="A4A3A4"/>
          </p15:clr>
        </p15:guide>
        <p15:guide id="13" pos="317">
          <p15:clr>
            <a:srgbClr val="A4A3A4"/>
          </p15:clr>
        </p15:guide>
        <p15:guide id="14" pos="5103">
          <p15:clr>
            <a:srgbClr val="A4A3A4"/>
          </p15:clr>
        </p15:guide>
        <p15:guide id="15" pos="5715">
          <p15:clr>
            <a:srgbClr val="A4A3A4"/>
          </p15:clr>
        </p15:guide>
        <p15:guide id="16" pos="657">
          <p15:clr>
            <a:srgbClr val="A4A3A4"/>
          </p15:clr>
        </p15:guide>
        <p15:guide id="17" pos="748">
          <p15:clr>
            <a:srgbClr val="A4A3A4"/>
          </p15:clr>
        </p15:guide>
        <p15:guide id="18" pos="907">
          <p15:clr>
            <a:srgbClr val="A4A3A4"/>
          </p15:clr>
        </p15:guide>
        <p15:guide id="19" pos="4830">
          <p15:clr>
            <a:srgbClr val="A4A3A4"/>
          </p15:clr>
        </p15:guide>
        <p15:guide id="20" pos="5443">
          <p15:clr>
            <a:srgbClr val="A4A3A4"/>
          </p15:clr>
        </p15:guide>
        <p15:guide id="21" pos="158">
          <p15:clr>
            <a:srgbClr val="A4A3A4"/>
          </p15:clr>
        </p15:guide>
        <p15:guide id="22" pos="5602">
          <p15:clr>
            <a:srgbClr val="A4A3A4"/>
          </p15:clr>
        </p15:guide>
        <p15:guide id="23" pos="3674">
          <p15:clr>
            <a:srgbClr val="A4A3A4"/>
          </p15:clr>
        </p15:guide>
        <p15:guide id="24" pos="2086">
          <p15:clr>
            <a:srgbClr val="A4A3A4"/>
          </p15:clr>
        </p15:guide>
        <p15:guide id="25" pos="3175">
          <p15:clr>
            <a:srgbClr val="A4A3A4"/>
          </p15:clr>
        </p15:guide>
        <p15:guide id="26" pos="26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152" d="100"/>
          <a:sy n="152" d="100"/>
        </p:scale>
        <p:origin x="444" y="138"/>
      </p:cViewPr>
      <p:guideLst>
        <p:guide orient="horz" pos="1620"/>
        <p:guide orient="horz" pos="259"/>
        <p:guide orient="horz" pos="735"/>
        <p:guide orient="horz" pos="713"/>
        <p:guide orient="horz" pos="2913"/>
        <p:guide orient="horz" pos="3094"/>
        <p:guide orient="horz" pos="2595"/>
        <p:guide orient="horz" pos="158"/>
        <p:guide orient="horz" pos="2459"/>
        <p:guide orient="horz" pos="2777"/>
        <p:guide orient="horz" pos="1030"/>
        <p:guide pos="2880"/>
        <p:guide pos="317"/>
        <p:guide pos="5103"/>
        <p:guide pos="5715"/>
        <p:guide pos="657"/>
        <p:guide pos="748"/>
        <p:guide pos="907"/>
        <p:guide pos="4830"/>
        <p:guide pos="5443"/>
        <p:guide pos="158"/>
        <p:guide pos="5602"/>
        <p:guide pos="3674"/>
        <p:guide pos="2086"/>
        <p:guide pos="3175"/>
        <p:guide pos="2631"/>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27/06/2018</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72288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93088" y="1717923"/>
            <a:ext cx="2157824" cy="1707654"/>
          </a:xfrm>
          <a:prstGeom prst="rect">
            <a:avLst/>
          </a:prstGeom>
        </p:spPr>
      </p:pic>
    </p:spTree>
    <p:extLst>
      <p:ext uri="{BB962C8B-B14F-4D97-AF65-F5344CB8AC3E}">
        <p14:creationId xmlns:p14="http://schemas.microsoft.com/office/powerpoint/2010/main" val="1745957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0139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507217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3577483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40000" y="1635125"/>
            <a:ext cx="6227625"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79768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894354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95808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532949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603709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191215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329048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8434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829053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5252934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42625480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28043319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38002288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972372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29889703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86915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67854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758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088743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40174162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708268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2451762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30925059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858994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2228027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3458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noProof="0" dirty="0"/>
          </a:p>
        </p:txBody>
      </p:sp>
      <p:sp>
        <p:nvSpPr>
          <p:cNvPr id="5" name="Espace réservé de la date 4"/>
          <p:cNvSpPr>
            <a:spLocks noGrp="1"/>
          </p:cNvSpPr>
          <p:nvPr>
            <p:ph type="dt" sz="half" idx="10"/>
          </p:nvPr>
        </p:nvSpPr>
        <p:spPr bwMode="gray"/>
        <p:txBody>
          <a:bodyPr/>
          <a:lstStyle/>
          <a:p>
            <a:r>
              <a:rPr lang="fr-FR" noProof="0" dirty="0" smtClean="0"/>
              <a:t>Jour/mois/année</a:t>
            </a:r>
            <a:endParaRPr lang="fr-FR" noProof="0" dirty="0"/>
          </a:p>
        </p:txBody>
      </p:sp>
      <p:sp>
        <p:nvSpPr>
          <p:cNvPr id="6" name="Espace réservé du pied de page 5"/>
          <p:cNvSpPr>
            <a:spLocks noGrp="1"/>
          </p:cNvSpPr>
          <p:nvPr>
            <p:ph type="ftr" sz="quarter" idx="11"/>
          </p:nvPr>
        </p:nvSpPr>
        <p:spPr bwMode="gray"/>
        <p:txBody>
          <a:bodyPr/>
          <a:lstStyle/>
          <a:p>
            <a:pPr algn="l"/>
            <a:r>
              <a:rPr lang="fr-FR" noProof="0" dirty="0" smtClean="0"/>
              <a:t>Safran nom de l’activité / Date / Direction (menu "Insertion / En-tête et pied de page")</a:t>
            </a:r>
            <a:endParaRPr lang="fr-FR" noProof="0"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noProof="0" smtClean="0"/>
              <a:pPr/>
              <a:t>‹N°›</a:t>
            </a:fld>
            <a:endParaRPr lang="fr-FR" noProof="0" dirty="0"/>
          </a:p>
        </p:txBody>
      </p:sp>
      <p:sp>
        <p:nvSpPr>
          <p:cNvPr id="8" name="Espace réservé du texte 7"/>
          <p:cNvSpPr>
            <a:spLocks noGrp="1"/>
          </p:cNvSpPr>
          <p:nvPr>
            <p:ph type="body" sz="quarter" idx="13" hasCustomPrompt="1"/>
          </p:nvPr>
        </p:nvSpPr>
        <p:spPr bwMode="gray">
          <a:xfrm>
            <a:off x="1439863" y="1131889"/>
            <a:ext cx="7453312" cy="3492500"/>
          </a:xfrm>
        </p:spPr>
        <p:txBody>
          <a:bodyPr/>
          <a:lstStyle>
            <a:lvl1pPr marL="0" indent="0">
              <a:buSzPct val="25000"/>
              <a:buFontTx/>
              <a:buBlip>
                <a:blip r:embed="rId2"/>
              </a:buBlip>
              <a:defRPr cap="all" baseline="0">
                <a:solidFill>
                  <a:schemeClr val="accent2"/>
                </a:solidFill>
              </a:defRPr>
            </a:lvl1pPr>
          </a:lstStyle>
          <a:p>
            <a:pPr lvl="0"/>
            <a:r>
              <a:rPr lang="fr-FR" noProof="0" dirty="0" smtClean="0"/>
              <a:t>Texte</a:t>
            </a:r>
          </a:p>
        </p:txBody>
      </p:sp>
    </p:spTree>
    <p:extLst>
      <p:ext uri="{BB962C8B-B14F-4D97-AF65-F5344CB8AC3E}">
        <p14:creationId xmlns:p14="http://schemas.microsoft.com/office/powerpoint/2010/main" val="68103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Espace réservé de la date 8"/>
          <p:cNvSpPr>
            <a:spLocks noGrp="1"/>
          </p:cNvSpPr>
          <p:nvPr>
            <p:ph type="dt" sz="half" idx="16"/>
          </p:nvPr>
        </p:nvSpPr>
        <p:spPr bwMode="gray"/>
        <p:txBody>
          <a:bodyPr/>
          <a:lstStyle/>
          <a:p>
            <a:r>
              <a:rPr lang="fr-FR" noProof="0" dirty="0" smtClean="0"/>
              <a:t>Jour/mois/année</a:t>
            </a:r>
            <a:endParaRPr lang="fr-FR" noProof="0" dirty="0"/>
          </a:p>
        </p:txBody>
      </p:sp>
      <p:sp>
        <p:nvSpPr>
          <p:cNvPr id="14" name="Espace réservé du pied de page 13"/>
          <p:cNvSpPr>
            <a:spLocks noGrp="1"/>
          </p:cNvSpPr>
          <p:nvPr>
            <p:ph type="ftr" sz="quarter" idx="17"/>
          </p:nvPr>
        </p:nvSpPr>
        <p:spPr bwMode="gray"/>
        <p:txBody>
          <a:bodyPr/>
          <a:lstStyle/>
          <a:p>
            <a:pPr algn="l"/>
            <a:r>
              <a:rPr lang="fr-FR" noProof="0" dirty="0" smtClean="0"/>
              <a:t>Safran nom de l’activité / Date / Direction (menu "Insertion / En-tête et pied de page")</a:t>
            </a:r>
            <a:endParaRPr lang="fr-FR" noProof="0"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noProof="0" smtClean="0"/>
              <a:pPr/>
              <a:t>‹N°›</a:t>
            </a:fld>
            <a:endParaRPr lang="fr-FR" noProof="0"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noProof="0" dirty="0" smtClean="0"/>
              <a:t>Titre de la partie</a:t>
            </a:r>
          </a:p>
          <a:p>
            <a:pPr lvl="1"/>
            <a:r>
              <a:rPr lang="fr-FR" noProof="0"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Titre 1"/>
          <p:cNvSpPr>
            <a:spLocks noGrp="1"/>
          </p:cNvSpPr>
          <p:nvPr>
            <p:ph type="title" hasCustomPrompt="1"/>
          </p:nvPr>
        </p:nvSpPr>
        <p:spPr bwMode="gray">
          <a:xfrm>
            <a:off x="1439652"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35054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1079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5124"/>
            <a:ext cx="3852862" cy="247994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979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4147866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jpe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image" Target="../media/image1.jpeg"/><Relationship Id="rId5" Type="http://schemas.openxmlformats.org/officeDocument/2006/relationships/slideLayout" Target="../slideLayouts/slideLayout34.xml"/><Relationship Id="rId10" Type="http://schemas.openxmlformats.org/officeDocument/2006/relationships/theme" Target="../theme/theme4.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6"/>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1" r:id="rId3"/>
    <p:sldLayoutId id="2147483926" r:id="rId4"/>
    <p:sldLayoutId id="2147483927" r:id="rId5"/>
    <p:sldLayoutId id="2147483812" r:id="rId6"/>
    <p:sldLayoutId id="2147483897" r:id="rId7"/>
    <p:sldLayoutId id="2147483798" r:id="rId8"/>
    <p:sldLayoutId id="2147483814" r:id="rId9"/>
    <p:sldLayoutId id="2147483815" r:id="rId10"/>
    <p:sldLayoutId id="2147483925" r:id="rId11"/>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7338" indent="-142875"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6945266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29" r:id="rId4"/>
    <p:sldLayoutId id="2147483902" r:id="rId5"/>
    <p:sldLayoutId id="2147483903" r:id="rId6"/>
    <p:sldLayoutId id="2147483904" r:id="rId7"/>
    <p:sldLayoutId id="2147483905" r:id="rId8"/>
    <p:sldLayoutId id="2147483906"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57507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31" r:id="rId4"/>
    <p:sldLayoutId id="2147483911" r:id="rId5"/>
    <p:sldLayoutId id="2147483912" r:id="rId6"/>
    <p:sldLayoutId id="2147483913" r:id="rId7"/>
    <p:sldLayoutId id="2147483914" r:id="rId8"/>
    <p:sldLayoutId id="2147483915"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3753131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33" r:id="rId4"/>
    <p:sldLayoutId id="2147483920" r:id="rId5"/>
    <p:sldLayoutId id="2147483921" r:id="rId6"/>
    <p:sldLayoutId id="2147483922" r:id="rId7"/>
    <p:sldLayoutId id="2147483923" r:id="rId8"/>
    <p:sldLayoutId id="2147483924"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tabLst>
          <a:tab pos="1973263" algn="l"/>
        </a:tabLst>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Espace réservé du contenu 8"/>
              <p:cNvSpPr>
                <a:spLocks noGrp="1"/>
              </p:cNvSpPr>
              <p:nvPr>
                <p:ph idx="1"/>
              </p:nvPr>
            </p:nvSpPr>
            <p:spPr>
              <a:xfrm>
                <a:off x="485999" y="850474"/>
                <a:ext cx="8389937" cy="4025531"/>
              </a:xfrm>
            </p:spPr>
            <p:txBody>
              <a:bodyPr/>
              <a:lstStyle/>
              <a:p>
                <a:r>
                  <a:rPr lang="fr-FR" dirty="0" smtClean="0"/>
                  <a:t>Etapes offline - online.</a:t>
                </a:r>
              </a:p>
              <a:p>
                <a:pPr lvl="1"/>
                <a:r>
                  <a:rPr lang="fr-FR" dirty="0" smtClean="0"/>
                  <a:t>L’étape offline : </a:t>
                </a:r>
                <a:r>
                  <a:rPr lang="fr-FR" dirty="0" err="1" smtClean="0"/>
                  <a:t>pre</a:t>
                </a:r>
                <a:r>
                  <a:rPr lang="fr-FR" dirty="0" smtClean="0"/>
                  <a:t>-calculs sans avoir connaissance du point d’intérêt </a:t>
                </a:r>
              </a:p>
              <a:p>
                <a:pPr lvl="1"/>
                <a:r>
                  <a:rPr lang="fr-FR" dirty="0" smtClean="0"/>
                  <a:t>L’étape online : le calculs restant afin d’avoir la quantité d’intérêt </a:t>
                </a:r>
              </a:p>
              <a:p>
                <a:pPr lvl="1"/>
                <a:endParaRPr lang="fr-FR" dirty="0"/>
              </a:p>
              <a:p>
                <a:pPr lvl="1"/>
                <a:endParaRPr lang="fr-FR" dirty="0" smtClean="0"/>
              </a:p>
              <a:p>
                <a:pPr lvl="1"/>
                <a:endParaRPr lang="fr-FR" dirty="0"/>
              </a:p>
              <a:p>
                <a:pPr lvl="1"/>
                <a:endParaRPr lang="fr-FR" dirty="0" smtClean="0"/>
              </a:p>
              <a:p>
                <a:pPr lvl="1"/>
                <a:endParaRPr lang="fr-FR" dirty="0" smtClean="0"/>
              </a:p>
              <a:p>
                <a:pPr lvl="1"/>
                <a:r>
                  <a:rPr lang="fr-FR" dirty="0" smtClean="0"/>
                  <a:t>Modèle </a:t>
                </a:r>
                <a:r>
                  <a:rPr lang="fr-FR" dirty="0" err="1" smtClean="0"/>
                  <a:t>Fem</a:t>
                </a:r>
                <a:r>
                  <a:rPr lang="fr-FR" dirty="0" smtClean="0"/>
                  <a:t> (</a:t>
                </a:r>
                <a:r>
                  <a:rPr lang="fr-FR" dirty="0" err="1" smtClean="0"/>
                  <a:t>mesh</a:t>
                </a:r>
                <a:r>
                  <a:rPr lang="fr-FR" dirty="0" smtClean="0"/>
                  <a:t>, BC, IC, Physique) (actuellement dans le modèle MED)</a:t>
                </a:r>
              </a:p>
              <a:p>
                <a:pPr lvl="1"/>
                <a:endParaRPr lang="fr-FR" dirty="0" smtClean="0"/>
              </a:p>
              <a:p>
                <a:pPr lvl="1"/>
                <a:r>
                  <a:rPr lang="fr-FR" dirty="0" smtClean="0"/>
                  <a:t>Définition des paramètres [intervalle continue]/[espace indexé]. </a:t>
                </a:r>
              </a:p>
              <a:p>
                <a:pPr lvl="2"/>
                <a:r>
                  <a:rPr lang="fr-FR" dirty="0"/>
                  <a:t>Définition explicite de l’espace </a:t>
                </a:r>
                <a:r>
                  <a:rPr lang="fr-FR" dirty="0" smtClean="0"/>
                  <a:t>paramétrique (points/triangles</a:t>
                </a:r>
                <a:r>
                  <a:rPr lang="fr-FR" dirty="0"/>
                  <a:t>)</a:t>
                </a:r>
              </a:p>
              <a:p>
                <a:pPr lvl="2"/>
                <a:r>
                  <a:rPr lang="fr-FR" dirty="0" smtClean="0"/>
                  <a:t>Produit tensoriel de sous-espaces (1D X 1D)</a:t>
                </a:r>
              </a:p>
              <a:p>
                <a:pPr lvl="1"/>
                <a:endParaRPr lang="fr-FR" dirty="0" smtClean="0"/>
              </a:p>
              <a:p>
                <a:pPr lvl="1"/>
                <a:r>
                  <a:rPr lang="fr-FR" dirty="0" err="1" smtClean="0"/>
                  <a:t>Snapshots</a:t>
                </a:r>
                <a:r>
                  <a:rPr lang="fr-FR" dirty="0" smtClean="0"/>
                  <a:t> : solutions </a:t>
                </a:r>
                <a14:m>
                  <m:oMath xmlns:m="http://schemas.openxmlformats.org/officeDocument/2006/math">
                    <m:sSubSup>
                      <m:sSubSupPr>
                        <m:ctrlPr>
                          <a:rPr lang="fr-FR" i="1">
                            <a:latin typeface="Cambria Math" panose="02040503050406030204" pitchFamily="18" charset="0"/>
                          </a:rPr>
                        </m:ctrlPr>
                      </m:sSubSupPr>
                      <m:e>
                        <m:r>
                          <a:rPr lang="fr-FR" b="0" i="1" smtClean="0">
                            <a:latin typeface="Cambria Math" panose="02040503050406030204" pitchFamily="18" charset="0"/>
                          </a:rPr>
                          <m:t>𝑓</m:t>
                        </m:r>
                      </m:e>
                      <m:sub>
                        <m:r>
                          <a:rPr lang="fr-FR" b="0" i="1" smtClean="0">
                            <a:latin typeface="Cambria Math" panose="02040503050406030204" pitchFamily="18" charset="0"/>
                          </a:rPr>
                          <m:t>𝑖</m:t>
                        </m:r>
                      </m:sub>
                      <m:sup>
                        <m:r>
                          <a:rPr lang="fr-FR" b="0" i="1" smtClean="0">
                            <a:latin typeface="Cambria Math" panose="02040503050406030204" pitchFamily="18" charset="0"/>
                          </a:rPr>
                          <m:t>𝑐</m:t>
                        </m:r>
                      </m:sup>
                    </m:sSubSup>
                    <m:r>
                      <a:rPr lang="fr-FR" b="0" i="1" smtClean="0">
                        <a:latin typeface="Cambria Math" panose="02040503050406030204" pitchFamily="18" charset="0"/>
                      </a:rPr>
                      <m:t>(</m:t>
                    </m:r>
                    <m:acc>
                      <m:accPr>
                        <m:chr m:val="̅"/>
                        <m:ctrlPr>
                          <a:rPr lang="fr-FR" b="0" i="1" smtClean="0">
                            <a:latin typeface="Cambria Math" panose="02040503050406030204" pitchFamily="18" charset="0"/>
                          </a:rPr>
                        </m:ctrlPr>
                      </m:accPr>
                      <m:e>
                        <m:r>
                          <a:rPr lang="fr-FR" b="0" i="1" smtClean="0">
                            <a:latin typeface="Cambria Math" panose="02040503050406030204" pitchFamily="18" charset="0"/>
                          </a:rPr>
                          <m:t>𝑥</m:t>
                        </m:r>
                      </m:e>
                    </m:acc>
                    <m:r>
                      <a:rPr lang="fr-FR" b="0" i="1" smtClean="0">
                        <a:latin typeface="Cambria Math" panose="02040503050406030204" pitchFamily="18" charset="0"/>
                      </a:rPr>
                      <m:t>) </m:t>
                    </m:r>
                  </m:oMath>
                </a14:m>
                <a:r>
                  <a:rPr lang="fr-FR" dirty="0" smtClean="0"/>
                  <a:t>(primales/duales) associé à  une coordonné paramétrique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𝑃</m:t>
                        </m:r>
                      </m:e>
                      <m:sub>
                        <m:r>
                          <a:rPr lang="fr-FR" i="1" smtClean="0">
                            <a:latin typeface="Cambria Math" panose="02040503050406030204" pitchFamily="18" charset="0"/>
                          </a:rPr>
                          <m:t>𝑖</m:t>
                        </m:r>
                      </m:sub>
                    </m:sSub>
                  </m:oMath>
                </a14:m>
                <a:r>
                  <a:rPr lang="fr-FR" dirty="0" smtClean="0"/>
                  <a:t> </a:t>
                </a:r>
                <a:endParaRPr lang="fr-FR" dirty="0"/>
              </a:p>
              <a:p>
                <a:pPr lvl="2"/>
                <a:r>
                  <a:rPr lang="fr-FR" dirty="0" smtClean="0"/>
                  <a:t>Base : fonctions de l’espace et/ou temps/paramètres : </a:t>
                </a:r>
                <a14:m>
                  <m:oMath xmlns:m="http://schemas.openxmlformats.org/officeDocument/2006/math">
                    <m:sSubSup>
                      <m:sSubSupPr>
                        <m:ctrlPr>
                          <a:rPr lang="fr-FR" b="0" i="1" smtClean="0">
                            <a:latin typeface="Cambria Math" panose="02040503050406030204" pitchFamily="18" charset="0"/>
                          </a:rPr>
                        </m:ctrlPr>
                      </m:sSubSupPr>
                      <m:e>
                        <m:r>
                          <a:rPr lang="fr-FR" b="0" i="1" smtClean="0">
                            <a:latin typeface="Cambria Math" panose="02040503050406030204" pitchFamily="18" charset="0"/>
                          </a:rPr>
                          <m:t>𝐵</m:t>
                        </m:r>
                      </m:e>
                      <m:sub>
                        <m:r>
                          <a:rPr lang="fr-FR" b="0" i="1" smtClean="0">
                            <a:latin typeface="Cambria Math" panose="02040503050406030204" pitchFamily="18" charset="0"/>
                          </a:rPr>
                          <m:t>𝑗</m:t>
                        </m:r>
                      </m:sub>
                      <m:sup>
                        <m:r>
                          <a:rPr lang="fr-FR" b="0" i="1" smtClean="0">
                            <a:latin typeface="Cambria Math" panose="02040503050406030204" pitchFamily="18" charset="0"/>
                          </a:rPr>
                          <m:t>𝑐</m:t>
                        </m:r>
                      </m:sup>
                    </m:sSubSup>
                    <m:r>
                      <a:rPr lang="fr-FR" b="0"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𝑥</m:t>
                        </m:r>
                      </m:e>
                    </m:acc>
                    <m:r>
                      <a:rPr lang="fr-FR" b="0" i="1" smtClean="0">
                        <a:latin typeface="Cambria Math" panose="02040503050406030204" pitchFamily="18" charset="0"/>
                      </a:rPr>
                      <m:t>)</m:t>
                    </m:r>
                  </m:oMath>
                </a14:m>
                <a:r>
                  <a:rPr lang="fr-FR" dirty="0" smtClean="0"/>
                  <a:t> , </a:t>
                </a:r>
                <a14:m>
                  <m:oMath xmlns:m="http://schemas.openxmlformats.org/officeDocument/2006/math">
                    <m:sSubSup>
                      <m:sSubSupPr>
                        <m:ctrlPr>
                          <a:rPr lang="fr-FR" i="1">
                            <a:latin typeface="Cambria Math" panose="02040503050406030204" pitchFamily="18" charset="0"/>
                          </a:rPr>
                        </m:ctrlPr>
                      </m:sSubSupPr>
                      <m:e>
                        <m:r>
                          <a:rPr lang="fr-FR" i="1">
                            <a:latin typeface="Cambria Math" panose="02040503050406030204" pitchFamily="18" charset="0"/>
                          </a:rPr>
                          <m:t>𝐵</m:t>
                        </m:r>
                      </m:e>
                      <m:sub>
                        <m:r>
                          <a:rPr lang="fr-FR" i="1">
                            <a:latin typeface="Cambria Math" panose="02040503050406030204" pitchFamily="18" charset="0"/>
                          </a:rPr>
                          <m:t>𝑗</m:t>
                        </m:r>
                      </m:sub>
                      <m:sup>
                        <m:r>
                          <a:rPr lang="fr-FR" i="1">
                            <a:latin typeface="Cambria Math" panose="02040503050406030204" pitchFamily="18" charset="0"/>
                          </a:rPr>
                          <m:t>𝑐</m:t>
                        </m:r>
                      </m:sup>
                    </m:sSubSup>
                    <m:r>
                      <a:rPr lang="fr-FR" i="1">
                        <a:latin typeface="Cambria Math" panose="02040503050406030204" pitchFamily="18" charset="0"/>
                      </a:rPr>
                      <m:t>(</m:t>
                    </m:r>
                    <m:r>
                      <a:rPr lang="fr-FR" b="0" i="1" smtClean="0">
                        <a:latin typeface="Cambria Math" panose="02040503050406030204" pitchFamily="18" charset="0"/>
                      </a:rPr>
                      <m:t>𝑡</m:t>
                    </m:r>
                    <m:r>
                      <a:rPr lang="fr-FR" i="1">
                        <a:latin typeface="Cambria Math" panose="02040503050406030204" pitchFamily="18" charset="0"/>
                      </a:rPr>
                      <m:t>)</m:t>
                    </m:r>
                  </m:oMath>
                </a14:m>
                <a:r>
                  <a:rPr lang="fr-FR" dirty="0" smtClean="0"/>
                  <a:t>, </a:t>
                </a:r>
                <a14:m>
                  <m:oMath xmlns:m="http://schemas.openxmlformats.org/officeDocument/2006/math">
                    <m:sSubSup>
                      <m:sSubSupPr>
                        <m:ctrlPr>
                          <a:rPr lang="fr-FR" i="1">
                            <a:latin typeface="Cambria Math" panose="02040503050406030204" pitchFamily="18" charset="0"/>
                          </a:rPr>
                        </m:ctrlPr>
                      </m:sSubSupPr>
                      <m:e>
                        <m:r>
                          <a:rPr lang="fr-FR" i="1">
                            <a:latin typeface="Cambria Math" panose="02040503050406030204" pitchFamily="18" charset="0"/>
                          </a:rPr>
                          <m:t>𝐵</m:t>
                        </m:r>
                      </m:e>
                      <m:sub>
                        <m:r>
                          <a:rPr lang="fr-FR" i="1">
                            <a:latin typeface="Cambria Math" panose="02040503050406030204" pitchFamily="18" charset="0"/>
                          </a:rPr>
                          <m:t>𝑗</m:t>
                        </m:r>
                      </m:sub>
                      <m:sup>
                        <m:r>
                          <a:rPr lang="fr-FR" i="1">
                            <a:latin typeface="Cambria Math" panose="02040503050406030204" pitchFamily="18" charset="0"/>
                          </a:rPr>
                          <m:t>𝑐</m:t>
                        </m:r>
                      </m:sup>
                    </m:sSubSup>
                    <m:r>
                      <a:rPr lang="fr-FR" i="1">
                        <a:latin typeface="Cambria Math" panose="02040503050406030204" pitchFamily="18" charset="0"/>
                      </a:rPr>
                      <m:t>(</m:t>
                    </m:r>
                    <m:bar>
                      <m:barPr>
                        <m:pos m:val="top"/>
                        <m:ctrlPr>
                          <a:rPr lang="fr-FR" i="1" smtClean="0">
                            <a:latin typeface="Cambria Math" panose="02040503050406030204" pitchFamily="18" charset="0"/>
                          </a:rPr>
                        </m:ctrlPr>
                      </m:barPr>
                      <m:e>
                        <m:r>
                          <a:rPr lang="fr-FR" b="0" i="1" smtClean="0">
                            <a:latin typeface="Cambria Math" panose="02040503050406030204" pitchFamily="18" charset="0"/>
                          </a:rPr>
                          <m:t>𝑝</m:t>
                        </m:r>
                      </m:e>
                    </m:bar>
                    <m:r>
                      <a:rPr lang="fr-FR" i="1">
                        <a:latin typeface="Cambria Math" panose="02040503050406030204" pitchFamily="18" charset="0"/>
                      </a:rPr>
                      <m:t>)</m:t>
                    </m:r>
                  </m:oMath>
                </a14:m>
                <a:endParaRPr lang="fr-FR" dirty="0"/>
              </a:p>
              <a:p>
                <a:pPr lvl="2"/>
                <a:r>
                  <a:rPr lang="fr-FR" dirty="0" smtClean="0"/>
                  <a:t>En général les </a:t>
                </a:r>
                <a:r>
                  <a:rPr lang="fr-FR" dirty="0" err="1" smtClean="0"/>
                  <a:t>snapshots</a:t>
                </a:r>
                <a:r>
                  <a:rPr lang="fr-FR" dirty="0" smtClean="0"/>
                  <a:t> sont générés dans l’étape offline </a:t>
                </a:r>
              </a:p>
              <a:p>
                <a:pPr lvl="1"/>
                <a:endParaRPr lang="fr-FR" dirty="0" smtClean="0"/>
              </a:p>
              <a:p>
                <a:pPr lvl="1"/>
                <a:r>
                  <a:rPr lang="fr-FR" dirty="0" smtClean="0"/>
                  <a:t>Les champs solutions sont homogènes au </a:t>
                </a:r>
                <a:r>
                  <a:rPr lang="fr-FR" dirty="0" err="1" smtClean="0"/>
                  <a:t>snapshots</a:t>
                </a:r>
                <a:r>
                  <a:rPr lang="fr-FR" dirty="0" smtClean="0"/>
                  <a:t> (combinaison linéaire de termes de la base): on va calculer, dans l’étapes online des solution pour une coordonné paramétrique P.</a:t>
                </a:r>
              </a:p>
              <a:p>
                <a:pPr lvl="2"/>
                <a:r>
                  <a:rPr lang="fr-FR" dirty="0" smtClean="0"/>
                  <a:t>Les poids (de la combinaison linéaire) sont calculé en fonction de la méthode utilisé. (POD,PGD,DEIM)</a:t>
                </a:r>
                <a:endParaRPr lang="fr-FR" dirty="0"/>
              </a:p>
            </p:txBody>
          </p:sp>
        </mc:Choice>
        <mc:Fallback xmlns="">
          <p:sp>
            <p:nvSpPr>
              <p:cNvPr id="9" name="Espace réservé du contenu 8"/>
              <p:cNvSpPr>
                <a:spLocks noGrp="1" noRot="1" noChangeAspect="1" noMove="1" noResize="1" noEditPoints="1" noAdjustHandles="1" noChangeArrowheads="1" noChangeShapeType="1" noTextEdit="1"/>
              </p:cNvSpPr>
              <p:nvPr>
                <p:ph idx="1"/>
              </p:nvPr>
            </p:nvSpPr>
            <p:spPr>
              <a:xfrm>
                <a:off x="485999" y="850474"/>
                <a:ext cx="8389937" cy="4025531"/>
              </a:xfrm>
              <a:blipFill>
                <a:blip r:embed="rId2"/>
                <a:stretch>
                  <a:fillRect l="-1235" t="-1515" r="-218"/>
                </a:stretch>
              </a:blipFill>
            </p:spPr>
            <p:txBody>
              <a:bodyPr/>
              <a:lstStyle/>
              <a:p>
                <a:r>
                  <a:rPr lang="fr-FR">
                    <a:noFill/>
                  </a:rPr>
                  <a:t> </a:t>
                </a:r>
              </a:p>
            </p:txBody>
          </p:sp>
        </mc:Fallback>
      </mc:AlternateContent>
      <p:sp>
        <p:nvSpPr>
          <p:cNvPr id="8" name="Titre 7"/>
          <p:cNvSpPr>
            <a:spLocks noGrp="1"/>
          </p:cNvSpPr>
          <p:nvPr>
            <p:ph type="title"/>
          </p:nvPr>
        </p:nvSpPr>
        <p:spPr/>
        <p:txBody>
          <a:bodyPr/>
          <a:lstStyle/>
          <a:p>
            <a:r>
              <a:rPr lang="fr-FR" dirty="0" smtClean="0"/>
              <a:t>Modèle réduit</a:t>
            </a:r>
            <a:endParaRPr lang="fr-FR" dirty="0"/>
          </a:p>
        </p:txBody>
      </p:sp>
      <p:sp>
        <p:nvSpPr>
          <p:cNvPr id="10" name="Espace réservé de la date 9"/>
          <p:cNvSpPr>
            <a:spLocks noGrp="1"/>
          </p:cNvSpPr>
          <p:nvPr>
            <p:ph type="dt" sz="half" idx="10"/>
          </p:nvPr>
        </p:nvSpPr>
        <p:spPr/>
        <p:txBody>
          <a:bodyPr/>
          <a:lstStyle/>
          <a:p>
            <a:r>
              <a:rPr lang="fr-FR" smtClean="0"/>
              <a:t>Jour/mois/année</a:t>
            </a:r>
            <a:endParaRPr lang="fr-FR" dirty="0"/>
          </a:p>
        </p:txBody>
      </p:sp>
      <p:sp>
        <p:nvSpPr>
          <p:cNvPr id="11" name="Espace réservé du pied de page 10"/>
          <p:cNvSpPr>
            <a:spLocks noGrp="1"/>
          </p:cNvSpPr>
          <p:nvPr>
            <p:ph type="ftr" sz="quarter" idx="11"/>
          </p:nvPr>
        </p:nvSpPr>
        <p:spPr/>
        <p:txBody>
          <a:bodyPr/>
          <a:lstStyle/>
          <a:p>
            <a:pPr algn="l"/>
            <a:r>
              <a:rPr lang="fr-FR" dirty="0" smtClean="0"/>
              <a:t>Safran nom de l’activité / Date / Direction (menu "Insertion / En-tête et pied de page")</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1</a:t>
            </a:fld>
            <a:endParaRPr lang="fr-FR" dirty="0"/>
          </a:p>
        </p:txBody>
      </p:sp>
      <p:sp>
        <p:nvSpPr>
          <p:cNvPr id="2" name="Rectangle 1"/>
          <p:cNvSpPr/>
          <p:nvPr/>
        </p:nvSpPr>
        <p:spPr>
          <a:xfrm>
            <a:off x="1818446" y="1635646"/>
            <a:ext cx="1080120" cy="540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200" dirty="0" smtClean="0"/>
              <a:t>Modèle paramétrique </a:t>
            </a:r>
            <a:endParaRPr lang="fr-FR" sz="1200" dirty="0"/>
          </a:p>
        </p:txBody>
      </p:sp>
      <p:sp>
        <p:nvSpPr>
          <p:cNvPr id="13" name="Rectangle 12"/>
          <p:cNvSpPr/>
          <p:nvPr/>
        </p:nvSpPr>
        <p:spPr>
          <a:xfrm>
            <a:off x="3555263" y="1635646"/>
            <a:ext cx="1080120" cy="540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200" dirty="0" smtClean="0"/>
              <a:t>Rom Offline</a:t>
            </a:r>
            <a:endParaRPr lang="fr-FR" sz="1200" dirty="0"/>
          </a:p>
        </p:txBody>
      </p:sp>
      <p:sp>
        <p:nvSpPr>
          <p:cNvPr id="14" name="Rectangle 13"/>
          <p:cNvSpPr/>
          <p:nvPr/>
        </p:nvSpPr>
        <p:spPr>
          <a:xfrm>
            <a:off x="5292080" y="1635646"/>
            <a:ext cx="1080120" cy="540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200" dirty="0" smtClean="0"/>
              <a:t>Résultats</a:t>
            </a:r>
          </a:p>
          <a:p>
            <a:pPr algn="ctr"/>
            <a:r>
              <a:rPr lang="fr-FR" sz="1200" dirty="0" smtClean="0"/>
              <a:t>QOI</a:t>
            </a:r>
            <a:endParaRPr lang="fr-FR" sz="1200" dirty="0"/>
          </a:p>
        </p:txBody>
      </p:sp>
      <p:cxnSp>
        <p:nvCxnSpPr>
          <p:cNvPr id="4" name="Connecteur droit avec flèche 3"/>
          <p:cNvCxnSpPr>
            <a:stCxn id="2" idx="3"/>
            <a:endCxn id="13" idx="1"/>
          </p:cNvCxnSpPr>
          <p:nvPr/>
        </p:nvCxnSpPr>
        <p:spPr>
          <a:xfrm>
            <a:off x="2898566" y="1905646"/>
            <a:ext cx="656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p:cNvCxnSpPr>
            <a:stCxn id="13" idx="3"/>
            <a:endCxn id="14" idx="1"/>
          </p:cNvCxnSpPr>
          <p:nvPr/>
        </p:nvCxnSpPr>
        <p:spPr>
          <a:xfrm>
            <a:off x="4635383" y="1905646"/>
            <a:ext cx="656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2907190" y="1697371"/>
            <a:ext cx="648072" cy="473976"/>
          </a:xfrm>
          <a:prstGeom prst="rect">
            <a:avLst/>
          </a:prstGeom>
          <a:noFill/>
        </p:spPr>
        <p:txBody>
          <a:bodyPr wrap="square" rtlCol="0">
            <a:spAutoFit/>
          </a:bodyPr>
          <a:lstStyle/>
          <a:p>
            <a:pPr algn="ctr"/>
            <a:r>
              <a:rPr lang="fr-FR" sz="1100" dirty="0" smtClean="0"/>
              <a:t>Etape</a:t>
            </a:r>
          </a:p>
          <a:p>
            <a:pPr algn="ctr"/>
            <a:r>
              <a:rPr lang="fr-FR" sz="1100" dirty="0" smtClean="0"/>
              <a:t>Offline</a:t>
            </a:r>
            <a:endParaRPr lang="fr-FR" sz="1100" dirty="0"/>
          </a:p>
        </p:txBody>
      </p:sp>
      <p:sp>
        <p:nvSpPr>
          <p:cNvPr id="15" name="ZoneTexte 14"/>
          <p:cNvSpPr txBox="1"/>
          <p:nvPr/>
        </p:nvSpPr>
        <p:spPr>
          <a:xfrm>
            <a:off x="4634804" y="1697764"/>
            <a:ext cx="648072" cy="430887"/>
          </a:xfrm>
          <a:prstGeom prst="rect">
            <a:avLst/>
          </a:prstGeom>
          <a:noFill/>
        </p:spPr>
        <p:txBody>
          <a:bodyPr wrap="square" rtlCol="0">
            <a:spAutoFit/>
          </a:bodyPr>
          <a:lstStyle/>
          <a:p>
            <a:pPr algn="ctr"/>
            <a:r>
              <a:rPr lang="fr-FR" sz="1100" dirty="0" smtClean="0"/>
              <a:t>Etape</a:t>
            </a:r>
          </a:p>
          <a:p>
            <a:pPr algn="ctr"/>
            <a:r>
              <a:rPr lang="fr-FR" sz="1100" dirty="0" smtClean="0"/>
              <a:t>Online</a:t>
            </a:r>
            <a:endParaRPr lang="fr-FR" sz="1100" dirty="0"/>
          </a:p>
        </p:txBody>
      </p:sp>
    </p:spTree>
    <p:extLst>
      <p:ext uri="{BB962C8B-B14F-4D97-AF65-F5344CB8AC3E}">
        <p14:creationId xmlns:p14="http://schemas.microsoft.com/office/powerpoint/2010/main" val="2417021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SAFRAN_GENERIQU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RAN_Orang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FRAN_Vert_foncé">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AFRAN_Vert">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Label xmlns="594212a7-a8eb-497d-bd6b-0e3a174923ee"/>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PublishingRollupImage xmlns="http://schemas.microsoft.com/sharepoint/v3" xsi:nil="tru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SAF_RollupImageUrl xmlns="594212a7-a8eb-497d-bd6b-0e3a174923ee" xsi:nil="true"/>
    <caf53a6a65da4c24b32d62b4b62720b3 xmlns="594212a7-a8eb-497d-bd6b-0e3a174923ee">
      <Terms xmlns="http://schemas.microsoft.com/office/infopath/2007/PartnerControls"/>
    </caf53a6a65da4c24b32d62b4b62720b3>
    <m7fd08401b3947dfa98de00fecb0dae1 xmlns="594212a7-a8eb-497d-bd6b-0e3a174923ee">
      <Terms xmlns="http://schemas.microsoft.com/office/infopath/2007/PartnerControls"/>
    </m7fd08401b3947dfa98de00fecb0dae1>
    <ad37d51a25df4e05a3b157053c5270a3 xmlns="594212a7-a8eb-497d-bd6b-0e3a174923ee">
      <Terms xmlns="http://schemas.microsoft.com/office/infopath/2007/PartnerControls"/>
    </ad37d51a25df4e05a3b157053c5270a3>
    <SAF_DateDeMiseAJour xmlns="594212a7-a8eb-497d-bd6b-0e3a174923ee">2017-12-05T23:00:00+00:00</SAF_DateDeMiseAJour>
    <a825e358ec1643889847765ed6ff8a73 xmlns="594212a7-a8eb-497d-bd6b-0e3a174923ee">
      <Terms xmlns="http://schemas.microsoft.com/office/infopath/2007/PartnerControls"/>
    </a825e358ec1643889847765ed6ff8a73>
    <SAF_Auteur xmlns="594212a7-a8eb-497d-bd6b-0e3a174923ee" xsi:nil="true"/>
    <Audience xmlns="http://schemas.microsoft.com/sharepoint/v3">a14e28f2-7f35-472e-920e-eb355f588917;;;;</Audience>
    <TaxCatchAll xmlns="594212a7-a8eb-497d-bd6b-0e3a174923ee">
      <Value>13</Value>
      <Value>4</Value>
      <Value>2</Value>
    </TaxCatchAll>
    <SharePoint_Group_Language xmlns="594212a7-a8eb-497d-bd6b-0e3a174923ee">0</SharePoint_Group_Language>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SA</TermName>
          <TermId xmlns="http://schemas.microsoft.com/office/infopath/2007/PartnerControls">aaa54815-a829-4454-b47a-5471280a13ab</TermId>
        </TermInfo>
      </Terms>
    </e2fa6dee792b43efac6bb28cb4245109>
    <fd69f967cfe64500a3ea9d72cb3281b0 xmlns="594212a7-a8eb-497d-bd6b-0e3a174923ee">
      <Terms xmlns="http://schemas.microsoft.com/office/infopath/2007/PartnerControls"/>
    </fd69f967cfe64500a3ea9d72cb3281b0>
    <SAF_Descriptif xmlns="594212a7-a8eb-497d-bd6b-0e3a174923ee">MODELE POWERPOINT - SAFRAN</SAF_Descriptif>
    <TaxKeywordTaxHTField xmlns="594212a7-a8eb-497d-bd6b-0e3a174923ee">
      <Terms xmlns="http://schemas.microsoft.com/office/infopath/2007/PartnerControls"/>
    </TaxKeywordTaxHTField>
    <l0cedefb36e74dc2b968aa0e806ff5e3 xmlns="594212a7-a8eb-497d-bd6b-0e3a174923ee">
      <Terms xmlns="http://schemas.microsoft.com/office/infopath/2007/PartnerControls"/>
    </l0cedefb36e74dc2b968aa0e806ff5e3>
    <SharePoint_Item_Language xmlns="594212a7-a8eb-497d-bd6b-0e3a174923ee">FR</SharePoint_Item_Language>
  </documentManagement>
</p:properties>
</file>

<file path=customXml/item3.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200793A640610C4398BA0220248CC219" ma:contentTypeVersion="22" ma:contentTypeDescription="Create Insite document" ma:contentTypeScope="" ma:versionID="032b97a2f15e5661ca0fa000ac2738a1">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fcc802b47a8da61df372a5b0ec1371ba"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Audiences ciblées" ma:description="La colonne de site Audiences ciblées est créée par la fonctionnalité de publication. Elle permet de spécifier les audiences auxquelles cette page est destinée." ma:internalName="Audience" ma:readOnly="false">
      <xsd:simpleType>
        <xsd:restriction base="dms:Unknown"/>
      </xsd:simpleType>
    </xsd:element>
    <xsd:element name="PublishingRollupImage" ma:index="9" nillable="true" ma:displayName="Rollup image" ma:description="La colonne de site Image Report est créée par la fonctionnalité de publication. Elle est utilisée sur le type de contenu Page comme image pour la page affichée dans les reports de contenu tels que le composant WebPart Contenu par recherche."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f7361707-71d5-4c70-929b-f0a917481bed}" ma:internalName="TaxCatchAll" ma:readOnly="false" ma:showField="CatchAllData"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f7361707-71d5-4c70-929b-f0a917481bed}" ma:internalName="TaxCatchAllLabel" ma:readOnly="false" ma:showField="CatchAllDataLabel"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Périmètr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Société de rang 1"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Filiale de niveau 1"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Filiale de niveau 2"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Etablissement "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Fonctions transverse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Pays"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irection"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 et 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Type de document"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f" ma:internalName="SAF_Descriptif" ma:readOnly="false">
      <xsd:simpleType>
        <xsd:restriction base="dms:Text">
          <xsd:maxLength value="200"/>
        </xsd:restriction>
      </xsd:simpleType>
    </xsd:element>
    <xsd:element name="SAF_DateDeMiseAJour" ma:index="35" ma:displayName="Date de mise à jour " ma:format="DateOnly" ma:internalName="SAF_DateDeMiseAJour" ma:readOnly="false">
      <xsd:simpleType>
        <xsd:restriction base="dms:DateTime"/>
      </xsd:simpleType>
    </xsd:element>
    <xsd:element name="SAF_Auteur" ma:index="36" nillable="true" ma:displayName="Auteur "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Rollup Image URL" ma:internalName="SAF_RollupImageUrl">
      <xsd:simpleType>
        <xsd:restriction base="dms:Text"/>
      </xsd:simpleType>
    </xsd:element>
    <xsd:element name="TaxKeywordTaxHTField" ma:index="40" nillable="true" ma:taxonomy="true" ma:internalName="TaxKeywordTaxHTField" ma:taxonomyFieldName="TaxKeyword" ma:displayName="Mots clés d’entrepri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Props1.xml><?xml version="1.0" encoding="utf-8"?>
<ds:datastoreItem xmlns:ds="http://schemas.openxmlformats.org/officeDocument/2006/customXml" ds:itemID="{0F8E8D54-22DD-435F-B0BC-857E14266D0E}">
  <ds:schemaRefs>
    <ds:schemaRef ds:uri="http://schemas.microsoft.com/sharepoint/v3/contenttype/forms"/>
  </ds:schemaRefs>
</ds:datastoreItem>
</file>

<file path=customXml/itemProps2.xml><?xml version="1.0" encoding="utf-8"?>
<ds:datastoreItem xmlns:ds="http://schemas.openxmlformats.org/officeDocument/2006/customXml" ds:itemID="{D49C4E90-7152-457B-8ABA-0A464531BBF0}">
  <ds:schemaRefs>
    <ds:schemaRef ds:uri="http://purl.org/dc/elements/1.1/"/>
    <ds:schemaRef ds:uri="http://schemas.microsoft.com/office/2006/metadata/properties"/>
    <ds:schemaRef ds:uri="http://schemas.microsoft.com/sharepoint/v3"/>
    <ds:schemaRef ds:uri="594212a7-a8eb-497d-bd6b-0e3a174923e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F698CC1E-11F0-453E-939E-E7CFB437D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A838253-757E-43D6-95F9-1423CFF29EBD}">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SAFRAN_GENERIQUE</Template>
  <TotalTime>52</TotalTime>
  <Words>107</Words>
  <Application>Microsoft Office PowerPoint</Application>
  <PresentationFormat>Affichage à l'écran (16:9)</PresentationFormat>
  <Paragraphs>32</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4</vt:i4>
      </vt:variant>
      <vt:variant>
        <vt:lpstr>Titres des diapositives</vt:lpstr>
      </vt:variant>
      <vt:variant>
        <vt:i4>1</vt:i4>
      </vt:variant>
    </vt:vector>
  </HeadingPairs>
  <TitlesOfParts>
    <vt:vector size="9" baseType="lpstr">
      <vt:lpstr>Arial</vt:lpstr>
      <vt:lpstr>Arial Black</vt:lpstr>
      <vt:lpstr>Cambria Math</vt:lpstr>
      <vt:lpstr>Wingdings</vt:lpstr>
      <vt:lpstr>SAFRAN_GENERIQUE</vt:lpstr>
      <vt:lpstr>SAFRAN_Orange</vt:lpstr>
      <vt:lpstr>SAFRAN_Vert_foncé</vt:lpstr>
      <vt:lpstr>SAFRAN_Vert</vt:lpstr>
      <vt:lpstr>Modèle réduit</vt:lpstr>
    </vt:vector>
  </TitlesOfParts>
  <Manager>SAFRAN</Manager>
  <Company>Safran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 POWERPOINT - SAFRAN</dc:title>
  <dc:subject>SAFRAN</dc:subject>
  <dc:creator>OLLIVIER Morgan (SAFRAN)</dc:creator>
  <cp:lastModifiedBy>BORDEU Felipe (SAFRAN)</cp:lastModifiedBy>
  <cp:revision>10</cp:revision>
  <dcterms:created xsi:type="dcterms:W3CDTF">2017-12-06T08:43:24Z</dcterms:created>
  <dcterms:modified xsi:type="dcterms:W3CDTF">2018-06-27T15:12:10Z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0x010100D21E0D47AF3242459E2F63E44FCC089100777D7FF5B336497A8022BDD96D52F20600200793A640610C4398BA0220248CC219</vt:lpwstr>
  </property>
  <property fmtid="{D5CDD505-2E9C-101B-9397-08002B2CF9AE}" pid="3" name="TaxKeyword">
    <vt:lpwstr/>
  </property>
  <property fmtid="{D5CDD505-2E9C-101B-9397-08002B2CF9AE}" pid="4" name="SAF_Company">
    <vt:lpwstr>4;#Safran SA|aaa54815-a829-4454-b47a-5471280a13ab</vt:lpwstr>
  </property>
  <property fmtid="{D5CDD505-2E9C-101B-9397-08002B2CF9AE}" pid="5" name="SAF_Site">
    <vt:lpwstr/>
  </property>
  <property fmtid="{D5CDD505-2E9C-101B-9397-08002B2CF9AE}" pid="6" name="SAF_DocumentsType">
    <vt:lpwstr>13;#Modèle de PowerPoint|80c833d3-038d-45cb-b65f-a8d2234b6314</vt:lpwstr>
  </property>
  <property fmtid="{D5CDD505-2E9C-101B-9397-08002B2CF9AE}" pid="7" name="SAF_CrossOverFunctions">
    <vt:lpwstr/>
  </property>
  <property fmtid="{D5CDD505-2E9C-101B-9397-08002B2CF9AE}" pid="8" name="SAF_SubSidiaryLevel2">
    <vt:lpwstr/>
  </property>
  <property fmtid="{D5CDD505-2E9C-101B-9397-08002B2CF9AE}" pid="9" name="SAF_Location">
    <vt:lpwstr/>
  </property>
  <property fmtid="{D5CDD505-2E9C-101B-9397-08002B2CF9AE}" pid="10" name="SAF_BusinessUnit">
    <vt:lpwstr/>
  </property>
  <property fmtid="{D5CDD505-2E9C-101B-9397-08002B2CF9AE}" pid="11" name="SAF_Division">
    <vt:lpwstr/>
  </property>
  <property fmtid="{D5CDD505-2E9C-101B-9397-08002B2CF9AE}" pid="12" name="SAF_SubSidiaryLevel1">
    <vt:lpwstr/>
  </property>
  <property fmtid="{D5CDD505-2E9C-101B-9397-08002B2CF9AE}" pid="13" name="SAF_Perimetre">
    <vt:lpwstr>2;#Société de rang 1|153bb90e-11c3-427f-ad6a-31f0311df60b</vt:lpwstr>
  </property>
  <property fmtid="{D5CDD505-2E9C-101B-9397-08002B2CF9AE}" pid="14" name="SAF_Country">
    <vt:lpwstr/>
  </property>
  <property fmtid="{D5CDD505-2E9C-101B-9397-08002B2CF9AE}" pid="15" name="TitusGUID">
    <vt:lpwstr>c3acb4c3-bcee-446c-9c58-d2a37555bf1c</vt:lpwstr>
  </property>
  <property fmtid="{D5CDD505-2E9C-101B-9397-08002B2CF9AE}" pid="16" name="Confidentiality">
    <vt:lpwstr>C2</vt:lpwstr>
  </property>
  <property fmtid="{D5CDD505-2E9C-101B-9397-08002B2CF9AE}" pid="17" name="Mentions">
    <vt:lpwstr>N</vt:lpwstr>
  </property>
</Properties>
</file>