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.png" ContentType="image/png"/>
  <Override PartName="/ppt/media/image25.png" ContentType="image/png"/>
  <Override PartName="/ppt/media/image12.png" ContentType="image/png"/>
  <Override PartName="/ppt/media/image43.png" ContentType="image/png"/>
  <Override PartName="/ppt/media/image10.png" ContentType="image/png"/>
  <Override PartName="/ppt/media/image41.png" ContentType="image/png"/>
  <Override PartName="/ppt/media/image3.png" ContentType="image/png"/>
  <Override PartName="/ppt/media/image26.png" ContentType="image/png"/>
  <Override PartName="/ppt/media/image13.png" ContentType="image/png"/>
  <Override PartName="/ppt/media/image44.png" ContentType="image/png"/>
  <Override PartName="/ppt/media/image11.png" ContentType="image/png"/>
  <Override PartName="/ppt/media/image42.png" ContentType="image/png"/>
  <Override PartName="/ppt/media/image1.png" ContentType="image/png"/>
  <Override PartName="/ppt/media/image24.png" ContentType="image/png"/>
  <Override PartName="/ppt/media/image4.png" ContentType="image/png"/>
  <Override PartName="/ppt/media/image27.png" ContentType="image/png"/>
  <Override PartName="/ppt/media/image14.png" ContentType="image/png"/>
  <Override PartName="/ppt/media/image45.png" ContentType="image/png"/>
  <Override PartName="/ppt/media/image5.png" ContentType="image/png"/>
  <Override PartName="/ppt/media/image28.png" ContentType="image/png"/>
  <Override PartName="/ppt/media/image15.png" ContentType="image/png"/>
  <Override PartName="/ppt/media/image46.png" ContentType="image/png"/>
  <Override PartName="/ppt/media/image7.jpeg" ContentType="image/jpeg"/>
  <Override PartName="/ppt/media/image16.png" ContentType="image/png"/>
  <Override PartName="/ppt/media/image8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19.png" ContentType="image/png"/>
  <Override PartName="/ppt/media/image21.png" ContentType="image/png"/>
  <Override PartName="/ppt/media/image17.png" ContentType="image/png"/>
  <Override PartName="/ppt/media/image22.png" ContentType="image/png"/>
  <Override PartName="/ppt/media/image23.png" ContentType="image/png"/>
  <Override PartName="/ppt/media/image30.png" ContentType="image/png"/>
  <Override PartName="/ppt/media/image6.png" ContentType="image/png"/>
  <Override PartName="/ppt/media/image29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7.png" ContentType="image/png"/>
  <Override PartName="/ppt/media/image38.png" ContentType="image/png"/>
  <Override PartName="/ppt/media/image40.png" ContentType="image/png"/>
  <Override PartName="/ppt/media/image39.png" ContentType="image/png"/>
  <Override PartName="/ppt/media/image36.png" ContentType="image/png"/>
  <Override PartName="/ppt/_rels/presentation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2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69920" cy="259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69920" cy="1204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2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6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7760" cy="257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67760" cy="1202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70280" cy="260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0070280" cy="1205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3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70280" cy="260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5400000"/>
            <a:ext cx="10069920" cy="259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0069920" cy="1204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2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6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5400000"/>
            <a:ext cx="10069920" cy="259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0069920" cy="1204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ftr" idx="9"/>
          </p:nvPr>
        </p:nvSpPr>
        <p:spPr>
          <a:xfrm>
            <a:off x="3420000" y="5400000"/>
            <a:ext cx="322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 idx="10"/>
          </p:nvPr>
        </p:nvSpPr>
        <p:spPr>
          <a:xfrm>
            <a:off x="360000" y="5400000"/>
            <a:ext cx="286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9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49480" cy="4309920"/>
          </a:xfrm>
          <a:prstGeom prst="rect">
            <a:avLst/>
          </a:prstGeom>
          <a:ln w="10800">
            <a:noFill/>
          </a:ln>
        </p:spPr>
      </p:pic>
      <p:sp>
        <p:nvSpPr>
          <p:cNvPr id="211" name=""/>
          <p:cNvSpPr/>
          <p:nvPr/>
        </p:nvSpPr>
        <p:spPr>
          <a:xfrm>
            <a:off x="714600" y="4392000"/>
            <a:ext cx="934992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240000" y="5055120"/>
            <a:ext cx="3443040" cy="264600"/>
          </a:xfrm>
          <a:custGeom>
            <a:avLst/>
            <a:gdLst>
              <a:gd name="textAreaLeft" fmla="*/ 0 w 3443040"/>
              <a:gd name="textAreaRight" fmla="*/ 3443760 w 3443040"/>
              <a:gd name="textAreaTop" fmla="*/ 0 h 264600"/>
              <a:gd name="textAreaBottom" fmla="*/ 265320 h 264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By Patrick Lemoine 2023.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33"/>
          <p:cNvSpPr/>
          <p:nvPr/>
        </p:nvSpPr>
        <p:spPr>
          <a:xfrm>
            <a:off x="34992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Point-to-Point Communication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20960" y="1458000"/>
            <a:ext cx="6171480" cy="41580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538920" y="2736000"/>
            <a:ext cx="6581520" cy="42912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1483200" y="4065840"/>
            <a:ext cx="2325240" cy="46260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5"/>
          <a:stretch/>
        </p:blipFill>
        <p:spPr>
          <a:xfrm>
            <a:off x="7376400" y="1726920"/>
            <a:ext cx="2588040" cy="305352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187920" y="1881360"/>
            <a:ext cx="534564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 message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only after buffer is free for reuse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601200" y="3172680"/>
            <a:ext cx="396324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Received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 message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only when the data is avaible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1511280" y="4536000"/>
            <a:ext cx="265716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way communication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Blocking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9"/>
          <p:cNvSpPr/>
          <p:nvPr/>
        </p:nvSpPr>
        <p:spPr>
          <a:xfrm>
            <a:off x="33948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Blocking communications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8955360" y="10872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262" name="object 1"/>
          <p:cNvSpPr/>
          <p:nvPr/>
        </p:nvSpPr>
        <p:spPr>
          <a:xfrm>
            <a:off x="4356000" y="2019600"/>
            <a:ext cx="4483080" cy="21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5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waits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until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transfer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done.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279360">
              <a:lnSpc>
                <a:spcPct val="99000"/>
              </a:lnSpc>
              <a:spcBef>
                <a:spcPts val="434"/>
              </a:spcBef>
              <a:buClr>
                <a:srgbClr val="000000"/>
              </a:buClr>
              <a:buFont typeface="Symbol"/>
              <a:buChar char=""/>
              <a:tabLst>
                <a:tab algn="l" pos="749160"/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sending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waits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until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transferred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system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buffer.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279360" algn="just">
              <a:lnSpc>
                <a:spcPct val="101000"/>
              </a:lnSpc>
              <a:spcBef>
                <a:spcPts val="349"/>
              </a:spcBef>
              <a:buClr>
                <a:srgbClr val="000000"/>
              </a:buClr>
              <a:buFont typeface="Symbol"/>
              <a:buChar char=""/>
              <a:tabLst>
                <a:tab algn="l" pos="749160"/>
                <a:tab algn="l" pos="7556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receiving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waits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until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transferred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system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buffer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buffer.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1000"/>
              </a:lnSpc>
              <a:spcBef>
                <a:spcPts val="349"/>
              </a:spcBef>
              <a:tabLst>
                <a:tab algn="l" pos="749160"/>
                <a:tab algn="l" pos="75564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1000"/>
              </a:lnSpc>
              <a:spcBef>
                <a:spcPts val="34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49160"/>
                <a:tab algn="l" pos="7556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collective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are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blocking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381600" y="1309680"/>
            <a:ext cx="3616920" cy="3900960"/>
          </a:xfrm>
          <a:prstGeom prst="rect">
            <a:avLst/>
          </a:prstGeom>
          <a:ln w="0">
            <a:noFill/>
          </a:ln>
        </p:spPr>
      </p:pic>
      <p:pic>
        <p:nvPicPr>
          <p:cNvPr id="264" name="" descr=""/>
          <p:cNvPicPr/>
          <p:nvPr/>
        </p:nvPicPr>
        <p:blipFill>
          <a:blip r:embed="rId3"/>
          <a:stretch/>
        </p:blipFill>
        <p:spPr>
          <a:xfrm>
            <a:off x="8280000" y="3773160"/>
            <a:ext cx="1635120" cy="15069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0"/>
          <p:cNvSpPr/>
          <p:nvPr/>
        </p:nvSpPr>
        <p:spPr>
          <a:xfrm>
            <a:off x="33948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Non-blocking communications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8955360" y="10872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8280000" y="3773160"/>
            <a:ext cx="1635120" cy="1506960"/>
          </a:xfrm>
          <a:prstGeom prst="rect">
            <a:avLst/>
          </a:prstGeom>
          <a:ln w="10800">
            <a:noFill/>
          </a:ln>
        </p:spPr>
      </p:pic>
      <p:sp>
        <p:nvSpPr>
          <p:cNvPr id="268" name="object 2"/>
          <p:cNvSpPr/>
          <p:nvPr/>
        </p:nvSpPr>
        <p:spPr>
          <a:xfrm>
            <a:off x="4964040" y="1998720"/>
            <a:ext cx="4071240" cy="23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5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immediately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after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transferred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initiated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319"/>
              </a:lnSpc>
              <a:spcBef>
                <a:spcPts val="62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5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overlap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computation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319"/>
              </a:lnSpc>
              <a:spcBef>
                <a:spcPts val="62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5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Need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careful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though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48800" indent="-279360">
              <a:lnSpc>
                <a:spcPct val="99000"/>
              </a:lnSpc>
              <a:spcBef>
                <a:spcPts val="456"/>
              </a:spcBef>
              <a:tabLst>
                <a:tab algn="l" pos="0"/>
              </a:tabLst>
            </a:pPr>
            <a:r>
              <a:rPr b="0" lang="en-US" sz="16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–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receive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buffers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before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transfer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over,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be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wrong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429840" y="1287360"/>
            <a:ext cx="3592440" cy="394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2"/>
          <p:cNvSpPr/>
          <p:nvPr/>
        </p:nvSpPr>
        <p:spPr>
          <a:xfrm>
            <a:off x="33948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Non-blocking send and received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8955360" y="10872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272" name="object 4"/>
          <p:cNvSpPr/>
          <p:nvPr/>
        </p:nvSpPr>
        <p:spPr>
          <a:xfrm>
            <a:off x="591480" y="1163160"/>
            <a:ext cx="9127800" cy="44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1440" bIns="0" anchor="t">
            <a:spAutoFit/>
          </a:bodyPr>
          <a:p>
            <a:pPr marL="12600">
              <a:lnSpc>
                <a:spcPct val="100000"/>
              </a:lnSpc>
              <a:spcBef>
                <a:spcPts val="1429"/>
              </a:spcBef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Point to point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900"/>
              </a:lnSpc>
              <a:spcBef>
                <a:spcPts val="181"/>
              </a:spcBef>
            </a:pPr>
            <a:r>
              <a:rPr b="1" lang="fr-CH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MPI_Isend</a:t>
            </a:r>
            <a:r>
              <a:rPr b="1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(buf,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count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,datatype,dest,tag,comm,request,ierr)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900"/>
              </a:lnSpc>
              <a:spcBef>
                <a:spcPts val="181"/>
              </a:spcBef>
            </a:pPr>
            <a:r>
              <a:rPr b="1" lang="fr-CH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MPI_Irecv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(buf,count,datatype,source,tag,comm,request,ierr)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900"/>
              </a:lnSpc>
              <a:spcBef>
                <a:spcPts val="181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1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MPI_Wait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MPI_Test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used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complete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nonblocking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55000"/>
              </a:lnSpc>
              <a:spcBef>
                <a:spcPts val="99"/>
              </a:spcBef>
            </a:pPr>
            <a:r>
              <a:rPr b="1" lang="fr-CH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MPI_Wait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(request,status,ierr)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55000"/>
              </a:lnSpc>
              <a:spcBef>
                <a:spcPts val="99"/>
              </a:spcBef>
            </a:pPr>
            <a:r>
              <a:rPr b="1" lang="fr-CH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MPI_Test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(request,flag,status,ierr)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77000"/>
              </a:lnSpc>
              <a:spcBef>
                <a:spcPts val="1500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77000"/>
              </a:lnSpc>
              <a:spcBef>
                <a:spcPts val="1500"/>
              </a:spcBef>
            </a:pPr>
            <a:r>
              <a:rPr b="1" lang="en-US" sz="1600" spc="-12" strike="noStrike">
                <a:solidFill>
                  <a:srgbClr val="3465a4"/>
                </a:solidFill>
                <a:latin typeface="Times New Roman"/>
                <a:ea typeface="DejaVu Sans"/>
              </a:rPr>
              <a:t>MPI_Wait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operation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identified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“request”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complete.</a:t>
            </a:r>
            <a:r>
              <a:rPr b="0" lang="en-US" sz="16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non-local operation.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500"/>
              </a:lnSpc>
              <a:spcBef>
                <a:spcPts val="1400"/>
              </a:spcBef>
            </a:pPr>
            <a:r>
              <a:rPr b="1" lang="en-US" sz="1600" spc="-21" strike="noStrike">
                <a:solidFill>
                  <a:srgbClr val="3465a4"/>
                </a:solidFill>
                <a:latin typeface="Times New Roman"/>
                <a:ea typeface="DejaVu Sans"/>
              </a:rPr>
              <a:t>MPI_Test</a:t>
            </a:r>
            <a:r>
              <a:rPr b="1" lang="en-US" sz="1600" spc="-32" strike="noStrike">
                <a:solidFill>
                  <a:srgbClr val="3465a4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“flag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true”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operation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identified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“request”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complete.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Otherwise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it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“flag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false”.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local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operation.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1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37"/>
          <p:cNvSpPr/>
          <p:nvPr/>
        </p:nvSpPr>
        <p:spPr>
          <a:xfrm>
            <a:off x="33984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Deadlock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1979640" y="2556000"/>
            <a:ext cx="6112800" cy="2537280"/>
          </a:xfrm>
          <a:prstGeom prst="rect">
            <a:avLst/>
          </a:prstGeom>
          <a:ln w="0">
            <a:noFill/>
          </a:ln>
        </p:spPr>
      </p:pic>
      <p:sp>
        <p:nvSpPr>
          <p:cNvPr id="276" name=""/>
          <p:cNvSpPr/>
          <p:nvPr/>
        </p:nvSpPr>
        <p:spPr>
          <a:xfrm>
            <a:off x="1968840" y="1513440"/>
            <a:ext cx="731160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dc0000"/>
                </a:solidFill>
                <a:latin typeface="Times New Roman"/>
                <a:ea typeface="DejaVu Sans"/>
              </a:rPr>
              <a:t>Blocking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calls can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results in deadlock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process is waiting for message that will never arrive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 option is to abort the interrupt/kill the code (CTRL-c) 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:-(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Might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not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always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deadlock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depends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on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size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buffer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39"/>
          <p:cNvSpPr/>
          <p:nvPr/>
        </p:nvSpPr>
        <p:spPr>
          <a:xfrm>
            <a:off x="33984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(BroadCast)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2094480" y="1337760"/>
            <a:ext cx="5613840" cy="47988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3"/>
          <a:stretch/>
        </p:blipFill>
        <p:spPr>
          <a:xfrm>
            <a:off x="1793520" y="2944440"/>
            <a:ext cx="6000120" cy="226800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>
            <a:off x="1620000" y="1944000"/>
            <a:ext cx="701928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process (called “root”) sends data to all the other processes in the same communicator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called by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processes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 the same arguments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Useful when reading in input parameters from file.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4"/>
          <a:stretch/>
        </p:blipFill>
        <p:spPr>
          <a:xfrm>
            <a:off x="324000" y="2736000"/>
            <a:ext cx="2505960" cy="133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41"/>
          <p:cNvSpPr/>
          <p:nvPr/>
        </p:nvSpPr>
        <p:spPr>
          <a:xfrm>
            <a:off x="33984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(Gather)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2043360" y="1329120"/>
            <a:ext cx="5716440" cy="713160"/>
          </a:xfrm>
          <a:prstGeom prst="rect">
            <a:avLst/>
          </a:prstGeom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2023920" y="3008160"/>
            <a:ext cx="5780520" cy="216828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>
            <a:off x="396000" y="2056320"/>
            <a:ext cx="917928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root process collects data from all the other processes in the same communicator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called by all the processes in the communicator with the same arguments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 sure that you have enough space in your receiving buffer!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8064000" y="4592160"/>
            <a:ext cx="179928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Opposite of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Scatter.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40"/>
          <p:cNvSpPr/>
          <p:nvPr/>
        </p:nvSpPr>
        <p:spPr>
          <a:xfrm>
            <a:off x="33984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(Scatter)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2052000" y="1355400"/>
            <a:ext cx="5699160" cy="66024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1977480" y="3070800"/>
            <a:ext cx="5848200" cy="217764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1332000" y="2392200"/>
            <a:ext cx="799128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“root” process send a different piece of the data to each one of the other Processes (inverse of gather)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42"/>
          <p:cNvSpPr/>
          <p:nvPr/>
        </p:nvSpPr>
        <p:spPr>
          <a:xfrm>
            <a:off x="33984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(Reduce)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2128680" y="1277280"/>
            <a:ext cx="5905440" cy="67284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/>
        </p:blipFill>
        <p:spPr>
          <a:xfrm>
            <a:off x="8280000" y="3432600"/>
            <a:ext cx="1073160" cy="124668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-3240000" y="-1800000"/>
            <a:ext cx="462024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Applies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operation on data from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processes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Puts results on root process.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4"/>
          <a:stretch/>
        </p:blipFill>
        <p:spPr>
          <a:xfrm>
            <a:off x="2232000" y="3240000"/>
            <a:ext cx="4852440" cy="202284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147240" y="1980000"/>
            <a:ext cx="9752040" cy="10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root process collects data from all the other processes in the same communicator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performs an operation on the received data.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Operations are: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MPI_SUM, MPI_MIN, MPI_MAX, MPI_PROD, logical AND, OR, XOR, and a few more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 can define own operation with MPI_Op_create()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5"/>
          <a:stretch/>
        </p:blipFill>
        <p:spPr>
          <a:xfrm>
            <a:off x="5292000" y="3299040"/>
            <a:ext cx="1619280" cy="12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43"/>
          <p:cNvSpPr/>
          <p:nvPr/>
        </p:nvSpPr>
        <p:spPr>
          <a:xfrm>
            <a:off x="33984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(Allreduce)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2405520" y="1288800"/>
            <a:ext cx="4992120" cy="64980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3"/>
          <a:stretch/>
        </p:blipFill>
        <p:spPr>
          <a:xfrm>
            <a:off x="2071800" y="2700720"/>
            <a:ext cx="5840640" cy="2511720"/>
          </a:xfrm>
          <a:prstGeom prst="rect">
            <a:avLst/>
          </a:prstGeom>
          <a:ln w="0">
            <a:noFill/>
          </a:ln>
        </p:spPr>
      </p:pic>
      <p:pic>
        <p:nvPicPr>
          <p:cNvPr id="306" name="" descr=""/>
          <p:cNvPicPr/>
          <p:nvPr/>
        </p:nvPicPr>
        <p:blipFill>
          <a:blip r:embed="rId4"/>
          <a:stretch/>
        </p:blipFill>
        <p:spPr>
          <a:xfrm>
            <a:off x="7800480" y="1349280"/>
            <a:ext cx="1011960" cy="1163160"/>
          </a:xfrm>
          <a:prstGeom prst="rect">
            <a:avLst/>
          </a:prstGeom>
          <a:ln w="0">
            <a:noFill/>
          </a:ln>
        </p:spPr>
      </p:pic>
      <p:sp>
        <p:nvSpPr>
          <p:cNvPr id="307" name=""/>
          <p:cNvSpPr/>
          <p:nvPr/>
        </p:nvSpPr>
        <p:spPr>
          <a:xfrm>
            <a:off x="2893680" y="1944000"/>
            <a:ext cx="429876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Applies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operation on data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 all processes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Store results on all processes.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7760" cy="7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379960" y="2414160"/>
            <a:ext cx="6253560" cy="182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08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MPI (Message Passing Interface)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71360" cy="2639160"/>
          </a:xfrm>
          <a:prstGeom prst="rect">
            <a:avLst/>
          </a:prstGeom>
          <a:ln w="0">
            <a:noFill/>
          </a:ln>
        </p:spPr>
      </p:pic>
      <p:sp>
        <p:nvSpPr>
          <p:cNvPr id="216" name="Text Box 3"/>
          <p:cNvSpPr/>
          <p:nvPr/>
        </p:nvSpPr>
        <p:spPr>
          <a:xfrm>
            <a:off x="1599120" y="2103840"/>
            <a:ext cx="1408680" cy="469080"/>
          </a:xfrm>
          <a:custGeom>
            <a:avLst/>
            <a:gdLst>
              <a:gd name="textAreaLeft" fmla="*/ 0 w 1408680"/>
              <a:gd name="textAreaRight" fmla="*/ 1409400 w 1408680"/>
              <a:gd name="textAreaTop" fmla="*/ 0 h 469080"/>
              <a:gd name="textAreaBottom" fmla="*/ 469800 h 469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1"/>
          <p:cNvSpPr/>
          <p:nvPr/>
        </p:nvSpPr>
        <p:spPr>
          <a:xfrm>
            <a:off x="8460000" y="1296000"/>
            <a:ext cx="1501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2/6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44"/>
          <p:cNvSpPr/>
          <p:nvPr/>
        </p:nvSpPr>
        <p:spPr>
          <a:xfrm>
            <a:off x="33984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Collective Communication (Barrier)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316600" y="1329480"/>
            <a:ext cx="5169600" cy="496440"/>
          </a:xfrm>
          <a:prstGeom prst="rect">
            <a:avLst/>
          </a:prstGeom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5798880" y="2574360"/>
            <a:ext cx="4100400" cy="228492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>
            <a:off x="2880000" y="3060000"/>
            <a:ext cx="3635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 synchronization (blocking).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processes forced to wait for each other.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only where necessary.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reduce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parallelism.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2052000" y="1970640"/>
            <a:ext cx="5363280" cy="5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When necessary, all the processes within a communicator can be forced to wait for each other although this operation can be expensive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4"/>
          <a:stretch/>
        </p:blipFill>
        <p:spPr>
          <a:xfrm>
            <a:off x="19080" y="2772000"/>
            <a:ext cx="2899080" cy="15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keywords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6" name=""/>
          <p:cNvGraphicFramePr/>
          <p:nvPr/>
        </p:nvGraphicFramePr>
        <p:xfrm>
          <a:off x="0" y="1262880"/>
          <a:ext cx="10078920" cy="4407120"/>
        </p:xfrm>
        <a:graphic>
          <a:graphicData uri="http://schemas.openxmlformats.org/drawingml/2006/table">
            <a:tbl>
              <a:tblPr/>
              <a:tblGrid>
                <a:gridCol w="5007600"/>
                <a:gridCol w="5071680"/>
              </a:tblGrid>
              <a:tr h="4407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environment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Init: Initialization of the MPI environment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rank: Rank of the process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size: Number of processes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Finalize: Deactivation of the MPI environment 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Abort: Stopping of an MPI program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Wtime: Time taking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Point-to-point communications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Send: Send message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Isend: Non-blocking message sending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Recv: Message received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Irecv: Non-blocking message reception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Sendrecv and MPI Sendrecv replace: Sending and receiving messages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Wait: Waiting for the end of a non-blocking communication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Wait all: Wait for the end of all non-blocking communications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Collective communications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Bcast: General broadcast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Scatter: Selective spread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Gather and MPI Allgather: Collecting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Alltoall: Collection and distribution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Reduce and MPI Allreduce: Reduction 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Barrier: Global synchronization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Derived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Contiguous type: Contiguous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vector and MPI Type create hvector: Types with a con-standing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indexed: Variable pitch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subarray: Sub-array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struct: H and erogenous types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commit: Type commit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get extent: Recover the extent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create resized: Change of scope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size: Size of a type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Type free: Release of a type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8640000" y="1298880"/>
            <a:ext cx="1336680" cy="106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Keywords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9" name=""/>
          <p:cNvGraphicFramePr/>
          <p:nvPr/>
        </p:nvGraphicFramePr>
        <p:xfrm>
          <a:off x="0" y="1226880"/>
          <a:ext cx="10079280" cy="4443120"/>
        </p:xfrm>
        <a:graphic>
          <a:graphicData uri="http://schemas.openxmlformats.org/drawingml/2006/table">
            <a:tbl>
              <a:tblPr/>
              <a:tblGrid>
                <a:gridCol w="5039640"/>
                <a:gridCol w="5040000"/>
              </a:tblGrid>
              <a:tr h="4443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Communicator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split: Partitioning of a communicator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Dims create: Distribution of processes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create: Creation of a Cart ́esian topology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rank: Rank of a process in the Cart ́esian topology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coordinates: Coordinates of a process in the Cart ́esian topology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Cart shift: Rank of the neighbors in the Cart ́esian topology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free: Release of a communicator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 MPI-IO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open: Opening a file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set view: Changing the view 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close: Closing a file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6.1 Explicit addresses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at: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at all: Collective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 at: Writing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6.2 Individual pointers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read: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all: collective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write: Writing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write all: collective writing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seek: Pointer positioning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6.3 Shared pointers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shared: Read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read ordered: Collective reading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File seek shared: Pointer positioning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7.0 Symbolic constants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COMM WORLD, MPI SUCCESS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STATUS IGNORE, MPI PROC NULL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INTEGER, MPI REAL, MPI DOUBLE PRECISION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ORDER FORTRAN, MPI ORDER C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•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MPI MODE CREATE,MPI MODE RONLY,MPI MODE WRONLY</a:t>
                      </a:r>
                      <a:endParaRPr b="0" lang="fr-F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8640000" y="1262880"/>
            <a:ext cx="1336680" cy="106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Program Basics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2051280" y="1384920"/>
            <a:ext cx="6039360" cy="3861720"/>
          </a:xfrm>
          <a:prstGeom prst="rect">
            <a:avLst/>
          </a:prstGeom>
          <a:ln w="0">
            <a:noFill/>
          </a:ln>
        </p:spPr>
      </p:pic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8640000" y="1262880"/>
            <a:ext cx="1336680" cy="106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144000" y="1260000"/>
            <a:ext cx="6558840" cy="4065480"/>
          </a:xfrm>
          <a:prstGeom prst="rect">
            <a:avLst/>
          </a:prstGeom>
          <a:ln w="0">
            <a:noFill/>
          </a:ln>
        </p:spPr>
      </p:pic>
      <p:sp>
        <p:nvSpPr>
          <p:cNvPr id="325" name="PlaceHolder 4"/>
          <p:cNvSpPr/>
          <p:nvPr/>
        </p:nvSpPr>
        <p:spPr>
          <a:xfrm>
            <a:off x="35496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764400" y="1332000"/>
            <a:ext cx="3125880" cy="1568160"/>
          </a:xfrm>
          <a:prstGeom prst="rect">
            <a:avLst/>
          </a:prstGeom>
          <a:ln w="0">
            <a:noFill/>
          </a:ln>
        </p:spPr>
      </p:pic>
      <p:pic>
        <p:nvPicPr>
          <p:cNvPr id="327" name="" descr=""/>
          <p:cNvPicPr/>
          <p:nvPr/>
        </p:nvPicPr>
        <p:blipFill>
          <a:blip r:embed="rId3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20"/>
          <p:cNvSpPr/>
          <p:nvPr/>
        </p:nvSpPr>
        <p:spPr>
          <a:xfrm>
            <a:off x="35496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Point-to-Point communication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540000" y="1175400"/>
            <a:ext cx="8314560" cy="371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#include&lt;iostream&gt;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numprocs,myid;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&amp;argc,&amp;argv);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MPI_Comm_size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(MPI_COMM_WORLD,&amp;numprocs);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MPI_Comm_rank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(MPI_COMM_WORLD,&amp;myid);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MPI_Status status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int small=myid;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cout&lt;&lt;"Before " &lt;&lt;myid&lt;&lt;" of "&lt;&lt;,numprocs&lt;&lt;" small = "&lt;&lt;small,&lt;&lt;endl;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If (myid==0) { </a:t>
            </a:r>
            <a:r>
              <a:rPr b="1" lang="fr-CH" sz="105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MPI_Send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&amp;small,1,MPI_INT,3,10,MPI_COMM_WORLD); }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If (myid==3) {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1" lang="fr-CH" sz="105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MPI_Recv</a:t>
            </a: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&amp;small,1,MPI_INT,0,10,MPI_COMM_WORLD,&amp;status) }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ff"/>
                </a:solidFill>
                <a:latin typeface="Times New Roman"/>
                <a:ea typeface="Microsoft YaHei"/>
              </a:rPr>
              <a:t>MPI_Barrier</a:t>
            </a: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 MPI_COMM_WORLD);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cout&lt;&lt;"After " &lt;&lt;myid&lt;&lt;" of "&lt;&lt;numprocs&lt;&lt;" small = "&lt;&lt;small&lt;&lt;endl;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5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MPI_Finalize();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}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35496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Reduction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333" name=""/>
          <p:cNvSpPr/>
          <p:nvPr/>
        </p:nvSpPr>
        <p:spPr>
          <a:xfrm>
            <a:off x="0" y="1224000"/>
            <a:ext cx="6294240" cy="41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...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</a:t>
            </a: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double a ) {return (</a:t>
            </a: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4.0 / (1.0 + a*a)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);}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myid, numprocs;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(&amp;argc,&amp;argv);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MPI_Comm_size(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MPI_COMM_WORLD,&amp;numprocs);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MPI_Comm_rank(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MPI_COMM_WORLD,&amp;myid);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 = 1000000000;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pi,sum=0.0;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double startwtime = 0.0;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(myid == 0) { startwtime = </a:t>
            </a: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MPI_Wtime();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MPI_Bcast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(&amp;n, 1, MPI_INT, 0, MPI_COMM_WORLD);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(int i = myid + 1; i &lt;= n; i += numprocs) { sum += f((i-0.5)/(double) n); }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sum/= (double) n;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MPI_Reduce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(&amp;sum, &amp;pi, 1, MPI_DOUBLE, </a:t>
            </a:r>
            <a:r>
              <a:rPr b="1" lang="fr-CH" sz="1000" spc="-1" strike="noStrike">
                <a:solidFill>
                  <a:srgbClr val="009e4f"/>
                </a:solidFill>
                <a:latin typeface="Times New Roman"/>
                <a:ea typeface="DejaVu Sans"/>
              </a:rPr>
              <a:t>MPI_SUM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0, MPI_COMM_WORLD);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(myid == 0)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 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cout&lt;&lt;"pi is approximately equal "&lt;&lt;setprecision(16) &lt;&lt; pi &lt;&lt;" Error is"&lt;&lt;fabs(pi - M_PI)&lt;&lt;endl;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cout&lt;&lt;"Wall clock time = "&lt;&lt;MPI_Wtime()-startwtime&lt;&lt;endl;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MPI_Finalize();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Exit(0);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4343760" y="1585440"/>
            <a:ext cx="5550480" cy="11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virtual core computes a part of the loop and a reduction instruction is performed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6294960" y="2520000"/>
            <a:ext cx="2164320" cy="569520"/>
          </a:xfrm>
          <a:prstGeom prst="rect">
            <a:avLst/>
          </a:prstGeom>
          <a:ln w="0">
            <a:noFill/>
          </a:ln>
        </p:spPr>
      </p:pic>
      <p:pic>
        <p:nvPicPr>
          <p:cNvPr id="336" name="" descr=""/>
          <p:cNvPicPr/>
          <p:nvPr/>
        </p:nvPicPr>
        <p:blipFill>
          <a:blip r:embed="rId3"/>
          <a:stretch/>
        </p:blipFill>
        <p:spPr>
          <a:xfrm>
            <a:off x="8280000" y="3060000"/>
            <a:ext cx="1588680" cy="22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5"/>
          <p:cNvSpPr/>
          <p:nvPr/>
        </p:nvSpPr>
        <p:spPr>
          <a:xfrm>
            <a:off x="35496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MPI: Example Broadcast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339" name=""/>
          <p:cNvSpPr/>
          <p:nvPr/>
        </p:nvSpPr>
        <p:spPr>
          <a:xfrm>
            <a:off x="540000" y="1348200"/>
            <a:ext cx="9033840" cy="36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#include&lt;iostream&gt;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#include&lt;mpi.h&gt;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namespace std;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main (int argc, char *argv[])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numprocs,myid,namelen;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char processor_name[MPI_MAX_PROCESSOR_NAME];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MPI_Init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(&amp;argc,&amp;argv);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MPI_Comm_size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(MPI_COMM_WORLD,&amp;numprocs);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MPI_Comm_rank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(MPI_COMM_WORLD,&amp;myid);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MPI_Get_processor_name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(processor_name,&amp;namelen);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double reel=(double) myid;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cout&lt;&lt;"Before " &lt;&lt;myid&lt;&lt;" of "&lt;&lt;numprocs&lt;&lt;" on "&lt;&lt;processor_name&lt;&lt;" integervalue "&lt;&lt;reel&lt;&lt;endl;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c9211e"/>
                </a:solidFill>
                <a:latin typeface="Times New Roman"/>
                <a:ea typeface="Microsoft YaHei"/>
              </a:rPr>
              <a:t>MPI_Bcast</a:t>
            </a: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(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&amp;reel,1, MPI_DOUBLE,3,MPI_COMM_WORLD);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MPI_Barrier(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MPI_COMM_WORLD);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cout&lt;&lt;"After " &lt;&lt;myid&lt;&lt;" of "&lt;&lt;numprocs&lt;&lt;" on "&lt;&lt;processor_name&lt;&lt;" integervalue "&lt;&lt;reel&lt;&lt;endl;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MPI_Finalize()</a:t>
            </a: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exit(0);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1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}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4880520" y="1620000"/>
            <a:ext cx="501516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Broadcast a message from the root process to all other processes.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Useful when reading in input parameters from file.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COMPILING an  MPI Program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2340000"/>
            <a:ext cx="9349920" cy="20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Compiling a program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for MPI is almost just like compiling a regular C or C++ program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The C compiler is 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mpicc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and the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 C++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compiler is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 mpic++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08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For example, to compile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</a:rPr>
              <a:t>MyProg.c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you would use a command like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440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</a:rPr>
              <a:t>mpicc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-</a:t>
            </a:r>
            <a:r>
              <a:rPr b="0" lang="fr-CH" sz="1400" spc="-1" strike="noStrike">
                <a:solidFill>
                  <a:srgbClr val="c9211e"/>
                </a:solidFill>
                <a:latin typeface="Times New Roman"/>
              </a:rPr>
              <a:t> O2 -o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fr-CH" sz="1400" spc="-1" strike="noStrike">
                <a:solidFill>
                  <a:srgbClr val="009e4f"/>
                </a:solidFill>
                <a:latin typeface="Times New Roman"/>
              </a:rPr>
              <a:t>MyProg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fr-CH" sz="1400" spc="-1" strike="noStrike">
                <a:solidFill>
                  <a:srgbClr val="0000dc"/>
                </a:solidFill>
                <a:latin typeface="Times New Roman"/>
              </a:rPr>
              <a:t>MyProg . 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7536600" y="2340000"/>
            <a:ext cx="1635120" cy="15069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4160" cy="833400"/>
          </a:xfrm>
          <a:prstGeom prst="rect">
            <a:avLst/>
          </a:prstGeom>
          <a:ln w="10800"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71320" cy="181440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/>
          <p:nvPr/>
        </p:nvSpPr>
        <p:spPr>
          <a:xfrm>
            <a:off x="4174560" y="3054960"/>
            <a:ext cx="3197160" cy="356760"/>
          </a:xfrm>
          <a:custGeom>
            <a:avLst/>
            <a:gdLst>
              <a:gd name="textAreaLeft" fmla="*/ 0 w 3197160"/>
              <a:gd name="textAreaRight" fmla="*/ 3197880 w 3197160"/>
              <a:gd name="textAreaTop" fmla="*/ 0 h 356760"/>
              <a:gd name="textAreaBottom" fmla="*/ 357480 h 356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0280" cy="70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Programming interface…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76000" y="1620000"/>
            <a:ext cx="4670280" cy="16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MPI (Message Passing Interface)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is a multi-process model whose mode of communication between the processes is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explicit.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==&gt;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communication management is the responsibility of the user.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1120" y="2448000"/>
            <a:ext cx="4905720" cy="2065320"/>
          </a:xfrm>
          <a:prstGeom prst="rect">
            <a:avLst/>
          </a:prstGeom>
          <a:ln w="10800">
            <a:noFill/>
          </a:ln>
        </p:spPr>
      </p:pic>
      <p:sp>
        <p:nvSpPr>
          <p:cNvPr id="221" name=""/>
          <p:cNvSpPr/>
          <p:nvPr/>
        </p:nvSpPr>
        <p:spPr>
          <a:xfrm>
            <a:off x="5076000" y="3852000"/>
            <a:ext cx="467028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just">
              <a:lnSpc>
                <a:spcPct val="115000"/>
              </a:lnSpc>
              <a:spcAft>
                <a:spcPts val="1236"/>
              </a:spcAf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OpenMP (Open Multi-Processing)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is a multitasking model whose mode of communication between tasks is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implicit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==&gt; communications is the responsibility of the compiler.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0" y="1237680"/>
            <a:ext cx="1253880" cy="80100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6"/>
          <p:cNvSpPr/>
          <p:nvPr/>
        </p:nvSpPr>
        <p:spPr>
          <a:xfrm>
            <a:off x="1116000" y="1404000"/>
            <a:ext cx="16138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Remember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/>
          <p:nvPr/>
        </p:nvSpPr>
        <p:spPr>
          <a:xfrm>
            <a:off x="2064600" y="2988000"/>
            <a:ext cx="6170040" cy="916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MPI (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essage 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assing </a:t>
            </a:r>
            <a:r>
              <a:rPr b="1" lang="en-US" sz="2200" spc="-1" strike="noStrike">
                <a:solidFill>
                  <a:srgbClr val="dc0000"/>
                </a:solidFill>
                <a:latin typeface="Source Sans Pro Black"/>
                <a:ea typeface="Songti SC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Source Sans Pro Black"/>
                <a:ea typeface="Songti SC"/>
              </a:rPr>
              <a:t>nterface)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584000" y="2484360"/>
            <a:ext cx="1417320" cy="140112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4140000" y="3802680"/>
            <a:ext cx="1768680" cy="94104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7560000" y="2150280"/>
            <a:ext cx="2017440" cy="20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 (Message Passing Interface)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180000" y="1433880"/>
            <a:ext cx="9179280" cy="28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 is a library of subroutines (in Fortran,C, and C++)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Allows the coordination of a program running as multiple processes in a distributed-memory environment.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Flexible enough to also be used in a shared-memory environment.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used and compiled on a wide variety of single platforms or (homogeneous or heterogeneous) clusters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computers over a network.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scalability of MPI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not limited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 the number of processors/cores on one computation node,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opposed to shared memory parallel models.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library is standardized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8408880" y="3856320"/>
            <a:ext cx="1635120" cy="1506960"/>
          </a:xfrm>
          <a:prstGeom prst="rect">
            <a:avLst/>
          </a:prstGeom>
          <a:ln w="1080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3492000" y="3899160"/>
            <a:ext cx="3195000" cy="13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Basic Environment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1773360" y="2170800"/>
            <a:ext cx="6256080" cy="46980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1800000" y="3780000"/>
            <a:ext cx="6256080" cy="476640"/>
          </a:xfrm>
          <a:prstGeom prst="rect">
            <a:avLst/>
          </a:prstGeom>
          <a:ln w="0">
            <a:noFill/>
          </a:ln>
        </p:spPr>
      </p:pic>
      <p:sp>
        <p:nvSpPr>
          <p:cNvPr id="236" name=""/>
          <p:cNvSpPr/>
          <p:nvPr/>
        </p:nvSpPr>
        <p:spPr>
          <a:xfrm>
            <a:off x="1823760" y="2608200"/>
            <a:ext cx="543564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Initializes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envir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called in every MPI program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Must be first MPI call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be used to pass command line arguments to all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1872000" y="4221360"/>
            <a:ext cx="30780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Terminates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environment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1452240" y="1548000"/>
            <a:ext cx="7545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 programs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a function call, which initializes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message passing library.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MPI: Basic Environment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8960760" y="108360"/>
            <a:ext cx="953640" cy="95364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1585440" y="1712880"/>
            <a:ext cx="6631920" cy="449280"/>
          </a:xfrm>
          <a:prstGeom prst="rect">
            <a:avLst/>
          </a:prstGeom>
          <a:ln w="0"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1592640" y="3253680"/>
            <a:ext cx="6617520" cy="463680"/>
          </a:xfrm>
          <a:prstGeom prst="rect">
            <a:avLst/>
          </a:prstGeom>
          <a:ln w="0">
            <a:noFill/>
          </a:ln>
        </p:spPr>
      </p:pic>
      <p:sp>
        <p:nvSpPr>
          <p:cNvPr id="243" name=""/>
          <p:cNvSpPr/>
          <p:nvPr/>
        </p:nvSpPr>
        <p:spPr>
          <a:xfrm>
            <a:off x="1620000" y="2196000"/>
            <a:ext cx="492948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rank of the calling MPI process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Within the communicator, comm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MPI_COMM_WORLD is set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during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Init(...)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Other communicators can be created if needed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1656000" y="3753360"/>
            <a:ext cx="404244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total number of processes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Within the communicator, comm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MPI : Communicators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8437320" y="3884760"/>
            <a:ext cx="1635120" cy="1506960"/>
          </a:xfrm>
          <a:prstGeom prst="rect">
            <a:avLst/>
          </a:prstGeom>
          <a:ln w="10800">
            <a:noFill/>
          </a:ln>
        </p:spPr>
      </p:pic>
      <p:sp>
        <p:nvSpPr>
          <p:cNvPr id="247" name=""/>
          <p:cNvSpPr/>
          <p:nvPr/>
        </p:nvSpPr>
        <p:spPr>
          <a:xfrm>
            <a:off x="324000" y="1656000"/>
            <a:ext cx="953928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communicator is an identifier associated with a group of processes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process has a unique rank within a specific communicator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(the rank starts from 0 and has a maximum value of (nprocesses-1) ).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Internal mapping of processes to processing units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Always required when initiating a communication by calling an MPI function or routine.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Default communicator MPI_COMM_WORLD, which contains all available processes.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Several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communicators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coexist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–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process can belong to different communicators at the same time,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but has a unique rank in each communicator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8"/>
          <p:cNvSpPr/>
          <p:nvPr/>
        </p:nvSpPr>
        <p:spPr>
          <a:xfrm>
            <a:off x="3546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MPI : Basic calls to exchange data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3"/>
          <p:cNvSpPr/>
          <p:nvPr/>
        </p:nvSpPr>
        <p:spPr>
          <a:xfrm>
            <a:off x="356040" y="1650600"/>
            <a:ext cx="7923240" cy="29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4960"/>
              </a:tabLst>
            </a:pP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Point-to-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Point</a:t>
            </a:r>
            <a:r>
              <a:rPr b="0" lang="fr-CH" sz="1600" spc="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54920" indent="-2851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Symbol"/>
              <a:buChar char=""/>
              <a:tabLst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Only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exchange</a:t>
            </a:r>
            <a:r>
              <a:rPr b="0" lang="en-US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54920" indent="-28512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Symbol"/>
              <a:buChar char=""/>
              <a:tabLst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basic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operation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calls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algn="l" pos="75492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54920"/>
              </a:tabLst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Collective</a:t>
            </a:r>
            <a:r>
              <a:rPr b="0" lang="fr-CH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9160" indent="-27936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Symbol"/>
              <a:buChar char=""/>
              <a:tabLst>
                <a:tab algn="l" pos="749160"/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single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handles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between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</a:t>
            </a: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US" sz="16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5492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  <a:tabLst>
                <a:tab algn="l" pos="754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</a:t>
            </a:r>
            <a:r>
              <a:rPr b="0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r>
              <a:rPr b="0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r>
              <a:rPr b="0" lang="fr-CH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types</a:t>
            </a:r>
            <a:r>
              <a:rPr b="0" lang="fr-CH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fr-CH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collective</a:t>
            </a:r>
            <a:r>
              <a:rPr b="0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communications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7880">
              <a:lnSpc>
                <a:spcPct val="100000"/>
              </a:lnSpc>
              <a:spcBef>
                <a:spcPts val="394"/>
              </a:spcBef>
              <a:buClr>
                <a:srgbClr val="000000"/>
              </a:buClr>
              <a:buFont typeface="Symbol"/>
              <a:buChar char=""/>
              <a:tabLst>
                <a:tab algn="l" pos="1155240"/>
              </a:tabLst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fr-CH" sz="1600" spc="-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movement</a:t>
            </a:r>
            <a:r>
              <a:rPr b="0" lang="fr-CH" sz="1600" spc="-5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(e.g.</a:t>
            </a:r>
            <a:r>
              <a:rPr b="0" lang="fr-CH" sz="16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MPI_Bcast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788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Symbol"/>
              <a:buChar char=""/>
              <a:tabLst>
                <a:tab algn="l" pos="1155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Reduction</a:t>
            </a:r>
            <a:r>
              <a:rPr b="0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(e.g.</a:t>
            </a:r>
            <a:r>
              <a:rPr b="1" lang="fr-CH" sz="16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MPI_Reduce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155240" indent="-22788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Symbol"/>
              <a:buChar char=""/>
              <a:tabLst>
                <a:tab algn="l" pos="1155240"/>
              </a:tabLst>
            </a:pP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Synchronization</a:t>
            </a:r>
            <a:r>
              <a:rPr b="0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b="0" lang="fr-CH" sz="16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CH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MPI_Barrier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8437320" y="3884760"/>
            <a:ext cx="1635120" cy="15069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</TotalTime>
  <Application>LibreOffice/7.5.3.2$MacOSX_X86_64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2023-11-27T17:17:32Z</dcterms:modified>
  <cp:revision>269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