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.png" ContentType="image/png"/>
  <Override PartName="/ppt/media/image25.png" ContentType="image/png"/>
  <Override PartName="/ppt/media/image12.png" ContentType="image/png"/>
  <Override PartName="/ppt/media/image10.png" ContentType="image/png"/>
  <Override PartName="/ppt/media/image26.png" ContentType="image/png"/>
  <Override PartName="/ppt/media/image3.png" ContentType="image/png"/>
  <Override PartName="/ppt/media/image13.png" ContentType="image/png"/>
  <Override PartName="/ppt/media/image11.png" ContentType="image/png"/>
  <Override PartName="/ppt/media/image1.png" ContentType="image/png"/>
  <Override PartName="/ppt/media/image24.png" ContentType="image/png"/>
  <Override PartName="/ppt/media/image27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17.png" ContentType="image/png"/>
  <Override PartName="/ppt/media/image7.png" ContentType="image/png"/>
  <Override PartName="/ppt/media/image6.png" ContentType="image/png"/>
  <Override PartName="/ppt/media/image16.png" ContentType="image/png"/>
  <Override PartName="/ppt/media/image20.png" ContentType="image/png"/>
  <Override PartName="/ppt/media/image8.png" ContentType="image/png"/>
  <Override PartName="/ppt/media/image18.png" ContentType="image/png"/>
  <Override PartName="/ppt/media/image19.png" ContentType="image/png"/>
  <Override PartName="/ppt/media/image9.png" ContentType="image/png"/>
  <Override PartName="/ppt/media/image21.png" ContentType="image/png"/>
  <Override PartName="/ppt/media/image22.png" ContentType="image/png"/>
  <Override PartName="/ppt/media/image23.png" ContentType="image/png"/>
  <Override PartName="/ppt/_rels/presentation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_rels/slide19.xml.rels" ContentType="application/vnd.openxmlformats-package.relationships+xml"/>
  <Override PartName="/ppt/slides/_rels/slide16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69920" cy="259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69920" cy="1204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2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6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5400000"/>
            <a:ext cx="10067760" cy="257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0067760" cy="120276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3"/>
          </p:nvPr>
        </p:nvSpPr>
        <p:spPr>
          <a:xfrm>
            <a:off x="3420000" y="5400000"/>
            <a:ext cx="322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67760" cy="25776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5400000"/>
            <a:ext cx="10069920" cy="259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0069920" cy="1204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2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69920" cy="259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4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49480" cy="4309920"/>
          </a:xfrm>
          <a:prstGeom prst="rect">
            <a:avLst/>
          </a:prstGeom>
          <a:ln w="10800">
            <a:noFill/>
          </a:ln>
        </p:spPr>
      </p:pic>
      <p:sp>
        <p:nvSpPr>
          <p:cNvPr id="127" name=""/>
          <p:cNvSpPr/>
          <p:nvPr/>
        </p:nvSpPr>
        <p:spPr>
          <a:xfrm>
            <a:off x="714600" y="4392000"/>
            <a:ext cx="934992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240000" y="5055120"/>
            <a:ext cx="3443040" cy="264600"/>
          </a:xfrm>
          <a:custGeom>
            <a:avLst/>
            <a:gdLst>
              <a:gd name="textAreaLeft" fmla="*/ 0 w 3443040"/>
              <a:gd name="textAreaRight" fmla="*/ 3443400 w 3443040"/>
              <a:gd name="textAreaTop" fmla="*/ 0 h 264600"/>
              <a:gd name="textAreaBottom" fmla="*/ 264960 h 264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By Patrick Lemoine 2023.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508400" y="1440000"/>
            <a:ext cx="8283240" cy="376020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8"/>
          <p:cNvSpPr/>
          <p:nvPr/>
        </p:nvSpPr>
        <p:spPr>
          <a:xfrm>
            <a:off x="36072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Hybrid Programming: Example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73080" y="1346760"/>
            <a:ext cx="1434240" cy="95256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8961120" y="108720"/>
            <a:ext cx="951120" cy="95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3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Comput PI With Serial Code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445400" y="1235880"/>
            <a:ext cx="6381720" cy="412668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120" cy="95112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73440" y="1347120"/>
            <a:ext cx="1434240" cy="95256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6444000" y="1261800"/>
            <a:ext cx="359208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7200000" y="2160000"/>
            <a:ext cx="2162160" cy="56736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5"/>
          <a:stretch/>
        </p:blipFill>
        <p:spPr>
          <a:xfrm>
            <a:off x="8280000" y="3096360"/>
            <a:ext cx="1586520" cy="22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4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Hybrid: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Comput PI With </a:t>
            </a: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OpenMP Code 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392120" y="1224000"/>
            <a:ext cx="6202440" cy="399528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120" cy="95112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73800" y="1347480"/>
            <a:ext cx="1434240" cy="952560"/>
          </a:xfrm>
          <a:prstGeom prst="rect">
            <a:avLst/>
          </a:prstGeom>
          <a:ln w="0">
            <a:noFill/>
          </a:ln>
        </p:spPr>
      </p:pic>
      <p:sp>
        <p:nvSpPr>
          <p:cNvPr id="183" name=""/>
          <p:cNvSpPr/>
          <p:nvPr/>
        </p:nvSpPr>
        <p:spPr>
          <a:xfrm>
            <a:off x="6444000" y="1261800"/>
            <a:ext cx="359208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4"/>
          <a:stretch/>
        </p:blipFill>
        <p:spPr>
          <a:xfrm>
            <a:off x="7200000" y="2160000"/>
            <a:ext cx="2162160" cy="56736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5"/>
          <a:stretch/>
        </p:blipFill>
        <p:spPr>
          <a:xfrm>
            <a:off x="8280000" y="3096360"/>
            <a:ext cx="1586520" cy="22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5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Comput PI With MPI Code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296000" y="1260000"/>
            <a:ext cx="5938560" cy="398268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120" cy="95112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6444000" y="1261800"/>
            <a:ext cx="359208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7200000" y="2160000"/>
            <a:ext cx="2162160" cy="567360"/>
          </a:xfrm>
          <a:prstGeom prst="rect">
            <a:avLst/>
          </a:prstGeom>
          <a:ln w="0"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8280000" y="3096360"/>
            <a:ext cx="1586520" cy="2247480"/>
          </a:xfrm>
          <a:prstGeom prst="rect">
            <a:avLst/>
          </a:prstGeom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5"/>
          <a:stretch/>
        </p:blipFill>
        <p:spPr>
          <a:xfrm>
            <a:off x="73800" y="1347480"/>
            <a:ext cx="1434240" cy="9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7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: Comput PI With MPI-OpenMP Code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440000" y="1349640"/>
            <a:ext cx="6718320" cy="386892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120" cy="95112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/>
          <p:nvPr/>
        </p:nvSpPr>
        <p:spPr>
          <a:xfrm>
            <a:off x="6444000" y="1261800"/>
            <a:ext cx="359208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 : The following code computes the π number by using a numerical evaluation of an integral by a rectangle method.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7200000" y="2160000"/>
            <a:ext cx="2162160" cy="56736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8280000" y="3096360"/>
            <a:ext cx="1586520" cy="224748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5"/>
          <a:stretch/>
        </p:blipFill>
        <p:spPr>
          <a:xfrm>
            <a:off x="73800" y="1347480"/>
            <a:ext cx="1434240" cy="9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9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360000" y="1405440"/>
            <a:ext cx="541656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Two-body elastic interactions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Spatially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homogenous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Isotropic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particle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distribution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Scattering amplitude may be momentum dependent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436320" y="4477320"/>
            <a:ext cx="8022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Collision integral reduces to 4-dim integral thanks to momentum conservation and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isotropy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576000" y="2618640"/>
            <a:ext cx="5363640" cy="7290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8961480" y="109080"/>
            <a:ext cx="951120" cy="95112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6091560" y="2603520"/>
            <a:ext cx="3808080" cy="164412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648000" y="1759320"/>
            <a:ext cx="7733160" cy="238032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999999"/>
            </a:outerShdw>
          </a:effectLst>
        </p:spPr>
      </p:pic>
      <p:sp>
        <p:nvSpPr>
          <p:cNvPr id="207" name=""/>
          <p:cNvSpPr/>
          <p:nvPr/>
        </p:nvSpPr>
        <p:spPr>
          <a:xfrm>
            <a:off x="4374000" y="4284000"/>
            <a:ext cx="552528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Remarks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Large fraction of the time spent in the first loop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a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reasonable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grid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size: 30 minutes/timestep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Typical evolution: 2000 timesteps (1000 hours, or 42 days...)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10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 Sequential Version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828360" y="1521000"/>
            <a:ext cx="7018920" cy="261828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10" name=""/>
          <p:cNvSpPr/>
          <p:nvPr/>
        </p:nvSpPr>
        <p:spPr>
          <a:xfrm>
            <a:off x="4680000" y="4412520"/>
            <a:ext cx="5219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Remarks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Define NT (number of threads) in the scope of the function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Better use of threads if NT divides 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2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 OpenMP Version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350360" y="1584000"/>
            <a:ext cx="7288920" cy="328248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sp>
        <p:nvSpPr>
          <p:cNvPr id="213" name="PlaceHolder 13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 MPI OpenMP Version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/>
          <p:nvPr/>
        </p:nvSpPr>
        <p:spPr>
          <a:xfrm>
            <a:off x="402480" y="1423800"/>
            <a:ext cx="9403200" cy="34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Running time: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Sequential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1830 seconds/timestep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OpenMP (16 cores): 154 seconds/timestep (×12 speedup, 75% efficiency)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MPI+OpenMP (32 nodes × 16 cores): 6 seconds/timestep (×306 speedup, 60%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efficiency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Computation time reduced from 1000 hours to 3 hours 16 minutes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Coding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</a:t>
            </a: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Sequential: one week (about 600 lines of code)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+OpenMP: +one minute (+1 line)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fr-CH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+MPI: +one hour (+10 lines)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4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Microsoft YaHei"/>
              </a:rPr>
              <a:t>Hybrid: Deterministic Boltzmann Solver Timing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524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Programming: Overview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548000" y="2522160"/>
            <a:ext cx="8383680" cy="183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rogramming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nterface for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p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arallel </a:t>
            </a:r>
            <a:r>
              <a:rPr b="1" lang="en-US" sz="18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c</a:t>
            </a:r>
            <a:r>
              <a:rPr b="1" lang="en-US" sz="18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omputing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Hybrid</a:t>
            </a:r>
            <a:r>
              <a:rPr b="0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 = OpenMP (Open Multi-Processing) + MPI (Message Passing Interface)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44000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2000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59200" indent="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 indent="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 algn="ctr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 indent="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 indent="0" algn="ctr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rcRect l="5861" t="0" r="3730" b="0"/>
          <a:stretch/>
        </p:blipFill>
        <p:spPr>
          <a:xfrm>
            <a:off x="1260000" y="2287800"/>
            <a:ext cx="1068840" cy="2636640"/>
          </a:xfrm>
          <a:prstGeom prst="rect">
            <a:avLst/>
          </a:prstGeom>
          <a:ln w="0">
            <a:noFill/>
          </a:ln>
        </p:spPr>
      </p:pic>
      <p:sp>
        <p:nvSpPr>
          <p:cNvPr id="132" name="Text Box 2"/>
          <p:cNvSpPr/>
          <p:nvPr/>
        </p:nvSpPr>
        <p:spPr>
          <a:xfrm>
            <a:off x="1599120" y="2103840"/>
            <a:ext cx="1406160" cy="466560"/>
          </a:xfrm>
          <a:custGeom>
            <a:avLst/>
            <a:gdLst>
              <a:gd name="textAreaLeft" fmla="*/ 0 w 1406160"/>
              <a:gd name="textAreaRight" fmla="*/ 1406520 w 1406160"/>
              <a:gd name="textAreaTop" fmla="*/ 0 h 466560"/>
              <a:gd name="textAreaBottom" fmla="*/ 466920 h 46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9"/>
          <p:cNvSpPr/>
          <p:nvPr/>
        </p:nvSpPr>
        <p:spPr>
          <a:xfrm>
            <a:off x="8460000" y="1296000"/>
            <a:ext cx="1499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3/6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2712600" y="3348000"/>
            <a:ext cx="5226120" cy="89820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5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병렬 컴퓨팅을 위한 프로그래밍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zh-CN" sz="15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인터페이스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4160" cy="833400"/>
          </a:xfrm>
          <a:prstGeom prst="rect">
            <a:avLst/>
          </a:prstGeom>
          <a:ln w="10800"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71320" cy="1814400"/>
          </a:xfrm>
          <a:prstGeom prst="rect">
            <a:avLst/>
          </a:prstGeom>
          <a:ln w="0">
            <a:noFill/>
          </a:ln>
        </p:spPr>
      </p:pic>
      <p:sp>
        <p:nvSpPr>
          <p:cNvPr id="218" name=""/>
          <p:cNvSpPr/>
          <p:nvPr/>
        </p:nvSpPr>
        <p:spPr>
          <a:xfrm>
            <a:off x="4174560" y="3054960"/>
            <a:ext cx="3197160" cy="356760"/>
          </a:xfrm>
          <a:custGeom>
            <a:avLst/>
            <a:gdLst>
              <a:gd name="textAreaLeft" fmla="*/ 0 w 3197160"/>
              <a:gd name="textAreaRight" fmla="*/ 3197520 w 3197160"/>
              <a:gd name="textAreaTop" fmla="*/ 0 h 356760"/>
              <a:gd name="textAreaBottom" fmla="*/ 357120 h 356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MPI and OpenMP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2000" y="2448000"/>
            <a:ext cx="1635120" cy="1506960"/>
          </a:xfrm>
          <a:prstGeom prst="rect">
            <a:avLst/>
          </a:prstGeom>
          <a:ln w="10800">
            <a:noFill/>
          </a:ln>
        </p:spPr>
      </p:pic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512000" y="2520000"/>
            <a:ext cx="8311320" cy="14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Hybrid application programs using</a:t>
            </a:r>
            <a:r>
              <a:rPr b="1" lang="en-US" sz="1400" spc="-1" strike="noStrike">
                <a:solidFill>
                  <a:srgbClr val="2c3e50"/>
                </a:solidFill>
                <a:latin typeface="Times New Roman"/>
              </a:rPr>
              <a:t> MPI + OpenMP</a:t>
            </a: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 are now common place on large HPC systems.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There are basically two main motivations: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1. Reduced memory footprint, both in the application and in the MPI library (eg communication buffers).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</a:rPr>
              <a:t>2. Improved performance, especially at high core counts where pure MPI scalability runs out.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60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MPI and OpenMP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2360" y="2448360"/>
            <a:ext cx="1635120" cy="1506960"/>
          </a:xfrm>
          <a:prstGeom prst="rect">
            <a:avLst/>
          </a:prstGeom>
          <a:ln w="10800">
            <a:noFill/>
          </a:ln>
        </p:spPr>
      </p:pic>
      <p:sp>
        <p:nvSpPr>
          <p:cNvPr id="140" name=""/>
          <p:cNvSpPr/>
          <p:nvPr/>
        </p:nvSpPr>
        <p:spPr>
          <a:xfrm>
            <a:off x="1440000" y="1957680"/>
            <a:ext cx="8347320" cy="25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programming</a:t>
            </a: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Parallel execution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based on threads or processes (or both) which run at the same time on different CPU cores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Interaction is based on exchanging messages between processes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MPI (Message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passing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interface)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Interaction is based on shared memory, i.e. each thread can access directly other threads data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OpenMP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MPI and OpenMP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440000" y="1296000"/>
            <a:ext cx="4479120" cy="13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1: MPI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Independent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execution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units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Have their own memory space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MPI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launches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N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processes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at application startup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Works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multiple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16440" y="3348000"/>
            <a:ext cx="3386880" cy="150984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77040" y="2666520"/>
            <a:ext cx="4958280" cy="12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CH" sz="1400" spc="-1" strike="noStrike">
                <a:solidFill>
                  <a:srgbClr val="000000"/>
                </a:solidFill>
                <a:latin typeface="Arial"/>
                <a:ea typeface="DejaVu Sans"/>
              </a:rPr>
              <a:t>2: OpenMP:</a:t>
            </a:r>
            <a:r>
              <a:rPr b="0" lang="fr-CH" sz="1400" spc="-1" strike="noStrike">
                <a:solidFill>
                  <a:srgbClr val="000000"/>
                </a:solidFill>
                <a:latin typeface="Arial"/>
                <a:ea typeface="DejaVu Sans"/>
              </a:rPr>
              <a:t> Threads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Threads share memory space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Threads are created and destroyed (parallel regions)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Limited to a single node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18520" y="1512000"/>
            <a:ext cx="1156680" cy="69192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5819760" y="1376640"/>
            <a:ext cx="2746800" cy="233532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>
            <a:off x="4140000" y="3924000"/>
            <a:ext cx="59353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3: Hybrid programming: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Launch threads (OpenMP) within processes (MPI)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Shared memory programming inside a node, message passing between nodes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Optimum MPI task per node ratio depends on the application and should always be experimented.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975120" y="1440000"/>
            <a:ext cx="1604520" cy="1478880"/>
          </a:xfrm>
          <a:prstGeom prst="rect">
            <a:avLst/>
          </a:prstGeom>
          <a:ln w="10800">
            <a:noFill/>
          </a:ln>
        </p:spPr>
      </p:pic>
      <p:sp>
        <p:nvSpPr>
          <p:cNvPr id="149" name="PlaceHolder 8"/>
          <p:cNvSpPr/>
          <p:nvPr/>
        </p:nvSpPr>
        <p:spPr>
          <a:xfrm>
            <a:off x="360000" y="22608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The Best From Both Worlds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192960" y="2201040"/>
            <a:ext cx="4017600" cy="16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allows for inter-node  communication.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MPI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facilitates efficient inter-node reductions and sending of complex data structures.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 state synchronization is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explicit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5436000" y="2201040"/>
            <a:ext cx="4318560" cy="16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allows for high performance intra-node threading.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OpenMP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provides an interface for the concurrent utilization of each SMP's shared memory;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Program state synchronization is </a:t>
            </a:r>
            <a:r>
              <a:rPr b="1" lang="en-US" sz="1600" spc="-1" strike="noStrike">
                <a:solidFill>
                  <a:srgbClr val="c9211e"/>
                </a:solidFill>
                <a:latin typeface="Times New Roman"/>
                <a:ea typeface="DejaVu Sans"/>
              </a:rPr>
              <a:t>implicit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" name="left-right-arrows 1"/>
          <p:cNvGrpSpPr/>
          <p:nvPr/>
        </p:nvGrpSpPr>
        <p:grpSpPr>
          <a:xfrm>
            <a:off x="4392000" y="2941560"/>
            <a:ext cx="719640" cy="262080"/>
            <a:chOff x="4392000" y="2941560"/>
            <a:chExt cx="719640" cy="262080"/>
          </a:xfrm>
        </p:grpSpPr>
        <p:sp>
          <p:nvSpPr>
            <p:cNvPr id="153" name=""/>
            <p:cNvSpPr/>
            <p:nvPr/>
          </p:nvSpPr>
          <p:spPr>
            <a:xfrm>
              <a:off x="4392000" y="2941560"/>
              <a:ext cx="389520" cy="262080"/>
            </a:xfrm>
            <a:custGeom>
              <a:avLst/>
              <a:gdLst>
                <a:gd name="textAreaLeft" fmla="*/ 0 w 389520"/>
                <a:gd name="textAreaRight" fmla="*/ 389880 w 389520"/>
                <a:gd name="textAreaTop" fmla="*/ 0 h 262080"/>
                <a:gd name="textAreaBottom" fmla="*/ 262440 h 262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21600" y="5462"/>
                  </a:moveTo>
                  <a:lnTo>
                    <a:pt x="7212" y="5462"/>
                  </a:lnTo>
                  <a:lnTo>
                    <a:pt x="7212" y="0"/>
                  </a:lnTo>
                  <a:lnTo>
                    <a:pt x="0" y="10800"/>
                  </a:lnTo>
                  <a:lnTo>
                    <a:pt x="7212" y="21600"/>
                  </a:lnTo>
                  <a:lnTo>
                    <a:pt x="7212" y="16138"/>
                  </a:lnTo>
                  <a:lnTo>
                    <a:pt x="21600" y="16138"/>
                  </a:lnTo>
                  <a:close/>
                </a:path>
              </a:pathLst>
            </a:custGeom>
            <a:gradFill rotWithShape="0">
              <a:gsLst>
                <a:gs pos="0">
                  <a:srgbClr val="ff8000"/>
                </a:gs>
                <a:gs pos="100000">
                  <a:srgbClr val="ffdbb6"/>
                </a:gs>
              </a:gsLst>
              <a:lin ang="9000000"/>
            </a:gradFill>
            <a:ln w="72000">
              <a:solidFill>
                <a:srgbClr val="ffffff"/>
              </a:solidFill>
              <a:round/>
            </a:ln>
            <a:effectLst>
              <a:outerShdw blurRad="0" dir="10800000" dist="76320" rotWithShape="0">
                <a:srgbClr val="ff800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4722120" y="2941560"/>
              <a:ext cx="389520" cy="262080"/>
            </a:xfrm>
            <a:custGeom>
              <a:avLst/>
              <a:gdLst>
                <a:gd name="textAreaLeft" fmla="*/ 0 w 389520"/>
                <a:gd name="textAreaRight" fmla="*/ 389880 w 389520"/>
                <a:gd name="textAreaTop" fmla="*/ 0 h 262080"/>
                <a:gd name="textAreaBottom" fmla="*/ 262440 h 262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5462"/>
                  </a:moveTo>
                  <a:lnTo>
                    <a:pt x="14424" y="5462"/>
                  </a:lnTo>
                  <a:lnTo>
                    <a:pt x="14424" y="0"/>
                  </a:lnTo>
                  <a:lnTo>
                    <a:pt x="21600" y="10800"/>
                  </a:lnTo>
                  <a:lnTo>
                    <a:pt x="14424" y="21600"/>
                  </a:lnTo>
                  <a:lnTo>
                    <a:pt x="14424" y="16138"/>
                  </a:lnTo>
                  <a:lnTo>
                    <a:pt x="0" y="16138"/>
                  </a:lnTo>
                  <a:close/>
                </a:path>
              </a:pathLst>
            </a:custGeom>
            <a:gradFill rotWithShape="0">
              <a:gsLst>
                <a:gs pos="0">
                  <a:srgbClr val="dee6ef"/>
                </a:gs>
                <a:gs pos="100000">
                  <a:srgbClr val="2a6099"/>
                </a:gs>
              </a:gsLst>
              <a:lin ang="9000000"/>
            </a:gradFill>
            <a:ln w="72000">
              <a:solidFill>
                <a:srgbClr val="ffffff"/>
              </a:solidFill>
              <a:round/>
            </a:ln>
            <a:effectLst>
              <a:outerShdw blurRad="0" dir="0" dist="76320" rotWithShape="0">
                <a:srgbClr val="2a6099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Hybrid Programming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360000" y="1368000"/>
            <a:ext cx="9531360" cy="35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CH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In hybrid programming each process can have </a:t>
            </a:r>
            <a:r>
              <a:rPr b="1" lang="en-US" sz="1500" spc="-1" strike="noStrike">
                <a:solidFill>
                  <a:srgbClr val="c9211e"/>
                </a:solidFill>
                <a:latin typeface="Calibri"/>
                <a:ea typeface="DejaVu Sans"/>
              </a:rPr>
              <a:t>multiple threads executing simultaneously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All</a:t>
            </a:r>
            <a:r>
              <a:rPr b="1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threads</a:t>
            </a:r>
            <a:r>
              <a:rPr b="0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within</a:t>
            </a:r>
            <a:r>
              <a:rPr b="0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a process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share</a:t>
            </a:r>
            <a:r>
              <a:rPr b="1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all MPI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objects</a:t>
            </a:r>
            <a:r>
              <a:rPr b="1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Communicators</a:t>
            </a:r>
            <a:r>
              <a:rPr b="0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requests</a:t>
            </a:r>
            <a:r>
              <a:rPr b="0" lang="fr-CH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, etc.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 defines 4 levels of thread safety: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MPI_THREAD_SINGLE 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thread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exists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MPI_THREAD_FUNNELED 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 Multithreaded but only the master thread can make MPI calls Master is one that calls MPI_Init_thread()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MPI_THREAD_SERIALIZED: 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Multithreaded, but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one thread can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make</a:t>
            </a:r>
            <a:r>
              <a:rPr b="0" lang="fr-CH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MPI calls at a time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MPI_THREAD_MULTIPLE: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Multithreaded and any thread can make MPI calls at any time. Use MPI_Init_thread instead of MPI_Init if more than single thread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1011240" y="1764000"/>
            <a:ext cx="773208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Fewer MPI processes for a given amount of cores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Improved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load</a:t>
            </a:r>
            <a:r>
              <a:rPr b="0" lang="fr-CH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balance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All-to-all communication bottlenecks alleviated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Decreased memory consumption if an implementation uses replicated data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Additional parallelization levels may be available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Possibility for dedicating threads for different tasks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e.g. dedicated communication thread or parallel I/O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Dynamic parallelization patterns often easier to implement with OpenMP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680000" y="4105440"/>
            <a:ext cx="5395320" cy="11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Increased overhead from thread creation/destruction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More complicated programming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Code readability and maintainability issues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Thread support in MPI and other libraries needs to be considered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527000" y="3829320"/>
            <a:ext cx="328032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Disadvantages of hybridization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009080" y="1453320"/>
            <a:ext cx="463824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Potential advantages of the hybrid approach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16000" y="1476000"/>
            <a:ext cx="710280" cy="74412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3780000" y="3888000"/>
            <a:ext cx="710280" cy="669960"/>
          </a:xfrm>
          <a:prstGeom prst="rect">
            <a:avLst/>
          </a:prstGeom>
          <a:ln w="0">
            <a:noFill/>
          </a:ln>
        </p:spPr>
      </p:pic>
      <p:sp>
        <p:nvSpPr>
          <p:cNvPr id="163" name="PlaceHolder 17"/>
          <p:cNvSpPr/>
          <p:nvPr/>
        </p:nvSpPr>
        <p:spPr>
          <a:xfrm>
            <a:off x="360360" y="225720"/>
            <a:ext cx="934992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Hybrid Programming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1872000" y="2844000"/>
            <a:ext cx="6467040" cy="14162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 </a:t>
            </a:r>
            <a:r>
              <a:rPr b="1" lang="en-US" sz="2600" spc="-1" strike="noStrike">
                <a:solidFill>
                  <a:srgbClr val="2a6099"/>
                </a:solidFill>
                <a:latin typeface="Calibri"/>
                <a:ea typeface="Songti SC"/>
              </a:rPr>
              <a:t>Hybrid</a:t>
            </a:r>
            <a:r>
              <a:rPr b="1" lang="en-US" sz="2600" spc="-1" strike="noStrike">
                <a:solidFill>
                  <a:srgbClr val="dc0000"/>
                </a:solidFill>
                <a:latin typeface="Calibri"/>
                <a:ea typeface="Songti SC"/>
              </a:rPr>
              <a:t> E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Songti SC"/>
              </a:rPr>
              <a:t>xamples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30000"/>
              </a:lnSpc>
              <a:spcBef>
                <a:spcPts val="479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728000" y="2484720"/>
            <a:ext cx="1413000" cy="139680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bababa"/>
            </a:outerShdw>
          </a:effectLst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7757280" y="2509200"/>
            <a:ext cx="1164240" cy="1114920"/>
          </a:xfrm>
          <a:prstGeom prst="rect">
            <a:avLst/>
          </a:prstGeom>
          <a:ln w="0">
            <a:noFill/>
          </a:ln>
        </p:spPr>
      </p:pic>
      <p:pic>
        <p:nvPicPr>
          <p:cNvPr id="167" name="Cycles- 8" descr=""/>
          <p:cNvPicPr/>
          <p:nvPr/>
        </p:nvPicPr>
        <p:blipFill>
          <a:blip r:embed="rId3"/>
          <a:stretch/>
        </p:blipFill>
        <p:spPr>
          <a:xfrm>
            <a:off x="7495200" y="2193120"/>
            <a:ext cx="1710000" cy="168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Application>LibreOffice/7.5.3.2$MacOSX_X86_64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2023-11-27T17:18:43Z</dcterms:modified>
  <cp:revision>245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