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53.png" ContentType="image/png"/>
  <Override PartName="/ppt/media/image43.png" ContentType="image/png"/>
  <Override PartName="/ppt/media/image41.png" ContentType="image/png"/>
  <Override PartName="/ppt/media/image5.jpeg" ContentType="image/jpeg"/>
  <Override PartName="/ppt/media/image44.png" ContentType="image/png"/>
  <Override PartName="/ppt/media/image10.png" ContentType="image/png"/>
  <Override PartName="/ppt/media/image42.png" ContentType="image/png"/>
  <Override PartName="/ppt/media/image1.png" ContentType="image/png"/>
  <Override PartName="/ppt/media/image52.png" ContentType="image/png"/>
  <Override PartName="/ppt/media/image27.png" ContentType="image/png"/>
  <Override PartName="/ppt/media/image14.png" ContentType="image/png"/>
  <Override PartName="/ppt/media/image48.png" ContentType="image/png"/>
  <Override PartName="/ppt/media/image45.png" ContentType="image/png"/>
  <Override PartName="/ppt/media/image11.png" ContentType="image/png"/>
  <Override PartName="/ppt/media/image29.png" ContentType="image/png"/>
  <Override PartName="/ppt/media/image16.png" ContentType="image/png"/>
  <Override PartName="/ppt/media/image47.png" ContentType="image/png"/>
  <Override PartName="/ppt/media/image13.png" ContentType="image/png"/>
  <Override PartName="/ppt/media/image24.png" ContentType="image/png"/>
  <Override PartName="/ppt/media/image58.png" ContentType="image/png"/>
  <Override PartName="/ppt/media/image7.png" ContentType="image/png"/>
  <Override PartName="/ppt/media/image17.png" ContentType="image/png"/>
  <Override PartName="/ppt/media/image59.png" ContentType="image/png"/>
  <Override PartName="/ppt/media/image25.png" ContentType="image/png"/>
  <Override PartName="/ppt/media/image8.png" ContentType="image/png"/>
  <Override PartName="/ppt/media/image26.png" ContentType="image/png"/>
  <Override PartName="/ppt/media/image9.png" ContentType="image/png"/>
  <Override PartName="/ppt/media/image19.png" ContentType="image/png"/>
  <Override PartName="/ppt/media/image21.png" ContentType="image/png"/>
  <Override PartName="/ppt/media/image4.png" ContentType="image/png"/>
  <Override PartName="/ppt/media/image55.png" ContentType="image/png"/>
  <Override PartName="/ppt/media/image18.png" ContentType="image/png"/>
  <Override PartName="/ppt/media/image49.png" ContentType="image/png"/>
  <Override PartName="/ppt/media/image15.png" ContentType="image/png"/>
  <Override PartName="/ppt/media/image46.png" ContentType="image/png"/>
  <Override PartName="/ppt/media/image12.png" ContentType="image/png"/>
  <Override PartName="/ppt/media/image22.png" ContentType="image/png"/>
  <Override PartName="/ppt/media/image56.png" ContentType="image/png"/>
  <Override PartName="/ppt/media/image20.png" ContentType="image/png"/>
  <Override PartName="/ppt/media/image3.png" ContentType="image/png"/>
  <Override PartName="/ppt/media/image54.png" ContentType="image/png"/>
  <Override PartName="/ppt/media/image23.png" ContentType="image/png"/>
  <Override PartName="/ppt/media/image6.png" ContentType="image/png"/>
  <Override PartName="/ppt/media/image57.png" ContentType="image/png"/>
  <Override PartName="/ppt/media/image28.png" ContentType="image/png"/>
  <Override PartName="/ppt/media/image61.png" ContentType="image/png"/>
  <Override PartName="/ppt/media/image30.png" ContentType="image/png"/>
  <Override PartName="/ppt/media/image35.png" ContentType="image/png"/>
  <Override PartName="/ppt/media/image39.png" ContentType="image/png"/>
  <Override PartName="/ppt/media/image40.png" ContentType="image/png"/>
  <Override PartName="/ppt/media/image38.png" ContentType="image/png"/>
  <Override PartName="/ppt/media/image34.png" ContentType="image/png"/>
  <Override PartName="/ppt/media/image32.png" ContentType="image/png"/>
  <Override PartName="/ppt/media/image63.png" ContentType="image/png"/>
  <Override PartName="/ppt/media/image51.png" ContentType="image/png"/>
  <Override PartName="/ppt/media/image62.png" ContentType="image/png"/>
  <Override PartName="/ppt/media/image31.png" ContentType="image/png"/>
  <Override PartName="/ppt/media/image60.png" ContentType="image/png"/>
  <Override PartName="/ppt/media/image36.png" ContentType="image/png"/>
  <Override PartName="/ppt/media/image37.png" ContentType="image/png"/>
  <Override PartName="/ppt/media/image50.png" ContentType="image/png"/>
  <Override PartName="/ppt/media/image33.png" ContentType="image/png"/>
  <Override PartName="/ppt/_rels/presentation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_rels/slide40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42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10.xml.rels" ContentType="application/vnd.openxmlformats-package.relationships+xml"/>
  <Override PartName="/ppt/slides/_rels/slide41.xml.rels" ContentType="application/vnd.openxmlformats-package.relationships+xml"/>
  <Override PartName="/ppt/slides/_rels/slide12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67760" cy="257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67760" cy="1202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6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5600" cy="2556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5600" cy="12006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5600" cy="2556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5600" cy="2556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67760" cy="257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67760" cy="1202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2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6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69560" cy="259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0069560" cy="1204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29560" cy="259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69560" cy="259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5400000"/>
            <a:ext cx="10067760" cy="257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0067760" cy="1202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2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6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9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19.png"/><Relationship Id="rId3" Type="http://schemas.openxmlformats.org/officeDocument/2006/relationships/image" Target="../media/image37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8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8.png"/><Relationship Id="rId3" Type="http://schemas.openxmlformats.org/officeDocument/2006/relationships/image" Target="../media/image15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3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6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15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1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7320" cy="4307760"/>
          </a:xfrm>
          <a:prstGeom prst="rect">
            <a:avLst/>
          </a:prstGeom>
          <a:ln w="10800">
            <a:noFill/>
          </a:ln>
        </p:spPr>
      </p:pic>
      <p:sp>
        <p:nvSpPr>
          <p:cNvPr id="211" name=""/>
          <p:cNvSpPr/>
          <p:nvPr/>
        </p:nvSpPr>
        <p:spPr>
          <a:xfrm>
            <a:off x="714600" y="4392000"/>
            <a:ext cx="93477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5055120"/>
            <a:ext cx="3440880" cy="262440"/>
          </a:xfrm>
          <a:custGeom>
            <a:avLst/>
            <a:gdLst>
              <a:gd name="textAreaLeft" fmla="*/ 0 w 3440880"/>
              <a:gd name="textAreaRight" fmla="*/ 3441240 w 3440880"/>
              <a:gd name="textAreaTop" fmla="*/ 0 h 262440"/>
              <a:gd name="textAreaBottom" fmla="*/ 262800 h 262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By Patrick Lemoine 2023.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21"/>
          <p:cNvSpPr/>
          <p:nvPr/>
        </p:nvSpPr>
        <p:spPr>
          <a:xfrm>
            <a:off x="3549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Process and thread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684000" y="1872000"/>
            <a:ext cx="8671320" cy="31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need an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 a thread.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at least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thread of execution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its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virtual memory space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cannot be accessed by other processes running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on the same or on a different processor.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threads created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by a process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 the virtual address space of that 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read and write to the same address space in memory.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share the same process and user ids, file descriptors, and signal  handlers.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have their own program counter value and stack pointer, and can run independently on several processors.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8154360" y="1368000"/>
            <a:ext cx="1632960" cy="1504800"/>
          </a:xfrm>
          <a:prstGeom prst="rect">
            <a:avLst/>
          </a:prstGeom>
          <a:ln w="10800">
            <a:noFill/>
          </a:ln>
        </p:spPr>
      </p:pic>
      <p:sp>
        <p:nvSpPr>
          <p:cNvPr id="253" name=""/>
          <p:cNvSpPr/>
          <p:nvPr/>
        </p:nvSpPr>
        <p:spPr>
          <a:xfrm>
            <a:off x="468000" y="1440000"/>
            <a:ext cx="223560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the difference 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9"/>
          <p:cNvSpPr/>
          <p:nvPr/>
        </p:nvSpPr>
        <p:spPr>
          <a:xfrm>
            <a:off x="3600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Terminology and behavior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 Box 1"/>
          <p:cNvSpPr/>
          <p:nvPr/>
        </p:nvSpPr>
        <p:spPr>
          <a:xfrm>
            <a:off x="588960" y="1974240"/>
            <a:ext cx="5348520" cy="2298240"/>
          </a:xfrm>
          <a:custGeom>
            <a:avLst/>
            <a:gdLst>
              <a:gd name="textAreaLeft" fmla="*/ 0 w 5348520"/>
              <a:gd name="textAreaRight" fmla="*/ 5348880 w 5348520"/>
              <a:gd name="textAreaTop" fmla="*/ 0 h 2298240"/>
              <a:gd name="textAreaBottom" fmla="*/ 2298600 h 2298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0120" indent="-33012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Team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Master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+ 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Worker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30120" indent="-330120">
              <a:lnSpc>
                <a:spcPct val="100000"/>
              </a:lnSpc>
              <a:spcBef>
                <a:spcPts val="550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30120" indent="-33012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block of code executed by all threads simultaneously (</a:t>
            </a:r>
            <a:r>
              <a:rPr b="0" i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has implicit barrier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master thread always has thread id 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0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Parallel regions can be nested.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If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clause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can be used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to guard the parallel region.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Picture 1" descr=""/>
          <p:cNvPicPr/>
          <p:nvPr/>
        </p:nvPicPr>
        <p:blipFill>
          <a:blip r:embed="rId1"/>
          <a:stretch/>
        </p:blipFill>
        <p:spPr>
          <a:xfrm>
            <a:off x="6408000" y="1341360"/>
            <a:ext cx="2243520" cy="38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5"/>
          <p:cNvSpPr/>
          <p:nvPr/>
        </p:nvSpPr>
        <p:spPr>
          <a:xfrm>
            <a:off x="3492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Example Code Structure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5796000" y="2016000"/>
            <a:ext cx="3742200" cy="233424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1391040" y="2520000"/>
            <a:ext cx="3100320" cy="1078200"/>
          </a:xfrm>
          <a:prstGeom prst="rect">
            <a:avLst/>
          </a:prstGeom>
          <a:ln w="0">
            <a:noFill/>
          </a:ln>
        </p:spPr>
      </p:pic>
      <p:sp>
        <p:nvSpPr>
          <p:cNvPr id="261" name="right-arrow 1"/>
          <p:cNvSpPr/>
          <p:nvPr/>
        </p:nvSpPr>
        <p:spPr>
          <a:xfrm>
            <a:off x="4860000" y="2806560"/>
            <a:ext cx="5511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1260000" y="1836000"/>
            <a:ext cx="37756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 “Hello World” multi-threaded..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>
            <a:off x="144360" y="3395160"/>
            <a:ext cx="2333520" cy="1639080"/>
          </a:xfrm>
          <a:prstGeom prst="rect">
            <a:avLst/>
          </a:prstGeom>
          <a:ln w="10800">
            <a:noFill/>
          </a:ln>
        </p:spPr>
      </p:pic>
      <p:pic>
        <p:nvPicPr>
          <p:cNvPr id="264" name="Section-Cubes- 1" descr=""/>
          <p:cNvPicPr/>
          <p:nvPr/>
        </p:nvPicPr>
        <p:blipFill>
          <a:blip r:embed="rId5"/>
          <a:stretch/>
        </p:blipFill>
        <p:spPr>
          <a:xfrm>
            <a:off x="8820720" y="4171320"/>
            <a:ext cx="1184400" cy="11491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  <p:pic>
        <p:nvPicPr>
          <p:cNvPr id="265" name="" descr=""/>
          <p:cNvPicPr/>
          <p:nvPr/>
        </p:nvPicPr>
        <p:blipFill>
          <a:blip r:embed="rId6"/>
          <a:stretch/>
        </p:blipFill>
        <p:spPr>
          <a:xfrm>
            <a:off x="8961840" y="109440"/>
            <a:ext cx="950040" cy="95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6"/>
          <p:cNvSpPr/>
          <p:nvPr/>
        </p:nvSpPr>
        <p:spPr>
          <a:xfrm>
            <a:off x="3438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674640" y="1512360"/>
            <a:ext cx="8734680" cy="9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identifies a portion of code that can be executed by different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create a parallel region with the “parallel” directive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request a specific number of threads with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omp_set_num_threads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484000" y="4693320"/>
            <a:ext cx="6298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thread will call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pooh(ID,A)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function with a different value of ID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2252160" y="2685600"/>
            <a:ext cx="2606040" cy="163260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5490360" y="2693520"/>
            <a:ext cx="2931840" cy="164124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345240" y="2700000"/>
            <a:ext cx="1632960" cy="150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"/>
          <p:cNvSpPr/>
          <p:nvPr/>
        </p:nvSpPr>
        <p:spPr>
          <a:xfrm>
            <a:off x="4644000" y="4253400"/>
            <a:ext cx="5218200" cy="9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threads execute the same code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[A]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array is shared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Implicit synchronization at the end of the parallel region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905040" y="1404000"/>
            <a:ext cx="4133160" cy="2878200"/>
          </a:xfrm>
          <a:prstGeom prst="rect">
            <a:avLst/>
          </a:prstGeom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5852160" y="1965600"/>
            <a:ext cx="2606040" cy="163260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8"/>
          <p:cNvSpPr/>
          <p:nvPr/>
        </p:nvSpPr>
        <p:spPr>
          <a:xfrm>
            <a:off x="3384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180000" y="4125240"/>
            <a:ext cx="1258200" cy="1159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"/>
          <p:cNvSpPr/>
          <p:nvPr/>
        </p:nvSpPr>
        <p:spPr>
          <a:xfrm>
            <a:off x="407880" y="1212480"/>
            <a:ext cx="9268200" cy="23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compile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 generates code logically analogous to that on the right.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known OpenMP implementations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a thread pool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 full cost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threads creation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 destruction is not incurred for each parallel region.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three threads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created because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 parallel section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will be invoked from the parent thread.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0"/>
          <p:cNvSpPr/>
          <p:nvPr/>
        </p:nvSpPr>
        <p:spPr>
          <a:xfrm>
            <a:off x="3330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Behind the scenes...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058040" y="3924000"/>
            <a:ext cx="3044160" cy="73044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5688000" y="3156480"/>
            <a:ext cx="3188160" cy="20977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81" name="right-arrow 2"/>
          <p:cNvSpPr/>
          <p:nvPr/>
        </p:nvSpPr>
        <p:spPr>
          <a:xfrm>
            <a:off x="4428000" y="4104000"/>
            <a:ext cx="718200" cy="35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Constructs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2556360" y="2970720"/>
            <a:ext cx="5693760" cy="203580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/>
          <p:nvPr/>
        </p:nvSpPr>
        <p:spPr>
          <a:xfrm>
            <a:off x="900000" y="1420200"/>
            <a:ext cx="6148080" cy="13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creates team, and becomes master (id 0).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threads run code after.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Barrier at end of parallel section.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917280" y="2989440"/>
            <a:ext cx="1632960" cy="1504800"/>
          </a:xfrm>
          <a:prstGeom prst="rect">
            <a:avLst/>
          </a:prstGeom>
          <a:ln w="10800">
            <a:noFill/>
          </a:ln>
        </p:spPr>
      </p:pic>
      <p:sp>
        <p:nvSpPr>
          <p:cNvPr id="287" name=""/>
          <p:cNvSpPr/>
          <p:nvPr/>
        </p:nvSpPr>
        <p:spPr>
          <a:xfrm>
            <a:off x="8359560" y="3085560"/>
            <a:ext cx="150984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firstprivate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default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ibbon-1"/>
          <p:cNvSpPr/>
          <p:nvPr/>
        </p:nvSpPr>
        <p:spPr>
          <a:xfrm>
            <a:off x="7049520" y="1980000"/>
            <a:ext cx="2518560" cy="718560"/>
          </a:xfrm>
          <a:prstGeom prst="ribbon2">
            <a:avLst>
              <a:gd name="adj1" fmla="val 25137"/>
              <a:gd name="adj2" fmla="val 63776"/>
            </a:avLst>
          </a:prstGeom>
          <a:gradFill rotWithShape="0">
            <a:gsLst>
              <a:gs pos="0">
                <a:srgbClr val="ffde59"/>
              </a:gs>
              <a:gs pos="100000">
                <a:srgbClr val="ff972f"/>
              </a:gs>
            </a:gsLst>
            <a:lin ang="12600000"/>
          </a:gradFill>
          <a:ln cap="rnd" w="0">
            <a:solidFill>
              <a:srgbClr val="ff972f"/>
            </a:solidFill>
          </a:ln>
          <a:effectLst>
            <a:outerShdw blurRad="0" dir="2700000" dist="71276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4608000" y="1482840"/>
            <a:ext cx="5398560" cy="18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S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the same as the one outside the construct.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see the same variable but not necessarily the same value.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Usually need some kind of synchronization to update them correctly.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44000" y="1538640"/>
            <a:ext cx="4393440" cy="13399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91" name=""/>
          <p:cNvSpPr/>
          <p:nvPr/>
        </p:nvSpPr>
        <p:spPr>
          <a:xfrm>
            <a:off x="4212000" y="3636000"/>
            <a:ext cx="5758560" cy="16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P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rivate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of the same type with an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undefined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value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have a different variable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accessed without any kind of synchronization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504000" y="3636000"/>
            <a:ext cx="3664800" cy="12279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93" name="PlaceHolder 27"/>
          <p:cNvSpPr/>
          <p:nvPr/>
        </p:nvSpPr>
        <p:spPr>
          <a:xfrm>
            <a:off x="349200" y="22644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Data Sharing Attributes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4340520" y="1476000"/>
            <a:ext cx="5558040" cy="16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F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irstprivate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of the same type but it is initialized to the original value of the variable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have a different variable with the same initial value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accessed without any kind of synchronization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80000" y="1568160"/>
            <a:ext cx="4069800" cy="12384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97" name=""/>
          <p:cNvSpPr/>
          <p:nvPr/>
        </p:nvSpPr>
        <p:spPr>
          <a:xfrm>
            <a:off x="540000" y="3276000"/>
            <a:ext cx="7019280" cy="17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d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efault. What is the default?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there is a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default clause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what the clause says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means that the compiler will issue an error if the attribute is not explicitly set by the programmer.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Otherwise, depends on the construct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the parallel region the default is shared.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8"/>
          <p:cNvSpPr/>
          <p:nvPr/>
        </p:nvSpPr>
        <p:spPr>
          <a:xfrm>
            <a:off x="343800" y="22680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Data Sharing Attributes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8445600" y="4045680"/>
            <a:ext cx="1272960" cy="1172880"/>
          </a:xfrm>
          <a:prstGeom prst="rect">
            <a:avLst/>
          </a:prstGeom>
          <a:ln w="10800">
            <a:noFill/>
          </a:ln>
        </p:spPr>
      </p:pic>
      <p:pic>
        <p:nvPicPr>
          <p:cNvPr id="300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25"/>
          <p:cNvSpPr/>
          <p:nvPr/>
        </p:nvSpPr>
        <p:spPr>
          <a:xfrm>
            <a:off x="3495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Synchronization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2" name=""/>
          <p:cNvGraphicFramePr/>
          <p:nvPr/>
        </p:nvGraphicFramePr>
        <p:xfrm>
          <a:off x="181440" y="1925280"/>
          <a:ext cx="9646200" cy="3206520"/>
        </p:xfrm>
        <a:graphic>
          <a:graphicData uri="http://schemas.openxmlformats.org/drawingml/2006/table">
            <a:tbl>
              <a:tblPr/>
              <a:tblGrid>
                <a:gridCol w="1866240"/>
                <a:gridCol w="7780320"/>
              </a:tblGrid>
              <a:tr h="425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MASTER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Execute section only with master thread (no implied barrier).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6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CRITICAL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Restrict access to one thread at a time (otherwise block).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BARRIER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Synchronize all threads.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ATOMIC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Special case of CRITICAL, the statement following allows a specific memory location to be updated atomically (no multiple writes, can take advantage of specific hardware instructions for atomic writes).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7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FLUSH [(list) ]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Ensure threads have consistent view of shared variables (else just the named list).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ORDERED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Execute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code in same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order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as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under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sequential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execution.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SINGLE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Block executed by only one thread (implied BARRIER and FLUSH at the end)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"/>
          <p:cNvSpPr/>
          <p:nvPr/>
        </p:nvSpPr>
        <p:spPr>
          <a:xfrm>
            <a:off x="106920" y="1440000"/>
            <a:ext cx="8387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Directives to synchronize thread team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control thread access to code fragments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4" name="3-circle-arrow 1"/>
          <p:cNvGrpSpPr/>
          <p:nvPr/>
        </p:nvGrpSpPr>
        <p:grpSpPr>
          <a:xfrm>
            <a:off x="7020000" y="1215360"/>
            <a:ext cx="709200" cy="709200"/>
            <a:chOff x="7020000" y="1215360"/>
            <a:chExt cx="709200" cy="709200"/>
          </a:xfrm>
        </p:grpSpPr>
        <p:sp>
          <p:nvSpPr>
            <p:cNvPr id="305" name="Pfeil: gebogen 19_ 1"/>
            <p:cNvSpPr/>
            <p:nvPr/>
          </p:nvSpPr>
          <p:spPr>
            <a:xfrm>
              <a:off x="7115040" y="1310760"/>
              <a:ext cx="518040" cy="5180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673235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Pfeil: gebogen 19_ 2"/>
            <p:cNvSpPr/>
            <p:nvPr/>
          </p:nvSpPr>
          <p:spPr>
            <a:xfrm rot="14399400">
              <a:off x="7114320" y="1311480"/>
              <a:ext cx="518400" cy="51768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699935"/>
                <a:gd name="adj5" fmla="val 12500"/>
              </a:avLst>
            </a:prstGeom>
            <a:solidFill>
              <a:srgbClr val="ff5429"/>
            </a:solidFill>
            <a:ln cap="rnd" w="29160">
              <a:solidFill>
                <a:srgbClr val="ed4c05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Pfeil: gebogen 19_ 3"/>
            <p:cNvSpPr/>
            <p:nvPr/>
          </p:nvSpPr>
          <p:spPr>
            <a:xfrm rot="7198800">
              <a:off x="7116120" y="1310040"/>
              <a:ext cx="518040" cy="5180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742682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5600" cy="7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235960" y="2486160"/>
            <a:ext cx="6251400" cy="18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OpenMP (Open Multi-Processing)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69200" cy="2637000"/>
          </a:xfrm>
          <a:prstGeom prst="rect">
            <a:avLst/>
          </a:prstGeom>
          <a:ln w="0">
            <a:noFill/>
          </a:ln>
        </p:spPr>
      </p:pic>
      <p:sp>
        <p:nvSpPr>
          <p:cNvPr id="216" name="Text Box 3"/>
          <p:cNvSpPr/>
          <p:nvPr/>
        </p:nvSpPr>
        <p:spPr>
          <a:xfrm>
            <a:off x="1599120" y="2103840"/>
            <a:ext cx="1406520" cy="466920"/>
          </a:xfrm>
          <a:custGeom>
            <a:avLst/>
            <a:gdLst>
              <a:gd name="textAreaLeft" fmla="*/ 0 w 1406520"/>
              <a:gd name="textAreaRight" fmla="*/ 1406880 w 1406520"/>
              <a:gd name="textAreaTop" fmla="*/ 0 h 466920"/>
              <a:gd name="textAreaBottom" fmla="*/ 467280 h 466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1"/>
          <p:cNvSpPr/>
          <p:nvPr/>
        </p:nvSpPr>
        <p:spPr>
          <a:xfrm>
            <a:off x="8460000" y="1296000"/>
            <a:ext cx="1499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3/6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12600" y="3348000"/>
            <a:ext cx="5226480" cy="898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인터페이스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4"/>
          <p:cNvSpPr/>
          <p:nvPr/>
        </p:nvSpPr>
        <p:spPr>
          <a:xfrm>
            <a:off x="3549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Barrier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72000" y="2316240"/>
            <a:ext cx="1632960" cy="1504800"/>
          </a:xfrm>
          <a:prstGeom prst="rect">
            <a:avLst/>
          </a:prstGeom>
          <a:ln w="10800">
            <a:noFill/>
          </a:ln>
        </p:spPr>
      </p:pic>
      <p:sp>
        <p:nvSpPr>
          <p:cNvPr id="310" name=""/>
          <p:cNvSpPr/>
          <p:nvPr/>
        </p:nvSpPr>
        <p:spPr>
          <a:xfrm>
            <a:off x="1479960" y="2280240"/>
            <a:ext cx="841752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a thread reaches a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barrier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it only continues after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 the threads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same thread team have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reached it.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barrier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must be encountered by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 threads in a team,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none at 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sequence of work-sharing regions and barrier regions encountered must be same for all threads in team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Implicit barrier at the end of: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do, parallel, single, workshare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6712920" y="3564000"/>
            <a:ext cx="2896560" cy="159300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Caution Race Condition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40000" y="3569760"/>
            <a:ext cx="4255200" cy="84852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925560" y="1764000"/>
            <a:ext cx="5076720" cy="13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multiple threads simultaneously read/write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Multiple OMP solutions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eduction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tomic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5411160" y="1620000"/>
            <a:ext cx="2859120" cy="2768400"/>
          </a:xfrm>
          <a:prstGeom prst="rect">
            <a:avLst/>
          </a:prstGeom>
          <a:ln w="0">
            <a:noFill/>
          </a:ln>
        </p:spPr>
      </p:pic>
      <p:sp>
        <p:nvSpPr>
          <p:cNvPr id="318" name=""/>
          <p:cNvSpPr/>
          <p:nvPr/>
        </p:nvSpPr>
        <p:spPr>
          <a:xfrm>
            <a:off x="6279120" y="4513320"/>
            <a:ext cx="145116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 be 3!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Critical Section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994320" y="2664000"/>
            <a:ext cx="2523960" cy="904320"/>
          </a:xfrm>
          <a:prstGeom prst="rect">
            <a:avLst/>
          </a:prstGeom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3"/>
          <a:stretch/>
        </p:blipFill>
        <p:spPr>
          <a:xfrm>
            <a:off x="5112000" y="1440000"/>
            <a:ext cx="3033720" cy="3543120"/>
          </a:xfrm>
          <a:prstGeom prst="rect">
            <a:avLst/>
          </a:prstGeom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720000" y="1670760"/>
            <a:ext cx="4329000" cy="9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solution: use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one tread at a time can execute a critical section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1476000" y="3749400"/>
            <a:ext cx="2882160" cy="8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Downside 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YES SLOOOOWWW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Overhead and serialization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Atomic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1863720" y="3195360"/>
            <a:ext cx="2626560" cy="790920"/>
          </a:xfrm>
          <a:prstGeom prst="rect">
            <a:avLst/>
          </a:prstGeom>
          <a:ln w="0"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5220000" y="1440000"/>
            <a:ext cx="3080160" cy="357660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/>
          <p:nvPr/>
        </p:nvSpPr>
        <p:spPr>
          <a:xfrm>
            <a:off x="1953000" y="2237400"/>
            <a:ext cx="2897280" cy="8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like "mini" 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one line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Certain limitations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1913040" y="4176000"/>
            <a:ext cx="27572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 controlled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Less overhead the critical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540000" y="1546200"/>
            <a:ext cx="507348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provides mutual exclusion but only applies to the update of a memory location.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4450320" y="3060000"/>
            <a:ext cx="5546160" cy="232812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180000" y="1260000"/>
            <a:ext cx="5356080" cy="570960"/>
          </a:xfrm>
          <a:prstGeom prst="rect">
            <a:avLst/>
          </a:prstGeom>
          <a:ln w="0">
            <a:noFill/>
          </a:ln>
        </p:spPr>
      </p:pic>
      <p:sp>
        <p:nvSpPr>
          <p:cNvPr id="336" name=""/>
          <p:cNvSpPr/>
          <p:nvPr/>
        </p:nvSpPr>
        <p:spPr>
          <a:xfrm>
            <a:off x="213480" y="1740240"/>
            <a:ext cx="6347880" cy="16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Avoids race condition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must</a:t>
            </a:r>
            <a:r>
              <a:rPr b="1" lang="en-US" sz="1400" spc="-1" strike="noStrike">
                <a:solidFill>
                  <a:srgbClr val="bf0041"/>
                </a:solidFill>
                <a:latin typeface="Times New Roman"/>
                <a:ea typeface="DejaVu Sans"/>
              </a:rPr>
              <a:t> be shared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Makes variable private, then performs operator at end of loop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Operator cannot be overloaded (c++)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of: +,*,-,/ (and &amp;,^,|,&amp;&amp;,||)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3.1: added min and max for c/c++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iped-right-arrow 1"/>
          <p:cNvSpPr/>
          <p:nvPr/>
        </p:nvSpPr>
        <p:spPr>
          <a:xfrm>
            <a:off x="2376000" y="3780000"/>
            <a:ext cx="1017360" cy="63648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4ea6b"/>
              </a:gs>
              <a:gs pos="100000">
                <a:srgbClr val="468a1a"/>
              </a:gs>
            </a:gsLst>
            <a:lin ang="90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4"/>
          <a:stretch/>
        </p:blipFill>
        <p:spPr>
          <a:xfrm>
            <a:off x="828720" y="3430080"/>
            <a:ext cx="1258200" cy="1159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1546920" y="1728000"/>
            <a:ext cx="7585920" cy="530280"/>
          </a:xfrm>
          <a:prstGeom prst="rect">
            <a:avLst/>
          </a:prstGeom>
          <a:ln w="0">
            <a:noFill/>
          </a:ln>
        </p:spPr>
      </p:pic>
      <p:sp>
        <p:nvSpPr>
          <p:cNvPr id="342" name=""/>
          <p:cNvSpPr/>
          <p:nvPr/>
        </p:nvSpPr>
        <p:spPr>
          <a:xfrm>
            <a:off x="1638000" y="2389680"/>
            <a:ext cx="7496280" cy="22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Scheduling types: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Chunks of specified size assigned round-robin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Chunks of specified size are assigned when thread finishes previous chunk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Guided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Like dynamic, but chunks are exponentially decreasing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 will not be smaller than specified size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Runtime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Type and chunk determined at runtime via environment variables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1546920" y="1728000"/>
            <a:ext cx="7585920" cy="530280"/>
          </a:xfrm>
          <a:prstGeom prst="rect">
            <a:avLst/>
          </a:prstGeom>
          <a:ln w="0">
            <a:noFill/>
          </a:ln>
        </p:spPr>
      </p:pic>
      <p:pic>
        <p:nvPicPr>
          <p:cNvPr id="347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  <p:pic>
        <p:nvPicPr>
          <p:cNvPr id="348" name="" descr=""/>
          <p:cNvPicPr/>
          <p:nvPr/>
        </p:nvPicPr>
        <p:blipFill>
          <a:blip r:embed="rId4"/>
          <a:stretch/>
        </p:blipFill>
        <p:spPr>
          <a:xfrm>
            <a:off x="2336760" y="2251440"/>
            <a:ext cx="5833800" cy="275112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2489760" y="5040000"/>
            <a:ext cx="586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Illustration of the scheduling strategies of loop iterations.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1938240" y="2741760"/>
            <a:ext cx="6152040" cy="2288520"/>
          </a:xfrm>
          <a:prstGeom prst="rect">
            <a:avLst/>
          </a:prstGeom>
          <a:ln w="0">
            <a:noFill/>
          </a:ln>
        </p:spPr>
      </p:pic>
      <p:sp>
        <p:nvSpPr>
          <p:cNvPr id="353" name=""/>
          <p:cNvSpPr/>
          <p:nvPr/>
        </p:nvSpPr>
        <p:spPr>
          <a:xfrm>
            <a:off x="2555640" y="1492200"/>
            <a:ext cx="608184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does a loop get split up ?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we have to do it manually!!!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If you do not tell what to do, the compiler decides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Usually compiler chooses "static" - chunks of N/p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Static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1945080" y="2111760"/>
            <a:ext cx="5785200" cy="201852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2469240" y="1624320"/>
            <a:ext cx="514836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tell the compiler what size chunks to take 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1620000" y="4257360"/>
            <a:ext cx="755028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Keeps assigning chunks until done.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Chunk size that is not a multiple of the loop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results in thread with uneven numbers.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Problem with Static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2008800" y="2488320"/>
            <a:ext cx="5541480" cy="2181960"/>
          </a:xfrm>
          <a:prstGeom prst="rect">
            <a:avLst/>
          </a:prstGeom>
          <a:ln w="0">
            <a:noFill/>
          </a:ln>
        </p:spPr>
      </p:pic>
      <p:sp>
        <p:nvSpPr>
          <p:cNvPr id="362" name=""/>
          <p:cNvSpPr/>
          <p:nvPr/>
        </p:nvSpPr>
        <p:spPr>
          <a:xfrm>
            <a:off x="1411560" y="1548000"/>
            <a:ext cx="72637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happens if loop iterations do not take the same amount of time 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Load imbalance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620000" y="3231360"/>
            <a:ext cx="6288480" cy="3596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OpenMP (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pen 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ulti-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rocessing)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224000" y="2484360"/>
            <a:ext cx="1415160" cy="13989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3447360" y="3960000"/>
            <a:ext cx="2302200" cy="74088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7560000" y="2150280"/>
            <a:ext cx="2015280" cy="20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Dynamic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1664640" y="2733120"/>
            <a:ext cx="6868440" cy="107316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1673640" y="1784160"/>
            <a:ext cx="645264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Chunks are assigned on the fly, as threads become available.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a thread finishes on chunk, it is assigned another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748520" y="3928320"/>
            <a:ext cx="45738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Caveat: higher overhead than static!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872000" y="2844000"/>
            <a:ext cx="6467400" cy="1416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O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pen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M</a:t>
            </a:r>
            <a:r>
              <a:rPr b="1" lang="en-US" sz="2600" spc="-1" strike="noStrike">
                <a:solidFill>
                  <a:srgbClr val="2a6099"/>
                </a:solidFill>
                <a:latin typeface="Calibri"/>
                <a:ea typeface="Songti SC"/>
              </a:rPr>
              <a:t>P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xamples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3360" cy="13971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4600" cy="1115280"/>
          </a:xfrm>
          <a:prstGeom prst="rect">
            <a:avLst/>
          </a:prstGeom>
          <a:ln w="0">
            <a:noFill/>
          </a:ln>
        </p:spPr>
      </p:pic>
      <p:pic>
        <p:nvPicPr>
          <p:cNvPr id="372" name="Cycles- 8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0360" cy="16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API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375" name="" descr=""/>
          <p:cNvPicPr/>
          <p:nvPr/>
        </p:nvPicPr>
        <p:blipFill>
          <a:blip r:embed="rId2"/>
          <a:stretch/>
        </p:blipFill>
        <p:spPr>
          <a:xfrm>
            <a:off x="1980000" y="2700000"/>
            <a:ext cx="6248160" cy="233316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2478240" y="1661400"/>
            <a:ext cx="5252040" cy="8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 for library calls that perform useful functions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include</a:t>
            </a: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"omp.h"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bf0041"/>
                </a:solidFill>
                <a:latin typeface="Times New Roman"/>
                <a:ea typeface="DejaVu Sans"/>
              </a:rPr>
              <a:t>Will not compile without OpenMP compiler support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560" cy="7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COMPILING an  OpenMP Program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40000" y="2340000"/>
            <a:ext cx="934956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4568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Compiling a program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for MPI is almost just like compiling a regular C or C++ 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1456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For example, to compile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MyProg.c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you would use a command like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1456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 -fopenmp -o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  <a:ea typeface="Microsoft YaHei"/>
              </a:rPr>
              <a:t>MyProg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MyProg.c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1456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 -fopenmp -o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  <a:ea typeface="Microsoft YaHei"/>
              </a:rPr>
              <a:t>MyProg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MyProg.cpp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7152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-c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MyProg. cpp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-o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  <a:ea typeface="Microsoft YaHei"/>
              </a:rPr>
              <a:t>MyProg.o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-fopenmp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71520" indent="-334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MyProg.o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-o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  <a:ea typeface="Microsoft YaHei"/>
              </a:rPr>
              <a:t>MyProg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-fopenmp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  <a:ea typeface="Microsoft YaHei"/>
              </a:rPr>
              <a:t> 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-lpthread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280" cy="953280"/>
          </a:xfrm>
          <a:prstGeom prst="rect">
            <a:avLst/>
          </a:prstGeom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7536600" y="2340000"/>
            <a:ext cx="1634760" cy="1506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22"/>
          <p:cNvSpPr/>
          <p:nvPr/>
        </p:nvSpPr>
        <p:spPr>
          <a:xfrm>
            <a:off x="3495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577080" y="1243440"/>
            <a:ext cx="5757120" cy="408276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6444000" y="1261800"/>
            <a:ext cx="35924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7200000" y="2160000"/>
            <a:ext cx="2162520" cy="567720"/>
          </a:xfrm>
          <a:prstGeom prst="rect">
            <a:avLst/>
          </a:prstGeom>
          <a:ln w="0">
            <a:noFill/>
          </a:ln>
        </p:spPr>
      </p:pic>
      <p:pic>
        <p:nvPicPr>
          <p:cNvPr id="386" name="" descr=""/>
          <p:cNvPicPr/>
          <p:nvPr/>
        </p:nvPicPr>
        <p:blipFill>
          <a:blip r:embed="rId3"/>
          <a:stretch/>
        </p:blipFill>
        <p:spPr>
          <a:xfrm>
            <a:off x="8280000" y="3096360"/>
            <a:ext cx="1586880" cy="2247840"/>
          </a:xfrm>
          <a:prstGeom prst="rect">
            <a:avLst/>
          </a:prstGeom>
          <a:ln w="0">
            <a:noFill/>
          </a:ln>
        </p:spPr>
      </p:pic>
      <p:pic>
        <p:nvPicPr>
          <p:cNvPr id="387" name="" descr=""/>
          <p:cNvPicPr/>
          <p:nvPr/>
        </p:nvPicPr>
        <p:blipFill>
          <a:blip r:embed="rId4"/>
          <a:stretch/>
        </p:blipFill>
        <p:spPr>
          <a:xfrm>
            <a:off x="36720" y="1225440"/>
            <a:ext cx="754200" cy="50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752040" y="1260000"/>
            <a:ext cx="5150160" cy="4015080"/>
          </a:xfrm>
          <a:prstGeom prst="rect">
            <a:avLst/>
          </a:prstGeom>
          <a:ln w="0">
            <a:noFill/>
          </a:ln>
        </p:spPr>
      </p:pic>
      <p:sp>
        <p:nvSpPr>
          <p:cNvPr id="389" name="PlaceHolder 23"/>
          <p:cNvSpPr/>
          <p:nvPr/>
        </p:nvSpPr>
        <p:spPr>
          <a:xfrm>
            <a:off x="3441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 with padding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6120000" y="1351800"/>
            <a:ext cx="377820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Remark about false sharing : If independent data elements happen to sit on the same cache line, each update will cause the cache lines to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“slosh back and forth” between threads.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HotFix with PAD, elements you use are on distinct cache lines.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7344000" y="3456000"/>
            <a:ext cx="1438200" cy="11502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7740000" y="4608000"/>
            <a:ext cx="10782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36720" y="1225440"/>
            <a:ext cx="754200" cy="500760"/>
          </a:xfrm>
          <a:prstGeom prst="rect">
            <a:avLst/>
          </a:prstGeom>
          <a:ln w="0">
            <a:noFill/>
          </a:ln>
        </p:spPr>
      </p:pic>
      <p:sp>
        <p:nvSpPr>
          <p:cNvPr id="394" name=""/>
          <p:cNvSpPr/>
          <p:nvPr/>
        </p:nvSpPr>
        <p:spPr>
          <a:xfrm>
            <a:off x="6156000" y="4866120"/>
            <a:ext cx="373068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Padding arrays requires deep knowledge of the cache architecture, also be careful...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24"/>
          <p:cNvSpPr/>
          <p:nvPr/>
        </p:nvSpPr>
        <p:spPr>
          <a:xfrm>
            <a:off x="3387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 with omp for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1980000" y="1424520"/>
            <a:ext cx="5699520" cy="3793680"/>
          </a:xfrm>
          <a:prstGeom prst="rect">
            <a:avLst/>
          </a:prstGeom>
          <a:ln w="0">
            <a:noFill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0"/>
          <p:cNvSpPr/>
          <p:nvPr/>
        </p:nvSpPr>
        <p:spPr>
          <a:xfrm>
            <a:off x="3549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Fibonacci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666080" y="2006280"/>
            <a:ext cx="5133240" cy="2849040"/>
          </a:xfrm>
          <a:prstGeom prst="rect">
            <a:avLst/>
          </a:prstGeom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  <p:sp>
        <p:nvSpPr>
          <p:cNvPr id="401" name=""/>
          <p:cNvSpPr/>
          <p:nvPr/>
        </p:nvSpPr>
        <p:spPr>
          <a:xfrm>
            <a:off x="7427160" y="1728000"/>
            <a:ext cx="2290320" cy="10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fib(0) = 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fib(1) = 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fib(n) = fib(n-1) + fib(n-2)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avec n ∈ ℕ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3"/>
          <a:stretch/>
        </p:blipFill>
        <p:spPr>
          <a:xfrm>
            <a:off x="6745680" y="3312000"/>
            <a:ext cx="3043800" cy="1869480"/>
          </a:xfrm>
          <a:prstGeom prst="rect">
            <a:avLst/>
          </a:prstGeom>
          <a:ln w="0">
            <a:noFill/>
          </a:ln>
        </p:spPr>
      </p:pic>
      <p:sp>
        <p:nvSpPr>
          <p:cNvPr id="403" name=""/>
          <p:cNvSpPr/>
          <p:nvPr/>
        </p:nvSpPr>
        <p:spPr>
          <a:xfrm>
            <a:off x="7164000" y="1692000"/>
            <a:ext cx="358200" cy="1258200"/>
          </a:xfrm>
          <a:custGeom>
            <a:avLst/>
            <a:gdLst>
              <a:gd name="textAreaLeft" fmla="*/ 0 w 358200"/>
              <a:gd name="textAreaRight" fmla="*/ 358560 w 358200"/>
              <a:gd name="textAreaTop" fmla="*/ 0 h 1258200"/>
              <a:gd name="textAreaBottom" fmla="*/ 1258560 h 12582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3"/>
          <p:cNvSpPr/>
          <p:nvPr/>
        </p:nvSpPr>
        <p:spPr>
          <a:xfrm>
            <a:off x="3495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Quicksort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525680" y="1584000"/>
            <a:ext cx="6497640" cy="305532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600" cy="95292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7041240" y="3240000"/>
            <a:ext cx="2784240" cy="197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6"/>
          <p:cNvSpPr/>
          <p:nvPr/>
        </p:nvSpPr>
        <p:spPr>
          <a:xfrm>
            <a:off x="3495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Gauss-Seidel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6717600" y="2880000"/>
            <a:ext cx="2459880" cy="1736280"/>
          </a:xfrm>
          <a:prstGeom prst="rect">
            <a:avLst/>
          </a:prstGeom>
          <a:ln w="0">
            <a:noFill/>
          </a:ln>
        </p:spPr>
      </p:pic>
      <p:sp>
        <p:nvSpPr>
          <p:cNvPr id="410" name=""/>
          <p:cNvSpPr/>
          <p:nvPr/>
        </p:nvSpPr>
        <p:spPr>
          <a:xfrm>
            <a:off x="6120000" y="1404000"/>
            <a:ext cx="382356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Gauss-Seidel Method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used to solve the linear system Equations. It is a method of iteration for solving n linear equation Ax=b with the unknown variables.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360000" y="1453680"/>
            <a:ext cx="5585400" cy="35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OpenMP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(Open Multi-Processing)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/>
          <p:nvPr/>
        </p:nvSpPr>
        <p:spPr>
          <a:xfrm>
            <a:off x="1944000" y="3024000"/>
            <a:ext cx="7908480" cy="19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allows you to manage: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creation of light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sharing of work between these lightweight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synchronizations (explicit or implicit) between all light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status of the variables (private or shared).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768600" y="3348000"/>
            <a:ext cx="1632960" cy="1504800"/>
          </a:xfrm>
          <a:prstGeom prst="rect">
            <a:avLst/>
          </a:prstGeom>
          <a:ln w="10800">
            <a:noFill/>
          </a:ln>
        </p:spPr>
      </p:pic>
      <p:sp>
        <p:nvSpPr>
          <p:cNvPr id="226" name="PlaceHolder 17"/>
          <p:cNvSpPr/>
          <p:nvPr/>
        </p:nvSpPr>
        <p:spPr>
          <a:xfrm>
            <a:off x="474120" y="1708560"/>
            <a:ext cx="88120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Open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Specifications for </a:t>
            </a: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ulti </a:t>
            </a: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rocessing (OpenMP) </a:t>
            </a: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is a programming interface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for parallel computing on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shared memory architecture</a:t>
            </a: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7380000" y="2700000"/>
            <a:ext cx="2157120" cy="102564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ddddd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2"/>
          <p:cNvSpPr/>
          <p:nvPr/>
        </p:nvSpPr>
        <p:spPr>
          <a:xfrm>
            <a:off x="35496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Cholesky Factorization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5076000" y="1224000"/>
            <a:ext cx="4915440" cy="4173840"/>
          </a:xfrm>
          <a:prstGeom prst="rect">
            <a:avLst/>
          </a:prstGeom>
          <a:ln w="0">
            <a:noFill/>
          </a:ln>
        </p:spPr>
      </p:pic>
      <p:sp>
        <p:nvSpPr>
          <p:cNvPr id="414" name=""/>
          <p:cNvSpPr/>
          <p:nvPr/>
        </p:nvSpPr>
        <p:spPr>
          <a:xfrm>
            <a:off x="237600" y="1302840"/>
            <a:ext cx="472824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Cholesky factorization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also known as Cholesky decomposition, is a process of breaking down of a Hermitian, positive-definite matrix into the product of a lower triangular matrix and its conjugate transpose, which is important for quick numerical solutions in linear algebra.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2"/>
          <a:stretch/>
        </p:blipFill>
        <p:spPr>
          <a:xfrm>
            <a:off x="576000" y="2486160"/>
            <a:ext cx="3857400" cy="28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Performance Tips...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3240000" y="1980000"/>
            <a:ext cx="647712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 serialization !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 using 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#pragma omp parallel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before loop.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whenever possible.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Minimize I/O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Minimize 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Use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instead of </a:t>
            </a: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critical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where possible.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1076040" y="2519280"/>
            <a:ext cx="1622160" cy="10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2000" cy="831240"/>
          </a:xfrm>
          <a:prstGeom prst="rect">
            <a:avLst/>
          </a:prstGeom>
          <a:ln w="10800">
            <a:noFill/>
          </a:ln>
        </p:spPr>
      </p:pic>
      <p:pic>
        <p:nvPicPr>
          <p:cNvPr id="420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69160" cy="1812240"/>
          </a:xfrm>
          <a:prstGeom prst="rect">
            <a:avLst/>
          </a:prstGeom>
          <a:ln w="0">
            <a:noFill/>
          </a:ln>
        </p:spPr>
      </p:pic>
      <p:sp>
        <p:nvSpPr>
          <p:cNvPr id="421" name=""/>
          <p:cNvSpPr/>
          <p:nvPr/>
        </p:nvSpPr>
        <p:spPr>
          <a:xfrm>
            <a:off x="4174560" y="3054960"/>
            <a:ext cx="3195000" cy="354600"/>
          </a:xfrm>
          <a:custGeom>
            <a:avLst/>
            <a:gdLst>
              <a:gd name="textAreaLeft" fmla="*/ 0 w 3195000"/>
              <a:gd name="textAreaRight" fmla="*/ 3195360 w 3195000"/>
              <a:gd name="textAreaTop" fmla="*/ 0 h 354600"/>
              <a:gd name="textAreaBottom" fmla="*/ 354960 h 354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338040" y="1440000"/>
            <a:ext cx="7039080" cy="16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based on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Fork/Join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program starts, one Master thread is created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 thread executes sequential portions of the program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the beginning of parallel region, master thread forks new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threads together now forms a “team”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the end of the parallel region,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forked threads die 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60000" y="3492000"/>
            <a:ext cx="6494760" cy="179064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5"/>
          <p:cNvSpPr/>
          <p:nvPr/>
        </p:nvSpPr>
        <p:spPr>
          <a:xfrm>
            <a:off x="354600" y="22608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6696000" y="1294560"/>
            <a:ext cx="3237480" cy="230184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7544520" y="3712680"/>
            <a:ext cx="1632960" cy="150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056600" y="2448000"/>
            <a:ext cx="1632960" cy="1504800"/>
          </a:xfrm>
          <a:prstGeom prst="rect">
            <a:avLst/>
          </a:prstGeom>
          <a:ln w="10800">
            <a:noFill/>
          </a:ln>
        </p:spPr>
      </p:pic>
      <p:sp>
        <p:nvSpPr>
          <p:cNvPr id="235" name=""/>
          <p:cNvSpPr/>
          <p:nvPr/>
        </p:nvSpPr>
        <p:spPr>
          <a:xfrm>
            <a:off x="2520000" y="1461240"/>
            <a:ext cx="7085160" cy="30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OpenMP API consists of: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compiler directives (for insertion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into sequential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Fortran/C/C++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few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library routines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environment variables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Advantages: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User-friendly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Incremental parallelization of a serial code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Possible to have a single source code for both serial and parallelized versions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Disadvantages: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Relatively limited user control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Most suitable for parallelizing loops (data parallelism)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Performance? ~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2989800" y="3012120"/>
            <a:ext cx="246960" cy="25884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2952000" y="3996000"/>
            <a:ext cx="284760" cy="2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>
            <a:off x="396000" y="1741680"/>
            <a:ext cx="4870080" cy="26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a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Shared-Memory Program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that spawns multiple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 can communicate via shared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Read/Write to shared variables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Synchronization can be required!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OS decides how to schedule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400000" y="1980000"/>
            <a:ext cx="3829320" cy="287712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4"/>
          <p:cNvSpPr/>
          <p:nvPr/>
        </p:nvSpPr>
        <p:spPr>
          <a:xfrm>
            <a:off x="354600" y="226080"/>
            <a:ext cx="934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Shared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tangle 6"/>
          <p:cNvSpPr/>
          <p:nvPr/>
        </p:nvSpPr>
        <p:spPr>
          <a:xfrm>
            <a:off x="291600" y="1710720"/>
            <a:ext cx="869688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Shared memory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Threads communicate by accessing shared variables.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Rectangle 7"/>
          <p:cNvSpPr/>
          <p:nvPr/>
        </p:nvSpPr>
        <p:spPr>
          <a:xfrm>
            <a:off x="1224000" y="2610720"/>
            <a:ext cx="8696880" cy="112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The sharing is defined syntactically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Any variable that is seen by two or more threads is shared.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Any variable that is seen by one thread only is private.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tangle 8"/>
          <p:cNvSpPr/>
          <p:nvPr/>
        </p:nvSpPr>
        <p:spPr>
          <a:xfrm>
            <a:off x="2268000" y="4050720"/>
            <a:ext cx="7548480" cy="112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Race conditions possible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Use synchronization to protect from conflicts.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Change how data is stored to minimize the synchronization.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996960" y="2265120"/>
            <a:ext cx="1632960" cy="150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Multithreading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ontent Placeholder 2"/>
          <p:cNvSpPr/>
          <p:nvPr/>
        </p:nvSpPr>
        <p:spPr>
          <a:xfrm>
            <a:off x="2490120" y="3348000"/>
            <a:ext cx="617436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Multithreading is</a:t>
            </a:r>
            <a:r>
              <a:rPr b="1" lang="en-US" sz="1600" spc="-1" strike="noStrike" u="sng">
                <a:solidFill>
                  <a:srgbClr val="404040"/>
                </a:solidFill>
                <a:uFillTx/>
                <a:latin typeface="Times New Roman"/>
                <a:ea typeface="Helvetica Neue Light"/>
              </a:rPr>
              <a:t> hard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Lots of expertise necessary.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Deadlocks and race conditions.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Helvetica Neue Light"/>
              </a:rPr>
              <a:t>Non-deterministic</a:t>
            </a:r>
            <a:r>
              <a:rPr b="0" lang="en-US" sz="1600" spc="-1" strike="noStrike">
                <a:solidFill>
                  <a:srgbClr val="ff660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behavior makes it hard to debug.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tangle 5"/>
          <p:cNvSpPr/>
          <p:nvPr/>
        </p:nvSpPr>
        <p:spPr>
          <a:xfrm>
            <a:off x="856440" y="1872000"/>
            <a:ext cx="7160040" cy="14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Multithreading, natural programming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All processors share the same memory.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Threads in a process see same address space.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Many shared-memory algorithms developed.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6060600" y="1652760"/>
            <a:ext cx="1632960" cy="150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2023-11-27T17:21:03Z</dcterms:modified>
  <cp:revision>320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