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.png" ContentType="image/png"/>
  <Override PartName="/ppt/media/image43.png" ContentType="image/png"/>
  <Override PartName="/ppt/media/image41.png" ContentType="image/png"/>
  <Override PartName="/ppt/media/image44.png" ContentType="image/png"/>
  <Override PartName="/ppt/media/image10.png" ContentType="image/png"/>
  <Override PartName="/ppt/media/image48.png" ContentType="image/png"/>
  <Override PartName="/ppt/media/image14.png" ContentType="image/png"/>
  <Override PartName="/ppt/media/image11.png" ContentType="image/png"/>
  <Override PartName="/ppt/media/image45.png" ContentType="image/png"/>
  <Override PartName="/ppt/media/image42.png" ContentType="image/png"/>
  <Override PartName="/ppt/media/image49.png" ContentType="image/png"/>
  <Override PartName="/ppt/media/image15.png" ContentType="image/png"/>
  <Override PartName="/ppt/media/image46.png" ContentType="image/png"/>
  <Override PartName="/ppt/media/image12.png" ContentType="image/png"/>
  <Override PartName="/ppt/media/image16.png" ContentType="image/png"/>
  <Override PartName="/ppt/media/image47.png" ContentType="image/png"/>
  <Override PartName="/ppt/media/image13.png" ContentType="image/png"/>
  <Override PartName="/ppt/media/image24.png" ContentType="image/png"/>
  <Override PartName="/ppt/media/image7.png" ContentType="image/png"/>
  <Override PartName="/ppt/media/image1.png" ContentType="image/png"/>
  <Override PartName="/ppt/media/image17.png" ContentType="image/png"/>
  <Override PartName="/ppt/media/image8.png" ContentType="image/png"/>
  <Override PartName="/ppt/media/image25.png" ContentType="image/png"/>
  <Override PartName="/ppt/media/image18.png" ContentType="image/png"/>
  <Override PartName="/ppt/media/image20.png" ContentType="image/png"/>
  <Override PartName="/ppt/media/image3.png" ContentType="image/png"/>
  <Override PartName="/ppt/media/image9.png" ContentType="image/png"/>
  <Override PartName="/ppt/media/image26.png" ContentType="image/png"/>
  <Override PartName="/ppt/media/image27.png" ContentType="image/png"/>
  <Override PartName="/ppt/media/image21.png" ContentType="image/png"/>
  <Override PartName="/ppt/media/image4.png" ContentType="image/png"/>
  <Override PartName="/ppt/media/image5.png" ContentType="image/png"/>
  <Override PartName="/ppt/media/image22.png" ContentType="image/png"/>
  <Override PartName="/ppt/media/image28.png" ContentType="image/png"/>
  <Override PartName="/ppt/media/image23.png" ContentType="image/png"/>
  <Override PartName="/ppt/media/image6.png" ContentType="image/png"/>
  <Override PartName="/ppt/media/image30.png" ContentType="image/png"/>
  <Override PartName="/ppt/media/image29.jpeg" ContentType="image/jpe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40.png" ContentType="image/png"/>
  <Override PartName="/ppt/media/image38.png" ContentType="image/png"/>
  <Override PartName="/ppt/media/image39.png" ContentType="image/png"/>
  <Override PartName="/ppt/media/image37.png" ContentType="image/png"/>
  <Override PartName="/ppt/media/image19.png" ContentType="image/png"/>
  <Override PartName="/ppt/media/image50.png" ContentType="image/png"/>
  <Override PartName="/ppt/_rels/presentation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76.xml" ContentType="application/vnd.openxmlformats-officedocument.presentationml.slide+xml"/>
  <Override PartName="/ppt/slides/slide43.xml" ContentType="application/vnd.openxmlformats-officedocument.presentationml.slide+xml"/>
  <Override PartName="/ppt/slides/slide77.xml" ContentType="application/vnd.openxmlformats-officedocument.presentationml.slide+xml"/>
  <Override PartName="/ppt/slides/slide44.xml" ContentType="application/vnd.openxmlformats-officedocument.presentationml.slide+xml"/>
  <Override PartName="/ppt/slides/slide10.xml" ContentType="application/vnd.openxmlformats-officedocument.presentationml.slide+xml"/>
  <Override PartName="/ppt/slides/slide78.xml" ContentType="application/vnd.openxmlformats-officedocument.presentationml.slide+xml"/>
  <Override PartName="/ppt/slides/slide14.xml" ContentType="application/vnd.openxmlformats-officedocument.presentationml.slide+xml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11.xml" ContentType="application/vnd.openxmlformats-officedocument.presentationml.slide+xml"/>
  <Override PartName="/ppt/slides/slide79.xml" ContentType="application/vnd.openxmlformats-officedocument.presentationml.slide+xml"/>
  <Override PartName="/ppt/slides/slide15.xml" ContentType="application/vnd.openxmlformats-officedocument.presentationml.slide+xml"/>
  <Override PartName="/ppt/slides/slide49.xml" ContentType="application/vnd.openxmlformats-officedocument.presentationml.slide+xml"/>
  <Override PartName="/ppt/slides/slide46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47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8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55.xml" ContentType="application/vnd.openxmlformats-officedocument.presentationml.slide+xml"/>
  <Override PartName="/ppt/slides/slide89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64.xml" ContentType="application/vnd.openxmlformats-officedocument.presentationml.slide+xml"/>
  <Override PartName="/ppt/slides/slide67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66.xml" ContentType="application/vnd.openxmlformats-officedocument.presentationml.slide+xml"/>
  <Override PartName="/ppt/slides/slide35.xml" ContentType="application/vnd.openxmlformats-officedocument.presentationml.slide+xml"/>
  <Override PartName="/ppt/slides/slide69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71.xml" ContentType="application/vnd.openxmlformats-officedocument.presentationml.slide+xml"/>
  <Override PartName="/ppt/slides/slide40.xml" ContentType="application/vnd.openxmlformats-officedocument.presentationml.slide+xml"/>
  <Override PartName="/ppt/slides/slide74.xml" ContentType="application/vnd.openxmlformats-officedocument.presentationml.slide+xml"/>
  <Override PartName="/ppt/slides/slide81.xml" ContentType="application/vnd.openxmlformats-officedocument.presentationml.slide+xml"/>
  <Override PartName="/ppt/slides/slide84.xml" ContentType="application/vnd.openxmlformats-officedocument.presentationml.slide+xml"/>
  <Override PartName="/ppt/slides/slide50.xml" ContentType="application/vnd.openxmlformats-officedocument.presentationml.slide+xml"/>
  <Override PartName="/ppt/slides/slide87.xml" ContentType="application/vnd.openxmlformats-officedocument.presentationml.slide+xml"/>
  <Override PartName="/ppt/slides/slide53.xml" ContentType="application/vnd.openxmlformats-officedocument.presentationml.slide+xml"/>
  <Override PartName="/ppt/slides/slide51.xml" ContentType="application/vnd.openxmlformats-officedocument.presentationml.slide+xml"/>
  <Override PartName="/ppt/slides/slide85.xml" ContentType="application/vnd.openxmlformats-officedocument.presentationml.slide+xml"/>
  <Override PartName="/ppt/slides/slide52.xml" ContentType="application/vnd.openxmlformats-officedocument.presentationml.slide+xml"/>
  <Override PartName="/ppt/slides/slide86.xml" ContentType="application/vnd.openxmlformats-officedocument.presentationml.slide+xml"/>
  <Override PartName="/ppt/slides/slide60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2.xml" ContentType="application/vnd.openxmlformats-officedocument.presentationml.slide+xml"/>
  <Override PartName="/ppt/slides/_rels/slide90.xml.rels" ContentType="application/vnd.openxmlformats-package.relationships+xml"/>
  <Override PartName="/ppt/slides/_rels/slide3.xml.rels" ContentType="application/vnd.openxmlformats-package.relationships+xml"/>
  <Override PartName="/ppt/slides/_rels/slide83.xml.rels" ContentType="application/vnd.openxmlformats-package.relationships+xml"/>
  <Override PartName="/ppt/slides/_rels/slide70.xml.rels" ContentType="application/vnd.openxmlformats-package.relationships+xml"/>
  <Override PartName="/ppt/slides/_rels/slide80.xml.rels" ContentType="application/vnd.openxmlformats-package.relationships+xml"/>
  <Override PartName="/ppt/slides/_rels/slide82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63.xml.rels" ContentType="application/vnd.openxmlformats-package.relationships+xml"/>
  <Override PartName="/ppt/slides/_rels/slide60.xml.rels" ContentType="application/vnd.openxmlformats-package.relationships+xml"/>
  <Override PartName="/ppt/slides/_rels/slide7.xml.rels" ContentType="application/vnd.openxmlformats-package.relationships+xml"/>
  <Override PartName="/ppt/slides/_rels/slide86.xml.rels" ContentType="application/vnd.openxmlformats-package.relationships+xml"/>
  <Override PartName="/ppt/slides/_rels/slide52.xml.rels" ContentType="application/vnd.openxmlformats-package.relationships+xml"/>
  <Override PartName="/ppt/slides/_rels/slide6.xml.rels" ContentType="application/vnd.openxmlformats-package.relationships+xml"/>
  <Override PartName="/ppt/slides/_rels/slide85.xml.rels" ContentType="application/vnd.openxmlformats-package.relationships+xml"/>
  <Override PartName="/ppt/slides/_rels/slide51.xml.rels" ContentType="application/vnd.openxmlformats-package.relationships+xml"/>
  <Override PartName="/ppt/slides/_rels/slide5.xml.rels" ContentType="application/vnd.openxmlformats-package.relationships+xml"/>
  <Override PartName="/ppt/slides/_rels/slide53.xml.rels" ContentType="application/vnd.openxmlformats-package.relationships+xml"/>
  <Override PartName="/ppt/slides/_rels/slide87.xml.rels" ContentType="application/vnd.openxmlformats-package.relationships+xml"/>
  <Override PartName="/ppt/slides/_rels/slide50.xml.rels" ContentType="application/vnd.openxmlformats-package.relationships+xml"/>
  <Override PartName="/ppt/slides/_rels/slide84.xml.rels" ContentType="application/vnd.openxmlformats-package.relationships+xml"/>
  <Override PartName="/ppt/slides/_rels/slide81.xml.rels" ContentType="application/vnd.openxmlformats-package.relationships+xml"/>
  <Override PartName="/ppt/slides/_rels/slide74.xml.rels" ContentType="application/vnd.openxmlformats-package.relationships+xml"/>
  <Override PartName="/ppt/slides/_rels/slide40.xml.rels" ContentType="application/vnd.openxmlformats-package.relationships+xml"/>
  <Override PartName="/ppt/slides/_rels/slide71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69.xml.rels" ContentType="application/vnd.openxmlformats-package.relationships+xml"/>
  <Override PartName="/ppt/slides/_rels/slide35.xml.rels" ContentType="application/vnd.openxmlformats-package.relationships+xml"/>
  <Override PartName="/ppt/slides/_rels/slide66.xml.rels" ContentType="application/vnd.openxmlformats-package.relationships+xml"/>
  <Override PartName="/ppt/slides/_rels/slide32.xml.rels" ContentType="application/vnd.openxmlformats-package.relationships+xml"/>
  <Override PartName="/ppt/slides/_rels/slide34.xml.rels" ContentType="application/vnd.openxmlformats-package.relationships+xml"/>
  <Override PartName="/ppt/slides/_rels/slide68.xml.rels" ContentType="application/vnd.openxmlformats-package.relationships+xml"/>
  <Override PartName="/ppt/slides/_rels/slide65.xml.rels" ContentType="application/vnd.openxmlformats-package.relationships+xml"/>
  <Override PartName="/ppt/slides/_rels/slide31.xml.rels" ContentType="application/vnd.openxmlformats-package.relationships+xml"/>
  <Override PartName="/ppt/slides/_rels/slide33.xml.rels" ContentType="application/vnd.openxmlformats-package.relationships+xml"/>
  <Override PartName="/ppt/slides/_rels/slide67.xml.rels" ContentType="application/vnd.openxmlformats-package.relationships+xml"/>
  <Override PartName="/ppt/slides/_rels/slide64.xml.rels" ContentType="application/vnd.openxmlformats-package.relationships+xml"/>
  <Override PartName="/ppt/slides/_rels/slide30.xml.rels" ContentType="application/vnd.openxmlformats-package.relationships+xml"/>
  <Override PartName="/ppt/slides/_rels/slide9.xml.rels" ContentType="application/vnd.openxmlformats-package.relationships+xml"/>
  <Override PartName="/ppt/slides/_rels/slide62.xml.rels" ContentType="application/vnd.openxmlformats-package.relationships+xml"/>
  <Override PartName="/ppt/slides/_rels/slide27.xml.rels" ContentType="application/vnd.openxmlformats-package.relationships+xml"/>
  <Override PartName="/ppt/slides/_rels/slide29.xml.rels" ContentType="application/vnd.openxmlformats-package.relationships+xml"/>
  <Override PartName="/ppt/slides/_rels/slide8.xml.rels" ContentType="application/vnd.openxmlformats-package.relationships+xml"/>
  <Override PartName="/ppt/slides/_rels/slide61.xml.rels" ContentType="application/vnd.openxmlformats-package.relationships+xml"/>
  <Override PartName="/ppt/slides/_rels/slide28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22.xml.rels" ContentType="application/vnd.openxmlformats-package.relationships+xml"/>
  <Override PartName="/ppt/slides/_rels/slide56.xml.rels" ContentType="application/vnd.openxmlformats-package.relationships+xml"/>
  <Override PartName="/ppt/slides/_rels/slide4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89.xml.rels" ContentType="application/vnd.openxmlformats-package.relationships+xml"/>
  <Override PartName="/ppt/slides/_rels/slide5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26.xml.rels" ContentType="application/vnd.openxmlformats-package.relationships+xml"/>
  <Override PartName="/ppt/slides/_rels/slide23.xml.rels" ContentType="application/vnd.openxmlformats-package.relationships+xml"/>
  <Override PartName="/ppt/slides/_rels/slide57.xml.rels" ContentType="application/vnd.openxmlformats-package.relationships+xml"/>
  <Override PartName="/ppt/slides/_rels/slide20.xml.rels" ContentType="application/vnd.openxmlformats-package.relationships+xml"/>
  <Override PartName="/ppt/slides/_rels/slide88.xml.rels" ContentType="application/vnd.openxmlformats-package.relationships+xml"/>
  <Override PartName="/ppt/slides/_rels/slide54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4.xml.rels" ContentType="application/vnd.openxmlformats-package.relationships+xml"/>
  <Override PartName="/ppt/slides/_rels/slide48.xml.rels" ContentType="application/vnd.openxmlformats-package.relationships+xml"/>
  <Override PartName="/ppt/slides/_rels/slide11.xml.rels" ContentType="application/vnd.openxmlformats-package.relationships+xml"/>
  <Override PartName="/ppt/slides/_rels/slide45.xml.rels" ContentType="application/vnd.openxmlformats-package.relationships+xml"/>
  <Override PartName="/ppt/slides/_rels/slide79.xml.rels" ContentType="application/vnd.openxmlformats-package.relationships+xml"/>
  <Override PartName="/ppt/slides/_rels/slide44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13.xml.rels" ContentType="application/vnd.openxmlformats-package.relationships+xml"/>
  <Override PartName="/ppt/slides/_rels/slide47.xml.rels" ContentType="application/vnd.openxmlformats-package.relationships+xml"/>
  <Override PartName="/ppt/slides/_rels/slide16.xml.rels" ContentType="application/vnd.openxmlformats-package.relationships+xml"/>
  <Override PartName="/ppt/slides/_rels/slide42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41.xml.rels" ContentType="application/vnd.openxmlformats-package.relationships+xml"/>
  <Override PartName="/ppt/slides/_rels/slide12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77.xml.rels" ContentType="application/vnd.openxmlformats-package.relationships+xml"/>
  <Override PartName="/ppt/slides/_rels/slide49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slide80.xml" ContentType="application/vnd.openxmlformats-officedocument.presentationml.slide+xml"/>
  <Override PartName="/ppt/slides/slide70.xml" ContentType="application/vnd.openxmlformats-officedocument.presentationml.slide+xml"/>
  <Override PartName="/ppt/slides/slide83.xml" ContentType="application/vnd.openxmlformats-officedocument.presentationml.slide+xml"/>
  <Override PartName="/ppt/slides/slide61.xml" ContentType="application/vnd.openxmlformats-officedocument.presentationml.slide+xml"/>
  <Override PartName="/ppt/slides/slide9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66320" cy="2563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66320" cy="12013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26320" cy="256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66320" cy="256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4160" cy="2541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64160" cy="11991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4160" cy="2541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4160" cy="2541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67040" cy="257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0067040" cy="1202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27040" cy="2570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67040" cy="2570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66320" cy="2563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0066320" cy="12013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26320" cy="256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66320" cy="256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9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4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5880" cy="4306320"/>
          </a:xfrm>
          <a:prstGeom prst="rect">
            <a:avLst/>
          </a:prstGeom>
          <a:ln w="10800">
            <a:noFill/>
          </a:ln>
        </p:spPr>
      </p:pic>
      <p:sp>
        <p:nvSpPr>
          <p:cNvPr id="169" name=""/>
          <p:cNvSpPr/>
          <p:nvPr/>
        </p:nvSpPr>
        <p:spPr>
          <a:xfrm>
            <a:off x="714600" y="4392000"/>
            <a:ext cx="9346320" cy="7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240000" y="5055120"/>
            <a:ext cx="3439440" cy="261000"/>
          </a:xfrm>
          <a:custGeom>
            <a:avLst/>
            <a:gdLst>
              <a:gd name="textAreaLeft" fmla="*/ 0 w 3439440"/>
              <a:gd name="textAreaRight" fmla="*/ 3439800 w 3439440"/>
              <a:gd name="textAreaTop" fmla="*/ 0 h 261000"/>
              <a:gd name="textAreaBottom" fmla="*/ 261360 h 261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By Patrick Lemoine 2023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0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AMD GPU Terminology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144000" y="1944000"/>
            <a:ext cx="5215680" cy="30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 Unit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one of the parallel vector processors in a GPU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function launched to the GPU that is executed by multiple parallel workers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individual lane in a wavefront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Wavefront (cf. CUDA warp)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collection of threads that execute in lockstep and execute the same instructions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5362920" y="1656000"/>
            <a:ext cx="4714560" cy="33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each wavefront has 64 threads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number of wavefronts per workgroup is chosen at kernel launch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Workgroup (cf. CUDA thread block)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group of wavefronts (threads) that are on the GPU at the same time and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are part of the same compute unit (CU)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-can synchronise together and communicate through memory in the CU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8280000" y="54000"/>
            <a:ext cx="1686240" cy="1089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2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 Kernel Language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11560" y="1800000"/>
            <a:ext cx="4884120" cy="13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Qualifiers: __device__, __global__, __shared__, ...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Built-in variables: threadIdx.x, blockIdx.y, ...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Vector types: int3, float2, dim3, ...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Math functions: sqrt, powf, sinh, ...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Intrinsic functions: synchronisation, memory-fences etc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207360" y="1332720"/>
            <a:ext cx="284832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 Kernel Language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6397200" y="2088720"/>
            <a:ext cx="54324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6388560" y="2412360"/>
            <a:ext cx="3507120" cy="13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init and management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management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Execution control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Synchronisation: device, stream, events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 handling, context handling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567360" y="3564000"/>
            <a:ext cx="44683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Programming models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839160" y="3960360"/>
            <a:ext cx="8372520" cy="13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 accelerator is often called a device and CPU a host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code (kernel) is launched by the host and executed on a device by several threads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is written from the point of view of a single thread each thread has a unique ID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4860360" y="2520360"/>
            <a:ext cx="1412280" cy="141228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4949280" y="1620360"/>
            <a:ext cx="1238760" cy="1112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54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Kernels: The Grid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360000" y="1518120"/>
            <a:ext cx="7558560" cy="35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HIP, kernels are executed on a 3D ”grid”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-You might feel comfortable thinking in terms of a mesh of points, but it’s not required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“grid” is what you can map your problem to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-It’s not a physical thing, but it can be useful to think that way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AMD devices (GPUs) support 1D, 2D, and 3D grids, but most work maps well to 1D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dimension of the grid partitioned into equal sized “blocks”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block is made up of multiple “threads”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grid and its associated blocks are just organizational constructs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 threads are the things that do the work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you’re familiar with CUDA already, the grid+block structure is very similar in HI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55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Kernels: The Grid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4" name="object 2"/>
          <p:cNvGraphicFramePr/>
          <p:nvPr/>
        </p:nvGraphicFramePr>
        <p:xfrm>
          <a:off x="1012680" y="2027160"/>
          <a:ext cx="8174520" cy="2417040"/>
        </p:xfrm>
        <a:graphic>
          <a:graphicData uri="http://schemas.openxmlformats.org/drawingml/2006/table">
            <a:tbl>
              <a:tblPr/>
              <a:tblGrid>
                <a:gridCol w="2725200"/>
                <a:gridCol w="2725200"/>
                <a:gridCol w="2724480"/>
              </a:tblGrid>
              <a:tr h="48384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1" lang="en-US" sz="1800" spc="-21" strike="noStrike">
                          <a:solidFill>
                            <a:srgbClr val="ffffff"/>
                          </a:solidFill>
                          <a:latin typeface="Calibri"/>
                        </a:rPr>
                        <a:t>CUDA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7b9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HIP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7b9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OpenCL™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7b96"/>
                    </a:solidFill>
                  </a:tcPr>
                </a:tc>
              </a:tr>
              <a:tr h="48312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grid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grid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NDRange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</a:tr>
              <a:tr h="48312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block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block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group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e"/>
                    </a:solidFill>
                  </a:tcPr>
                </a:tc>
              </a:tr>
              <a:tr h="48312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  <a:r>
                        <a:rPr b="0" lang="en-US" sz="1800" spc="-3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 /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item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</a:tr>
              <a:tr h="48384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warp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wavefront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sub-group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e"/>
                    </a:solidFill>
                  </a:tcPr>
                </a:tc>
              </a:tr>
            </a:tbl>
          </a:graphicData>
        </a:graphic>
      </p:graphicFrame>
      <p:sp>
        <p:nvSpPr>
          <p:cNvPr id="225" name=""/>
          <p:cNvSpPr/>
          <p:nvPr/>
        </p:nvSpPr>
        <p:spPr>
          <a:xfrm>
            <a:off x="360000" y="1440000"/>
            <a:ext cx="18828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</a:t>
            </a:r>
            <a:r>
              <a:rPr b="1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Terminology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56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Kernels: The Grid blocks of threads in 1D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597960" y="1260000"/>
            <a:ext cx="8969040" cy="1358640"/>
          </a:xfrm>
          <a:prstGeom prst="rect">
            <a:avLst/>
          </a:prstGeom>
          <a:ln w="0">
            <a:noFill/>
          </a:ln>
        </p:spPr>
      </p:pic>
      <p:sp>
        <p:nvSpPr>
          <p:cNvPr id="228" name=""/>
          <p:cNvSpPr/>
          <p:nvPr/>
        </p:nvSpPr>
        <p:spPr>
          <a:xfrm>
            <a:off x="720000" y="2880000"/>
            <a:ext cx="7916760" cy="14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 in grid have access to: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Their respective block: blockIdx.x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Their respective thread ID in a block: threadIdx.x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Their block’s dimension: blockDim.x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 number of blocks in the grid: gridDim.x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57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Kernels: The Grid blocks of threads in 2D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7200000" y="1980000"/>
            <a:ext cx="2728440" cy="2696760"/>
          </a:xfrm>
          <a:prstGeom prst="rect">
            <a:avLst/>
          </a:prstGeom>
          <a:ln w="0">
            <a:noFill/>
          </a:ln>
        </p:spPr>
      </p:pic>
      <p:sp>
        <p:nvSpPr>
          <p:cNvPr id="231" name=""/>
          <p:cNvSpPr/>
          <p:nvPr/>
        </p:nvSpPr>
        <p:spPr>
          <a:xfrm>
            <a:off x="557280" y="2232000"/>
            <a:ext cx="6459480" cy="21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color is a block of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small square is a thread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concept is the same in 1D and 2D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2D each block and thread now has a two-dimensional index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 in grid have access to: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Their respective block IDs: blockIdx.x, blockIdx.y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Their respective thread IDs in a block: threadIdx.x, threadIdx.y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58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Kernels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4"/>
          <p:cNvSpPr/>
          <p:nvPr/>
        </p:nvSpPr>
        <p:spPr>
          <a:xfrm>
            <a:off x="108000" y="1260000"/>
            <a:ext cx="3477600" cy="12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160" bIns="0" anchor="t">
            <a:noAutofit/>
          </a:bodyPr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b="0" lang="en-US" sz="1400" spc="-12" strike="noStrike">
                <a:solidFill>
                  <a:srgbClr val="f16421"/>
                </a:solidFill>
                <a:latin typeface="Times New Roman"/>
                <a:ea typeface="DejaVu Sans"/>
              </a:rPr>
              <a:t>Kernels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simple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embarrassingly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loop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5"/>
          <p:cNvSpPr/>
          <p:nvPr/>
        </p:nvSpPr>
        <p:spPr>
          <a:xfrm>
            <a:off x="345240" y="1905120"/>
            <a:ext cx="290484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62080" indent="-250200">
              <a:lnSpc>
                <a:spcPct val="136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for</a:t>
            </a:r>
            <a:r>
              <a:rPr b="0" lang="en-US" sz="1400" spc="-52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int</a:t>
            </a:r>
            <a:r>
              <a:rPr b="0" lang="en-US" sz="1400" spc="-32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i=</a:t>
            </a:r>
            <a:r>
              <a:rPr b="0" lang="en-US" sz="1400" spc="-1" strike="noStrike">
                <a:solidFill>
                  <a:srgbClr val="6f2f9f"/>
                </a:solidFill>
                <a:latin typeface="Times New Roman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;i&lt;N;i++)</a:t>
            </a:r>
            <a:r>
              <a:rPr b="0" lang="en-US" sz="14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{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h_a[i]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*=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1" strike="noStrike">
                <a:solidFill>
                  <a:srgbClr val="6f2f9f"/>
                </a:solidFill>
                <a:latin typeface="Times New Roman"/>
                <a:ea typeface="DejaVu Sans"/>
              </a:rPr>
              <a:t>2.0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 indent="-250200">
              <a:lnSpc>
                <a:spcPct val="100000"/>
              </a:lnSpc>
              <a:spcBef>
                <a:spcPts val="78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bject 6"/>
          <p:cNvSpPr/>
          <p:nvPr/>
        </p:nvSpPr>
        <p:spPr>
          <a:xfrm>
            <a:off x="144000" y="3057480"/>
            <a:ext cx="3992760" cy="180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translated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into a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kernel: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 indent="-250200" algn="just">
              <a:lnSpc>
                <a:spcPct val="126000"/>
              </a:lnSpc>
              <a:tabLst>
                <a:tab algn="l" pos="0"/>
              </a:tabLst>
            </a:pPr>
            <a:r>
              <a:rPr b="0" lang="en-US" sz="1400" spc="-26" strike="noStrike" u="sng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global</a:t>
            </a:r>
            <a:r>
              <a:rPr b="0" lang="en-US" sz="1400" spc="418" strike="noStrike" u="sng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void</a:t>
            </a:r>
            <a:r>
              <a:rPr b="0" lang="en-US" sz="1400" spc="-32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af50"/>
                </a:solidFill>
                <a:latin typeface="Times New Roman"/>
                <a:ea typeface="DejaVu Sans"/>
              </a:rPr>
              <a:t>myKernel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int</a:t>
            </a:r>
            <a:r>
              <a:rPr b="0" lang="en-US" sz="1400" spc="-15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N,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double</a:t>
            </a:r>
            <a:r>
              <a:rPr b="0" lang="en-US" sz="1400" spc="-32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*d_a)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 indent="-250200" algn="just">
              <a:lnSpc>
                <a:spcPct val="126000"/>
              </a:lnSpc>
              <a:tabLst>
                <a:tab algn="l" pos="0"/>
              </a:tabLst>
            </a:pP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 indent="-250200" algn="just">
              <a:lnSpc>
                <a:spcPct val="126000"/>
              </a:lnSpc>
              <a:tabLst>
                <a:tab algn="l" pos="0"/>
              </a:tabLst>
            </a:pP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int</a:t>
            </a:r>
            <a:r>
              <a:rPr b="0" lang="en-US" sz="1400" spc="-26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threadIdx.x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blockIdx.x*blockDim.x;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 indent="-250200" algn="just">
              <a:lnSpc>
                <a:spcPct val="126000"/>
              </a:lnSpc>
              <a:tabLst>
                <a:tab algn="l" pos="0"/>
              </a:tabLst>
            </a:pP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if</a:t>
            </a:r>
            <a:r>
              <a:rPr b="0" lang="en-US" sz="1400" spc="-21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(i&lt;N)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{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d_a[i]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*=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1" strike="noStrike">
                <a:solidFill>
                  <a:srgbClr val="6f2f9f"/>
                </a:solidFill>
                <a:latin typeface="Times New Roman"/>
                <a:ea typeface="DejaVu Sans"/>
              </a:rPr>
              <a:t>2.0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;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 indent="-250200">
              <a:lnSpc>
                <a:spcPct val="100000"/>
              </a:lnSpc>
              <a:spcBef>
                <a:spcPts val="564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7"/>
          <p:cNvSpPr/>
          <p:nvPr/>
        </p:nvSpPr>
        <p:spPr>
          <a:xfrm>
            <a:off x="4140000" y="1640160"/>
            <a:ext cx="5824080" cy="30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ts val="2049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function that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be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launched from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host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1945"/>
              </a:lnSpc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called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declared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2055"/>
              </a:lnSpc>
              <a:tabLst>
                <a:tab algn="l" pos="469440"/>
                <a:tab algn="l" pos="1308240"/>
              </a:tabLst>
            </a:pPr>
            <a:r>
              <a:rPr b="0" lang="en-US" sz="1400" spc="-1" strike="noStrike" u="sng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1400" spc="-12" strike="noStrike">
                <a:solidFill>
                  <a:srgbClr val="ff0000"/>
                </a:solidFill>
                <a:latin typeface="Times New Roman"/>
                <a:ea typeface="DejaVu Sans"/>
              </a:rPr>
              <a:t>global</a:t>
            </a:r>
            <a:r>
              <a:rPr b="0" lang="en-US" sz="1400" spc="-1" strike="noStrike" u="sng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attribute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Kernels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should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declared </a:t>
            </a:r>
            <a:r>
              <a:rPr b="0" lang="en-US" sz="1400" spc="-21" strike="noStrike">
                <a:solidFill>
                  <a:srgbClr val="006fc0"/>
                </a:solidFill>
                <a:latin typeface="Times New Roman"/>
                <a:ea typeface="DejaVu Sans"/>
              </a:rPr>
              <a:t>void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ts val="1950"/>
              </a:lnSpc>
              <a:spcBef>
                <a:spcPts val="1018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12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pointers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passed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kernels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point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memory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(more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later)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execute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kernel’s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body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“simultaneously”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ts val="1939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12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uses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its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unique thread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IDs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global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ID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ts val="2049"/>
              </a:lnSpc>
              <a:spcBef>
                <a:spcPts val="7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could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 more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the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grid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(we’ll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ts val="2049"/>
              </a:lnSpc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why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a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minute)‹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59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Kernels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8"/>
          <p:cNvSpPr/>
          <p:nvPr/>
        </p:nvSpPr>
        <p:spPr>
          <a:xfrm>
            <a:off x="1219680" y="1260000"/>
            <a:ext cx="334908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160" bIns="0" anchor="t">
            <a:noAutofit/>
          </a:bodyPr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Kernels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launched from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host: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object 9"/>
          <p:cNvSpPr/>
          <p:nvPr/>
        </p:nvSpPr>
        <p:spPr>
          <a:xfrm>
            <a:off x="1332000" y="1702800"/>
            <a:ext cx="629676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0" bIns="0" anchor="t">
            <a:spAutoFit/>
          </a:bodyPr>
          <a:p>
            <a:pPr marL="12600">
              <a:lnSpc>
                <a:spcPct val="100000"/>
              </a:lnSpc>
              <a:spcBef>
                <a:spcPts val="879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Microsoft YaHei"/>
              </a:rPr>
              <a:t>dim3</a:t>
            </a:r>
            <a:r>
              <a:rPr b="0" lang="en-US" sz="1400" spc="-32" strike="noStrike">
                <a:solidFill>
                  <a:srgbClr val="006fc0"/>
                </a:solidFill>
                <a:latin typeface="Times New Roman"/>
                <a:ea typeface="Microsoft YaHei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threads(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256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,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1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,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1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);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//3D</a:t>
            </a:r>
            <a:r>
              <a:rPr b="0" lang="en-US" sz="1400" spc="-41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dimensions</a:t>
            </a:r>
            <a:r>
              <a:rPr b="0" lang="en-US" sz="1400" spc="-1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of</a:t>
            </a:r>
            <a:r>
              <a:rPr b="0" lang="en-US" sz="1400" spc="-1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a</a:t>
            </a:r>
            <a:r>
              <a:rPr b="0" lang="en-US" sz="1400" spc="-32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block</a:t>
            </a:r>
            <a:r>
              <a:rPr b="0" lang="en-US" sz="1400" spc="-1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of</a:t>
            </a:r>
            <a:r>
              <a:rPr b="0" lang="en-US" sz="1400" spc="-1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threads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0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Microsoft YaHei"/>
              </a:rPr>
              <a:t>dim3</a:t>
            </a:r>
            <a:r>
              <a:rPr b="0" lang="en-US" sz="1400" spc="12" strike="noStrike">
                <a:solidFill>
                  <a:srgbClr val="006fc0"/>
                </a:solidFill>
                <a:latin typeface="Times New Roman"/>
                <a:ea typeface="Microsoft YaHei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blocks((N+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256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-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1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)/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256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,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1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,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Microsoft YaHei"/>
              </a:rPr>
              <a:t>1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Microsoft YaHei"/>
              </a:rPr>
              <a:t>);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//3D</a:t>
            </a:r>
            <a:r>
              <a:rPr b="0" lang="en-US" sz="1400" spc="-41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dimensions</a:t>
            </a:r>
            <a:r>
              <a:rPr b="0" lang="en-US" sz="1400" spc="-21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the</a:t>
            </a:r>
            <a:r>
              <a:rPr b="0" lang="en-US" sz="1400" spc="-2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grid</a:t>
            </a:r>
            <a:r>
              <a:rPr b="0" lang="en-US" sz="1400" spc="-32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of</a:t>
            </a:r>
            <a:r>
              <a:rPr b="0" lang="en-US" sz="1400" spc="-1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blocks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11"/>
          <p:cNvSpPr/>
          <p:nvPr/>
        </p:nvSpPr>
        <p:spPr>
          <a:xfrm>
            <a:off x="1332000" y="2502720"/>
            <a:ext cx="3531600" cy="18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0" bIns="0" anchor="t">
            <a:spAutoFit/>
          </a:bodyPr>
          <a:p>
            <a:pPr marL="12600">
              <a:lnSpc>
                <a:spcPct val="100000"/>
              </a:lnSpc>
              <a:spcBef>
                <a:spcPts val="879"/>
              </a:spcBef>
            </a:pP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hipLaunchKernelGGL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(myKernel,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67440">
              <a:lnSpc>
                <a:spcPct val="100000"/>
              </a:lnSpc>
              <a:spcBef>
                <a:spcPts val="780"/>
              </a:spcBef>
            </a:pP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blocks,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67440">
              <a:lnSpc>
                <a:spcPct val="100000"/>
              </a:lnSpc>
              <a:spcBef>
                <a:spcPts val="791"/>
              </a:spcBef>
            </a:pP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threads,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67440">
              <a:lnSpc>
                <a:spcPct val="100000"/>
              </a:lnSpc>
              <a:spcBef>
                <a:spcPts val="785"/>
              </a:spcBef>
            </a:pPr>
            <a:r>
              <a:rPr b="0" lang="en-US" sz="1400" spc="-26" strike="noStrike">
                <a:solidFill>
                  <a:srgbClr val="6f2f9f"/>
                </a:solidFill>
                <a:latin typeface="Times New Roman"/>
                <a:ea typeface="DejaVu Sans"/>
              </a:rPr>
              <a:t>0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67440">
              <a:lnSpc>
                <a:spcPct val="100000"/>
              </a:lnSpc>
              <a:spcBef>
                <a:spcPts val="780"/>
              </a:spcBef>
            </a:pPr>
            <a:r>
              <a:rPr b="0" lang="en-US" sz="1400" spc="-26" strike="noStrike">
                <a:solidFill>
                  <a:srgbClr val="6f2f9f"/>
                </a:solidFill>
                <a:latin typeface="Times New Roman"/>
                <a:ea typeface="DejaVu Sans"/>
              </a:rPr>
              <a:t>0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67440">
              <a:lnSpc>
                <a:spcPct val="100000"/>
              </a:lnSpc>
              <a:spcBef>
                <a:spcPts val="79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N,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2"/>
          <p:cNvSpPr/>
          <p:nvPr/>
        </p:nvSpPr>
        <p:spPr>
          <a:xfrm>
            <a:off x="4752000" y="2610720"/>
            <a:ext cx="4388760" cy="18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0" bIns="0" anchor="t">
            <a:spAutoFit/>
          </a:bodyPr>
          <a:p>
            <a:pPr marL="64080">
              <a:lnSpc>
                <a:spcPct val="100000"/>
              </a:lnSpc>
              <a:spcBef>
                <a:spcPts val="879"/>
              </a:spcBef>
              <a:tabLst>
                <a:tab algn="l" pos="3316680"/>
              </a:tabLst>
            </a:pP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//Kernel</a:t>
            </a:r>
            <a:r>
              <a:rPr b="0" lang="en-US" sz="1400" spc="-2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name</a:t>
            </a:r>
            <a:r>
              <a:rPr b="0" lang="en-US" sz="1400" spc="-2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(</a:t>
            </a:r>
            <a:r>
              <a:rPr b="0" lang="en-US" sz="1400" spc="-21" strike="noStrike" u="sng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Times New Roman"/>
                <a:ea typeface="DejaVu Sans"/>
              </a:rPr>
              <a:t>__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global</a:t>
            </a:r>
            <a:r>
              <a:rPr b="0" lang="en-US" sz="1400" spc="-12" strike="noStrike" u="sng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Times New Roman"/>
                <a:ea typeface="DejaVu Sans"/>
              </a:rPr>
              <a:t>__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void</a:t>
            </a:r>
            <a:r>
              <a:rPr b="0" lang="en-US" sz="1400" spc="-2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function)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0"/>
              </a:spcBef>
              <a:tabLst>
                <a:tab algn="l" pos="3316680"/>
              </a:tabLst>
            </a:pP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//Grid</a:t>
            </a:r>
            <a:r>
              <a:rPr b="0" lang="en-US" sz="1400" spc="-2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dimensions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1"/>
              </a:spcBef>
              <a:tabLst>
                <a:tab algn="l" pos="3316680"/>
              </a:tabLst>
            </a:pP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//Block</a:t>
            </a:r>
            <a:r>
              <a:rPr b="0" lang="en-US" sz="1400" spc="-4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dimensions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5"/>
              </a:spcBef>
              <a:tabLst>
                <a:tab algn="l" pos="3316680"/>
              </a:tabLst>
            </a:pP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//Bytes</a:t>
            </a:r>
            <a:r>
              <a:rPr b="0" lang="en-US" sz="1400" spc="-41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of</a:t>
            </a:r>
            <a:r>
              <a:rPr b="0" lang="en-US" sz="1400" spc="-32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dynamic</a:t>
            </a:r>
            <a:r>
              <a:rPr b="0" lang="en-US" sz="1400" spc="-1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LDS</a:t>
            </a:r>
            <a:r>
              <a:rPr b="0" lang="en-US" sz="1400" spc="-32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space</a:t>
            </a:r>
            <a:r>
              <a:rPr b="0" lang="en-US" sz="1400" spc="-2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(see</a:t>
            </a:r>
            <a:r>
              <a:rPr b="0" lang="en-US" sz="1400" spc="-21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extra</a:t>
            </a:r>
            <a:r>
              <a:rPr b="0" lang="en-US" sz="1400" spc="-26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slides)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0"/>
              </a:spcBef>
              <a:tabLst>
                <a:tab algn="l" pos="3316680"/>
              </a:tabLst>
            </a:pP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//Stream</a:t>
            </a:r>
            <a:r>
              <a:rPr b="0" lang="en-US" sz="1400" spc="-3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(0=NULL</a:t>
            </a:r>
            <a:r>
              <a:rPr b="0" lang="en-US" sz="1400" spc="-35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stream)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1"/>
              </a:spcBef>
              <a:tabLst>
                <a:tab algn="l" pos="3316680"/>
              </a:tabLst>
            </a:pPr>
            <a:r>
              <a:rPr b="0" lang="en-US" sz="1400" spc="-1" strike="noStrike">
                <a:solidFill>
                  <a:srgbClr val="585858"/>
                </a:solidFill>
                <a:latin typeface="Times New Roman"/>
                <a:ea typeface="DejaVu Sans"/>
              </a:rPr>
              <a:t>//Kernel</a:t>
            </a:r>
            <a:r>
              <a:rPr b="0" lang="en-US" sz="1400" spc="-32" strike="noStrike">
                <a:solidFill>
                  <a:srgbClr val="585858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585858"/>
                </a:solidFill>
                <a:latin typeface="Times New Roman"/>
                <a:ea typeface="DejaVu Sans"/>
              </a:rPr>
              <a:t>arguments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13"/>
          <p:cNvSpPr/>
          <p:nvPr/>
        </p:nvSpPr>
        <p:spPr>
          <a:xfrm>
            <a:off x="1208520" y="4500000"/>
            <a:ext cx="516024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 marL="12600">
              <a:lnSpc>
                <a:spcPct val="100000"/>
              </a:lnSpc>
              <a:spcBef>
                <a:spcPts val="89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Analogous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CUDA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launch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syntax: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1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myKernel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&lt;&lt;&lt;blocks,</a:t>
            </a:r>
            <a:r>
              <a:rPr b="0" lang="en-US" sz="14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threads,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6f2f9f"/>
                </a:solidFill>
                <a:latin typeface="Times New Roman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DejaVu Sans"/>
              </a:rPr>
              <a:t>0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&gt;&gt;&gt;(N,a);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60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SIMD Operations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80000" y="1332000"/>
            <a:ext cx="9716760" cy="39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Why blocks and threads?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Natural mapping of kernels to hardware: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Blocks are dynamically scheduled onto Cus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All threads in a block execute on the same CU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Threads in a block share LDS memory and L1 cache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Threads in a block are executed in 64-wide chunks called “wavefronts”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Wavefronts execute on SIMD units (Single Instruction Multiple Data)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If a wavefront stalls (e.g. data dependency) CUs can quickly context switch to another wavefront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 good practice is to make the block size a multiple of 64 and have several wavefronts (e.g. 256 threads)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bject 10"/>
          <p:cNvSpPr/>
          <p:nvPr/>
        </p:nvSpPr>
        <p:spPr>
          <a:xfrm>
            <a:off x="296280" y="1171440"/>
            <a:ext cx="9247680" cy="18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 anchor="t">
            <a:spAutoFit/>
          </a:bodyPr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host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instructs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to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VRAM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records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pointer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memory: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05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int</a:t>
            </a:r>
            <a:r>
              <a:rPr b="0" lang="en-US" sz="1400" spc="-46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af50"/>
                </a:solidFill>
                <a:latin typeface="Times New Roman"/>
                <a:ea typeface="DejaVu Sans"/>
              </a:rPr>
              <a:t>main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>
              <a:lnSpc>
                <a:spcPct val="100000"/>
              </a:lnSpc>
              <a:spcBef>
                <a:spcPts val="7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>
              <a:lnSpc>
                <a:spcPct val="100000"/>
              </a:lnSpc>
              <a:spcBef>
                <a:spcPts val="780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int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6f2f9f"/>
                </a:solidFill>
                <a:latin typeface="Times New Roman"/>
                <a:ea typeface="DejaVu Sans"/>
              </a:rPr>
              <a:t>1000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>
              <a:lnSpc>
                <a:spcPct val="100000"/>
              </a:lnSpc>
              <a:spcBef>
                <a:spcPts val="794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size_t</a:t>
            </a:r>
            <a:r>
              <a:rPr b="0" lang="en-US" sz="1400" spc="-15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Nbytes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N*</a:t>
            </a:r>
            <a:r>
              <a:rPr b="0" lang="en-US" sz="1400" spc="-12" strike="noStrike">
                <a:solidFill>
                  <a:srgbClr val="ff0000"/>
                </a:solidFill>
                <a:latin typeface="Times New Roman"/>
                <a:ea typeface="DejaVu Sans"/>
              </a:rPr>
              <a:t>sizeof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(double);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62080">
              <a:lnSpc>
                <a:spcPct val="100000"/>
              </a:lnSpc>
              <a:spcBef>
                <a:spcPts val="780"/>
              </a:spcBef>
              <a:tabLst>
                <a:tab algn="l" pos="6781320"/>
              </a:tabLst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double</a:t>
            </a:r>
            <a:r>
              <a:rPr b="0" lang="en-US" sz="1400" spc="-32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*h_a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*)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malloc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(Nbytes);  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//Host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7e7e7e"/>
                </a:solidFill>
                <a:latin typeface="Times New Roman"/>
                <a:ea typeface="DejaVu Sans"/>
              </a:rPr>
              <a:t>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14"/>
          <p:cNvSpPr/>
          <p:nvPr/>
        </p:nvSpPr>
        <p:spPr>
          <a:xfrm>
            <a:off x="540000" y="3240000"/>
            <a:ext cx="30315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2320" bIns="0" anchor="t">
            <a:spAutoFit/>
          </a:bodyPr>
          <a:p>
            <a:pPr marL="12600">
              <a:lnSpc>
                <a:spcPct val="100000"/>
              </a:lnSpc>
              <a:spcBef>
                <a:spcPts val="884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double</a:t>
            </a:r>
            <a:r>
              <a:rPr b="0" lang="en-US" sz="1400" spc="-21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*d_a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1" strike="noStrike">
                <a:solidFill>
                  <a:srgbClr val="6f2f9f"/>
                </a:solidFill>
                <a:latin typeface="Times New Roman"/>
                <a:ea typeface="DejaVu Sans"/>
              </a:rPr>
              <a:t>NULL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0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hipMalloc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(&amp;d_a,</a:t>
            </a:r>
            <a:r>
              <a:rPr b="0" lang="en-US" sz="14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Nbytes);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15"/>
          <p:cNvSpPr/>
          <p:nvPr/>
        </p:nvSpPr>
        <p:spPr>
          <a:xfrm>
            <a:off x="2889000" y="3373920"/>
            <a:ext cx="340776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//Allocate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Nbytes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on</a:t>
            </a:r>
            <a:r>
              <a:rPr b="0" lang="en-US" sz="1400" spc="-32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7e7e7e"/>
                </a:solidFill>
                <a:latin typeface="Times New Roman"/>
                <a:ea typeface="DejaVu Sans"/>
              </a:rPr>
              <a:t>device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16"/>
          <p:cNvSpPr/>
          <p:nvPr/>
        </p:nvSpPr>
        <p:spPr>
          <a:xfrm>
            <a:off x="510120" y="5268240"/>
            <a:ext cx="14760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17"/>
          <p:cNvSpPr/>
          <p:nvPr/>
        </p:nvSpPr>
        <p:spPr>
          <a:xfrm>
            <a:off x="540000" y="4140000"/>
            <a:ext cx="16524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36000"/>
              </a:lnSpc>
              <a:spcBef>
                <a:spcPts val="99"/>
              </a:spcBef>
            </a:pP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free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(h_a);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hipFree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(d_a);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object 18"/>
          <p:cNvSpPr/>
          <p:nvPr/>
        </p:nvSpPr>
        <p:spPr>
          <a:xfrm>
            <a:off x="2195640" y="4140000"/>
            <a:ext cx="25293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marL="12600">
              <a:lnSpc>
                <a:spcPct val="100000"/>
              </a:lnSpc>
              <a:spcBef>
                <a:spcPts val="890"/>
              </a:spcBef>
            </a:pP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//free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host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7e7e7e"/>
                </a:solidFill>
                <a:latin typeface="Times New Roman"/>
                <a:ea typeface="DejaVu Sans"/>
              </a:rPr>
              <a:t>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4"/>
              </a:spcBef>
            </a:pP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//free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device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7e7e7e"/>
                </a:solidFill>
                <a:latin typeface="Times New Roman"/>
                <a:ea typeface="DejaVu Sans"/>
              </a:rPr>
              <a:t>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object 19"/>
          <p:cNvSpPr/>
          <p:nvPr/>
        </p:nvSpPr>
        <p:spPr>
          <a:xfrm flipH="1">
            <a:off x="407520" y="4891680"/>
            <a:ext cx="12564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61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Kernels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272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Computing Using HIP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2451960" y="1766160"/>
            <a:ext cx="7264800" cy="327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08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With HIP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What is HIP ?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Synchronization and streams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Memory allocations, access and unified 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Kernel optimization and profiling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Device Code, Shared Memory,and Thread Synchronization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Multi-GPU programming and HIP+MPI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A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PI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E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xamples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66320" cy="2634120"/>
          </a:xfrm>
          <a:prstGeom prst="rect">
            <a:avLst/>
          </a:prstGeom>
          <a:ln w="0">
            <a:noFill/>
          </a:ln>
        </p:spPr>
      </p:pic>
      <p:sp>
        <p:nvSpPr>
          <p:cNvPr id="174" name="Text Box 2"/>
          <p:cNvSpPr/>
          <p:nvPr/>
        </p:nvSpPr>
        <p:spPr>
          <a:xfrm>
            <a:off x="1599120" y="2103840"/>
            <a:ext cx="1403640" cy="464040"/>
          </a:xfrm>
          <a:custGeom>
            <a:avLst/>
            <a:gdLst>
              <a:gd name="textAreaLeft" fmla="*/ 0 w 1403640"/>
              <a:gd name="textAreaRight" fmla="*/ 1404000 w 140364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/>
          <p:nvPr/>
        </p:nvSpPr>
        <p:spPr>
          <a:xfrm>
            <a:off x="8460000" y="1296000"/>
            <a:ext cx="1496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5/6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20"/>
          <p:cNvSpPr/>
          <p:nvPr/>
        </p:nvSpPr>
        <p:spPr>
          <a:xfrm>
            <a:off x="180000" y="1440000"/>
            <a:ext cx="331740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160" bIns="0" anchor="t">
            <a:noAutofit/>
          </a:bodyPr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host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queues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transfers: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bject 21"/>
          <p:cNvSpPr/>
          <p:nvPr/>
        </p:nvSpPr>
        <p:spPr>
          <a:xfrm>
            <a:off x="180000" y="2088000"/>
            <a:ext cx="6665040" cy="23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0" bIns="0" anchor="t">
            <a:spAutoFit/>
          </a:bodyPr>
          <a:p>
            <a:pPr marL="12600">
              <a:lnSpc>
                <a:spcPct val="100000"/>
              </a:lnSpc>
              <a:spcBef>
                <a:spcPts val="879"/>
              </a:spcBef>
            </a:pP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//copy</a:t>
            </a:r>
            <a:r>
              <a:rPr b="0" lang="en-US" sz="1400" spc="-4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data</a:t>
            </a:r>
            <a:r>
              <a:rPr b="0" lang="en-US" sz="1400" spc="-15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from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host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to</a:t>
            </a:r>
            <a:r>
              <a:rPr b="0" lang="en-US" sz="1400" spc="-15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7e7e7e"/>
                </a:solidFill>
                <a:latin typeface="Times New Roman"/>
                <a:ea typeface="DejaVu Sans"/>
              </a:rPr>
              <a:t>device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0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hipMemcpy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(d_a,</a:t>
            </a:r>
            <a:r>
              <a:rPr b="0" lang="en-US" sz="14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h_a,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Nbytes,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hipMemcpyHostToDevice);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//copy</a:t>
            </a:r>
            <a:r>
              <a:rPr b="0" lang="en-US" sz="1400" spc="-32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data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from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device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to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host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0"/>
              </a:spcBef>
            </a:pP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hipMemcpy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(h_a,</a:t>
            </a:r>
            <a:r>
              <a:rPr b="0" lang="en-US" sz="14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d_a,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Nbytes,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hipMemcpyDeviceToHost);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</a:pP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//copy</a:t>
            </a:r>
            <a:r>
              <a:rPr b="0" lang="en-US" sz="1400" spc="-32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data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from</a:t>
            </a:r>
            <a:r>
              <a:rPr b="0" lang="en-US" sz="1400" spc="-15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one</a:t>
            </a:r>
            <a:r>
              <a:rPr b="0" lang="en-US" sz="1400" spc="-21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device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buffer</a:t>
            </a:r>
            <a:r>
              <a:rPr b="0" lang="en-US" sz="1400" spc="-32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e7e7e"/>
                </a:solidFill>
                <a:latin typeface="Times New Roman"/>
                <a:ea typeface="DejaVu Sans"/>
              </a:rPr>
              <a:t>to</a:t>
            </a:r>
            <a:r>
              <a:rPr b="0" lang="en-US" sz="1400" spc="-26" strike="noStrike">
                <a:solidFill>
                  <a:srgbClr val="7e7e7e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7e7e7e"/>
                </a:solidFill>
                <a:latin typeface="Times New Roman"/>
                <a:ea typeface="DejaVu Sans"/>
              </a:rPr>
              <a:t>another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hipMemcpy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(d_b,</a:t>
            </a:r>
            <a:r>
              <a:rPr b="0" lang="en-US" sz="14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d_a,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Nbytes,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hipMemcpyDeviceToDevice);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62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Device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object 26"/>
          <p:cNvSpPr/>
          <p:nvPr/>
        </p:nvSpPr>
        <p:spPr>
          <a:xfrm>
            <a:off x="5976000" y="1554480"/>
            <a:ext cx="329508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160" bIns="0" anchor="t">
            <a:noAutofit/>
          </a:bodyPr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 strided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sections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arrays: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5793840" y="2340000"/>
            <a:ext cx="4462920" cy="187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HipMemcpy2D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(d_a, </a:t>
            </a:r>
            <a:r>
              <a:rPr b="0" lang="en-US" sz="14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//pointer to destination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DLDAbytes,</a:t>
            </a:r>
            <a:r>
              <a:rPr b="0" lang="en-US" sz="14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 //pitch of destination array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h_a, </a:t>
            </a:r>
            <a:r>
              <a:rPr b="0" lang="en-US" sz="14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//pointer to source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LDAbytes, </a:t>
            </a:r>
            <a:r>
              <a:rPr b="0" lang="en-US" sz="14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//pitch of source array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Nbytes,</a:t>
            </a:r>
            <a:r>
              <a:rPr b="0" lang="en-US" sz="14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 //number of bytes in each row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Nrows, /</a:t>
            </a:r>
            <a:r>
              <a:rPr b="0" lang="en-US" sz="14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/number of rows to copy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hipMemcpyHostToDevice);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63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Error Checking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23"/>
          <p:cNvSpPr/>
          <p:nvPr/>
        </p:nvSpPr>
        <p:spPr>
          <a:xfrm>
            <a:off x="167040" y="1296000"/>
            <a:ext cx="9730440" cy="28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240840" indent="-227880">
              <a:lnSpc>
                <a:spcPct val="129000"/>
              </a:lnSpc>
              <a:spcBef>
                <a:spcPts val="9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60696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Most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API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</a:t>
            </a:r>
            <a:r>
              <a:rPr b="0" lang="en-US" sz="14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codes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hipError_t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hipError_t</a:t>
            </a:r>
            <a:r>
              <a:rPr b="0" lang="en-US" sz="1400" spc="-15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status1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hipMalloc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(…);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hipError_t</a:t>
            </a:r>
            <a:r>
              <a:rPr b="0" lang="en-US" sz="1400" spc="-15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status2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hipMemcpy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(…);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API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was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error-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free,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hipSuccess,</a:t>
            </a:r>
            <a:r>
              <a:rPr b="0" lang="en-US" sz="1400" spc="43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otherwise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</a:t>
            </a:r>
            <a:r>
              <a:rPr b="0" lang="en-US" sz="14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code.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29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60696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also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peek/get</a:t>
            </a:r>
            <a:r>
              <a:rPr b="0" lang="en-US" sz="14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</a:t>
            </a:r>
            <a:r>
              <a:rPr b="0" lang="en-US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</a:t>
            </a:r>
            <a:r>
              <a:rPr b="0" lang="en-US" sz="14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returned</a:t>
            </a:r>
            <a:r>
              <a:rPr b="0" lang="en-US" sz="14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US" sz="1400" spc="47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47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hipError_t</a:t>
            </a:r>
            <a:r>
              <a:rPr b="0" lang="en-US" sz="1400" spc="-15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status3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hipGetLastError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();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hipError_t</a:t>
            </a:r>
            <a:r>
              <a:rPr b="0" lang="en-US" sz="1400" spc="-32" strike="noStrike">
                <a:solidFill>
                  <a:srgbClr val="006fc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status4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hipPeekLastError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23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</a:t>
            </a:r>
            <a:r>
              <a:rPr b="0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corresponding</a:t>
            </a:r>
            <a:r>
              <a:rPr b="0" lang="en-US" sz="14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</a:t>
            </a:r>
            <a:r>
              <a:rPr b="0" lang="en-US" sz="14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hipGetErrorString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(status). Helpful</a:t>
            </a:r>
            <a:r>
              <a:rPr b="0" lang="en-US" sz="14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debugging,</a:t>
            </a:r>
            <a:r>
              <a:rPr b="0" lang="en-US" sz="14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e.g.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23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50200" indent="-237960" algn="just">
              <a:lnSpc>
                <a:spcPct val="129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#define</a:t>
            </a:r>
            <a:r>
              <a:rPr b="0" lang="en-US" sz="1400" spc="-12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af50"/>
                </a:solidFill>
                <a:latin typeface="Times New Roman"/>
                <a:ea typeface="DejaVu Sans"/>
              </a:rPr>
              <a:t>HIP_CHECK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(command) {</a:t>
            </a:r>
            <a:r>
              <a:rPr b="0" lang="en-US" sz="1400" spc="197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\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hipError_t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status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command;</a:t>
            </a:r>
            <a:r>
              <a:rPr b="0" lang="en-US" sz="1400" spc="418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\ </a:t>
            </a:r>
            <a:r>
              <a:rPr b="0" lang="en-US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if</a:t>
            </a:r>
            <a:r>
              <a:rPr b="0" lang="en-US" sz="1400" spc="-12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(status!=hipSuccess) {</a:t>
            </a:r>
            <a:r>
              <a:rPr b="0" lang="en-US" sz="1400" spc="432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\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87800" indent="-237960" algn="just">
              <a:lnSpc>
                <a:spcPts val="2631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std::cerr</a:t>
            </a:r>
            <a:r>
              <a:rPr b="0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16421"/>
                </a:solidFill>
                <a:latin typeface="Times New Roman"/>
                <a:ea typeface="DejaVu Sans"/>
              </a:rPr>
              <a:t>“Error: HIP</a:t>
            </a:r>
            <a:r>
              <a:rPr b="0" lang="en-US" sz="1400" spc="-15" strike="noStrike">
                <a:solidFill>
                  <a:srgbClr val="f16421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16421"/>
                </a:solidFill>
                <a:latin typeface="Times New Roman"/>
                <a:ea typeface="DejaVu Sans"/>
              </a:rPr>
              <a:t>reports</a:t>
            </a:r>
            <a:r>
              <a:rPr b="0" lang="en-US" sz="1400" spc="-12" strike="noStrike">
                <a:solidFill>
                  <a:srgbClr val="f16421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16421"/>
                </a:solidFill>
                <a:latin typeface="Times New Roman"/>
                <a:ea typeface="DejaVu Sans"/>
              </a:rPr>
              <a:t>”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</a:t>
            </a:r>
            <a:r>
              <a:rPr b="0" lang="en-US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hipGetErrorString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(status)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std::endl;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\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std::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abort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();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64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Putting all together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6120000" y="1589760"/>
            <a:ext cx="3776760" cy="143100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6107400" y="3708000"/>
            <a:ext cx="3836880" cy="143676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/>
        </p:blipFill>
        <p:spPr>
          <a:xfrm>
            <a:off x="28440" y="1548000"/>
            <a:ext cx="6088320" cy="34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1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GPU Programming consideration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2143080" y="1520280"/>
            <a:ext cx="7644600" cy="26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 model requires many small tasks executing a kernel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e.g. can replace iterations of loop with a GPU kernel call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Need to adapt CPU code to run on the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rethink algorithm to fit better into the execution model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keep reusing data on the GPU to reach high occupancy of the hardware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if necessary, manage data transfers between CPU and GPU memories carefully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(can easily become a bottleneck!)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246240" y="3528360"/>
            <a:ext cx="2336400" cy="1641960"/>
          </a:xfrm>
          <a:prstGeom prst="rect">
            <a:avLst/>
          </a:prstGeom>
          <a:ln w="1080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8280000" y="54000"/>
            <a:ext cx="1686240" cy="1089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2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Grid: Thread Hierarchy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3060000" y="1512000"/>
            <a:ext cx="4890960" cy="34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Kernels are executed on a 3D grid of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threads are partitioned into equalized blocks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is executed by the threads,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grid is just a way to organize the work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Dimension of the grid are set at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 launch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Built-in variables to be used within a kernel: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threadIdx, blockIDx, blockDim, gridDim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8280000" y="54000"/>
            <a:ext cx="1686240" cy="1089360"/>
          </a:xfrm>
          <a:prstGeom prst="rect">
            <a:avLst/>
          </a:prstGeom>
          <a:ln w="10800">
            <a:noFill/>
          </a:ln>
        </p:spPr>
      </p:pic>
      <p:pic>
        <p:nvPicPr>
          <p:cNvPr id="271" name="Section-Cubes-5" descr=""/>
          <p:cNvPicPr/>
          <p:nvPr/>
        </p:nvPicPr>
        <p:blipFill>
          <a:blip r:embed="rId2"/>
          <a:stretch/>
        </p:blipFill>
        <p:spPr>
          <a:xfrm>
            <a:off x="8856360" y="4170960"/>
            <a:ext cx="1189080" cy="1153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246240" y="3528720"/>
            <a:ext cx="2336400" cy="1641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3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Kernels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487960" y="1776240"/>
            <a:ext cx="7587720" cy="21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(device) function to be executed by the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 should be of void type and needs to be declared with the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__global__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 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__device__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attribute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pointers passed to the kernel need to point to memory accessible from the device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Unique thread and block IDs can be used to distribute work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Section-Cubes- 1" descr=""/>
          <p:cNvPicPr/>
          <p:nvPr/>
        </p:nvPicPr>
        <p:blipFill>
          <a:blip r:embed="rId1"/>
          <a:stretch/>
        </p:blipFill>
        <p:spPr>
          <a:xfrm>
            <a:off x="8856360" y="4170960"/>
            <a:ext cx="1189080" cy="1153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246240" y="3528720"/>
            <a:ext cx="2336400" cy="1641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"/>
          <p:cNvSpPr/>
          <p:nvPr/>
        </p:nvSpPr>
        <p:spPr>
          <a:xfrm>
            <a:off x="2160000" y="2808000"/>
            <a:ext cx="6469200" cy="1418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IP Synchronization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and streams 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2160000" y="2484720"/>
            <a:ext cx="1415160" cy="1398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7325280" y="2509200"/>
            <a:ext cx="1166400" cy="1117080"/>
          </a:xfrm>
          <a:prstGeom prst="rect">
            <a:avLst/>
          </a:prstGeom>
          <a:ln w="0">
            <a:noFill/>
          </a:ln>
        </p:spPr>
      </p:pic>
      <p:pic>
        <p:nvPicPr>
          <p:cNvPr id="280" name="Cycles- 3" descr=""/>
          <p:cNvPicPr/>
          <p:nvPr/>
        </p:nvPicPr>
        <p:blipFill>
          <a:blip r:embed="rId3"/>
          <a:stretch/>
        </p:blipFill>
        <p:spPr>
          <a:xfrm>
            <a:off x="7063200" y="2193120"/>
            <a:ext cx="171216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5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What is a stream ?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828000" y="1836000"/>
            <a:ext cx="8142120" cy="16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sequence of operations that execute in issue-order on the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 operations in different streams could run concurrently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ROCm 4.5.0 brings the Direct Dispatch, the runtime directly queues a packet to the AQL queue in Dispatch and some of the synchronization.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previous ROCm uses queue per stream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Section-Cubes- 2" descr=""/>
          <p:cNvPicPr/>
          <p:nvPr/>
        </p:nvPicPr>
        <p:blipFill>
          <a:blip r:embed="rId1"/>
          <a:stretch/>
        </p:blipFill>
        <p:spPr>
          <a:xfrm>
            <a:off x="8856360" y="4170960"/>
            <a:ext cx="1189080" cy="1153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65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What is a stream ?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Section-Cubes- 6" descr=""/>
          <p:cNvPicPr/>
          <p:nvPr/>
        </p:nvPicPr>
        <p:blipFill>
          <a:blip r:embed="rId1"/>
          <a:stretch/>
        </p:blipFill>
        <p:spPr>
          <a:xfrm>
            <a:off x="8707680" y="1413720"/>
            <a:ext cx="1189080" cy="1153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  <p:sp>
        <p:nvSpPr>
          <p:cNvPr id="286" name=""/>
          <p:cNvSpPr/>
          <p:nvPr/>
        </p:nvSpPr>
        <p:spPr>
          <a:xfrm>
            <a:off x="298080" y="1269720"/>
            <a:ext cx="9598680" cy="41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stream in HIP is a queue of tasks (e.g. kernels, memcpys, events).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Tasks enqueued in a stream complete in order on that stream.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Tasks being executed in different streams are allowed to overlap and share device resources.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Streams are created via: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hipStream_t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stream;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hipStreamCreate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(&amp;stream);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destroyed via: </a:t>
            </a:r>
            <a:r>
              <a:rPr b="0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hipStreamDestroy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(stream);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Passing 0 or NULL as the hipStream_t argument to a function instructs the function to execute on a stream called the ‘NULL Stream’: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No task on the NULL stream will begin until all previously enqueued tasks in all other streams have completed.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Blocking calls like hipMemcpy run on the NULL stream.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6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210960" y="1273320"/>
            <a:ext cx="15843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3970800" cy="158004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5760000" y="1273320"/>
            <a:ext cx="4136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Amount of concurrency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4932000" y="1728000"/>
            <a:ext cx="4554720" cy="177660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>
            <a:off x="360000" y="3780000"/>
            <a:ext cx="95040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Defaut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857160" y="4320000"/>
            <a:ext cx="72381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a single stream is used if not defined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Commands are synchronized except the Async calls and Kernels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160000" y="2808000"/>
            <a:ext cx="6468840" cy="1418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W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hat is 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IP ?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 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160000" y="2484720"/>
            <a:ext cx="1414800" cy="13986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7325280" y="2509200"/>
            <a:ext cx="1166040" cy="1116720"/>
          </a:xfrm>
          <a:prstGeom prst="rect">
            <a:avLst/>
          </a:prstGeom>
          <a:ln w="0">
            <a:noFill/>
          </a:ln>
        </p:spPr>
      </p:pic>
      <p:pic>
        <p:nvPicPr>
          <p:cNvPr id="179" name="Cycles- 1" descr=""/>
          <p:cNvPicPr/>
          <p:nvPr/>
        </p:nvPicPr>
        <p:blipFill>
          <a:blip r:embed="rId3"/>
          <a:stretch/>
        </p:blipFill>
        <p:spPr>
          <a:xfrm>
            <a:off x="7063200" y="2193120"/>
            <a:ext cx="1711800" cy="16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4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360000" y="1440000"/>
            <a:ext cx="3416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Stream/Events API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6" name=""/>
          <p:cNvGraphicFramePr/>
          <p:nvPr/>
        </p:nvGraphicFramePr>
        <p:xfrm>
          <a:off x="353160" y="2035440"/>
          <a:ext cx="9458640" cy="2938680"/>
        </p:xfrm>
        <a:graphic>
          <a:graphicData uri="http://schemas.openxmlformats.org/drawingml/2006/table">
            <a:tbl>
              <a:tblPr/>
              <a:tblGrid>
                <a:gridCol w="3015720"/>
                <a:gridCol w="6443280"/>
              </a:tblGrid>
              <a:tr h="31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hipStreamCreate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: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Creates an asynchronous stream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3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hipStreamDestroy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Destroy an asynchronous stream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1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hipStreamCreateWithFlags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Creates an asynchronous stream with specified flags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0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hipEventCreate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Create an event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2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hipEventRecord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Record an event in a specified stream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1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hipEventSynchronize: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Wait for an event to complete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0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hipEventElapsedTime: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Return the elapsed time between two events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hipEventDestroy: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Destroy the specified event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66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175680" y="1116000"/>
            <a:ext cx="10117080" cy="16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▪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Suppose we have 4 small kernels to execute: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hipLaunchKernelGGL(myKernel1, dim3(1), dim3(256), 0, 0, 256, d_a1);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hipLaunchKernelGGL(myKernel2, dim3(1), dim3(256), 0, 0, 256, d_a2);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hipLaunchKernelGGL(myKernel3, dim3(1), dim3(256), 0, 0, 256, d_a3);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hipLaunchKernelGGL(myKernel4, dim3(1), dim3(256), 0, 0, 256, d_a4);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▪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Even though these kernels use only one block each, they’ll execute in serial on the NULL stream: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1395000" y="3060000"/>
            <a:ext cx="8141760" cy="10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▪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streams we can effectively share the GPU’s compute resources: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hipLaunchKernelGGL(myKernel1, dim3(1), dim3(256), 0, stream1, 256, d_a1);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hipLaunchKernelGGL(myKernel2, dim3(1), dim3(256), 0, stream2, 256, d_a2);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hipLaunchKernelGGL(myKernel3, dim3(1), dim3(256), 0, stream3, 256, d_a3);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hipLaunchKernelGGL(myKernel4, dim3(1), dim3(256), 0, stream4, 256, d_a4);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419400" y="2736000"/>
            <a:ext cx="5157360" cy="28692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1800000" y="4212000"/>
            <a:ext cx="4625280" cy="107676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/>
          <p:nvPr/>
        </p:nvSpPr>
        <p:spPr>
          <a:xfrm>
            <a:off x="6568560" y="4238280"/>
            <a:ext cx="3472200" cy="10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Rem: Check that the kernels modify different parts of memory to avoid data races.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large kernels, overlapping computations may not help performance.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67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921960" y="1868040"/>
            <a:ext cx="8501400" cy="29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is another use for streams besides concurrent kernels: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-Overlapping kernels with data movement.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AMD GPUs have separate engines for: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Host-&gt;Device memcpys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Device-&gt;Host memcpys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Compute kernels.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three different operations can overlap without dividing the GPU’s resources.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 overlapping operations should be in separate, non-NULL, streams.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 host memory should be pinned.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68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Pinned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442080" y="1441800"/>
            <a:ext cx="909468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Host data allocations are pageable by default. The GPU can directly access Host data if it is pinned instead.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Allocating pinned host memory: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*h_a = NULL;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hipHostMalloc(&amp;h_a, Nbytes);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Free pinned host memory: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hipHostFree(h_a);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Host&lt;-&gt;Device memcpy bandwidth increases significantly when host memory is pinned.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It is good practice to allocate host memory that is frequently transferred to/from the device as pinned memory.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69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330840" y="1368000"/>
            <a:ext cx="8089920" cy="31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Suppose we have 3 kernels which require moving data to and from the device: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hipMemcpy(d_a1, h_a1, Nbytes, hipMemcpyHostToDevice));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hipMemcpy(d_a2, h_a2, Nbytes, hipMemcpyHostToDevice));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hipMemcpy(d_a3, h_a3, Nbytes, hipMemcpyHostToDevice));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hipLaunchKernelGGL(myKernel1, blocks, threads, 0, 0, N, d_a1);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hipLaunchKernelGGL(myKernel2, blocks, threads, 0, 0, N, d_a2);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hipLaunchKernelGGL(myKernel3, blocks, threads, 0, 0, N, d_a3);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hipMemcpy(h_a1, d_a1, Nbytes, hipMemcpyDeviceToHost);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hipMemcpy(h_a2, d_a2, Nbytes, hipMemcpyDeviceToHost);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hipMemcpy(h_a3, d_a3, Nbytes, hipMemcpyDeviceToHost);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432000" y="4356000"/>
            <a:ext cx="7768800" cy="3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70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284040" y="1188000"/>
            <a:ext cx="7812720" cy="31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Changing to asynchronous memcpys and using streams: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hipMemcpyAsync(d_a1, h_a1, Nbytes, hipMemcpyHostToDevice, stream1);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hipMemcpyAsync(d_a2, h_a2, Nbytes, hipMemcpyHostToDevice, stream2);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hipMemcpyAsync(d_a3, h_a3, Nbytes, hipMemcpyHostToDevice, stream3);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hipLaunchKernelGGL(myKernel1, blocks, threads, 0, stream1, N, d_a1);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hipLaunchKernelGGL(myKernel2, blocks, threads, 0, stream2, N, d_a2);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hipLaunchKernelGGL(myKernel3, blocks, threads, 0, stream3, N, d_a3);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hipMemcpyAsync(h_a1, d_a1, Nbytes, hipMemcpyDeviceToHost, stream1);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hipMemcpyAsync(h_a2, d_a2, Nbytes, hipMemcpyDeviceToHost, stream2);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hipMemcpyAsync(h_a3, d_a3, Nbytes, hipMemcpyDeviceToHost, stream3);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1867680" y="4212000"/>
            <a:ext cx="7021080" cy="10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324000" y="1417320"/>
            <a:ext cx="2372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Serial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188000" y="1980000"/>
            <a:ext cx="8030160" cy="2947680"/>
          </a:xfrm>
          <a:prstGeom prst="rect">
            <a:avLst/>
          </a:prstGeom>
          <a:ln w="0">
            <a:noFill/>
          </a:ln>
        </p:spPr>
      </p:pic>
      <p:sp>
        <p:nvSpPr>
          <p:cNvPr id="315" name="PlaceHolder 15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Example data transfer and compute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303840" y="1476000"/>
            <a:ext cx="9699840" cy="25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streams to overlap computation with 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hipStream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_t stream[nStreams];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(int i = 0; i &lt; nStreams; ++i) hipStreamCreate(&amp;stream[i])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Asynchronous data transfer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Execute kernels on different streams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hipLaunchKernelGGL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(some_kernel, gridsize, blocksize, shared_mem_size, stream,arg0, arg1, ...);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6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How on improve the performance ?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Section-Cubes- 3" descr=""/>
          <p:cNvPicPr/>
          <p:nvPr/>
        </p:nvPicPr>
        <p:blipFill>
          <a:blip r:embed="rId1"/>
          <a:stretch/>
        </p:blipFill>
        <p:spPr>
          <a:xfrm>
            <a:off x="8856360" y="4098960"/>
            <a:ext cx="1189080" cy="1153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>
          <a:xfrm>
            <a:off x="440640" y="1362600"/>
            <a:ext cx="8734680" cy="11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Synchronize everything, could be used after each kernel launch except if you know what you are doing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hipDeviceSynchronize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Heavy-duty sync point.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Blocks host until all work in all device streams has reported complete.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Synchronize a specific stream Blocks host until all HIP calls are completed on this stream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hipStreamSynchronize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(stream)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432000" y="2952000"/>
            <a:ext cx="86540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Synchronize using Events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 event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hipEvent_t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stopEvent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hipEventCreate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(&amp;stopEvent)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Record an event in a specific stream and wait until is recorded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hipEventRecord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(stopEvent,0)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hipEventSynchronize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(stopEvent)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 a stream wait for a specific event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hipStreamWaitEvent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(stream[i], stopEvent, unsigned int flags)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17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Synchronization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Section-Cubes- 4" descr=""/>
          <p:cNvPicPr/>
          <p:nvPr/>
        </p:nvPicPr>
        <p:blipFill>
          <a:blip r:embed="rId1"/>
          <a:stretch/>
        </p:blipFill>
        <p:spPr>
          <a:xfrm>
            <a:off x="8892720" y="4135320"/>
            <a:ext cx="1189080" cy="1153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71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Events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623880" y="1483920"/>
            <a:ext cx="9097560" cy="36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can we do with queued events?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hipEventSynchronize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(event);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Block host until event reports complete.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Only a synchronization point with respect to the stream where event was enqueued.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Microsoft YaHei"/>
              </a:rPr>
              <a:t>hipEventElapsedTime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(&amp;time, startEvent, endEvent);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Returns the time in ms between when two events, startEvent and endEvent, completed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Can be very useful for timing kernels/memcpys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Microsoft YaHei"/>
              </a:rPr>
              <a:t>hipStreamWaitEvent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(stream, event);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Non-blocking for host.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Instructs all future work submitted to stream to wait until event reports complete.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Primary way we enforce an ‘ordering’ between tasks in separate streams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 Placeholder 1"/>
          <p:cNvSpPr/>
          <p:nvPr/>
        </p:nvSpPr>
        <p:spPr>
          <a:xfrm>
            <a:off x="2052000" y="2583360"/>
            <a:ext cx="6116760" cy="24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is a C++ runtime API and kernel language that allows  developers to create portable applications that can run on 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AMD’s accelerators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as well a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 CUDA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devices Portable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 C++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AMD effort to offer a common programming interface that works on both devices: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CUDA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ROCm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2"/>
          <p:cNvSpPr/>
          <p:nvPr/>
        </p:nvSpPr>
        <p:spPr>
          <a:xfrm>
            <a:off x="360000" y="226440"/>
            <a:ext cx="934272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What is HIP ?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824480" y="1476000"/>
            <a:ext cx="6305760" cy="12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H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eterogeneous-Compute </a:t>
            </a:r>
            <a:r>
              <a:rPr b="1" lang="en-US" sz="20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I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nterface for</a:t>
            </a:r>
            <a:r>
              <a:rPr b="1" lang="en-US" sz="20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 P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ortability (HIP)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56000" y="3996000"/>
            <a:ext cx="714960" cy="594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617400" y="2408760"/>
            <a:ext cx="1141560" cy="100620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63720" y="1395720"/>
            <a:ext cx="1731240" cy="939240"/>
          </a:xfrm>
          <a:prstGeom prst="rect">
            <a:avLst/>
          </a:prstGeom>
          <a:ln w="0">
            <a:noFill/>
          </a:ln>
        </p:spPr>
      </p:pic>
      <p:pic>
        <p:nvPicPr>
          <p:cNvPr id="186" name="object 3" descr=""/>
          <p:cNvPicPr/>
          <p:nvPr/>
        </p:nvPicPr>
        <p:blipFill>
          <a:blip r:embed="rId4"/>
          <a:stretch/>
        </p:blipFill>
        <p:spPr>
          <a:xfrm>
            <a:off x="7920000" y="4140000"/>
            <a:ext cx="1796760" cy="105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"/>
          <p:cNvSpPr/>
          <p:nvPr/>
        </p:nvSpPr>
        <p:spPr>
          <a:xfrm>
            <a:off x="559080" y="1297800"/>
            <a:ext cx="9518400" cy="34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common use-case for streams is MPI traffic: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//Queue local compute kernel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4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hipLaunchKernelGGL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(myKernel, blocks, threads, 0, computeStream, N, d_a);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//Copy halo data to host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400" spc="-1" strike="noStrike">
                <a:solidFill>
                  <a:srgbClr val="3465a4"/>
                </a:solidFill>
                <a:latin typeface="Times New Roman"/>
                <a:ea typeface="Microsoft YaHei"/>
              </a:rPr>
              <a:t>hipMemcpyAsync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(h_commBuffer, d_commBuffer, Nbytes, hipMemcpyDeviceToHost, dataStream);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400" spc="-1" strike="noStrike">
                <a:solidFill>
                  <a:srgbClr val="3465a4"/>
                </a:solidFill>
                <a:latin typeface="Times New Roman"/>
                <a:ea typeface="Microsoft YaHei"/>
              </a:rPr>
              <a:t>hipStreamSynchronize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(dataStream); //Wait for data to arrive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//Exchange data with MPI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MPI_Data_Exchange(h_commBuffer);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//Send new data back to device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400" spc="-1" strike="noStrike">
                <a:solidFill>
                  <a:srgbClr val="3465a4"/>
                </a:solidFill>
                <a:latin typeface="Times New Roman"/>
                <a:ea typeface="Microsoft YaHei"/>
              </a:rPr>
              <a:t>hipMemcpyAsync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(d_commBuffer, h_commBuffer, Nbytes, hipMemcpyHostToDevice, dataStream);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963000" y="4586760"/>
            <a:ext cx="4649760" cy="774000"/>
          </a:xfrm>
          <a:prstGeom prst="rect">
            <a:avLst/>
          </a:prstGeom>
          <a:ln w="0">
            <a:noFill/>
          </a:ln>
        </p:spPr>
      </p:pic>
      <p:sp>
        <p:nvSpPr>
          <p:cNvPr id="327" name="PlaceHolder 73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72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Stream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504000" y="1260000"/>
            <a:ext cx="8068680" cy="30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a GPU-aware MPI stack, the Host&lt;-&gt;Device traffic can be omitted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//Some synchronization so that data on GPU and local compute are ready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4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hipDeviceSynchronize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//Exchange data with MPI (with device pointer)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MPI_Data_Exchange(d_commBuffer, &amp;request);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//Queue local compute kernel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400" spc="-1" strike="noStrike">
                <a:solidFill>
                  <a:srgbClr val="3465a4"/>
                </a:solidFill>
                <a:latin typeface="Times New Roman"/>
                <a:ea typeface="Microsoft YaHei"/>
              </a:rPr>
              <a:t>hipLaunchKernelGG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L(myKernel, blocks, threads, 0, computeStream, N, d_a);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//Wait for MPI request to complete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MPI_Wait(&amp;request, &amp;status);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653760" y="4394160"/>
            <a:ext cx="5787000" cy="82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227880" y="1440000"/>
            <a:ext cx="33674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806760" y="2160000"/>
            <a:ext cx="9088560" cy="23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__global__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void reverse(double *d_a)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__shared__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double s_a[256]; //array of doubles, shared in this block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tid = threadIdx.x;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s_a[tid] = d_a[tid]; //each thread fills one entry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//all wavefronts must reach this point before any wavefront is allowed to continue.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__syncthreads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d_a[tid] = s_a[255-tid]; //write out array in reverse order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18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Synchronization in kernel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Section-Cubes- 5" descr=""/>
          <p:cNvPicPr/>
          <p:nvPr/>
        </p:nvPicPr>
        <p:blipFill>
          <a:blip r:embed="rId1"/>
          <a:stretch/>
        </p:blipFill>
        <p:spPr>
          <a:xfrm>
            <a:off x="8892720" y="4135320"/>
            <a:ext cx="1189080" cy="1153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"/>
          <p:cNvSpPr/>
          <p:nvPr/>
        </p:nvSpPr>
        <p:spPr>
          <a:xfrm>
            <a:off x="2160000" y="2808000"/>
            <a:ext cx="6469200" cy="1418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IP  Memory allocations,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access and unified memory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1656000" y="2484720"/>
            <a:ext cx="1415160" cy="1398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337" name="" descr=""/>
          <p:cNvPicPr/>
          <p:nvPr/>
        </p:nvPicPr>
        <p:blipFill>
          <a:blip r:embed="rId2"/>
          <a:stretch/>
        </p:blipFill>
        <p:spPr>
          <a:xfrm>
            <a:off x="8045280" y="2509200"/>
            <a:ext cx="1166400" cy="1117080"/>
          </a:xfrm>
          <a:prstGeom prst="rect">
            <a:avLst/>
          </a:prstGeom>
          <a:ln w="0">
            <a:noFill/>
          </a:ln>
        </p:spPr>
      </p:pic>
      <p:pic>
        <p:nvPicPr>
          <p:cNvPr id="338" name="Cycles- 2" descr=""/>
          <p:cNvPicPr/>
          <p:nvPr/>
        </p:nvPicPr>
        <p:blipFill>
          <a:blip r:embed="rId3"/>
          <a:stretch/>
        </p:blipFill>
        <p:spPr>
          <a:xfrm>
            <a:off x="7783200" y="2193120"/>
            <a:ext cx="171216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"/>
          <p:cNvSpPr/>
          <p:nvPr/>
        </p:nvSpPr>
        <p:spPr>
          <a:xfrm>
            <a:off x="108000" y="1296000"/>
            <a:ext cx="2948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 model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180000" y="1709640"/>
            <a:ext cx="93553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Host and device have separate physical memories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generally not possible to call malloc() to allocate memory and access the data from the GPU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management can be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Explicit (user manages the movement of the data and makes sure CPU and GPU pointers are not mixed)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Automatic, using Unified Memory (data movement is managed in thebackground by the Unified Memory driver)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122040" y="3218760"/>
            <a:ext cx="56347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Avoid moving data between CPU and GPU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144000" y="3644280"/>
            <a:ext cx="971604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copies between host and device are relatively slow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achieve best performance, the host-device data traffic should be minimized regardless of the chosen memory management strategy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Initializing arrays on the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Rather than just solving a linear equation on a GPU, also setting it up on the device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 copying data back and forth between CPU and GPU every step or iteration can have a large performance impact!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19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80000" y="1273320"/>
            <a:ext cx="6116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Device memory hierarchy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80000" y="1800000"/>
            <a:ext cx="536688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Registers (per-thread-access)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Used automatically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Size on the order of kilobytes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Very fast access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Local memory (per-thread-access)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Used automatically if all registers are reserved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Local memory resides in global 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-Very slow access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Shared memory (per-blockaccess)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Usage must be explicitly programmed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Size on the order of kilobytes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Fast access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4564440" y="1800000"/>
            <a:ext cx="5366880" cy="31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Global memory (per-deviceaccess)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Managed by the host through HIP API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Size on the order of gigabytes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Very slow access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are more details in the memory hierarchy, some of which are architecture-dependent, eg,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Texture 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Constant 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Complicates implementation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Should be considered only when a very high level of optimization is desirable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0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"/>
          <p:cNvSpPr/>
          <p:nvPr/>
        </p:nvSpPr>
        <p:spPr>
          <a:xfrm>
            <a:off x="360000" y="1692000"/>
            <a:ext cx="5216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Important memory operations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720000" y="2232000"/>
            <a:ext cx="82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Allocate pinned device 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hipError_t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hipMalloc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(void **devPtr, size_t size)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Allocate Unified Memory; The data is moved automatically between host/device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hipError_t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hipMallocManaged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(void **devPtr, size_t size)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Deallocate pinned device memory and Unified 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hipError_t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hipFree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(void *devPtr)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 data (host-host, host-device, device-host, device-device)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hipError_t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hipMemcpy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(void *dst, const void *src, size_t count, enum hipMemcpyKind kind)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1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668360" y="1512000"/>
            <a:ext cx="2016360" cy="20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"/>
          <p:cNvSpPr/>
          <p:nvPr/>
        </p:nvSpPr>
        <p:spPr>
          <a:xfrm>
            <a:off x="113040" y="1440000"/>
            <a:ext cx="52837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of explicit memory management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180360" y="1980000"/>
            <a:ext cx="5215320" cy="319572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22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5641920" y="1440000"/>
            <a:ext cx="44348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of Unified Memory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5718960" y="2016000"/>
            <a:ext cx="435744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"/>
          <p:cNvSpPr/>
          <p:nvPr/>
        </p:nvSpPr>
        <p:spPr>
          <a:xfrm>
            <a:off x="828000" y="1285560"/>
            <a:ext cx="7287120" cy="18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Unified Memory pros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 incremental development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increase developer productivity significantly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Especially large codebases with complex data structures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Supported by the latest NVIDIA + AMD architectures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 oversubscribing GPU memory on some architectures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2268000" y="3312000"/>
            <a:ext cx="7627680" cy="17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Unified Memory cons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transfers between host and device are initially slower, but can be optimized once the code works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Through prefetches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Through hints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still obey concurrency &amp; coherency rules, not foolproof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performance on the AMD cards is an open question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3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status-ok 1"/>
          <p:cNvGrpSpPr/>
          <p:nvPr/>
        </p:nvGrpSpPr>
        <p:grpSpPr>
          <a:xfrm>
            <a:off x="653040" y="1368000"/>
            <a:ext cx="170640" cy="170640"/>
            <a:chOff x="653040" y="1368000"/>
            <a:chExt cx="170640" cy="170640"/>
          </a:xfrm>
        </p:grpSpPr>
        <p:sp>
          <p:nvSpPr>
            <p:cNvPr id="361" name=""/>
            <p:cNvSpPr/>
            <p:nvPr/>
          </p:nvSpPr>
          <p:spPr>
            <a:xfrm>
              <a:off x="653040" y="1368000"/>
              <a:ext cx="170640" cy="170640"/>
            </a:xfrm>
            <a:prstGeom prst="ellipse">
              <a:avLst/>
            </a:prstGeom>
            <a:solidFill>
              <a:srgbClr val="3faf46"/>
            </a:solidFill>
            <a:ln cap="rnd" w="10080">
              <a:solidFill>
                <a:srgbClr val="3faf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"/>
            <p:cNvSpPr/>
            <p:nvPr/>
          </p:nvSpPr>
          <p:spPr>
            <a:xfrm>
              <a:off x="699840" y="1425240"/>
              <a:ext cx="77040" cy="5652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56520"/>
                <a:gd name="textAreaBottom" fmla="*/ 56880 h 56520"/>
              </a:gdLst>
              <a:ahLst/>
              <a:rect l="textAreaLeft" t="textAreaTop" r="textAreaRight" b="textAreaBottom"/>
              <a:pathLst>
                <a:path fill="none" w="240" h="183">
                  <a:moveTo>
                    <a:pt x="0" y="102"/>
                  </a:moveTo>
                  <a:lnTo>
                    <a:pt x="82" y="183"/>
                  </a:lnTo>
                  <a:lnTo>
                    <a:pt x="240" y="0"/>
                  </a:lnTo>
                </a:path>
              </a:pathLst>
            </a:custGeom>
            <a:noFill/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3" name="status-error 1"/>
          <p:cNvGrpSpPr/>
          <p:nvPr/>
        </p:nvGrpSpPr>
        <p:grpSpPr>
          <a:xfrm>
            <a:off x="2093040" y="3420000"/>
            <a:ext cx="170640" cy="170640"/>
            <a:chOff x="2093040" y="3420000"/>
            <a:chExt cx="170640" cy="170640"/>
          </a:xfrm>
        </p:grpSpPr>
        <p:sp>
          <p:nvSpPr>
            <p:cNvPr id="364" name=""/>
            <p:cNvSpPr/>
            <p:nvPr/>
          </p:nvSpPr>
          <p:spPr>
            <a:xfrm>
              <a:off x="2093040" y="3420000"/>
              <a:ext cx="170640" cy="170640"/>
            </a:xfrm>
            <a:prstGeom prst="ellipse">
              <a:avLst/>
            </a:prstGeom>
            <a:solidFill>
              <a:srgbClr val="ff3838"/>
            </a:solidFill>
            <a:ln w="10080">
              <a:solidFill>
                <a:srgbClr val="ff383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"/>
            <p:cNvSpPr/>
            <p:nvPr/>
          </p:nvSpPr>
          <p:spPr>
            <a:xfrm>
              <a:off x="2136960" y="346392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fill="none" w="256" h="256">
                  <a:moveTo>
                    <a:pt x="0" y="256"/>
                  </a:moveTo>
                  <a:cubicBezTo>
                    <a:pt x="85" y="171"/>
                    <a:pt x="170" y="86"/>
                    <a:pt x="256" y="0"/>
                  </a:cubicBezTo>
                </a:path>
              </a:pathLst>
            </a:custGeom>
            <a:noFill/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"/>
            <p:cNvSpPr/>
            <p:nvPr/>
          </p:nvSpPr>
          <p:spPr>
            <a:xfrm>
              <a:off x="2136960" y="346392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fill="none" w="256" h="256">
                  <a:moveTo>
                    <a:pt x="256" y="256"/>
                  </a:moveTo>
                  <a:cubicBezTo>
                    <a:pt x="171" y="171"/>
                    <a:pt x="86" y="86"/>
                    <a:pt x="0" y="0"/>
                  </a:cubicBezTo>
                </a:path>
              </a:pathLst>
            </a:custGeom>
            <a:noFill/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7663320" y="1476000"/>
            <a:ext cx="2016360" cy="20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08000" y="1332000"/>
            <a:ext cx="7448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Unified Memory workflow for GPU offloading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631080" y="2200680"/>
            <a:ext cx="91566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Allocate memory for the arrays accessed by the GPU with hipMallocManaged() instead of malloc()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a good idea to have a wrapper function or use function overloading for memory allocations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Offload compute kernels to GPUs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Check profiler backtrace for GPU-&gt;CPU Unified Memory page-faults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(NVIDIA Visual Profiler, Nsight Systems, AMD profiler?)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indicates where the data residing on the GPU is accessed by the CPU very useful for large codebases, especially if the developer is new to the code)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4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tent Placeholder 73"/>
          <p:cNvSpPr/>
          <p:nvPr/>
        </p:nvSpPr>
        <p:spPr>
          <a:xfrm>
            <a:off x="360000" y="1899360"/>
            <a:ext cx="6510960" cy="30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open-source.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Provides an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API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an application to leverage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acceleration for both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CUDA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devices.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Syntactically similar to CUDA. Most CUDA API calls can be converted in place: cuda -&gt; hip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Supports a strong subset of CUDA runtime functionality.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C++ runtime API and kernel language that allows developers to create portable applications.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/>
          <p:nvPr/>
        </p:nvSpPr>
        <p:spPr>
          <a:xfrm>
            <a:off x="360000" y="226440"/>
            <a:ext cx="934272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What is HIP ?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168480" y="1476000"/>
            <a:ext cx="6305760" cy="12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H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eterogeneous-Compute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nterface for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 P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ortability (HIP)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0000" y="4500000"/>
            <a:ext cx="714960" cy="594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91" name=""/>
          <p:cNvSpPr/>
          <p:nvPr/>
        </p:nvSpPr>
        <p:spPr>
          <a:xfrm>
            <a:off x="1260000" y="4500000"/>
            <a:ext cx="629496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ROCm:</a:t>
            </a: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an Advanced Micro Devices (AMD) software stack for graphics processing unit (GPU) programming and spans several domains:  GPGPU, HPC ,heterogeneous computing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8755200" y="4210560"/>
            <a:ext cx="1141560" cy="100620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6912000" y="1726920"/>
            <a:ext cx="3045600" cy="20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>
          <a:xfrm>
            <a:off x="252000" y="1368000"/>
            <a:ext cx="7664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Unified Memory workflow for GPU offloading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415080" y="2236680"/>
            <a:ext cx="89406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Move operations from CPU to GPU if possible, or use hints / prefetching (hipMemAdvice() / hipMemPrefetchAsync())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not necessary to eliminate all page faults, but eliminating the most frequently occurring ones can provide significant performance improvements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Allocating GPU memory can have a much higher overhead than allocating standard host memory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GPU memory is allocated and deallocated in a loop, consider using a GPU memory pool allocator for better performance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5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>
          <a:xfrm>
            <a:off x="180000" y="1273320"/>
            <a:ext cx="5396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Virtual Memory addressing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645840" y="2160720"/>
            <a:ext cx="5289840" cy="17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Modern operating systems utilize virtual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Memory is organized to memory pages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Memory pages can reside on swap area on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disk (or on the GPU with Unified Memory)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6532560" y="1800000"/>
            <a:ext cx="2319120" cy="3062160"/>
          </a:xfrm>
          <a:prstGeom prst="rect">
            <a:avLst/>
          </a:prstGeom>
          <a:ln w="0">
            <a:noFill/>
          </a:ln>
        </p:spPr>
      </p:pic>
      <p:sp>
        <p:nvSpPr>
          <p:cNvPr id="377" name="PlaceHolder 26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180000" y="1440000"/>
            <a:ext cx="5036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Page-locked (or pinned) memory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540000" y="2153520"/>
            <a:ext cx="9536400" cy="28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Normal malloc() allows swapping and page faults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 can page-lock an allocated memory block to a particular physical memory location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Enables Direct Memory Access (DMA)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Higher transfer speeds between host and device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Copying can be interleaved with kernel execution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Page-locking too much memory can degrade system performance due to paging problems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7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"/>
          <p:cNvSpPr/>
          <p:nvPr/>
        </p:nvSpPr>
        <p:spPr>
          <a:xfrm>
            <a:off x="2124000" y="1620000"/>
            <a:ext cx="528768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Allocating page-locked memory on host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246240" y="3529080"/>
            <a:ext cx="2336400" cy="1641960"/>
          </a:xfrm>
          <a:prstGeom prst="rect">
            <a:avLst/>
          </a:prstGeom>
          <a:ln w="10800">
            <a:noFill/>
          </a:ln>
        </p:spPr>
      </p:pic>
      <p:sp>
        <p:nvSpPr>
          <p:cNvPr id="383" name=""/>
          <p:cNvSpPr/>
          <p:nvPr/>
        </p:nvSpPr>
        <p:spPr>
          <a:xfrm>
            <a:off x="2449080" y="2160000"/>
            <a:ext cx="7534800" cy="16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Allocated with hipHostMalloc() function instead of malloc()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allocation can be mapped to the device address space for device access (slow)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On some architectures, the host pointer to device-mapped allocation can be directly used in device code (ie. it works similarly to Unified Memory pointer, but the access from the device is slow)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Deallocated using hipHostFree()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8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"/>
          <p:cNvSpPr/>
          <p:nvPr/>
        </p:nvSpPr>
        <p:spPr>
          <a:xfrm>
            <a:off x="319320" y="1453320"/>
            <a:ext cx="52574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Asynchronous memcopies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956880" y="2077560"/>
            <a:ext cx="8038440" cy="18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Normal hipMemcpy() calls are blocking (i.e. synchronizing)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execution of host code is blocked until copying is finished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overlap copying and program execution, asynchronous functions are required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Such functions have Async suffix, eg.</a:t>
            </a:r>
            <a:r>
              <a:rPr b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hipMemcpyAsync()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 has to synchronize the program execution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Requires page-locked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9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"/>
          <p:cNvSpPr/>
          <p:nvPr/>
        </p:nvSpPr>
        <p:spPr>
          <a:xfrm>
            <a:off x="372240" y="1440000"/>
            <a:ext cx="57445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Global memory access in device 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720000" y="2340000"/>
            <a:ext cx="9175680" cy="21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Global memory access from the device is slow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 are executed in warps, memory operations are grouped in a similar fashion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access is optimized for coalesced access where threads read from and write to successive memory locations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Exact alignment rules and performance issues depend on the architecture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0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"/>
          <p:cNvSpPr/>
          <p:nvPr/>
        </p:nvSpPr>
        <p:spPr>
          <a:xfrm>
            <a:off x="324000" y="1440000"/>
            <a:ext cx="5432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Coalesced memory access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393120" y="2216880"/>
            <a:ext cx="8962200" cy="29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global memory loads and stores consist of transactions of a certain size (eg. 32 bytes)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the threads within a warp access data within such a block 32 bytes, only one global memory transaction is needed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Now, 32 threads within a warp can each read a different 4-byte integer value with just 4 transactions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the stride between each 4- byte integer is increased, more transactions are required (up to 32 for the worst case)!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1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"/>
          <p:cNvSpPr/>
          <p:nvPr/>
        </p:nvSpPr>
        <p:spPr>
          <a:xfrm>
            <a:off x="318960" y="1404000"/>
            <a:ext cx="525780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Coalesced memory access example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600840" y="2205360"/>
            <a:ext cx="8754840" cy="2650320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32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8960760" y="108360"/>
            <a:ext cx="952560" cy="9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"/>
          <p:cNvSpPr/>
          <p:nvPr/>
        </p:nvSpPr>
        <p:spPr>
          <a:xfrm>
            <a:off x="2160000" y="2808000"/>
            <a:ext cx="6469200" cy="1418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IP Kernel optimization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and profiling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2160000" y="2484720"/>
            <a:ext cx="1415160" cy="1398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7325280" y="2509200"/>
            <a:ext cx="1166400" cy="1117080"/>
          </a:xfrm>
          <a:prstGeom prst="rect">
            <a:avLst/>
          </a:prstGeom>
          <a:ln w="0">
            <a:noFill/>
          </a:ln>
        </p:spPr>
      </p:pic>
      <p:pic>
        <p:nvPicPr>
          <p:cNvPr id="401" name="Cycles- 4" descr=""/>
          <p:cNvPicPr/>
          <p:nvPr/>
        </p:nvPicPr>
        <p:blipFill>
          <a:blip r:embed="rId3"/>
          <a:stretch/>
        </p:blipFill>
        <p:spPr>
          <a:xfrm>
            <a:off x="7063200" y="2193120"/>
            <a:ext cx="171216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4322880" cy="1978920"/>
          </a:xfrm>
          <a:prstGeom prst="rect">
            <a:avLst/>
          </a:prstGeom>
          <a:ln w="0">
            <a:noFill/>
          </a:ln>
        </p:spPr>
      </p:pic>
      <p:sp>
        <p:nvSpPr>
          <p:cNvPr id="403" name="PlaceHolder 8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Libraries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2"/>
          <a:stretch/>
        </p:blipFill>
        <p:spPr>
          <a:xfrm>
            <a:off x="8960760" y="108360"/>
            <a:ext cx="952560" cy="952560"/>
          </a:xfrm>
          <a:prstGeom prst="rect">
            <a:avLst/>
          </a:prstGeom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3"/>
          <a:stretch/>
        </p:blipFill>
        <p:spPr>
          <a:xfrm>
            <a:off x="4647600" y="3116880"/>
            <a:ext cx="5167080" cy="20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4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 comparison with CUDA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194040" y="1368000"/>
            <a:ext cx="516528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CUDA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9a2e"/>
                </a:solidFill>
                <a:latin typeface="Times New Roman"/>
                <a:ea typeface="DejaVu Sans"/>
              </a:rPr>
              <a:t>cudaMalloc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((void**)&amp;nodes_dev, N*sizeof(float) 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9a2e"/>
                </a:solidFill>
                <a:latin typeface="Times New Roman"/>
                <a:ea typeface="DejaVu Sans"/>
              </a:rPr>
              <a:t>hipMalloc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((void**)&amp;nodes_dev, N*sizeof(float) 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417600" y="2940480"/>
            <a:ext cx="8736120" cy="22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CUDA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9a2e"/>
                </a:solidFill>
                <a:latin typeface="Times New Roman"/>
                <a:ea typeface="DejaVu Sans"/>
              </a:rPr>
              <a:t>dim3 threadsPerBlock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(nthreads,nthreads,nthreads);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9a2e"/>
                </a:solidFill>
                <a:latin typeface="Times New Roman"/>
                <a:ea typeface="DejaVu Sans"/>
              </a:rPr>
              <a:t>dim3 blocks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(n_elements);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GPUKernel&lt;&lt;&lt;blocks,threadsPerBlock&gt;&gt;&gt;( input 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9a2e"/>
                </a:solidFill>
                <a:latin typeface="Times New Roman"/>
                <a:ea typeface="DejaVu Sans"/>
              </a:rPr>
              <a:t>dim3 threadsPerBlock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(nthreads,nthreads,nthreads);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9a2e"/>
                </a:solidFill>
                <a:latin typeface="Times New Roman"/>
                <a:ea typeface="DejaVu Sans"/>
              </a:rPr>
              <a:t>dim3 blocks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(n_elements);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9a2e"/>
                </a:solidFill>
                <a:latin typeface="Times New Roman"/>
                <a:ea typeface="DejaVu Sans"/>
              </a:rPr>
              <a:t>hipLaunchKernelGGL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(GPUKernel, dim3(blocks), dim3(threadsPerBlock), 0, 0, input)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7144200" y="1800000"/>
            <a:ext cx="2571480" cy="24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COMPILATION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58466"/>
                </a:solidFill>
                <a:latin typeface="Times New Roman"/>
                <a:ea typeface="DejaVu Sans"/>
              </a:rPr>
              <a:t>With CUDA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==&gt;$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nvcc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source_code.cu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With HIP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==&gt;$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hipcc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source_code.cu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5220000" y="2736000"/>
            <a:ext cx="1412280" cy="141228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5308920" y="1836000"/>
            <a:ext cx="1238760" cy="1112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1260000" y="1800000"/>
            <a:ext cx="6823080" cy="328104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33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hipBLAS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8960760" y="108360"/>
            <a:ext cx="952560" cy="9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"/>
          <p:cNvSpPr/>
          <p:nvPr/>
        </p:nvSpPr>
        <p:spPr>
          <a:xfrm>
            <a:off x="357840" y="1908720"/>
            <a:ext cx="8637480" cy="25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call a kernel with the command: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hipLaunchKernelGGL(kernel_name, dim3(Blocks), dim3(Threads), 0, 0, arg1, arg2, ...);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kernel_name&lt;&lt;&lt;dim3(Blocks), dim3(Threads),0,0&gt;&gt;&gt;(arg1,arg2,...);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where blocks are for the 3D dimensions of the grid of blocks dimensions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 for the 3D dimentions of a block of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for bytes of dynamic LDS space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for stream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 arguments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4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Kernels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261000" y="1273320"/>
            <a:ext cx="5315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Various useful metrics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>
            <a:off x="276840" y="1688760"/>
            <a:ext cx="9438480" cy="35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GPUBusy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The percentage of time GPU was busy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Wavefronts: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Total wavefronts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VALUInsts: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average number of vector ALU instructions executed per work-item (affected by flow control).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VALUUtilization: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percentage of active vector ALU threads in a wave. A lower number can mean either more thread divergence in a wave or that the work-group size is not a multiple of 64. Value range: 0% (bad), 100%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(ideal - no thread divergence)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VALUBusy: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percentage of GPUTime vector ALU instructions are processed. Value range: 0% (bad) to 100% (optimal).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L2CacheHit: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percentage of fetch, write, atomic, and other instructions that hit the data in L2 cache. Value range: 0% (no hit) to 100% (optimal).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LDSBankConflict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The percentage of GPUTime LDS is stalled by bank conflicts. Value range: 0% (optimal) to 100% (bad).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5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Metrics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"/>
          <p:cNvSpPr/>
          <p:nvPr/>
        </p:nvSpPr>
        <p:spPr>
          <a:xfrm>
            <a:off x="2160000" y="2808000"/>
            <a:ext cx="6469200" cy="1418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D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evice </a:t>
            </a:r>
            <a:r>
              <a:rPr b="1" lang="en-US" sz="2600" spc="-1" strike="noStrike">
                <a:solidFill>
                  <a:srgbClr val="ff0000"/>
                </a:solidFill>
                <a:latin typeface="Calibri"/>
                <a:ea typeface="Songti SC"/>
              </a:rPr>
              <a:t>C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ode, </a:t>
            </a:r>
            <a:r>
              <a:rPr b="1" lang="en-US" sz="2600" spc="-1" strike="noStrike">
                <a:solidFill>
                  <a:srgbClr val="ff0000"/>
                </a:solidFill>
                <a:latin typeface="Calibri"/>
                <a:ea typeface="Songti SC"/>
              </a:rPr>
              <a:t>S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hared </a:t>
            </a:r>
            <a:r>
              <a:rPr b="1" lang="en-US" sz="2600" spc="-1" strike="noStrike">
                <a:solidFill>
                  <a:srgbClr val="ff0000"/>
                </a:solidFill>
                <a:latin typeface="Calibri"/>
                <a:ea typeface="Songti SC"/>
              </a:rPr>
              <a:t>M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emory,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and </a:t>
            </a:r>
            <a:r>
              <a:rPr b="1" lang="en-US" sz="2600" spc="-1" strike="noStrike">
                <a:solidFill>
                  <a:srgbClr val="ff0000"/>
                </a:solidFill>
                <a:latin typeface="Calibri"/>
                <a:ea typeface="Songti SC"/>
              </a:rPr>
              <a:t>T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hread </a:t>
            </a:r>
            <a:r>
              <a:rPr b="1" lang="en-US" sz="2600" spc="-1" strike="noStrike">
                <a:solidFill>
                  <a:srgbClr val="ff0000"/>
                </a:solidFill>
                <a:latin typeface="Calibri"/>
                <a:ea typeface="Songti SC"/>
              </a:rPr>
              <a:t>S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ynchronization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1728000" y="2484720"/>
            <a:ext cx="1415160" cy="1398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7757280" y="2509200"/>
            <a:ext cx="1166400" cy="1117080"/>
          </a:xfrm>
          <a:prstGeom prst="rect">
            <a:avLst/>
          </a:prstGeom>
          <a:ln w="0">
            <a:noFill/>
          </a:ln>
        </p:spPr>
      </p:pic>
      <p:pic>
        <p:nvPicPr>
          <p:cNvPr id="417" name="Cycles- 5" descr=""/>
          <p:cNvPicPr/>
          <p:nvPr/>
        </p:nvPicPr>
        <p:blipFill>
          <a:blip r:embed="rId3"/>
          <a:stretch/>
        </p:blipFill>
        <p:spPr>
          <a:xfrm>
            <a:off x="7495200" y="2193120"/>
            <a:ext cx="171216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"/>
          <p:cNvSpPr/>
          <p:nvPr/>
        </p:nvSpPr>
        <p:spPr>
          <a:xfrm>
            <a:off x="63360" y="1329120"/>
            <a:ext cx="9930960" cy="37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hipcc makes two compilation passes through source code. One to compile host code, and one to compile device code.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▪ </a:t>
            </a: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__global__ functions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These are entry points to device code, called from the host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Code in these regions will execute on SIMD units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▪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</a:t>
            </a: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_device__ functions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Can be called from </a:t>
            </a: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__global__</a:t>
            </a:r>
            <a:r>
              <a:rPr b="0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other </a:t>
            </a: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__device__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functions.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Cannot be called from host code.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Not compiled into host code – essentially ignored during host compilation pass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__host__ __device__ functions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Can be called from __global__, __device__, and host functions.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Will execute on SIMD units when called from device code!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4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Function Qualifiers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"/>
          <p:cNvSpPr/>
          <p:nvPr/>
        </p:nvSpPr>
        <p:spPr>
          <a:xfrm>
            <a:off x="422640" y="1697760"/>
            <a:ext cx="8934120" cy="31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SIMD Execution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On SIMD units, be aware of divergence.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Branching logic (if – else) can be costly: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Wavefront encounters an if statement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Evaluates conditional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If true, continues to statement body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If false, also continues to statement body with all instructions replaced with NoOps.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Known as ‘thread divergence’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Generally, wavefronts diverging from each other is okay.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Thread divergence within a wavefront can impact performance.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9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SIMD Execution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360000" y="1273320"/>
            <a:ext cx="18144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SIMD Execution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1"/>
          <a:stretch/>
        </p:blipFill>
        <p:spPr>
          <a:xfrm>
            <a:off x="726120" y="1609920"/>
            <a:ext cx="8892720" cy="3444480"/>
          </a:xfrm>
          <a:prstGeom prst="rect">
            <a:avLst/>
          </a:prstGeom>
          <a:ln w="0">
            <a:noFill/>
          </a:ln>
        </p:spPr>
      </p:pic>
      <p:sp>
        <p:nvSpPr>
          <p:cNvPr id="424" name="PlaceHolder 75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SIMD Execution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"/>
          <p:cNvSpPr/>
          <p:nvPr/>
        </p:nvSpPr>
        <p:spPr>
          <a:xfrm>
            <a:off x="151560" y="1369080"/>
            <a:ext cx="8485200" cy="39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declarations in Device Code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Malloc/free not supported in device code.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Variables/arrays can be declared on the stack.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Stack variables declared in device code are allocated in registers and are private to each thread.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Threads can all access common memory via device pointers, but otherwise do not share memory.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Important exception: __shared__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Stack variables declared as __shared__: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Allocated once per block in LDS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Shared and accessible by all threads in the same block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Access is faster than device global memory (but slower than register)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Must have size known at compile time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76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"/>
          <p:cNvSpPr/>
          <p:nvPr/>
        </p:nvSpPr>
        <p:spPr>
          <a:xfrm>
            <a:off x="986760" y="1369080"/>
            <a:ext cx="8372160" cy="36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Shared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__global__ void reverse(double *d_a) {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__shared__ double s_a[256]; //array of doubles, shared in this block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tid = threadIdx.x;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s_a[tid] = d_a[tid]; //each thread fills one entry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//all wavefronts must reach this point before any wavefront is allowed to continue.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__syncthreads();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d_a[tid] = s_a[255-tid]; //write out array in reverse order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main() {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hipLaunchKernelGGL(reverse, dim3(1), dim3(256), 0, 0, d_a); //Launch kernel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77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Shared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"/>
          <p:cNvSpPr/>
          <p:nvPr/>
        </p:nvSpPr>
        <p:spPr>
          <a:xfrm>
            <a:off x="97560" y="1338120"/>
            <a:ext cx="9799200" cy="36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 Synchronization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__syncthreads():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Blocks a wavefront from continuing execution until all wavefronts have reached __syncthreads()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Memory transactions made by a thread before __syncthreads() are visible to all other threads in the block after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__syncthreads()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Can have a noticeable overhead if called repeatedly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Best practice: Avoid deadlocks by checking that all threads in a block execute the same __syncthreads() instruction.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 1: So long as at least one thread in the wavefront encounters __syncthreads(), the whole wavefront is considered to have encountered __syncthreads().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 2: Wavefronts can synchronize at different __syncthreads() instructions, and if a wavefront exits a kernel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completely, other wavefronts waiting at a __syncthreads() may be allowed to continue.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78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Thread Syncrhonization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396000" y="1308960"/>
            <a:ext cx="9065520" cy="39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things to be aware of writing HIP, or porting from CUDA: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AMD GCN hardware ‘warp’ size = 64 (warps are referred to as ‘wavefronts’ in AMD documentation)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Device and host pointers allocated by HIP API use flat addressing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Unified virtual addressing is enabled by default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Unified memory is available, but does not perform optimally currently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Dynamic parallelism not currently supported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CUDA 9+ thread independent scheduling not supported (e.g., no __syncwarp)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Some CUDA library functions do not have AMD equivalents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Shared memory and registers per thread can differ between AMD and Nvidia hardware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Inline PTX or AMD GCN assembly is not portable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80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Difference between HIP and CUDA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"/>
          <p:cNvSpPr/>
          <p:nvPr/>
        </p:nvSpPr>
        <p:spPr>
          <a:xfrm>
            <a:off x="708840" y="1257120"/>
            <a:ext cx="8783640" cy="41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Management: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hipSetDevice(), hipGetDevice(), hipGetDeviceProperties()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Management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hipMalloc(), hipMemcpy(), hipMemcpyAsync(), hipFree()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Streams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hipStreamCreate(), hipSynchronize(), hipStreamSynchronize(), hipStreamFree()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Events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hipEventCreate(), hipEventRecord(), hipStreamWaitEvent(), hipEventElapsedTime()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Kernels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__global__, __device__, hipLaunchKernelGGL()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code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threadIdx, blockIdx, blockDim, __shared__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- 200+ math functions covering entire CUDA math library.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 handling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hipGetLastError(), hipGetErrorString()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79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API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"/>
          <p:cNvSpPr/>
          <p:nvPr/>
        </p:nvSpPr>
        <p:spPr>
          <a:xfrm>
            <a:off x="2160000" y="2808000"/>
            <a:ext cx="6469200" cy="1418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IP Multi-GPU programming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and HIP+MPI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1728000" y="2484720"/>
            <a:ext cx="1415160" cy="1398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435" name="" descr=""/>
          <p:cNvPicPr/>
          <p:nvPr/>
        </p:nvPicPr>
        <p:blipFill>
          <a:blip r:embed="rId2"/>
          <a:stretch/>
        </p:blipFill>
        <p:spPr>
          <a:xfrm>
            <a:off x="7757280" y="2509200"/>
            <a:ext cx="1166400" cy="1117080"/>
          </a:xfrm>
          <a:prstGeom prst="rect">
            <a:avLst/>
          </a:prstGeom>
          <a:ln w="0">
            <a:noFill/>
          </a:ln>
        </p:spPr>
      </p:pic>
      <p:pic>
        <p:nvPicPr>
          <p:cNvPr id="436" name="Cycles- 8" descr=""/>
          <p:cNvPicPr/>
          <p:nvPr/>
        </p:nvPicPr>
        <p:blipFill>
          <a:blip r:embed="rId3"/>
          <a:stretch/>
        </p:blipFill>
        <p:spPr>
          <a:xfrm>
            <a:off x="7495200" y="2193120"/>
            <a:ext cx="171216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"/>
          <p:cNvSpPr/>
          <p:nvPr/>
        </p:nvSpPr>
        <p:spPr>
          <a:xfrm>
            <a:off x="864000" y="1908000"/>
            <a:ext cx="839700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Context is established when the first HIP function requiring an active context is called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hipMalloc()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Several processes can create contexts for a single device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Resources are allocated per context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default, one context per device per process (since CUDA 4.0)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-Threads of the same process share the primary context (for each device)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Driver associates a number for each HIP-capable GPU starting from 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function hipSetDevice() is used for selecting the desired device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6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GPU Context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"/>
          <p:cNvSpPr/>
          <p:nvPr/>
        </p:nvSpPr>
        <p:spPr>
          <a:xfrm>
            <a:off x="887040" y="1800000"/>
            <a:ext cx="8468280" cy="29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 the number of hip capable devices in *count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hipError_t hipGetDeviceCount(int *count)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device as the current device for the calling host thread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hipError_t hipSetDevice(int device)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 the current device for the calling host thread in *device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hipError_t hipGetDevice(int *device)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Reset and explicitly destroy all resources associated with the current device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hipError_t hipDeviceReset(void)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7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Device Management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7723080" y="2520000"/>
            <a:ext cx="1272600" cy="1172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"/>
          <p:cNvSpPr/>
          <p:nvPr/>
        </p:nvSpPr>
        <p:spPr>
          <a:xfrm>
            <a:off x="411480" y="2148840"/>
            <a:ext cx="8944200" cy="23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can query the properties of different devices in the system using hipGetDeviceProperties() function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No context needed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Provides e.g. name, amount of memory, warp size, support for unified virtual addressing, etc.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Useful for code portability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 the properties of a HIP capable device in *prop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hipError_t hipGetDeviceProperties(struct hipDeviceProp *prop, int device)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8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Quering devices properties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"/>
          <p:cNvSpPr/>
          <p:nvPr/>
        </p:nvSpPr>
        <p:spPr>
          <a:xfrm>
            <a:off x="936000" y="1900440"/>
            <a:ext cx="5262840" cy="270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GPU per process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Syncing is handled through message passing (eg. MPI)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Many GPUs per process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Process manages all context switching and syncing explicitly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GPU per thread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Syncing is handled through thread synchronization requirements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6336000" y="1908000"/>
            <a:ext cx="1795320" cy="2579040"/>
          </a:xfrm>
          <a:prstGeom prst="rect">
            <a:avLst/>
          </a:prstGeom>
          <a:ln w="0">
            <a:noFill/>
          </a:ln>
        </p:spPr>
      </p:pic>
      <p:sp>
        <p:nvSpPr>
          <p:cNvPr id="446" name="PlaceHolder 39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Multi-GPU prograsmming models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"/>
          <p:cNvSpPr/>
          <p:nvPr/>
        </p:nvSpPr>
        <p:spPr>
          <a:xfrm>
            <a:off x="489600" y="1933560"/>
            <a:ext cx="8685720" cy="27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Recommended for multi-process applications using a message passing library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Message passing library takes care of all GPU-GPU 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process interacts with only one GPU which makes the implementation easier and less invasive (if MPI is used anyway)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Apart from each process selecting a different device, the implementation looks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like a single-GPU program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Multi-GPU implementation using MPI is discussed at the end!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0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Multi-GPU, one GPU per process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"/>
          <p:cNvSpPr/>
          <p:nvPr/>
        </p:nvSpPr>
        <p:spPr>
          <a:xfrm>
            <a:off x="589680" y="2152800"/>
            <a:ext cx="8513640" cy="18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 switches the active GPU using hipSetDevice() function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After setting the device, HIP-calls such as the following are effective only on the selected GPU: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Memory allocations and copies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Streams and events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Kernel calls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Asynchronous calls are required to overlap work across all devices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1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Multi-GPU, many GPUs per process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"/>
          <p:cNvSpPr/>
          <p:nvPr/>
        </p:nvSpPr>
        <p:spPr>
          <a:xfrm>
            <a:off x="155880" y="1296000"/>
            <a:ext cx="6571800" cy="30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GPU per CPU thread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I.e one OpenMP thread per GPU being used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 API is threadsafe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Multiple threads can call the functions at the same time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thread can create its own context on a different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hipSetDevice()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sets the device and creates a context per thread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Easy device management with no changing of device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 between threads becomes a bit more tricky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5544000" y="3636000"/>
            <a:ext cx="431568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#pragma omp parallel for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for(unsigned int i = 0; i &lt; deviceCount; i++)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hipSetDevice(i);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kernel&lt;&lt;&lt;blocks[i],threads[i]&gt;&gt;&gt;(arg1[i], arg2[i]);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2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Multi-GPU, one GPU per process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"/>
          <p:cNvSpPr/>
          <p:nvPr/>
        </p:nvSpPr>
        <p:spPr>
          <a:xfrm>
            <a:off x="418320" y="1600920"/>
            <a:ext cx="9225000" cy="34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Access peer GPU memory directly from another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Pass a pointer to data on GPU 1 to a kernel running on GPU 0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Transfer data between GPUs without going through host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Lower latency, higher bandwidth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Check peer accessibility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hipError_t hipDeviceCanAccessPeer(int* canAccessPeer, int device, int peerDevice)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Enable peer access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hipError_t hipDeviceEnablePeerAccess(int peerDevice, unsigned int flags)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Disable peer access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hipError_t hipDeviceDisablePeerAccess(int peerDevice)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3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Peer access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8280000" y="1332000"/>
            <a:ext cx="1272600" cy="1172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53"/>
          <p:cNvSpPr/>
          <p:nvPr/>
        </p:nvSpPr>
        <p:spPr>
          <a:xfrm>
            <a:off x="3600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 API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"/>
          <p:cNvSpPr/>
          <p:nvPr/>
        </p:nvSpPr>
        <p:spPr>
          <a:xfrm>
            <a:off x="180000" y="1188000"/>
            <a:ext cx="10610280" cy="41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</a:t>
            </a:r>
            <a:r>
              <a:rPr b="1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Management: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  <a:tabLst>
                <a:tab algn="l" pos="698040"/>
              </a:tabLst>
            </a:pPr>
            <a:r>
              <a:rPr b="0" lang="en-US" sz="1400" spc="-52" strike="noStrike">
                <a:solidFill>
                  <a:srgbClr val="006fc0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hipSetDevice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hipGetDevice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hipGetDeviceProperties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</a:t>
            </a:r>
            <a:r>
              <a:rPr b="1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Management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  <a:tabLst>
                <a:tab algn="l" pos="698040"/>
              </a:tabLst>
            </a:pPr>
            <a:r>
              <a:rPr b="0" lang="en-US" sz="1400" spc="-52" strike="noStrike">
                <a:solidFill>
                  <a:srgbClr val="006fc0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hipMalloc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hipMemcpy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hipMemcpyAsync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hipFree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1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Streams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  <a:tabLst>
                <a:tab algn="l" pos="698040"/>
              </a:tabLst>
            </a:pPr>
            <a:r>
              <a:rPr b="0" lang="en-US" sz="1400" spc="-52" strike="noStrike">
                <a:solidFill>
                  <a:srgbClr val="006fc0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hipStreamCreate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hipSynchronize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hipStreamSynchronize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hipStreamFree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1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Events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  <a:tabLst>
                <a:tab algn="l" pos="698040"/>
              </a:tabLst>
            </a:pPr>
            <a:r>
              <a:rPr b="0" lang="en-US" sz="1400" spc="-52" strike="noStrike">
                <a:solidFill>
                  <a:srgbClr val="006fc0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hipEventCreate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hipEventRecord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hipStreamWaitEvent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hipEventElapsedTime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</a:t>
            </a:r>
            <a:r>
              <a:rPr b="1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Kernels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  <a:tabLst>
                <a:tab algn="l" pos="698040"/>
              </a:tabLst>
            </a:pPr>
            <a:r>
              <a:rPr b="0" lang="en-US" sz="1400" spc="-52" strike="noStrike">
                <a:solidFill>
                  <a:srgbClr val="e0001b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e0001b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 u="sng">
                <a:solidFill>
                  <a:srgbClr val="e0001b"/>
                </a:solidFill>
                <a:uFill>
                  <a:solidFill>
                    <a:srgbClr val="df001a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e0001b"/>
                </a:solidFill>
                <a:latin typeface="Times New Roman"/>
                <a:ea typeface="DejaVu Sans"/>
              </a:rPr>
              <a:t>global</a:t>
            </a: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df001a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en-US" sz="1400" spc="-1" strike="noStrike" u="sng">
                <a:solidFill>
                  <a:srgbClr val="e0001b"/>
                </a:solidFill>
                <a:uFill>
                  <a:solidFill>
                    <a:srgbClr val="df001a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e0001b"/>
                </a:solidFill>
                <a:latin typeface="Times New Roman"/>
                <a:ea typeface="DejaVu Sans"/>
              </a:rPr>
              <a:t>device</a:t>
            </a: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df001a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hipLaunchKernelGGL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 </a:t>
            </a:r>
            <a:r>
              <a:rPr b="1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code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  <a:tabLst>
                <a:tab algn="l" pos="698040"/>
                <a:tab algn="l" pos="5955840"/>
              </a:tabLst>
            </a:pP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threadIdx,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blockIdx,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blockDim,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26" strike="noStrike" u="sng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1400" spc="-12" strike="noStrike">
                <a:solidFill>
                  <a:srgbClr val="ff0000"/>
                </a:solidFill>
                <a:latin typeface="Times New Roman"/>
                <a:ea typeface="DejaVu Sans"/>
              </a:rPr>
              <a:t>shared</a:t>
            </a:r>
            <a:r>
              <a:rPr b="0" lang="en-US" sz="1400" spc="-1" strike="noStrike" u="sng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ea typeface="DejaVu Sans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75"/>
              </a:spcBef>
              <a:tabLst>
                <a:tab algn="l" pos="698040"/>
              </a:tabLst>
            </a:pP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200+</a:t>
            </a:r>
            <a:r>
              <a:rPr b="0" lang="en-US" sz="14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math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covering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entire</a:t>
            </a:r>
            <a:r>
              <a:rPr b="0" lang="en-US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CUDA</a:t>
            </a:r>
            <a:r>
              <a:rPr b="0" lang="en-US" sz="1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math</a:t>
            </a:r>
            <a:r>
              <a:rPr b="0" lang="en-US" sz="1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library.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084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</a:t>
            </a:r>
            <a:r>
              <a:rPr b="1" lang="en-US" sz="1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handling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  <a:tabLst>
                <a:tab algn="l" pos="698040"/>
              </a:tabLst>
            </a:pPr>
            <a:r>
              <a:rPr b="0" lang="en-US" sz="1400" spc="-52" strike="noStrike">
                <a:solidFill>
                  <a:srgbClr val="006fc0"/>
                </a:solidFill>
                <a:latin typeface="Times New Roman"/>
                <a:ea typeface="DejaVu Sans"/>
              </a:rPr>
              <a:t>⁃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6fc0"/>
                </a:solidFill>
                <a:latin typeface="Times New Roman"/>
                <a:ea typeface="DejaVu Sans"/>
              </a:rPr>
              <a:t>hipGetLastError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(),</a:t>
            </a:r>
            <a:r>
              <a:rPr b="0" lang="en-US" sz="14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6fc0"/>
                </a:solidFill>
                <a:latin typeface="Times New Roman"/>
                <a:ea typeface="DejaVu Sans"/>
              </a:rPr>
              <a:t>hipGetErrorString</a:t>
            </a:r>
            <a:r>
              <a:rPr b="0" lang="en-US" sz="1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"/>
          <p:cNvSpPr/>
          <p:nvPr/>
        </p:nvSpPr>
        <p:spPr>
          <a:xfrm>
            <a:off x="563760" y="1938600"/>
            <a:ext cx="9151920" cy="26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Devices have separate memories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devices supporting unified virtual addressing, hipMemCpy() with kind=hipMemcpyDefault, works: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hipError_t hipMemcpy(void* dst, void* src, size_t count, hipMemcpyKind kind)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 option which does not require unified virtual addressing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hipError_t hipMemcpyPeer(void* dst, int dstDev, void* src, int srcDev, size_t count)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peer to peer access is not available, the functions result in a normal copy through host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4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Peer to peer communication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"/>
          <p:cNvSpPr/>
          <p:nvPr/>
        </p:nvSpPr>
        <p:spPr>
          <a:xfrm>
            <a:off x="3060000" y="3593880"/>
            <a:ext cx="6655680" cy="16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GPU - GPU threads on the multiprocessors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Parallelization strategy: HIP, SYCL, Kokkos, OpenMP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Node - Multiple GPUs and CPUs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Parallelization strategy: MPI, Threads, OpenMP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Supercomputer - Many nodes connected with interconnect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Parallelization strategy: MPI between nodes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424080" y="1526040"/>
            <a:ext cx="4071600" cy="1709640"/>
          </a:xfrm>
          <a:prstGeom prst="rect">
            <a:avLst/>
          </a:prstGeom>
          <a:ln w="0">
            <a:noFill/>
          </a:ln>
        </p:spPr>
      </p:pic>
      <p:sp>
        <p:nvSpPr>
          <p:cNvPr id="461" name="PlaceHolder 45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Three levels of parallelism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2"/>
          <a:stretch/>
        </p:blipFill>
        <p:spPr>
          <a:xfrm>
            <a:off x="8352000" y="1512000"/>
            <a:ext cx="1412280" cy="14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"/>
          <p:cNvSpPr/>
          <p:nvPr/>
        </p:nvSpPr>
        <p:spPr>
          <a:xfrm>
            <a:off x="280440" y="1440000"/>
            <a:ext cx="47563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MPI+HIP strategies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271800" y="1980000"/>
            <a:ext cx="9263520" cy="26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One MPI process per node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One MPI process per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Many MPI processes per GPU, only one uses it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Many MPI processes sharing a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 is recommended (also allows using 4 with services such as CUDA MPS)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Typically results in most productive and least invasive implementation for an MPI program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No need to implement GPU-GPU transfers explicitly (MPI handles all this)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It is further possible to utilize remaining CPU cores with OpenMP (but this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not always worth the effort/increased complexity)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6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Strategies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8460000" y="1463400"/>
            <a:ext cx="1412280" cy="14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"/>
          <p:cNvSpPr/>
          <p:nvPr/>
        </p:nvSpPr>
        <p:spPr>
          <a:xfrm>
            <a:off x="360000" y="1453320"/>
            <a:ext cx="5576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Selecting the correct GPU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515160" y="1960920"/>
            <a:ext cx="8840160" cy="28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Typically all processes on the node can access all GPUs of that node.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following implementation allows utilizing all GPUs using one or more processes per GPU.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-Use CUDA MPS when launching more processes than GPUs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deviceCount, nodeRank;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 commNode;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MPI_Comm_split_type(MPI_COMM_WORLD, MPI_COMM_TYPE_SHARED, 0, MPI_INFO_NULL, &amp;commNode);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MPI_Comm_rank(commNode, &amp;nodeRank);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hipGetDeviceCount(&amp;deviceCount);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hipSetDevice(nodeRank % deviceCount);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7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Strategies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"/>
          <p:cNvSpPr/>
          <p:nvPr/>
        </p:nvSpPr>
        <p:spPr>
          <a:xfrm>
            <a:off x="277920" y="1453320"/>
            <a:ext cx="60188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GPU-GPU communication through MPI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577800" y="2160000"/>
            <a:ext cx="8597520" cy="21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CUDA/ROCm aware MPI libraries support direct GPU-GPU transfers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Can take a pointer to device buffer (avoids host/device data copies)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Unfortunately, currently no GPU support for custom MPI datatypes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(must use a datatype representing a contiguous block of memory)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Data packing/unpacking must be implemented application-side on GPU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ROCm aware MPI libraries are under development and there may be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It is a good idea to have a fallback option to use pinned host staging buffer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8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Strategies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"/>
          <p:cNvSpPr/>
          <p:nvPr/>
        </p:nvSpPr>
        <p:spPr>
          <a:xfrm>
            <a:off x="540000" y="1620000"/>
            <a:ext cx="9054360" cy="31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Many options to write a multi-GPU program: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hipSetDevice() to select the device, and the subsequent HIP calls operate on that device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you have an MPI program, it is often best to use one GPU per process, and let MPI handle data transfers between GPUs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is still little experience from ROCm aware MPIs, there may be issues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Note that a CUDA/ROCm aware MPI is only required when passing device pointers to the MPI, passing only host pointers does not require any CUDA/ROCm awareness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49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Strategies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"/>
          <p:cNvSpPr/>
          <p:nvPr/>
        </p:nvSpPr>
        <p:spPr>
          <a:xfrm>
            <a:off x="2160000" y="2808000"/>
            <a:ext cx="6469200" cy="1418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IP Examples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/>
          <a:stretch/>
        </p:blipFill>
        <p:spPr>
          <a:xfrm>
            <a:off x="2700000" y="2484720"/>
            <a:ext cx="1415160" cy="1398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477" name="" descr=""/>
          <p:cNvPicPr/>
          <p:nvPr/>
        </p:nvPicPr>
        <p:blipFill>
          <a:blip r:embed="rId2"/>
          <a:stretch/>
        </p:blipFill>
        <p:spPr>
          <a:xfrm>
            <a:off x="7037280" y="2509200"/>
            <a:ext cx="1166400" cy="1117080"/>
          </a:xfrm>
          <a:prstGeom prst="rect">
            <a:avLst/>
          </a:prstGeom>
          <a:ln w="0">
            <a:noFill/>
          </a:ln>
        </p:spPr>
      </p:pic>
      <p:pic>
        <p:nvPicPr>
          <p:cNvPr id="478" name="Cycles- 6" descr=""/>
          <p:cNvPicPr/>
          <p:nvPr/>
        </p:nvPicPr>
        <p:blipFill>
          <a:blip r:embed="rId3"/>
          <a:stretch/>
        </p:blipFill>
        <p:spPr>
          <a:xfrm>
            <a:off x="6775200" y="2193120"/>
            <a:ext cx="171216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50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Vector Addition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360000" y="1900080"/>
            <a:ext cx="5216400" cy="1384200"/>
          </a:xfrm>
          <a:prstGeom prst="rect">
            <a:avLst/>
          </a:prstGeom>
          <a:ln w="0">
            <a:noFill/>
          </a:ln>
        </p:spPr>
      </p:pic>
      <p:pic>
        <p:nvPicPr>
          <p:cNvPr id="481" name="" descr=""/>
          <p:cNvPicPr/>
          <p:nvPr/>
        </p:nvPicPr>
        <p:blipFill>
          <a:blip r:embed="rId2"/>
          <a:stretch/>
        </p:blipFill>
        <p:spPr>
          <a:xfrm>
            <a:off x="720000" y="3471480"/>
            <a:ext cx="5491080" cy="1456920"/>
          </a:xfrm>
          <a:prstGeom prst="rect">
            <a:avLst/>
          </a:prstGeom>
          <a:ln w="0">
            <a:noFill/>
          </a:ln>
        </p:spPr>
      </p:pic>
      <p:sp>
        <p:nvSpPr>
          <p:cNvPr id="482" name=""/>
          <p:cNvSpPr/>
          <p:nvPr/>
        </p:nvSpPr>
        <p:spPr>
          <a:xfrm>
            <a:off x="5688000" y="1944000"/>
            <a:ext cx="32364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single process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iterates through the  loop and adds the  vectors element by element (sequentially)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6228000" y="3482280"/>
            <a:ext cx="3596400" cy="12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GPU kernel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GPU threads run  same kernel function,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but each thread is assigned a unique  global ID to know  which element(s) to calculate.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360000" y="5004000"/>
            <a:ext cx="93499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__global__ : Indicates the function is a HIP kernel function – called by the host (CPU) and executed on  the device (GPU).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180000" y="1260000"/>
            <a:ext cx="979848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Embarrassingly Parallel; each element-wise addition is completely independent from all others,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⇒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 all elements can be computed at the same time.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359640" y="1449360"/>
            <a:ext cx="5216760" cy="1427040"/>
          </a:xfrm>
          <a:prstGeom prst="rect">
            <a:avLst/>
          </a:prstGeom>
          <a:ln w="0">
            <a:noFill/>
          </a:ln>
        </p:spPr>
      </p:pic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1260000" y="3693600"/>
            <a:ext cx="5188320" cy="1378800"/>
          </a:xfrm>
          <a:prstGeom prst="rect">
            <a:avLst/>
          </a:prstGeom>
          <a:ln w="0">
            <a:noFill/>
          </a:ln>
        </p:spPr>
      </p:pic>
      <p:sp>
        <p:nvSpPr>
          <p:cNvPr id="488" name=""/>
          <p:cNvSpPr/>
          <p:nvPr/>
        </p:nvSpPr>
        <p:spPr>
          <a:xfrm>
            <a:off x="892440" y="3018960"/>
            <a:ext cx="57639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example, with blockIdx.x = 2 and threadIdx.x = 1…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51"/>
          <p:cNvSpPr/>
          <p:nvPr/>
        </p:nvSpPr>
        <p:spPr>
          <a:xfrm>
            <a:off x="358200" y="226080"/>
            <a:ext cx="9347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HIP: Vector Addition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3"/>
          <a:stretch/>
        </p:blipFill>
        <p:spPr>
          <a:xfrm>
            <a:off x="8100000" y="1352520"/>
            <a:ext cx="1779480" cy="1866600"/>
          </a:xfrm>
          <a:prstGeom prst="rect">
            <a:avLst/>
          </a:prstGeom>
          <a:ln w="0">
            <a:noFill/>
          </a:ln>
        </p:spPr>
      </p:pic>
      <p:pic>
        <p:nvPicPr>
          <p:cNvPr id="491" name="" descr=""/>
          <p:cNvPicPr/>
          <p:nvPr/>
        </p:nvPicPr>
        <p:blipFill>
          <a:blip r:embed="rId4"/>
          <a:stretch/>
        </p:blipFill>
        <p:spPr>
          <a:xfrm>
            <a:off x="7898400" y="3308760"/>
            <a:ext cx="1904400" cy="1764000"/>
          </a:xfrm>
          <a:prstGeom prst="rect">
            <a:avLst/>
          </a:prstGeom>
          <a:ln w="0">
            <a:noFill/>
          </a:ln>
        </p:spPr>
      </p:pic>
      <p:pic>
        <p:nvPicPr>
          <p:cNvPr id="492" name="" descr=""/>
          <p:cNvPicPr/>
          <p:nvPr/>
        </p:nvPicPr>
        <p:blipFill>
          <a:blip r:embed="rId5"/>
          <a:stretch/>
        </p:blipFill>
        <p:spPr>
          <a:xfrm>
            <a:off x="9806040" y="3540960"/>
            <a:ext cx="137880" cy="131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2160000" y="2808000"/>
            <a:ext cx="6469200" cy="1418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K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ernels, </a:t>
            </a:r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Songti SC"/>
              </a:rPr>
              <a:t>M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emory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and </a:t>
            </a:r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Songti SC"/>
              </a:rPr>
              <a:t>S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tructure of </a:t>
            </a:r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Songti SC"/>
              </a:rPr>
              <a:t>H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ost </a:t>
            </a:r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Songti SC"/>
              </a:rPr>
              <a:t>C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ode 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052000" y="2484720"/>
            <a:ext cx="1415160" cy="1398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7505280" y="2509200"/>
            <a:ext cx="1166400" cy="1117080"/>
          </a:xfrm>
          <a:prstGeom prst="rect">
            <a:avLst/>
          </a:prstGeom>
          <a:ln w="0">
            <a:noFill/>
          </a:ln>
        </p:spPr>
      </p:pic>
      <p:pic>
        <p:nvPicPr>
          <p:cNvPr id="207" name="Cycles- 7" descr=""/>
          <p:cNvPicPr/>
          <p:nvPr/>
        </p:nvPicPr>
        <p:blipFill>
          <a:blip r:embed="rId3"/>
          <a:stretch/>
        </p:blipFill>
        <p:spPr>
          <a:xfrm>
            <a:off x="7243200" y="2193120"/>
            <a:ext cx="171216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0560" cy="829800"/>
          </a:xfrm>
          <a:prstGeom prst="rect">
            <a:avLst/>
          </a:prstGeom>
          <a:ln w="10800">
            <a:noFill/>
          </a:ln>
        </p:spPr>
      </p:pic>
      <p:pic>
        <p:nvPicPr>
          <p:cNvPr id="494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67720" cy="1810800"/>
          </a:xfrm>
          <a:prstGeom prst="rect">
            <a:avLst/>
          </a:prstGeom>
          <a:ln w="0">
            <a:noFill/>
          </a:ln>
        </p:spPr>
      </p:pic>
      <p:sp>
        <p:nvSpPr>
          <p:cNvPr id="495" name=""/>
          <p:cNvSpPr/>
          <p:nvPr/>
        </p:nvSpPr>
        <p:spPr>
          <a:xfrm>
            <a:off x="4174560" y="3054960"/>
            <a:ext cx="3193560" cy="353160"/>
          </a:xfrm>
          <a:custGeom>
            <a:avLst/>
            <a:gdLst>
              <a:gd name="textAreaLeft" fmla="*/ 0 w 3193560"/>
              <a:gd name="textAreaRight" fmla="*/ 3193920 w 3193560"/>
              <a:gd name="textAreaTop" fmla="*/ 0 h 353160"/>
              <a:gd name="textAreaBottom" fmla="*/ 353520 h 353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Application>LibreOffice/7.5.3.2$MacOSX_X86_64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2023-11-27T17:23:01Z</dcterms:modified>
  <cp:revision>314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