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dt" idx="2"/>
          </p:nvPr>
        </p:nvSpPr>
        <p:spPr/>
        <p:txBody>
          <a:bodyPr/>
          <a:p>
            <a:r>
              <a:rPr lang="fr-CH"/>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CH"/>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dt" idx="2"/>
          </p:nvPr>
        </p:nvSpPr>
        <p:spPr/>
        <p:txBody>
          <a:bodyPr/>
          <a:p>
            <a:r>
              <a:rPr lang="fr-CH"/>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dt" idx="2"/>
          </p:nvPr>
        </p:nvSpPr>
        <p:spPr/>
        <p:txBody>
          <a:bodyPr/>
          <a:p>
            <a:r>
              <a:rPr lang="fr-CH"/>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fr-CH"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4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fr-CH"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4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4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fr-CH"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5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fr-CH"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CH"/>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5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6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7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fr-CH"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CH"/>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CH"/>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CH"/>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fr-CH"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CH"/>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3880" cy="263880"/>
          </a:xfrm>
          <a:prstGeom prst="rect">
            <a:avLst/>
          </a:prstGeom>
          <a:solidFill>
            <a:srgbClr val="2c3e50"/>
          </a:solidFill>
          <a:ln w="10800">
            <a:noFill/>
          </a:ln>
        </p:spPr>
        <p:style>
          <a:lnRef idx="0"/>
          <a:fillRef idx="0"/>
          <a:effectRef idx="0"/>
          <a:fontRef idx="minor"/>
        </p:style>
      </p:sp>
      <p:sp>
        <p:nvSpPr>
          <p:cNvPr id="1" name=""/>
          <p:cNvSpPr/>
          <p:nvPr/>
        </p:nvSpPr>
        <p:spPr>
          <a:xfrm>
            <a:off x="0" y="0"/>
            <a:ext cx="10073880" cy="1208880"/>
          </a:xfrm>
          <a:prstGeom prst="rect">
            <a:avLst/>
          </a:prstGeom>
          <a:solidFill>
            <a:srgbClr val="2c3e50"/>
          </a:solidFill>
          <a:ln w="10800">
            <a:noFill/>
          </a:ln>
        </p:spPr>
        <p:style>
          <a:lnRef idx="0"/>
          <a:fillRef idx="0"/>
          <a:effectRef idx="0"/>
          <a:fontRef idx="minor"/>
        </p:style>
      </p:sp>
      <p:sp>
        <p:nvSpPr>
          <p:cNvPr id="2" name="PlaceHolder 1"/>
          <p:cNvSpPr>
            <a:spLocks noGrp="1"/>
          </p:cNvSpPr>
          <p:nvPr>
            <p:ph type="ftr" idx="1"/>
          </p:nvPr>
        </p:nvSpPr>
        <p:spPr>
          <a:xfrm>
            <a:off x="3420000" y="5400000"/>
            <a:ext cx="3233880" cy="263880"/>
          </a:xfrm>
          <a:prstGeom prst="rect">
            <a:avLst/>
          </a:prstGeom>
          <a:noFill/>
          <a:ln w="72000">
            <a:noFill/>
          </a:ln>
        </p:spPr>
        <p:txBody>
          <a:bodyPr lIns="0" rIns="0" tIns="0" bIns="0" anchor="t">
            <a:noAutofit/>
          </a:bodyPr>
          <a:lstStyle>
            <a:lvl1pPr algn="ctr">
              <a:lnSpc>
                <a:spcPct val="100000"/>
              </a:lnSpc>
              <a:buNone/>
              <a:tabLst>
                <a:tab algn="l" pos="0"/>
              </a:tabLst>
              <a:defRPr b="1" lang="fr-FR" sz="1800" spc="-1" strike="noStrike">
                <a:solidFill>
                  <a:srgbClr val="ffffff"/>
                </a:solidFill>
                <a:latin typeface="Source Sans Pro Black"/>
              </a:defRPr>
            </a:lvl1pPr>
          </a:lstStyle>
          <a:p>
            <a:pPr algn="ctr">
              <a:lnSpc>
                <a:spcPct val="100000"/>
              </a:lnSpc>
              <a:buNone/>
              <a:tabLst>
                <a:tab algn="l" pos="0"/>
              </a:tabLst>
            </a:pPr>
            <a:r>
              <a:rPr b="1" lang="fr-FR" sz="1800" spc="-1" strike="noStrike">
                <a:solidFill>
                  <a:srgbClr val="ffffff"/>
                </a:solidFill>
                <a:latin typeface="Source Sans Pro Black"/>
              </a:rPr>
              <a:t>&lt;footer&gt;</a:t>
            </a:r>
            <a:endParaRPr b="0" lang="fr-CH" sz="1800" spc="-1" strike="noStrike">
              <a:latin typeface="Times New Roman"/>
            </a:endParaRPr>
          </a:p>
        </p:txBody>
      </p:sp>
      <p:sp>
        <p:nvSpPr>
          <p:cNvPr id="3" name="PlaceHolder 2"/>
          <p:cNvSpPr>
            <a:spLocks noGrp="1"/>
          </p:cNvSpPr>
          <p:nvPr>
            <p:ph type="dt" idx="2"/>
          </p:nvPr>
        </p:nvSpPr>
        <p:spPr>
          <a:xfrm>
            <a:off x="360000" y="5400000"/>
            <a:ext cx="2873880" cy="263880"/>
          </a:xfrm>
          <a:prstGeom prst="rect">
            <a:avLst/>
          </a:prstGeom>
          <a:noFill/>
          <a:ln w="72000">
            <a:noFill/>
          </a:ln>
        </p:spPr>
        <p:txBody>
          <a:bodyPr lIns="0" rIns="0" tIns="0" bIns="0" anchor="t">
            <a:noAutofit/>
          </a:bodyPr>
          <a:lstStyle>
            <a:lvl1pPr>
              <a:defRPr b="0" lang="fr-CH" sz="1400" spc="-1" strike="noStrike">
                <a:latin typeface="Times New Roman"/>
              </a:defRPr>
            </a:lvl1pPr>
          </a:lstStyle>
          <a:p>
            <a:r>
              <a:rPr b="0" lang="fr-CH" sz="1400" spc="-1" strike="noStrike">
                <a:latin typeface="Times New Roman"/>
              </a:rPr>
              <a:t>&lt;date/time&gt;</a:t>
            </a:r>
            <a:endParaRPr b="0" lang="fr-CH" sz="1400" spc="-1" strike="noStrike">
              <a:latin typeface="Times New Roman"/>
            </a:endParaRPr>
          </a:p>
        </p:txBody>
      </p:sp>
      <p:sp>
        <p:nvSpPr>
          <p:cNvPr id="4"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fr-CH" sz="4400" spc="-1" strike="noStrike">
                <a:latin typeface="Arial"/>
              </a:rPr>
              <a:t>Click to edit the title text format</a:t>
            </a:r>
            <a:endParaRPr b="0" lang="fr-CH" sz="4400" spc="-1" strike="noStrike">
              <a:latin typeface="Arial"/>
            </a:endParaRPr>
          </a:p>
        </p:txBody>
      </p:sp>
      <p:sp>
        <p:nvSpPr>
          <p:cNvPr id="5"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latin typeface="Arial"/>
              </a:rPr>
              <a:t>Click to edit the outline text format</a:t>
            </a:r>
            <a:endParaRPr b="0" lang="fr-CH" sz="32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Second Outline Level</a:t>
            </a:r>
            <a:endParaRPr b="0" lang="fr-CH" sz="2800" spc="-1" strike="noStrike">
              <a:latin typeface="Arial"/>
            </a:endParaRPr>
          </a:p>
          <a:p>
            <a:pPr lvl="2" marL="1296000" indent="-288000">
              <a:spcBef>
                <a:spcPts val="850"/>
              </a:spcBef>
              <a:buClr>
                <a:srgbClr val="000000"/>
              </a:buClr>
              <a:buSzPct val="45000"/>
              <a:buFont typeface="Wingdings" charset="2"/>
              <a:buChar char=""/>
            </a:pPr>
            <a:r>
              <a:rPr b="0" lang="fr-CH" sz="2400" spc="-1" strike="noStrike">
                <a:latin typeface="Arial"/>
              </a:rPr>
              <a:t>Third Outline Level</a:t>
            </a:r>
            <a:endParaRPr b="0" lang="fr-CH" sz="2400" spc="-1" strike="noStrike">
              <a:latin typeface="Arial"/>
            </a:endParaRPr>
          </a:p>
          <a:p>
            <a:pPr lvl="3" marL="1728000" indent="-216000">
              <a:spcBef>
                <a:spcPts val="567"/>
              </a:spcBef>
              <a:buClr>
                <a:srgbClr val="000000"/>
              </a:buClr>
              <a:buSzPct val="75000"/>
              <a:buFont typeface="Symbol" charset="2"/>
              <a:buChar char=""/>
            </a:pPr>
            <a:r>
              <a:rPr b="0" lang="fr-CH" sz="2000" spc="-1" strike="noStrike">
                <a:latin typeface="Arial"/>
              </a:rPr>
              <a:t>Fourth Outline Level</a:t>
            </a:r>
            <a:endParaRPr b="0" lang="fr-CH" sz="2000" spc="-1" strike="noStrike">
              <a:latin typeface="Arial"/>
            </a:endParaRPr>
          </a:p>
          <a:p>
            <a:pPr lvl="4" marL="2160000" indent="-216000">
              <a:spcBef>
                <a:spcPts val="283"/>
              </a:spcBef>
              <a:buClr>
                <a:srgbClr val="000000"/>
              </a:buClr>
              <a:buSzPct val="45000"/>
              <a:buFont typeface="Wingdings" charset="2"/>
              <a:buChar char=""/>
            </a:pPr>
            <a:r>
              <a:rPr b="0" lang="fr-CH" sz="2000" spc="-1" strike="noStrike">
                <a:latin typeface="Arial"/>
              </a:rPr>
              <a:t>Fifth Outline Level</a:t>
            </a:r>
            <a:endParaRPr b="0" lang="fr-CH" sz="2000" spc="-1" strike="noStrike">
              <a:latin typeface="Arial"/>
            </a:endParaRPr>
          </a:p>
          <a:p>
            <a:pPr lvl="5" marL="2592000" indent="-216000">
              <a:spcBef>
                <a:spcPts val="283"/>
              </a:spcBef>
              <a:buClr>
                <a:srgbClr val="000000"/>
              </a:buClr>
              <a:buSzPct val="45000"/>
              <a:buFont typeface="Wingdings" charset="2"/>
              <a:buChar char=""/>
            </a:pPr>
            <a:r>
              <a:rPr b="0" lang="fr-CH" sz="2000" spc="-1" strike="noStrike">
                <a:latin typeface="Arial"/>
              </a:rPr>
              <a:t>Sixth Outline Level</a:t>
            </a:r>
            <a:endParaRPr b="0" lang="fr-CH" sz="2000" spc="-1" strike="noStrike">
              <a:latin typeface="Arial"/>
            </a:endParaRPr>
          </a:p>
          <a:p>
            <a:pPr lvl="6" marL="3024000" indent="-216000">
              <a:spcBef>
                <a:spcPts val="283"/>
              </a:spcBef>
              <a:buClr>
                <a:srgbClr val="000000"/>
              </a:buClr>
              <a:buSzPct val="45000"/>
              <a:buFont typeface="Wingdings" charset="2"/>
              <a:buChar char=""/>
            </a:pPr>
            <a:r>
              <a:rPr b="0" lang="fr-CH" sz="2000" spc="-1" strike="noStrike">
                <a:latin typeface="Arial"/>
              </a:rPr>
              <a:t>Seventh Outline Level</a:t>
            </a:r>
            <a:endParaRPr b="0" lang="fr-C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0" y="0"/>
            <a:ext cx="10153440" cy="4313880"/>
          </a:xfrm>
          <a:prstGeom prst="rect">
            <a:avLst/>
          </a:prstGeom>
          <a:ln w="10800">
            <a:noFill/>
          </a:ln>
        </p:spPr>
      </p:pic>
      <p:sp>
        <p:nvSpPr>
          <p:cNvPr id="79" name=""/>
          <p:cNvSpPr/>
          <p:nvPr/>
        </p:nvSpPr>
        <p:spPr>
          <a:xfrm>
            <a:off x="714600" y="4392000"/>
            <a:ext cx="9353880" cy="713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ARALLEL </a:t>
            </a: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ROGRAMMING... </a:t>
            </a:r>
            <a:endParaRPr b="0" lang="fr-CH" sz="2700" spc="-1" strike="noStrike">
              <a:latin typeface="Arial"/>
            </a:endParaRPr>
          </a:p>
        </p:txBody>
      </p:sp>
      <p:sp>
        <p:nvSpPr>
          <p:cNvPr id="80" name=""/>
          <p:cNvSpPr/>
          <p:nvPr/>
        </p:nvSpPr>
        <p:spPr>
          <a:xfrm>
            <a:off x="3240000" y="5055120"/>
            <a:ext cx="3447000" cy="2685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200" spc="-1" strike="noStrike">
                <a:solidFill>
                  <a:srgbClr val="000000"/>
                </a:solidFill>
                <a:latin typeface="Arial"/>
                <a:ea typeface="源ノ角ゴシック Normal"/>
              </a:rPr>
              <a:t>By Patrick Lemoine 2023.</a:t>
            </a:r>
            <a:endParaRPr b="0" lang="fr-CH"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2"/>
          <p:cNvSpPr/>
          <p:nvPr/>
        </p:nvSpPr>
        <p:spPr>
          <a:xfrm>
            <a:off x="3549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
        <p:nvSpPr>
          <p:cNvPr id="123" name=""/>
          <p:cNvSpPr/>
          <p:nvPr/>
        </p:nvSpPr>
        <p:spPr>
          <a:xfrm>
            <a:off x="1917720" y="1414440"/>
            <a:ext cx="7981560" cy="3823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waitAllTasks</a:t>
            </a:r>
            <a:r>
              <a:rPr b="0" lang="en-US" sz="1400" spc="-1" strike="noStrike">
                <a:solidFill>
                  <a:srgbClr val="000000"/>
                </a:solidFill>
                <a:latin typeface="Times New Roman"/>
                <a:ea typeface="DejaVu Sans"/>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Waits until all the tasks that have been pushed to the runtime up to this point have finished.</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a:t>
            </a:r>
            <a:r>
              <a:rPr b="1" lang="en-US" sz="1400" spc="-1" strike="noStrike">
                <a:solidFill>
                  <a:srgbClr val="2a6099"/>
                </a:solidFill>
                <a:latin typeface="Times New Roman"/>
                <a:ea typeface="DejaVu Sans"/>
              </a:rPr>
              <a:t> waitRemain</a:t>
            </a:r>
            <a:r>
              <a:rPr b="0" lang="en-US" sz="1400" spc="-1" strike="noStrike">
                <a:solidFill>
                  <a:srgbClr val="000000"/>
                </a:solidFill>
                <a:latin typeface="Times New Roman"/>
                <a:ea typeface="DejaVu Sans"/>
              </a:rPr>
              <a:t>(const long int windowSize)</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Waits until the number of still unprocessed tasks becomes less than or equal to windowSize.</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a:t>
            </a:r>
            <a:r>
              <a:rPr b="1" lang="en-US" sz="1400" spc="-1" strike="noStrike">
                <a:solidFill>
                  <a:srgbClr val="2a6099"/>
                </a:solidFill>
                <a:latin typeface="Times New Roman"/>
                <a:ea typeface="DejaVu Sans"/>
              </a:rPr>
              <a:t> stopAllThreads</a:t>
            </a:r>
            <a:r>
              <a:rPr b="0" lang="en-US" sz="1400" spc="-1" strike="noStrike">
                <a:solidFill>
                  <a:srgbClr val="000000"/>
                </a:solidFill>
                <a:latin typeface="Times New Roman"/>
                <a:ea typeface="DejaVu Sans"/>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The method expects all tasks to have already finished, therefore you should always </a:t>
            </a:r>
            <a:endParaRPr b="0" lang="fr-CH" sz="1400" spc="-1" strike="noStrike">
              <a:latin typeface="Arial"/>
            </a:endParaRPr>
          </a:p>
          <a:p>
            <a:pPr lvl="2" marL="648000" indent="-216000">
              <a:lnSpc>
                <a:spcPct val="100000"/>
              </a:lnSpc>
              <a:buClr>
                <a:srgbClr val="000000"/>
              </a:buClr>
              <a:buSzPct val="45000"/>
              <a:buFont typeface="Wingdings" charset="2"/>
              <a:buChar char=""/>
            </a:pPr>
            <a:r>
              <a:rPr b="1" i="1" lang="en-US" sz="1400" spc="-1" strike="noStrike">
                <a:solidFill>
                  <a:srgbClr val="000000"/>
                </a:solidFill>
                <a:latin typeface="Times New Roman"/>
                <a:ea typeface="DejaVu Sans"/>
              </a:rPr>
              <a:t>call waitAllTasks() before</a:t>
            </a:r>
            <a:r>
              <a:rPr b="0" i="1" lang="en-US" sz="1400" spc="-1" strike="noStrike">
                <a:solidFill>
                  <a:srgbClr val="000000"/>
                </a:solidFill>
                <a:latin typeface="Times New Roman"/>
                <a:ea typeface="DejaVu Sans"/>
              </a:rPr>
              <a:t> calling this method.</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int </a:t>
            </a:r>
            <a:r>
              <a:rPr b="1" lang="en-US" sz="1400" spc="-1" strike="noStrike">
                <a:solidFill>
                  <a:srgbClr val="2a6099"/>
                </a:solidFill>
                <a:latin typeface="Times New Roman"/>
                <a:ea typeface="DejaVu Sans"/>
              </a:rPr>
              <a:t>getNbThreads</a:t>
            </a:r>
            <a:r>
              <a:rPr b="0" lang="en-US" sz="1400" spc="-1" strike="noStrike">
                <a:solidFill>
                  <a:srgbClr val="000000"/>
                </a:solidFill>
                <a:latin typeface="Times New Roman"/>
                <a:ea typeface="DejaVu Sans"/>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Returns the size of the runtime thread pool (in number of threads).</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generateDot</a:t>
            </a:r>
            <a:r>
              <a:rPr b="0" lang="en-US" sz="1400" spc="-1" strike="noStrike">
                <a:solidFill>
                  <a:srgbClr val="000000"/>
                </a:solidFill>
                <a:latin typeface="Times New Roman"/>
                <a:ea typeface="DejaVu Sans"/>
              </a:rPr>
              <a:t>(const std::string&amp; outputFilename, bool printAccesses)</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Generate the task graph corresponding to the execution in dot format.</a:t>
            </a:r>
            <a:endParaRPr b="0" lang="fr-CH" sz="1400" spc="-1" strike="noStrike">
              <a:latin typeface="Arial"/>
            </a:endParaRPr>
          </a:p>
        </p:txBody>
      </p:sp>
      <p:pic>
        <p:nvPicPr>
          <p:cNvPr id="124" name="" descr=""/>
          <p:cNvPicPr/>
          <p:nvPr/>
        </p:nvPicPr>
        <p:blipFill>
          <a:blip r:embed="rId1"/>
          <a:stretch/>
        </p:blipFill>
        <p:spPr>
          <a:xfrm>
            <a:off x="72360" y="1260000"/>
            <a:ext cx="1081800" cy="719280"/>
          </a:xfrm>
          <a:prstGeom prst="rect">
            <a:avLst/>
          </a:prstGeom>
          <a:ln w="0">
            <a:noFill/>
          </a:ln>
        </p:spPr>
      </p:pic>
      <p:pic>
        <p:nvPicPr>
          <p:cNvPr id="125" name="" descr=""/>
          <p:cNvPicPr/>
          <p:nvPr/>
        </p:nvPicPr>
        <p:blipFill>
          <a:blip r:embed="rId2"/>
          <a:stretch/>
        </p:blipFill>
        <p:spPr>
          <a:xfrm>
            <a:off x="46440" y="3456000"/>
            <a:ext cx="1788840" cy="1257120"/>
          </a:xfrm>
          <a:prstGeom prst="rect">
            <a:avLst/>
          </a:prstGeom>
          <a:ln w="108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4"/>
          <p:cNvSpPr/>
          <p:nvPr/>
        </p:nvSpPr>
        <p:spPr>
          <a:xfrm>
            <a:off x="3549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fr-CH" sz="2700" spc="-1" strike="noStrike">
              <a:latin typeface="Arial"/>
            </a:endParaRPr>
          </a:p>
        </p:txBody>
      </p:sp>
      <p:sp>
        <p:nvSpPr>
          <p:cNvPr id="127" name=""/>
          <p:cNvSpPr/>
          <p:nvPr/>
        </p:nvSpPr>
        <p:spPr>
          <a:xfrm>
            <a:off x="72000" y="1609200"/>
            <a:ext cx="9905400" cy="3672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The</a:t>
            </a:r>
            <a:r>
              <a:rPr b="1" lang="en-US" sz="1400" spc="-1" strike="noStrike">
                <a:solidFill>
                  <a:srgbClr val="000000"/>
                </a:solidFill>
                <a:latin typeface="Times New Roman"/>
                <a:ea typeface="DejaVu Sans"/>
              </a:rPr>
              <a:t> data dependency interface </a:t>
            </a:r>
            <a:r>
              <a:rPr b="0" lang="en-US" sz="1400" spc="-1" strike="noStrike">
                <a:solidFill>
                  <a:srgbClr val="000000"/>
                </a:solidFill>
                <a:latin typeface="Times New Roman"/>
                <a:ea typeface="DejaVu Sans"/>
              </a:rPr>
              <a:t>forms a collection of objects that can be used to express data dependencies.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a:p>
            <a:pPr marL="360000">
              <a:lnSpc>
                <a:spcPct val="100000"/>
              </a:lnSpc>
              <a:buNone/>
            </a:pPr>
            <a:r>
              <a:rPr b="1" lang="en-US" sz="1400" spc="-1" strike="noStrike">
                <a:solidFill>
                  <a:srgbClr val="000000"/>
                </a:solidFill>
                <a:latin typeface="Times New Roman"/>
                <a:ea typeface="DejaVu Sans"/>
              </a:rPr>
              <a:t>Scalar data</a:t>
            </a:r>
            <a:endParaRPr b="0" lang="fr-CH" sz="1400" spc="-1" strike="noStrike">
              <a:latin typeface="Arial"/>
            </a:endParaRPr>
          </a:p>
          <a:p>
            <a:pPr marL="360000">
              <a:lnSpc>
                <a:spcPct val="100000"/>
              </a:lnSpc>
              <a:buNone/>
            </a:pPr>
            <a:endParaRPr b="0" lang="fr-CH"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SpRead(</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//Reads are ordered by the runtime with respect to writes, maybe-writes, commutative writes and atomic writes.</a:t>
            </a:r>
            <a:endParaRPr b="0" lang="fr-CH" sz="1400" spc="-1" strike="noStrike">
              <a:latin typeface="Arial"/>
            </a:endParaRPr>
          </a:p>
          <a:p>
            <a:pPr algn="just">
              <a:lnSpc>
                <a:spcPct val="100000"/>
              </a:lnSpc>
              <a:buNone/>
            </a:pPr>
            <a:endParaRPr b="0" lang="fr-CH"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SpWrite</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//Specifies a write dependency on x indicating that the data x will be written to with 100% certainty. </a:t>
            </a:r>
            <a:endParaRPr b="0" lang="fr-CH" sz="1400" spc="-1" strike="noStrike">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Multiple successive write requests to given data x will be fulfilled one after the other in the orderthey were emitted in at runtime. Writes are ordered by the runtime with respect to reads, writes, maybe-writes, commutative writes and atomic writes.</a:t>
            </a:r>
            <a:endParaRPr b="0" lang="fr-CH" sz="1400" spc="-1" strike="noStrike">
              <a:latin typeface="Arial"/>
            </a:endParaRPr>
          </a:p>
          <a:p>
            <a:pPr algn="just">
              <a:lnSpc>
                <a:spcPct val="100000"/>
              </a:lnSpc>
              <a:buNone/>
            </a:pPr>
            <a:endParaRPr b="0" lang="fr-CH"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SpMaybeWrite</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//Specifies a maybe-write dependency indicating that the data x might be written to, i.e. it will not always be the case (writes might occur with a certain probability).</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8"/>
          <p:cNvSpPr/>
          <p:nvPr/>
        </p:nvSpPr>
        <p:spPr>
          <a:xfrm>
            <a:off x="3549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fr-CH" sz="2700" spc="-1" strike="noStrike">
              <a:latin typeface="Arial"/>
            </a:endParaRPr>
          </a:p>
        </p:txBody>
      </p:sp>
      <p:sp>
        <p:nvSpPr>
          <p:cNvPr id="129" name=""/>
          <p:cNvSpPr/>
          <p:nvPr/>
        </p:nvSpPr>
        <p:spPr>
          <a:xfrm>
            <a:off x="180000" y="2129400"/>
            <a:ext cx="9718560" cy="323388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SpCommutativeWrite</a:t>
            </a:r>
            <a:r>
              <a:rPr b="0" lang="en-US" sz="1400" spc="-1" strike="noStrike">
                <a:solidFill>
                  <a:srgbClr val="000000"/>
                </a:solidFill>
                <a:latin typeface="Times New Roman"/>
                <a:ea typeface="DejaVu Sans"/>
              </a:rPr>
              <a:t>(x)  </a:t>
            </a:r>
            <a:endParaRPr b="0" lang="fr-CH" sz="1400" spc="-1" strike="noStrike">
              <a:latin typeface="Arial"/>
            </a:endParaRPr>
          </a:p>
          <a:p>
            <a:pPr marL="216000" indent="-216000" algn="just">
              <a:lnSpc>
                <a:spcPct val="100000"/>
              </a:lnSpc>
              <a:buClr>
                <a:srgbClr val="000000"/>
              </a:buClr>
              <a:buSzPct val="45000"/>
              <a:buFont typeface="Wingdings" charset="2"/>
              <a:buChar char=""/>
            </a:pPr>
            <a:endParaRPr b="0" lang="fr-CH"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Multiple successive commutative write requests will be fulfilled one after the other in any order </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endParaRPr b="0" lang="fr-CH" sz="1400" spc="-1" strike="noStrike">
              <a:latin typeface="Arial"/>
            </a:endParaRPr>
          </a:p>
          <a:p>
            <a:pPr marL="216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SpAtomicWrite</a:t>
            </a:r>
            <a:r>
              <a:rPr b="0" lang="en-US" sz="1400" spc="-1" strike="noStrike">
                <a:solidFill>
                  <a:srgbClr val="000000"/>
                </a:solidFill>
                <a:latin typeface="Times New Roman"/>
                <a:ea typeface="DejaVu Sans"/>
              </a:rPr>
              <a:t>(x)</a:t>
            </a:r>
            <a:endParaRPr b="0" lang="fr-CH" sz="1400" spc="-1" strike="noStrike">
              <a:latin typeface="Arial"/>
            </a:endParaRPr>
          </a:p>
          <a:p>
            <a:pPr marL="216000" indent="-216000" algn="just">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	</a:t>
            </a:r>
            <a:endParaRPr b="0" lang="fr-CH"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Atomic write requests are always fulfilled by default, i.e. an atomic write request awr2 on data x immediately following another atomic write request awr1 on data x does not have to wait for awr1 to be fulfilled in order to be serviced. </a:t>
            </a:r>
            <a:endParaRPr b="0" lang="fr-CH" sz="1400" spc="-1" strike="noStrike">
              <a:latin typeface="Arial"/>
            </a:endParaRPr>
          </a:p>
          <a:p>
            <a:pPr algn="just">
              <a:lnSpc>
                <a:spcPct val="100000"/>
              </a:lnSpc>
              <a:buNone/>
            </a:pPr>
            <a:endParaRPr b="0" lang="fr-CH"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Multiple successive atomic writes will be performed in any order. The atomic writes will be committed to memory in whatever order they will be committed at runtime, the point is that the Specx runtime does not enforce an order on the atomic writes.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p:txBody>
      </p:sp>
      <p:pic>
        <p:nvPicPr>
          <p:cNvPr id="130" name="" descr=""/>
          <p:cNvPicPr/>
          <p:nvPr/>
        </p:nvPicPr>
        <p:blipFill>
          <a:blip r:embed="rId1"/>
          <a:stretch/>
        </p:blipFill>
        <p:spPr>
          <a:xfrm>
            <a:off x="72720" y="1260000"/>
            <a:ext cx="1081800" cy="719280"/>
          </a:xfrm>
          <a:prstGeom prst="rect">
            <a:avLst/>
          </a:prstGeom>
          <a:ln w="0">
            <a:noFill/>
          </a:ln>
        </p:spPr>
      </p:pic>
      <p:pic>
        <p:nvPicPr>
          <p:cNvPr id="131" name="" descr=""/>
          <p:cNvPicPr/>
          <p:nvPr/>
        </p:nvPicPr>
        <p:blipFill>
          <a:blip r:embed="rId2"/>
          <a:stretch/>
        </p:blipFill>
        <p:spPr>
          <a:xfrm>
            <a:off x="7826400" y="2161800"/>
            <a:ext cx="1893600" cy="10782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6"/>
          <p:cNvSpPr/>
          <p:nvPr/>
        </p:nvSpPr>
        <p:spPr>
          <a:xfrm>
            <a:off x="3549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fr-CH" sz="2700" spc="-1" strike="noStrike">
              <a:latin typeface="Arial"/>
            </a:endParaRPr>
          </a:p>
        </p:txBody>
      </p:sp>
      <p:sp>
        <p:nvSpPr>
          <p:cNvPr id="133" name=""/>
          <p:cNvSpPr/>
          <p:nvPr/>
        </p:nvSpPr>
        <p:spPr>
          <a:xfrm>
            <a:off x="257400" y="1349280"/>
            <a:ext cx="9533520" cy="3797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000000"/>
                </a:solidFill>
                <a:latin typeface="Times New Roman"/>
                <a:ea typeface="DejaVu Sans"/>
              </a:rPr>
              <a:t>Non scalar data</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We also provide analogous contructors for aggregates of data values from arrays :</a:t>
            </a:r>
            <a:endParaRPr b="0" lang="fr-CH" sz="1400" spc="-1" strike="noStrike">
              <a:latin typeface="Arial"/>
            </a:endParaRPr>
          </a:p>
          <a:p>
            <a:pPr>
              <a:lnSpc>
                <a:spcPct val="100000"/>
              </a:lnSpc>
              <a:buNone/>
            </a:pPr>
            <a:endParaRPr b="0" lang="fr-CH"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SpReadArray </a:t>
            </a:r>
            <a:r>
              <a:rPr b="0" lang="en-US" sz="1400" spc="-1" strike="noStrike">
                <a:solidFill>
                  <a:srgbClr val="000000"/>
                </a:solidFill>
                <a:latin typeface="Times New Roman"/>
                <a:ea typeface="DejaVu Sans"/>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SpWriteArray  </a:t>
            </a:r>
            <a:r>
              <a:rPr b="0" lang="en-US" sz="1400" spc="-1" strike="noStrike">
                <a:solidFill>
                  <a:srgbClr val="000000"/>
                </a:solidFill>
                <a:latin typeface="Times New Roman"/>
                <a:ea typeface="DejaVu Sans"/>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SpMaybeWriteArray  </a:t>
            </a:r>
            <a:r>
              <a:rPr b="0" lang="en-US" sz="1400" spc="-1" strike="noStrike">
                <a:solidFill>
                  <a:srgbClr val="000000"/>
                </a:solidFill>
                <a:latin typeface="Times New Roman"/>
                <a:ea typeface="DejaVu Sans"/>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SpCommutativeWriteArray  </a:t>
            </a:r>
            <a:r>
              <a:rPr b="0" lang="en-US" sz="1400" spc="-1" strike="noStrike">
                <a:solidFill>
                  <a:srgbClr val="000000"/>
                </a:solidFill>
                <a:latin typeface="Times New Roman"/>
                <a:ea typeface="DejaVu Sans"/>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SpAtomicWriteArray </a:t>
            </a:r>
            <a:r>
              <a:rPr b="0" lang="en-US" sz="1400" spc="-1" strike="noStrike">
                <a:solidFill>
                  <a:srgbClr val="000000"/>
                </a:solidFill>
                <a:latin typeface="Times New Roman"/>
                <a:ea typeface="DejaVu Sans"/>
              </a:rPr>
              <a:t>             (&lt;XTy&gt; *x, &lt;ViewTy&gt; view)</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1" lang="en-US" sz="1400" spc="-1" strike="noStrike">
                <a:solidFill>
                  <a:srgbClr val="000000"/>
                </a:solidFill>
                <a:latin typeface="Times New Roman"/>
                <a:ea typeface="DejaVu Sans"/>
              </a:rPr>
              <a:t>Wrapper objects for callables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We provide two wrapper objects for callables whose purpose is to tag a callable to inform the runtime system of whether it should interpret the given callable as CPU or GPU code:</a:t>
            </a:r>
            <a:endParaRPr b="0" lang="fr-CH" sz="1400" spc="-1" strike="noStrike">
              <a:latin typeface="Arial"/>
            </a:endParaRPr>
          </a:p>
          <a:p>
            <a:pPr>
              <a:lnSpc>
                <a:spcPct val="100000"/>
              </a:lnSpc>
              <a:buNone/>
            </a:pPr>
            <a:endParaRPr b="0" lang="fr-CH"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SpCpuCode         </a:t>
            </a:r>
            <a:r>
              <a:rPr b="0" lang="en-US" sz="1400" spc="-1" strike="noStrike">
                <a:solidFill>
                  <a:srgbClr val="000000"/>
                </a:solidFill>
                <a:latin typeface="Times New Roman"/>
                <a:ea typeface="DejaVu Sans"/>
              </a:rPr>
              <a:t>                     (&lt;CallableTy&gt; c)</a:t>
            </a:r>
            <a:endParaRPr b="0" lang="fr-CH"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SpGpuCode      </a:t>
            </a:r>
            <a:r>
              <a:rPr b="0" lang="en-US" sz="1400" spc="-1" strike="noStrike">
                <a:solidFill>
                  <a:srgbClr val="000000"/>
                </a:solidFill>
                <a:latin typeface="Times New Roman"/>
                <a:ea typeface="DejaVu Sans"/>
              </a:rPr>
              <a:t>                        (&lt;CallableTy&gt; c)</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5"/>
          <p:cNvSpPr/>
          <p:nvPr/>
        </p:nvSpPr>
        <p:spPr>
          <a:xfrm>
            <a:off x="3549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Task Viewer Interface </a:t>
            </a:r>
            <a:endParaRPr b="0" lang="fr-CH" sz="2700" spc="-1" strike="noStrike">
              <a:latin typeface="Arial"/>
            </a:endParaRPr>
          </a:p>
        </p:txBody>
      </p:sp>
      <p:sp>
        <p:nvSpPr>
          <p:cNvPr id="135" name=""/>
          <p:cNvSpPr/>
          <p:nvPr/>
        </p:nvSpPr>
        <p:spPr>
          <a:xfrm>
            <a:off x="278280" y="1620000"/>
            <a:ext cx="638028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Main methods available on task objects returned by task calls</a:t>
            </a:r>
            <a:endParaRPr b="0" lang="fr-CH" sz="1400" spc="-1" strike="noStrike">
              <a:latin typeface="Arial"/>
            </a:endParaRPr>
          </a:p>
        </p:txBody>
      </p:sp>
      <p:sp>
        <p:nvSpPr>
          <p:cNvPr id="136" name=""/>
          <p:cNvSpPr/>
          <p:nvPr/>
        </p:nvSpPr>
        <p:spPr>
          <a:xfrm>
            <a:off x="948240" y="2124000"/>
            <a:ext cx="8950320" cy="2251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400" spc="-1" strike="noStrike">
                <a:solidFill>
                  <a:srgbClr val="000000"/>
                </a:solidFill>
                <a:latin typeface="Times New Roman"/>
                <a:ea typeface="DejaVu Sans"/>
              </a:rPr>
              <a:t>bool </a:t>
            </a:r>
            <a:r>
              <a:rPr b="1" lang="en-US" sz="1400" spc="-1" strike="noStrike">
                <a:solidFill>
                  <a:srgbClr val="2a6099"/>
                </a:solidFill>
                <a:latin typeface="Times New Roman"/>
                <a:ea typeface="DejaVu Sans"/>
              </a:rPr>
              <a:t>isOver</a:t>
            </a:r>
            <a:r>
              <a:rPr b="1" lang="en-US" sz="1400" spc="-1" strike="noStrike">
                <a:solidFill>
                  <a:srgbClr val="000000"/>
                </a:solidFill>
                <a:latin typeface="Times New Roman"/>
                <a:ea typeface="DejaVu Sans"/>
              </a:rPr>
              <a:t>()      </a:t>
            </a:r>
            <a:r>
              <a:rPr b="1"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/Returns true if the task has finished executing.</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wait</a:t>
            </a:r>
            <a:r>
              <a:rPr b="1" lang="en-US" sz="1400" spc="-1" strike="noStrike">
                <a:solidFill>
                  <a:srgbClr val="000000"/>
                </a:solidFill>
                <a:latin typeface="Times New Roman"/>
                <a:ea typeface="DejaVu Sans"/>
              </a:rPr>
              <a:t>(</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//This method is a blocking call which waits until the task is finished.</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solidFill>
                  <a:srgbClr val="000000"/>
                </a:solidFill>
                <a:latin typeface="Times New Roman"/>
                <a:ea typeface="DejaVu Sans"/>
              </a:rPr>
              <a:t>&lt;ReturnType&gt; </a:t>
            </a:r>
            <a:r>
              <a:rPr b="1" lang="en-US" sz="1400" spc="-1" strike="noStrike">
                <a:solidFill>
                  <a:srgbClr val="2a6099"/>
                </a:solidFill>
                <a:latin typeface="Times New Roman"/>
                <a:ea typeface="DejaVu Sans"/>
              </a:rPr>
              <a:t>getValue</a:t>
            </a:r>
            <a:r>
              <a:rPr b="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This method is a blocking call which retrieves the result value of the task.</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setTaskName</a:t>
            </a:r>
            <a:r>
              <a:rPr b="1" lang="en-US" sz="1400" spc="-1" strike="noStrike">
                <a:solidFill>
                  <a:srgbClr val="000000"/>
                </a:solidFill>
                <a:latin typeface="Times New Roman"/>
                <a:ea typeface="DejaVu Sans"/>
              </a:rPr>
              <a:t>(const std::string&amp; inTaskName)</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//Assigns the name in TaskName to the task. </a:t>
            </a:r>
            <a:endParaRPr b="0" lang="fr-CH" sz="1400" spc="-1" strike="noStrike">
              <a:latin typeface="Arial"/>
            </a:endParaRPr>
          </a:p>
          <a:p>
            <a:pPr algn="just">
              <a:lnSpc>
                <a:spcPct val="100000"/>
              </a:lnSpc>
              <a:buNone/>
            </a:pPr>
            <a:r>
              <a:rPr b="0"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This change will be reflected in debug printouts, task graph</a:t>
            </a:r>
            <a:endParaRPr b="0" lang="fr-CH" sz="1400" spc="-1" strike="noStrike">
              <a:latin typeface="Arial"/>
            </a:endParaRPr>
          </a:p>
          <a:p>
            <a:pPr algn="just">
              <a:lnSpc>
                <a:spcPct val="100000"/>
              </a:lnSpc>
              <a:buNone/>
            </a:pPr>
            <a:r>
              <a:rPr b="0"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and trace generation output.</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solidFill>
                  <a:srgbClr val="000000"/>
                </a:solidFill>
                <a:latin typeface="Times New Roman"/>
                <a:ea typeface="DejaVu Sans"/>
              </a:rPr>
              <a:t>std::string </a:t>
            </a:r>
            <a:r>
              <a:rPr b="1" lang="en-US" sz="1400" spc="-1" strike="noStrike">
                <a:solidFill>
                  <a:srgbClr val="2a6099"/>
                </a:solidFill>
                <a:latin typeface="Times New Roman"/>
                <a:ea typeface="DejaVu Sans"/>
              </a:rPr>
              <a:t>getTaskName</a:t>
            </a:r>
            <a:r>
              <a:rPr b="1" lang="en-US" sz="1400" spc="-1" strike="noStrike">
                <a:solidFill>
                  <a:srgbClr val="000000"/>
                </a:solidFill>
                <a:latin typeface="Times New Roman"/>
                <a:ea typeface="DejaVu Sans"/>
              </a:rPr>
              <a:t>()</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//Retrieves the name of the task.</a:t>
            </a:r>
            <a:endParaRPr b="0" lang="fr-CH" sz="1400" spc="-1" strike="noStrike">
              <a:latin typeface="Arial"/>
            </a:endParaRPr>
          </a:p>
        </p:txBody>
      </p:sp>
      <p:sp>
        <p:nvSpPr>
          <p:cNvPr id="137" name=""/>
          <p:cNvSpPr/>
          <p:nvPr/>
        </p:nvSpPr>
        <p:spPr>
          <a:xfrm>
            <a:off x="344520" y="4824000"/>
            <a:ext cx="872604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400" spc="-1" strike="noStrike">
                <a:solidFill>
                  <a:srgbClr val="000000"/>
                </a:solidFill>
                <a:latin typeface="Times New Roman"/>
                <a:ea typeface="DejaVu Sans"/>
              </a:rPr>
              <a:t>Nota: Speculative versions of tasks will have an apostrophe appended to their name.</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
          <p:cNvSpPr/>
          <p:nvPr/>
        </p:nvSpPr>
        <p:spPr>
          <a:xfrm>
            <a:off x="2628000" y="3276360"/>
            <a:ext cx="5229360" cy="710640"/>
          </a:xfrm>
          <a:prstGeom prst="rect">
            <a:avLst/>
          </a:prstGeom>
          <a:noFill/>
          <a:ln w="10800">
            <a:noFill/>
          </a:ln>
        </p:spPr>
        <p:style>
          <a:lnRef idx="0"/>
          <a:fillRef idx="0"/>
          <a:effectRef idx="0"/>
          <a:fontRef idx="minor"/>
        </p:style>
        <p:txBody>
          <a:bodyPr lIns="90000" rIns="90000" tIns="45000" bIns="45000" anchor="ctr">
            <a:noAutofit/>
          </a:bodyPr>
          <a:p>
            <a:pPr algn="ctr">
              <a:lnSpc>
                <a:spcPct val="115000"/>
              </a:lnSpc>
              <a:spcAft>
                <a:spcPts val="1236"/>
              </a:spcAft>
              <a:buNone/>
            </a:pPr>
            <a:r>
              <a:rPr b="1" lang="fr-CH" sz="2200" spc="-1" strike="noStrike">
                <a:solidFill>
                  <a:srgbClr val="c9211e"/>
                </a:solidFill>
                <a:latin typeface="Liberation Serif;Times New Roman"/>
                <a:ea typeface="Songti SC"/>
              </a:rPr>
              <a:t>E</a:t>
            </a:r>
            <a:r>
              <a:rPr b="1" lang="fr-CH" sz="2200" spc="-1" strike="noStrike">
                <a:solidFill>
                  <a:srgbClr val="000000"/>
                </a:solidFill>
                <a:latin typeface="Liberation Serif;Times New Roman"/>
                <a:ea typeface="Songti SC"/>
              </a:rPr>
              <a:t>xamples</a:t>
            </a:r>
            <a:endParaRPr b="0" lang="fr-CH" sz="2200" spc="-1" strike="noStrike">
              <a:latin typeface="Arial"/>
            </a:endParaRPr>
          </a:p>
          <a:p>
            <a:pPr algn="ctr">
              <a:lnSpc>
                <a:spcPct val="115000"/>
              </a:lnSpc>
              <a:spcAft>
                <a:spcPts val="1236"/>
              </a:spcAft>
              <a:buNone/>
            </a:pPr>
            <a:endParaRPr b="0" lang="fr-CH" sz="2200" spc="-1" strike="noStrike">
              <a:latin typeface="Arial"/>
            </a:endParaRPr>
          </a:p>
          <a:p>
            <a:pPr algn="ctr">
              <a:lnSpc>
                <a:spcPct val="115000"/>
              </a:lnSpc>
              <a:spcAft>
                <a:spcPts val="1236"/>
              </a:spcAft>
              <a:buNone/>
            </a:pPr>
            <a:endParaRPr b="0" lang="fr-CH" sz="2000" spc="-1" strike="noStrike">
              <a:latin typeface="Arial"/>
            </a:endParaRPr>
          </a:p>
        </p:txBody>
      </p:sp>
      <p:pic>
        <p:nvPicPr>
          <p:cNvPr id="139" name="" descr=""/>
          <p:cNvPicPr/>
          <p:nvPr/>
        </p:nvPicPr>
        <p:blipFill>
          <a:blip r:embed="rId1"/>
          <a:stretch/>
        </p:blipFill>
        <p:spPr>
          <a:xfrm>
            <a:off x="2412000" y="2484360"/>
            <a:ext cx="1418040" cy="1401840"/>
          </a:xfrm>
          <a:prstGeom prst="rect">
            <a:avLst/>
          </a:prstGeom>
          <a:ln w="0">
            <a:noFill/>
          </a:ln>
        </p:spPr>
      </p:pic>
      <p:pic>
        <p:nvPicPr>
          <p:cNvPr id="140" name="" descr=""/>
          <p:cNvPicPr/>
          <p:nvPr/>
        </p:nvPicPr>
        <p:blipFill>
          <a:blip r:embed="rId2"/>
          <a:stretch/>
        </p:blipFill>
        <p:spPr>
          <a:xfrm>
            <a:off x="7325640" y="2509920"/>
            <a:ext cx="1161720" cy="1112400"/>
          </a:xfrm>
          <a:prstGeom prst="rect">
            <a:avLst/>
          </a:prstGeom>
          <a:ln w="0">
            <a:noFill/>
          </a:ln>
        </p:spPr>
      </p:pic>
      <p:pic>
        <p:nvPicPr>
          <p:cNvPr id="141" name="Cycles- 3" descr=""/>
          <p:cNvPicPr/>
          <p:nvPr/>
        </p:nvPicPr>
        <p:blipFill>
          <a:blip r:embed="rId3"/>
          <a:stretch/>
        </p:blipFill>
        <p:spPr>
          <a:xfrm>
            <a:off x="7063560" y="2193840"/>
            <a:ext cx="1707480" cy="16815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3"/>
          <p:cNvSpPr/>
          <p:nvPr/>
        </p:nvSpPr>
        <p:spPr>
          <a:xfrm>
            <a:off x="3495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Heap Buffer</a:t>
            </a:r>
            <a:endParaRPr b="0" lang="fr-CH" sz="2700" spc="-1" strike="noStrike">
              <a:latin typeface="Arial"/>
            </a:endParaRPr>
          </a:p>
        </p:txBody>
      </p:sp>
      <p:pic>
        <p:nvPicPr>
          <p:cNvPr id="143" name="" descr=""/>
          <p:cNvPicPr/>
          <p:nvPr/>
        </p:nvPicPr>
        <p:blipFill>
          <a:blip r:embed="rId1"/>
          <a:stretch/>
        </p:blipFill>
        <p:spPr>
          <a:xfrm>
            <a:off x="8989560" y="61200"/>
            <a:ext cx="1014840" cy="1014840"/>
          </a:xfrm>
          <a:prstGeom prst="rect">
            <a:avLst/>
          </a:prstGeom>
          <a:ln w="0">
            <a:noFill/>
          </a:ln>
        </p:spPr>
      </p:pic>
      <p:sp>
        <p:nvSpPr>
          <p:cNvPr id="144" name=""/>
          <p:cNvSpPr/>
          <p:nvPr/>
        </p:nvSpPr>
        <p:spPr>
          <a:xfrm>
            <a:off x="147240" y="1203840"/>
            <a:ext cx="4640040" cy="4159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808080"/>
                </a:solidFill>
                <a:latin typeface="Times New Roman"/>
                <a:ea typeface="DejaVu Sans"/>
              </a:rPr>
              <a:t>#include &lt;iostream&gt;</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"Data/SpDataAccessMode.hpp"</a:t>
            </a: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"Utils/SpUtils.hpp"</a:t>
            </a: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"Task/SpTask.hpp"</a:t>
            </a: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"Legacy/SpRuntime.hpp"</a:t>
            </a: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"Utils/SpBufferDataView.hpp"</a:t>
            </a: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"Utils/SpHeapBuffer.hpp"</a:t>
            </a: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"Utils/small_vector.hpp"</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int main(){</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const int NumThreads =</a:t>
            </a:r>
            <a:r>
              <a:rPr b="1" lang="en-US" sz="1000" spc="-1" strike="noStrike">
                <a:solidFill>
                  <a:srgbClr val="ff0000"/>
                </a:solidFill>
                <a:latin typeface="Times New Roman"/>
                <a:ea typeface="DejaVu Sans"/>
              </a:rPr>
              <a:t> SpUtils::DefaultNumThreads</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ff0000"/>
                </a:solidFill>
                <a:latin typeface="Times New Roman"/>
                <a:ea typeface="DejaVu Sans"/>
              </a:rPr>
              <a:t>SpRuntime</a:t>
            </a:r>
            <a:r>
              <a:rPr b="0" lang="en-US" sz="1000" spc="-1" strike="noStrike">
                <a:solidFill>
                  <a:srgbClr val="000000"/>
                </a:solidFill>
                <a:latin typeface="Times New Roman"/>
                <a:ea typeface="DejaVu Sans"/>
              </a:rPr>
              <a:t> runtime(NumThreads);</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ff0000"/>
                </a:solidFill>
                <a:latin typeface="Times New Roman"/>
                <a:ea typeface="DejaVu Sans"/>
              </a:rPr>
              <a:t>SpHeapBuffer&lt;small_vector&lt;int&gt;&gt;</a:t>
            </a:r>
            <a:r>
              <a:rPr b="0" lang="en-US" sz="1000" spc="-1" strike="noStrike">
                <a:solidFill>
                  <a:srgbClr val="000000"/>
                </a:solidFill>
                <a:latin typeface="Times New Roman"/>
                <a:ea typeface="DejaVu Sans"/>
              </a:rPr>
              <a:t> heapBuffer;</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for(int idx = 0 ; idx &lt; 5 ; ++idx){</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auto vectorBuffer = heapBuffer.getNewBuffer();</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runtime.task</a:t>
            </a:r>
            <a:r>
              <a:rPr b="0" lang="en-US" sz="1000" spc="-1" strike="noStrike">
                <a:solidFill>
                  <a:srgbClr val="000000"/>
                </a:solidFill>
                <a:latin typeface="Times New Roman"/>
                <a:ea typeface="DejaVu Sans"/>
              </a:rPr>
              <a:t>(</a:t>
            </a:r>
            <a:r>
              <a:rPr b="1" lang="en-US" sz="1000" spc="-1" strike="noStrike">
                <a:solidFill>
                  <a:srgbClr val="ff0000"/>
                </a:solidFill>
                <a:latin typeface="Times New Roman"/>
                <a:ea typeface="DejaVu Sans"/>
              </a:rPr>
              <a:t>SpWrite</a:t>
            </a:r>
            <a:r>
              <a:rPr b="0" lang="en-US" sz="1000" spc="-1" strike="noStrike">
                <a:solidFill>
                  <a:srgbClr val="000000"/>
                </a:solidFill>
                <a:latin typeface="Times New Roman"/>
                <a:ea typeface="DejaVu Sans"/>
              </a:rPr>
              <a:t>(vectorBuffer.getDataDep()),</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[](SpDataBuffer&lt;small_vector&lt;int&gt;&gt; /*vector*/){</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for(int idxSub = 0 ; idxSub &lt; 3 ; ++idxSub){</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runtime.task</a:t>
            </a:r>
            <a:r>
              <a:rPr b="0" lang="en-US" sz="1000" spc="-1" strike="noStrike">
                <a:solidFill>
                  <a:srgbClr val="000000"/>
                </a:solidFill>
                <a:latin typeface="Times New Roman"/>
                <a:ea typeface="DejaVu Sans"/>
              </a:rPr>
              <a:t>(</a:t>
            </a:r>
            <a:r>
              <a:rPr b="1" lang="en-US" sz="1000" spc="-1" strike="noStrike">
                <a:solidFill>
                  <a:srgbClr val="ff0000"/>
                </a:solidFill>
                <a:latin typeface="Times New Roman"/>
                <a:ea typeface="DejaVu Sans"/>
              </a:rPr>
              <a:t>SpRead</a:t>
            </a:r>
            <a:r>
              <a:rPr b="0" lang="en-US" sz="1000" spc="-1" strike="noStrike">
                <a:solidFill>
                  <a:srgbClr val="000000"/>
                </a:solidFill>
                <a:latin typeface="Times New Roman"/>
                <a:ea typeface="DejaVu Sans"/>
              </a:rPr>
              <a:t>(vectorBuffer.getDataDep()),</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[](const </a:t>
            </a:r>
            <a:r>
              <a:rPr b="1" lang="en-US" sz="1000" spc="-1" strike="noStrike">
                <a:solidFill>
                  <a:srgbClr val="c9211e"/>
                </a:solidFill>
                <a:latin typeface="Times New Roman"/>
                <a:ea typeface="DejaVu Sans"/>
              </a:rPr>
              <a:t>SpDataBuffer</a:t>
            </a:r>
            <a:r>
              <a:rPr b="0" lang="en-US" sz="1000" spc="-1" strike="noStrike">
                <a:solidFill>
                  <a:srgbClr val="000000"/>
                </a:solidFill>
                <a:latin typeface="Times New Roman"/>
                <a:ea typeface="DejaVu Sans"/>
              </a:rPr>
              <a:t>&lt;small_vector&lt;int&gt;&gt; /*vector*/){</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p:txBody>
      </p:sp>
      <p:sp>
        <p:nvSpPr>
          <p:cNvPr id="145" name=""/>
          <p:cNvSpPr/>
          <p:nvPr/>
        </p:nvSpPr>
        <p:spPr>
          <a:xfrm>
            <a:off x="5076000" y="3600000"/>
            <a:ext cx="4640040" cy="1770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runtime.waitAllTasks</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runtime.stopAllThread</a:t>
            </a:r>
            <a:r>
              <a:rPr b="0" lang="en-US" sz="1000" spc="-1" strike="noStrike">
                <a:solidFill>
                  <a:srgbClr val="000000"/>
                </a:solidFill>
                <a:latin typeface="Times New Roman"/>
                <a:ea typeface="DejaVu Sans"/>
              </a:rPr>
              <a:t>s();</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We generate the task graph corresponding to the execution </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runtime.generateDot</a:t>
            </a:r>
            <a:r>
              <a:rPr b="0" lang="en-US" sz="1000" spc="-1" strike="noStrike">
                <a:solidFill>
                  <a:srgbClr val="000000"/>
                </a:solidFill>
                <a:latin typeface="Times New Roman"/>
                <a:ea typeface="DejaVu Sans"/>
              </a:rPr>
              <a:t>("Result.dot", true);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We generate an Svg trace of the execution</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runtime.generateTrace</a:t>
            </a:r>
            <a:r>
              <a:rPr b="0" lang="en-US" sz="1000" spc="-1" strike="noStrike">
                <a:solidFill>
                  <a:srgbClr val="000000"/>
                </a:solidFill>
                <a:latin typeface="Times New Roman"/>
                <a:ea typeface="DejaVu Sans"/>
              </a:rPr>
              <a:t>("Result.svg");</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return 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p:txBody>
      </p:sp>
      <p:pic>
        <p:nvPicPr>
          <p:cNvPr id="146" name="" descr=""/>
          <p:cNvPicPr/>
          <p:nvPr/>
        </p:nvPicPr>
        <p:blipFill>
          <a:blip r:embed="rId2"/>
          <a:stretch/>
        </p:blipFill>
        <p:spPr>
          <a:xfrm>
            <a:off x="5184000" y="1260000"/>
            <a:ext cx="4679280" cy="2339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4"/>
          <p:cNvSpPr/>
          <p:nvPr/>
        </p:nvSpPr>
        <p:spPr>
          <a:xfrm>
            <a:off x="344160" y="22644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Speculation Model </a:t>
            </a:r>
            <a:endParaRPr b="0" lang="fr-CH" sz="2700" spc="-1" strike="noStrike">
              <a:latin typeface="Arial"/>
            </a:endParaRPr>
          </a:p>
        </p:txBody>
      </p:sp>
      <p:pic>
        <p:nvPicPr>
          <p:cNvPr id="148" name="" descr=""/>
          <p:cNvPicPr/>
          <p:nvPr/>
        </p:nvPicPr>
        <p:blipFill>
          <a:blip r:embed="rId1"/>
          <a:stretch/>
        </p:blipFill>
        <p:spPr>
          <a:xfrm>
            <a:off x="8984160" y="61560"/>
            <a:ext cx="1014840" cy="1014840"/>
          </a:xfrm>
          <a:prstGeom prst="rect">
            <a:avLst/>
          </a:prstGeom>
          <a:ln w="0">
            <a:noFill/>
          </a:ln>
        </p:spPr>
      </p:pic>
      <p:sp>
        <p:nvSpPr>
          <p:cNvPr id="149" name=""/>
          <p:cNvSpPr/>
          <p:nvPr/>
        </p:nvSpPr>
        <p:spPr>
          <a:xfrm>
            <a:off x="180000" y="1203120"/>
            <a:ext cx="4499280" cy="429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808080"/>
                </a:solidFill>
                <a:latin typeface="Times New Roman"/>
                <a:ea typeface="DejaVu Sans"/>
              </a:rPr>
              <a:t>#include "Task/SpPriority.hpp"</a:t>
            </a: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"Task/SpProbability.hpp"</a:t>
            </a:r>
            <a:endParaRPr b="0" lang="fr-CH" sz="1000" spc="-1" strike="noStrike">
              <a:latin typeface="Arial"/>
            </a:endParaRPr>
          </a:p>
          <a:p>
            <a:pPr>
              <a:lnSpc>
                <a:spcPct val="100000"/>
              </a:lnSpc>
              <a:buNone/>
            </a:pPr>
            <a:r>
              <a:rPr b="0" lang="en-US" sz="1000" spc="-1" strike="noStrike">
                <a:solidFill>
                  <a:srgbClr val="808080"/>
                </a:solidFill>
                <a:latin typeface="Times New Roman"/>
                <a:ea typeface="DejaVu Sans"/>
              </a:rPr>
              <a:t>#include "Legacy/SpRuntime.hpp" ……….</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[[maybe_unused]] const size_t seedSpeculationSuccess = 42;</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[[maybe_unused]] const size_t seedSpeculationFailure = 0;</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const size_t seed = </a:t>
            </a:r>
            <a:r>
              <a:rPr b="1" lang="en-US" sz="1000" spc="-1" strike="noStrike">
                <a:solidFill>
                  <a:srgbClr val="bf0041"/>
                </a:solidFill>
                <a:latin typeface="Times New Roman"/>
                <a:ea typeface="DejaVu Sans"/>
              </a:rPr>
              <a:t>seedSpeculationSuccess;</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int main([[maybe_unused]] int argc, [[maybe_unused]] char *argv[]){</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First we instantiate a runtime object and we specify that the runtime should use</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speculation model 2.</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/const int NumThreads = SpUtils::DefaultNumThreads();</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//SpRuntime runtime(NumThreads);</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1" lang="en-US" sz="1000" spc="-1" strike="noStrike">
                <a:solidFill>
                  <a:srgbClr val="ff0000"/>
                </a:solidFill>
                <a:latin typeface="Times New Roman"/>
                <a:ea typeface="DejaVu Sans"/>
              </a:rPr>
              <a:t>    </a:t>
            </a:r>
            <a:r>
              <a:rPr b="1" lang="en-US" sz="1000" spc="-1" strike="noStrike">
                <a:solidFill>
                  <a:srgbClr val="ff0000"/>
                </a:solidFill>
                <a:latin typeface="Times New Roman"/>
                <a:ea typeface="DejaVu Sans"/>
              </a:rPr>
              <a:t>SpRuntim</a:t>
            </a:r>
            <a:r>
              <a:rPr b="0" lang="en-US" sz="1000" spc="-1" strike="noStrike">
                <a:solidFill>
                  <a:srgbClr val="000000"/>
                </a:solidFill>
                <a:latin typeface="Times New Roman"/>
                <a:ea typeface="DejaVu Sans"/>
              </a:rPr>
              <a:t>e&lt;</a:t>
            </a:r>
            <a:r>
              <a:rPr b="0" lang="en-US" sz="1000" spc="-1" strike="noStrike">
                <a:solidFill>
                  <a:srgbClr val="bf0041"/>
                </a:solidFill>
                <a:latin typeface="Times New Roman"/>
                <a:ea typeface="DejaVu Sans"/>
              </a:rPr>
              <a:t>SpSpeculativeModel::SP_MODEL_3</a:t>
            </a:r>
            <a:r>
              <a:rPr b="0" lang="en-US" sz="1000" spc="-1" strike="noStrike">
                <a:solidFill>
                  <a:srgbClr val="000000"/>
                </a:solidFill>
                <a:latin typeface="Times New Roman"/>
                <a:ea typeface="DejaVu Sans"/>
              </a:rPr>
              <a:t>&gt; runtime;</a:t>
            </a:r>
            <a:endParaRPr b="0" lang="fr-CH" sz="1000" spc="-1" strike="noStrike">
              <a:latin typeface="Arial"/>
            </a:endParaRPr>
          </a:p>
          <a:p>
            <a:pPr>
              <a:lnSpc>
                <a:spcPct val="100000"/>
              </a:lnSpc>
              <a:buNone/>
            </a:pPr>
            <a:endParaRPr b="0" lang="fr-CH" sz="1000" spc="-1" strike="noStrike">
              <a:latin typeface="Arial"/>
            </a:endParaRPr>
          </a:p>
          <a:p>
            <a:pPr algn="just">
              <a:lnSpc>
                <a:spcPct val="100000"/>
              </a:lnSpc>
              <a:buNone/>
            </a:pPr>
            <a:r>
              <a:rPr b="0" lang="en-US" sz="1000" spc="-1" strike="noStrike">
                <a:solidFill>
                  <a:srgbClr val="666666"/>
                </a:solidFill>
                <a:latin typeface="Times New Roman"/>
                <a:ea typeface="DejaVu Sans"/>
              </a:rPr>
              <a:t>// Next we set a predicate that will be called by the runtime each time a speculative </a:t>
            </a:r>
            <a:endParaRPr b="0" lang="fr-CH" sz="1000" spc="-1" strike="noStrike">
              <a:latin typeface="Arial"/>
            </a:endParaRPr>
          </a:p>
          <a:p>
            <a:pPr algn="just">
              <a:lnSpc>
                <a:spcPct val="100000"/>
              </a:lnSpc>
              <a:buNone/>
            </a:pPr>
            <a:r>
              <a:rPr b="0" lang="en-US" sz="1000" spc="-1" strike="noStrike">
                <a:solidFill>
                  <a:srgbClr val="666666"/>
                </a:solidFill>
                <a:latin typeface="Times New Roman"/>
                <a:ea typeface="DejaVu Sans"/>
              </a:rPr>
              <a:t>// task becomes ready to run. It is used to decide if the speculative task should be </a:t>
            </a:r>
            <a:endParaRPr b="0" lang="fr-CH" sz="1000" spc="-1" strike="noStrike">
              <a:latin typeface="Arial"/>
            </a:endParaRPr>
          </a:p>
          <a:p>
            <a:pPr algn="just">
              <a:lnSpc>
                <a:spcPct val="100000"/>
              </a:lnSpc>
              <a:buNone/>
            </a:pPr>
            <a:r>
              <a:rPr b="0" lang="en-US" sz="1000" spc="-1" strike="noStrike">
                <a:solidFill>
                  <a:srgbClr val="666666"/>
                </a:solidFill>
                <a:latin typeface="Times New Roman"/>
                <a:ea typeface="DejaVu Sans"/>
              </a:rPr>
              <a:t>// allowed to run.</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runtime.setSpeculationTest</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[]([[maybe_unused]] const int nbReadyTasks,</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[[maybe_unused]] const SpProbability&amp; meanProbability) -&gt; bool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return true; </a:t>
            </a:r>
            <a:r>
              <a:rPr b="0" lang="en-US" sz="1000" spc="-1" strike="noStrike">
                <a:solidFill>
                  <a:srgbClr val="666666"/>
                </a:solidFill>
                <a:latin typeface="Times New Roman"/>
                <a:ea typeface="DejaVu Sans"/>
              </a:rPr>
              <a:t>// Here we always return true, this basically means</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that we always allow speculative tasks to run</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regardless of runtime conditions.</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endParaRPr b="0" lang="fr-CH" sz="1000" spc="-1" strike="noStrike">
              <a:latin typeface="Arial"/>
            </a:endParaRPr>
          </a:p>
        </p:txBody>
      </p:sp>
      <p:sp>
        <p:nvSpPr>
          <p:cNvPr id="150" name=""/>
          <p:cNvSpPr/>
          <p:nvPr/>
        </p:nvSpPr>
        <p:spPr>
          <a:xfrm>
            <a:off x="5436000" y="1260000"/>
            <a:ext cx="4644000" cy="2752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int a = 41, b = 0, c = 0; int value;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We create our first task. We are specifying that the task will be reading from a. </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The task will call the lambda given as a last argument to the call.</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The return value of the task is the return value of the lambda.  </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auto task1 = </a:t>
            </a:r>
            <a:r>
              <a:rPr b="1" lang="en-US" sz="1000" spc="-1" strike="noStrike">
                <a:solidFill>
                  <a:srgbClr val="000000"/>
                </a:solidFill>
                <a:latin typeface="Times New Roman"/>
                <a:ea typeface="DejaVu Sans"/>
              </a:rPr>
              <a:t>runtime.task</a:t>
            </a:r>
            <a:r>
              <a:rPr b="0" lang="en-US" sz="1000" spc="-1" strike="noStrike">
                <a:solidFill>
                  <a:srgbClr val="000000"/>
                </a:solidFill>
                <a:latin typeface="Times New Roman"/>
                <a:ea typeface="DejaVu Sans"/>
              </a:rPr>
              <a:t>(</a:t>
            </a:r>
            <a:r>
              <a:rPr b="1" lang="en-US" sz="1000" spc="-1" strike="noStrike">
                <a:solidFill>
                  <a:srgbClr val="ff0000"/>
                </a:solidFill>
                <a:latin typeface="Times New Roman"/>
                <a:ea typeface="DejaVu Sans"/>
              </a:rPr>
              <a:t>SpRead</a:t>
            </a:r>
            <a:r>
              <a:rPr b="0" lang="en-US" sz="1000" spc="-1" strike="noStrike">
                <a:solidFill>
                  <a:srgbClr val="000000"/>
                </a:solidFill>
                <a:latin typeface="Times New Roman"/>
                <a:ea typeface="DejaVu Sans"/>
              </a:rPr>
              <a:t>(a),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[](const int&amp; inA) -&gt; int { return</a:t>
            </a:r>
            <a:r>
              <a:rPr b="1" i="1" lang="en-US" sz="1000" spc="-1" strike="noStrike">
                <a:solidFill>
                  <a:srgbClr val="000000"/>
                </a:solidFill>
                <a:latin typeface="Times New Roman"/>
                <a:ea typeface="DejaVu Sans"/>
              </a:rPr>
              <a:t> inA + 1;</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Here we set a custom name for the task.</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task1.setTaskName("First-task");</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Here we wait until task1 is finished and we retrieve its return value.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b = task1.getValue();</a:t>
            </a:r>
            <a:endParaRPr b="0" lang="fr-CH" sz="1000" spc="-1" strike="noStrike">
              <a:latin typeface="Arial"/>
            </a:endParaRPr>
          </a:p>
          <a:p>
            <a:pPr>
              <a:lnSpc>
                <a:spcPct val="100000"/>
              </a:lnSpc>
              <a:buNone/>
            </a:pPr>
            <a:r>
              <a:rPr b="0" lang="en-US" sz="1000" spc="-1" strike="noStrike">
                <a:solidFill>
                  <a:srgbClr val="000000"/>
                </a:solidFill>
                <a:latin typeface="Arial"/>
                <a:ea typeface="DejaVu Sans"/>
              </a:rPr>
              <a:t>  </a:t>
            </a:r>
            <a:endParaRPr b="0" lang="fr-CH"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5"/>
          <p:cNvSpPr/>
          <p:nvPr/>
        </p:nvSpPr>
        <p:spPr>
          <a:xfrm>
            <a:off x="344160" y="22644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Speculation Model </a:t>
            </a:r>
            <a:endParaRPr b="0" lang="fr-CH" sz="2700" spc="-1" strike="noStrike">
              <a:latin typeface="Arial"/>
            </a:endParaRPr>
          </a:p>
        </p:txBody>
      </p:sp>
      <p:pic>
        <p:nvPicPr>
          <p:cNvPr id="152" name="" descr=""/>
          <p:cNvPicPr/>
          <p:nvPr/>
        </p:nvPicPr>
        <p:blipFill>
          <a:blip r:embed="rId1"/>
          <a:stretch/>
        </p:blipFill>
        <p:spPr>
          <a:xfrm>
            <a:off x="8984160" y="61560"/>
            <a:ext cx="1014840" cy="1014840"/>
          </a:xfrm>
          <a:prstGeom prst="rect">
            <a:avLst/>
          </a:prstGeom>
          <a:ln w="0">
            <a:noFill/>
          </a:ln>
        </p:spPr>
      </p:pic>
      <p:sp>
        <p:nvSpPr>
          <p:cNvPr id="153" name=""/>
          <p:cNvSpPr/>
          <p:nvPr/>
        </p:nvSpPr>
        <p:spPr>
          <a:xfrm>
            <a:off x="0" y="1319400"/>
            <a:ext cx="4139280" cy="401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Next we create a potential task, i.e. a task which might write to</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some data.</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In this case the task may write to "a" with a probability of 0.5.</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Subsequent tasks will be allowed to speculate over this task.</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The task returns a boolean to inform the runtime of whether or </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not it has written to its maybe-write data dependency a.</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std::mt19937</a:t>
            </a:r>
            <a:r>
              <a:rPr b="0" lang="en-US" sz="1000" spc="-1" strike="noStrike">
                <a:solidFill>
                  <a:srgbClr val="000000"/>
                </a:solidFill>
                <a:latin typeface="Times New Roman"/>
                <a:ea typeface="DejaVu Sans"/>
              </a:rPr>
              <a:t>_64 mtEngine(seed); //</a:t>
            </a:r>
            <a:r>
              <a:rPr b="0" lang="en-US" sz="1000" spc="-1" strike="noStrike">
                <a:solidFill>
                  <a:srgbClr val="666666"/>
                </a:solidFill>
                <a:latin typeface="Times New Roman"/>
                <a:ea typeface="DejaVu Sans"/>
              </a:rPr>
              <a:t>Pseudo Random generator 32 bit</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//numbers with a state size of 19937</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std::uniform_real_distribution&lt;double&gt;</a:t>
            </a:r>
            <a:r>
              <a:rPr b="0" lang="en-US" sz="1000" spc="-1" strike="noStrike">
                <a:solidFill>
                  <a:srgbClr val="000000"/>
                </a:solidFill>
                <a:latin typeface="Times New Roman"/>
                <a:ea typeface="DejaVu Sans"/>
              </a:rPr>
              <a:t> dis01(0,1); </a:t>
            </a:r>
            <a:r>
              <a:rPr b="0" lang="en-US" sz="1000" spc="-1" strike="noStrike">
                <a:solidFill>
                  <a:srgbClr val="666666"/>
                </a:solidFill>
                <a:latin typeface="Times New Roman"/>
                <a:ea typeface="DejaVu Sans"/>
              </a:rPr>
              <a:t>//Produces random</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//floating-point values, uniformly distributes.</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auto task2 =</a:t>
            </a:r>
            <a:r>
              <a:rPr b="1" lang="en-US" sz="1000" spc="-1" strike="noStrike">
                <a:solidFill>
                  <a:srgbClr val="000000"/>
                </a:solidFill>
                <a:latin typeface="Times New Roman"/>
                <a:ea typeface="DejaVu Sans"/>
              </a:rPr>
              <a:t> runtime.task</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ff0000"/>
                </a:solidFill>
                <a:latin typeface="Times New Roman"/>
                <a:ea typeface="DejaVu Sans"/>
              </a:rPr>
              <a:t>SpPriority</a:t>
            </a:r>
            <a:r>
              <a:rPr b="0" lang="en-US" sz="1000" spc="-1" strike="noStrike">
                <a:solidFill>
                  <a:srgbClr val="000000"/>
                </a:solidFill>
                <a:latin typeface="Times New Roman"/>
                <a:ea typeface="DejaVu Sans"/>
              </a:rPr>
              <a:t>(0), </a:t>
            </a:r>
            <a:r>
              <a:rPr b="1" lang="en-US" sz="1000" spc="-1" strike="noStrike">
                <a:solidFill>
                  <a:srgbClr val="ff0000"/>
                </a:solidFill>
                <a:latin typeface="Times New Roman"/>
                <a:ea typeface="DejaVu Sans"/>
              </a:rPr>
              <a:t>SpProbability</a:t>
            </a:r>
            <a:r>
              <a:rPr b="0" lang="en-US" sz="1000" spc="-1" strike="noStrike">
                <a:solidFill>
                  <a:srgbClr val="000000"/>
                </a:solidFill>
                <a:latin typeface="Times New Roman"/>
                <a:ea typeface="DejaVu Sans"/>
              </a:rPr>
              <a:t>(0.5), </a:t>
            </a:r>
            <a:r>
              <a:rPr b="1" lang="en-US" sz="1000" spc="-1" strike="noStrike">
                <a:solidFill>
                  <a:srgbClr val="ff0000"/>
                </a:solidFill>
                <a:latin typeface="Times New Roman"/>
                <a:ea typeface="DejaVu Sans"/>
              </a:rPr>
              <a:t>SpRead</a:t>
            </a:r>
            <a:r>
              <a:rPr b="0" lang="en-US" sz="1000" spc="-1" strike="noStrike">
                <a:solidFill>
                  <a:srgbClr val="000000"/>
                </a:solidFill>
                <a:latin typeface="Times New Roman"/>
                <a:ea typeface="DejaVu Sans"/>
              </a:rPr>
              <a:t>(b),</a:t>
            </a:r>
            <a:r>
              <a:rPr b="1" lang="en-US" sz="1000" spc="-1" strike="noStrike">
                <a:solidFill>
                  <a:srgbClr val="ff0000"/>
                </a:solidFill>
                <a:latin typeface="Times New Roman"/>
                <a:ea typeface="DejaVu Sans"/>
              </a:rPr>
              <a:t>SpPotentialWrite</a:t>
            </a:r>
            <a:r>
              <a:rPr b="0" lang="en-US" sz="1000" spc="-1" strike="noStrike">
                <a:solidFill>
                  <a:srgbClr val="000000"/>
                </a:solidFill>
                <a:latin typeface="Times New Roman"/>
                <a:ea typeface="DejaVu Sans"/>
              </a:rPr>
              <a:t>(a),</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[dis01, mtEngine]</a:t>
            </a:r>
            <a:r>
              <a:rPr b="0" lang="en-US" sz="1000" spc="-1" strike="noStrike">
                <a:solidFill>
                  <a:srgbClr val="000000"/>
                </a:solidFill>
                <a:latin typeface="Times New Roman"/>
                <a:ea typeface="DejaVu Sans"/>
              </a:rPr>
              <a:t> (const int &amp;inB, int &amp;inA) mutable -&gt; bool</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double val = dis01(mtEngine);</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If( inB == 42  &amp;&amp; val &lt; 0.5) { inA = 43; return true; }</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return false;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p:txBody>
      </p:sp>
      <p:sp>
        <p:nvSpPr>
          <p:cNvPr id="154" name=""/>
          <p:cNvSpPr/>
          <p:nvPr/>
        </p:nvSpPr>
        <p:spPr>
          <a:xfrm>
            <a:off x="5208480" y="1224360"/>
            <a:ext cx="4618800" cy="401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task2.setTaskName</a:t>
            </a:r>
            <a:r>
              <a:rPr b="0" lang="en-US" sz="1000" spc="-1" strike="noStrike">
                <a:solidFill>
                  <a:srgbClr val="000000"/>
                </a:solidFill>
                <a:latin typeface="Times New Roman"/>
                <a:ea typeface="DejaVu Sans"/>
              </a:rPr>
              <a:t>("Second-task");</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value=task1.getValue(); printf("value task1=%i\n",value);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value=task2.getValue();  printf("value task2=%i\n",value);</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auto task3 =</a:t>
            </a:r>
            <a:r>
              <a:rPr b="1" lang="en-US" sz="1000" spc="-1" strike="noStrike">
                <a:solidFill>
                  <a:srgbClr val="000000"/>
                </a:solidFill>
                <a:latin typeface="Times New Roman"/>
                <a:ea typeface="DejaVu Sans"/>
              </a:rPr>
              <a:t>runtime.task(</a:t>
            </a:r>
            <a:r>
              <a:rPr b="0" lang="en-US" sz="1000" spc="-1" strike="noStrike">
                <a:solidFill>
                  <a:srgbClr val="000000"/>
                </a:solidFill>
                <a:latin typeface="Times New Roman"/>
                <a:ea typeface="DejaVu Sans"/>
              </a:rPr>
              <a:t> </a:t>
            </a:r>
            <a:r>
              <a:rPr b="1" lang="en-US" sz="1000" spc="-1" strike="noStrike">
                <a:solidFill>
                  <a:srgbClr val="ff0000"/>
                </a:solidFill>
                <a:latin typeface="Times New Roman"/>
                <a:ea typeface="DejaVu Sans"/>
              </a:rPr>
              <a:t>SpRead</a:t>
            </a:r>
            <a:r>
              <a:rPr b="0" lang="en-US" sz="1000" spc="-1" strike="noStrike">
                <a:solidFill>
                  <a:srgbClr val="000000"/>
                </a:solidFill>
                <a:latin typeface="Times New Roman"/>
                <a:ea typeface="DejaVu Sans"/>
              </a:rPr>
              <a:t>(a),</a:t>
            </a:r>
            <a:r>
              <a:rPr b="1" lang="en-US" sz="1000" spc="-1" strike="noStrike">
                <a:solidFill>
                  <a:srgbClr val="ff0000"/>
                </a:solidFill>
                <a:latin typeface="Times New Roman"/>
                <a:ea typeface="DejaVu Sans"/>
              </a:rPr>
              <a:t> SpWrite</a:t>
            </a:r>
            <a:r>
              <a:rPr b="0" lang="en-US" sz="1000" spc="-1" strike="noStrike">
                <a:solidFill>
                  <a:srgbClr val="000000"/>
                </a:solidFill>
                <a:latin typeface="Times New Roman"/>
                <a:ea typeface="DejaVu Sans"/>
              </a:rPr>
              <a:t>(c),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    </a:t>
            </a:r>
            <a:r>
              <a:rPr b="1" lang="en-US" sz="1000" spc="-1" strike="noStrike">
                <a:solidFill>
                  <a:srgbClr val="158466"/>
                </a:solidFill>
                <a:latin typeface="Times New Roman"/>
                <a:ea typeface="DejaVu Sans"/>
              </a:rPr>
              <a:t>[ ]</a:t>
            </a:r>
            <a:r>
              <a:rPr b="0" lang="en-US" sz="1000" spc="-1" strike="noStrike">
                <a:solidFill>
                  <a:srgbClr val="000000"/>
                </a:solidFill>
                <a:latin typeface="Times New Roman"/>
                <a:ea typeface="DejaVu Sans"/>
              </a:rPr>
              <a:t> (const int &amp;inA, int &amp;inC)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if(inA == 41) { inC = 1;} else { inC = 2;}</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task3.setTaskName("Final-task");</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We wait for all tasks to finish</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runtime.waitAllTasks</a:t>
            </a: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We make all runtime threads exit</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runtime.stopAllThreads</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assert((a == 41 || a == 43) &amp;&amp; b == 42 &amp;&amp; (c == 1 || c == 2) &amp;&amp; "Try again!");</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We generate the task graph corresponding to the execution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runtime.generateDot</a:t>
            </a:r>
            <a:r>
              <a:rPr b="0" lang="en-US" sz="1000" spc="-1" strike="noStrike">
                <a:solidFill>
                  <a:srgbClr val="000000"/>
                </a:solidFill>
                <a:latin typeface="Times New Roman"/>
                <a:ea typeface="DejaVu Sans"/>
              </a:rPr>
              <a:t>("Result.dot", true);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We generate an Svg trace of the execution</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runtime.generateTrace</a:t>
            </a:r>
            <a:r>
              <a:rPr b="0" lang="en-US" sz="1000" spc="-1" strike="noStrike">
                <a:solidFill>
                  <a:srgbClr val="000000"/>
                </a:solidFill>
                <a:latin typeface="Times New Roman"/>
                <a:ea typeface="DejaVu Sans"/>
              </a:rPr>
              <a:t>("Result.svg");</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return 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p:nvPr/>
        </p:nvSpPr>
        <p:spPr>
          <a:xfrm>
            <a:off x="396000" y="1800000"/>
            <a:ext cx="2483280" cy="2890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Times New Roman"/>
                <a:ea typeface="DejaVu Sans"/>
              </a:rPr>
              <a:t>digraph G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0 -&gt; 2</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0 [label="First-task</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READ 0x7ffe811724f0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1 -&gt; 2</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1 [label="sp-copy</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WRITE 0x55f486e5efe0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READ 0x7ffe811724f0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3 [label="Final-task</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READ 0x7ffe811724f0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WRITE 0x7ffe811724f8</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2 -&gt; 3</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2 [label="Second-task</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READ 0x7ffe811724f4</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POTENTIAL_WRITE 0x7ffe811724f0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p:txBody>
      </p:sp>
      <p:sp>
        <p:nvSpPr>
          <p:cNvPr id="156" name=""/>
          <p:cNvSpPr/>
          <p:nvPr/>
        </p:nvSpPr>
        <p:spPr>
          <a:xfrm>
            <a:off x="216000" y="1440000"/>
            <a:ext cx="107928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000" spc="-1" strike="noStrike">
                <a:solidFill>
                  <a:srgbClr val="000000"/>
                </a:solidFill>
                <a:latin typeface="Times New Roman"/>
                <a:ea typeface="DejaVu Sans"/>
              </a:rPr>
              <a:t>Result.dot</a:t>
            </a:r>
            <a:endParaRPr b="0" lang="fr-CH" sz="1000" spc="-1" strike="noStrike">
              <a:latin typeface="Arial"/>
            </a:endParaRPr>
          </a:p>
        </p:txBody>
      </p:sp>
      <p:pic>
        <p:nvPicPr>
          <p:cNvPr id="157" name="" descr=""/>
          <p:cNvPicPr/>
          <p:nvPr/>
        </p:nvPicPr>
        <p:blipFill>
          <a:blip r:embed="rId1"/>
          <a:stretch/>
        </p:blipFill>
        <p:spPr>
          <a:xfrm>
            <a:off x="3780000" y="1728000"/>
            <a:ext cx="6109920" cy="3207600"/>
          </a:xfrm>
          <a:prstGeom prst="rect">
            <a:avLst/>
          </a:prstGeom>
          <a:ln w="0">
            <a:noFill/>
          </a:ln>
        </p:spPr>
      </p:pic>
      <p:sp>
        <p:nvSpPr>
          <p:cNvPr id="158" name=""/>
          <p:cNvSpPr/>
          <p:nvPr/>
        </p:nvSpPr>
        <p:spPr>
          <a:xfrm>
            <a:off x="3816000" y="1497600"/>
            <a:ext cx="107928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000" spc="-1" strike="noStrike">
                <a:solidFill>
                  <a:srgbClr val="000000"/>
                </a:solidFill>
                <a:latin typeface="Times New Roman"/>
                <a:ea typeface="DejaVu Sans"/>
              </a:rPr>
              <a:t>Result.svg</a:t>
            </a:r>
            <a:endParaRPr b="0" lang="fr-CH" sz="1000" spc="-1" strike="noStrike">
              <a:latin typeface="Arial"/>
            </a:endParaRPr>
          </a:p>
        </p:txBody>
      </p:sp>
      <p:sp>
        <p:nvSpPr>
          <p:cNvPr id="159" name="PlaceHolder 16"/>
          <p:cNvSpPr/>
          <p:nvPr/>
        </p:nvSpPr>
        <p:spPr>
          <a:xfrm>
            <a:off x="338760" y="22680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Exemples </a:t>
            </a:r>
            <a:endParaRPr b="0" lang="fr-CH" sz="2700" spc="-1" strike="noStrike">
              <a:latin typeface="Arial"/>
            </a:endParaRPr>
          </a:p>
        </p:txBody>
      </p:sp>
      <p:pic>
        <p:nvPicPr>
          <p:cNvPr id="160" name="" descr=""/>
          <p:cNvPicPr/>
          <p:nvPr/>
        </p:nvPicPr>
        <p:blipFill>
          <a:blip r:embed="rId2"/>
          <a:stretch/>
        </p:blipFill>
        <p:spPr>
          <a:xfrm>
            <a:off x="8978760" y="61920"/>
            <a:ext cx="1014840" cy="1014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Parallel Programming: Overview</a:t>
            </a:r>
            <a:endParaRPr b="0" lang="fr-CH" sz="2700" spc="-1" strike="noStrike">
              <a:latin typeface="Arial"/>
            </a:endParaRPr>
          </a:p>
        </p:txBody>
      </p:sp>
      <p:sp>
        <p:nvSpPr>
          <p:cNvPr id="82" name="PlaceHolder 2"/>
          <p:cNvSpPr>
            <a:spLocks noGrp="1"/>
          </p:cNvSpPr>
          <p:nvPr>
            <p:ph/>
          </p:nvPr>
        </p:nvSpPr>
        <p:spPr>
          <a:xfrm>
            <a:off x="3636000" y="2205000"/>
            <a:ext cx="6259680" cy="2329920"/>
          </a:xfrm>
          <a:prstGeom prst="rect">
            <a:avLst/>
          </a:prstGeom>
          <a:noFill/>
          <a:ln w="0">
            <a:noFill/>
          </a:ln>
        </p:spPr>
        <p:txBody>
          <a:bodyPr lIns="0" rIns="0" tIns="0" bIns="0" anchor="t">
            <a:normAutofit fontScale="99000"/>
          </a:bodyPr>
          <a:p>
            <a:pPr>
              <a:lnSpc>
                <a:spcPct val="100000"/>
              </a:lnSpc>
              <a:spcAft>
                <a:spcPts val="1057"/>
              </a:spcAft>
              <a:buNone/>
              <a:tabLst>
                <a:tab algn="l" pos="0"/>
              </a:tabLst>
            </a:pP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rogramming </a:t>
            </a:r>
            <a:r>
              <a:rPr b="1" lang="en-US" sz="1600" spc="-1" strike="noStrike">
                <a:solidFill>
                  <a:srgbClr val="c9211e"/>
                </a:solidFill>
                <a:latin typeface="Liberation Serif;Times New Roman"/>
                <a:ea typeface="Songti SC"/>
              </a:rPr>
              <a:t>I</a:t>
            </a:r>
            <a:r>
              <a:rPr b="1" lang="en-US" sz="1600" spc="-1" strike="noStrike">
                <a:solidFill>
                  <a:srgbClr val="000000"/>
                </a:solidFill>
                <a:latin typeface="Liberation Serif;Times New Roman"/>
                <a:ea typeface="Songti SC"/>
              </a:rPr>
              <a:t>nterface for </a:t>
            </a: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arallel </a:t>
            </a:r>
            <a:r>
              <a:rPr b="1" lang="en-US" sz="1600" spc="-1" strike="noStrike">
                <a:solidFill>
                  <a:srgbClr val="c9211e"/>
                </a:solidFill>
                <a:latin typeface="Liberation Serif;Times New Roman"/>
                <a:ea typeface="Songti SC"/>
              </a:rPr>
              <a:t>c</a:t>
            </a:r>
            <a:r>
              <a:rPr b="1" lang="en-US" sz="1600" spc="-1" strike="noStrike">
                <a:solidFill>
                  <a:srgbClr val="000000"/>
                </a:solidFill>
                <a:latin typeface="Liberation Serif;Times New Roman"/>
                <a:ea typeface="Songti SC"/>
              </a:rPr>
              <a:t>omputing With</a:t>
            </a:r>
            <a:r>
              <a:rPr b="1" lang="en-US" sz="1600" spc="-1" strike="noStrike">
                <a:solidFill>
                  <a:srgbClr val="c9211e"/>
                </a:solidFill>
                <a:latin typeface="Liberation Serif;Times New Roman"/>
                <a:ea typeface="Songti SC"/>
              </a:rPr>
              <a:t> S</a:t>
            </a:r>
            <a:r>
              <a:rPr b="1" lang="en-US" sz="1600" spc="-1" strike="noStrike">
                <a:solidFill>
                  <a:srgbClr val="000000"/>
                </a:solidFill>
                <a:latin typeface="Liberation Serif;Times New Roman"/>
                <a:ea typeface="Songti SC"/>
              </a:rPr>
              <a:t>PECX </a:t>
            </a:r>
            <a:endParaRPr b="0" lang="fr-CH" sz="1600" spc="-1" strike="noStrike">
              <a:latin typeface="Arial"/>
            </a:endParaRPr>
          </a:p>
          <a:p>
            <a:pPr marL="363600">
              <a:lnSpc>
                <a:spcPct val="100000"/>
              </a:lnSpc>
              <a:spcAft>
                <a:spcPts val="1057"/>
              </a:spcAft>
              <a:buNone/>
              <a:tabLst>
                <a:tab algn="l" pos="0"/>
              </a:tabLst>
            </a:pPr>
            <a:r>
              <a:rPr b="0" lang="en-US" sz="1400" spc="-1" strike="noStrike">
                <a:solidFill>
                  <a:srgbClr val="000000"/>
                </a:solidFill>
                <a:latin typeface="Liberation Serif;Times New Roman"/>
                <a:ea typeface="Songti SC"/>
              </a:rPr>
              <a:t>What is SPECX ?</a:t>
            </a:r>
            <a:endParaRPr b="0" lang="fr-CH" sz="1400" spc="-1" strike="noStrike">
              <a:latin typeface="Arial"/>
            </a:endParaRPr>
          </a:p>
          <a:p>
            <a:pPr marL="363600">
              <a:lnSpc>
                <a:spcPct val="100000"/>
              </a:lnSpc>
              <a:spcAft>
                <a:spcPts val="1057"/>
              </a:spcAft>
              <a:buNone/>
              <a:tabLst>
                <a:tab algn="l" pos="0"/>
              </a:tabLst>
            </a:pPr>
            <a:r>
              <a:rPr b="0" lang="en-US" sz="1400" spc="-1" strike="noStrike">
                <a:solidFill>
                  <a:srgbClr val="000000"/>
                </a:solidFill>
                <a:latin typeface="Liberation Serif;Times New Roman"/>
                <a:ea typeface="Songti SC"/>
              </a:rPr>
              <a:t>Runtime Interface</a:t>
            </a:r>
            <a:endParaRPr b="0" lang="fr-CH" sz="1400" spc="-1" strike="noStrike">
              <a:latin typeface="Arial"/>
            </a:endParaRPr>
          </a:p>
          <a:p>
            <a:pPr marL="363600">
              <a:lnSpc>
                <a:spcPct val="100000"/>
              </a:lnSpc>
              <a:spcAft>
                <a:spcPts val="1057"/>
              </a:spcAft>
              <a:buNone/>
              <a:tabLst>
                <a:tab algn="l" pos="0"/>
              </a:tabLst>
            </a:pPr>
            <a:r>
              <a:rPr b="0" lang="en-US" sz="1400" spc="-1" strike="noStrike">
                <a:solidFill>
                  <a:srgbClr val="000000"/>
                </a:solidFill>
                <a:latin typeface="Liberation Serif;Times New Roman"/>
                <a:ea typeface="Songti SC"/>
              </a:rPr>
              <a:t>Data Dependency Interface</a:t>
            </a:r>
            <a:endParaRPr b="0" lang="fr-CH" sz="1400" spc="-1" strike="noStrike">
              <a:latin typeface="Arial"/>
            </a:endParaRPr>
          </a:p>
          <a:p>
            <a:pPr marL="363600">
              <a:lnSpc>
                <a:spcPct val="100000"/>
              </a:lnSpc>
              <a:spcAft>
                <a:spcPts val="1057"/>
              </a:spcAft>
              <a:buNone/>
              <a:tabLst>
                <a:tab algn="l" pos="0"/>
              </a:tabLst>
            </a:pPr>
            <a:r>
              <a:rPr b="0" lang="en-US" sz="1400" spc="-1" strike="noStrike">
                <a:solidFill>
                  <a:srgbClr val="000000"/>
                </a:solidFill>
                <a:latin typeface="Liberation Serif;Times New Roman"/>
                <a:ea typeface="Songti SC"/>
              </a:rPr>
              <a:t>Task Viewer Interface </a:t>
            </a:r>
            <a:endParaRPr b="0" lang="fr-CH" sz="1400" spc="-1" strike="noStrike">
              <a:latin typeface="Arial"/>
            </a:endParaRPr>
          </a:p>
          <a:p>
            <a:pPr marL="363600">
              <a:lnSpc>
                <a:spcPct val="100000"/>
              </a:lnSpc>
              <a:spcAft>
                <a:spcPts val="1057"/>
              </a:spcAft>
              <a:buNone/>
              <a:tabLst>
                <a:tab algn="l" pos="0"/>
              </a:tabLst>
            </a:pPr>
            <a:r>
              <a:rPr b="0" lang="en-US" sz="1400" spc="-1" strike="noStrike">
                <a:solidFill>
                  <a:srgbClr val="000000"/>
                </a:solidFill>
                <a:latin typeface="Liberation Serif;Times New Roman"/>
                <a:ea typeface="Songti SC"/>
              </a:rPr>
              <a:t>Future Developments</a:t>
            </a:r>
            <a:endParaRPr b="0" lang="fr-CH" sz="1400" spc="-1" strike="noStrike">
              <a:latin typeface="Arial"/>
            </a:endParaRPr>
          </a:p>
          <a:p>
            <a:pPr marL="363600">
              <a:lnSpc>
                <a:spcPct val="100000"/>
              </a:lnSpc>
              <a:spcAft>
                <a:spcPts val="1057"/>
              </a:spcAft>
              <a:buNone/>
              <a:tabLst>
                <a:tab algn="l" pos="0"/>
              </a:tabLst>
            </a:pPr>
            <a:r>
              <a:rPr b="1" lang="en-US" sz="1400" spc="-1" strike="noStrike">
                <a:solidFill>
                  <a:srgbClr val="c9211e"/>
                </a:solidFill>
                <a:latin typeface="Liberation Serif;Times New Roman"/>
                <a:ea typeface="Songti SC"/>
              </a:rPr>
              <a:t>A</a:t>
            </a:r>
            <a:r>
              <a:rPr b="1" lang="en-US" sz="1400" spc="-1" strike="noStrike">
                <a:solidFill>
                  <a:srgbClr val="000000"/>
                </a:solidFill>
                <a:latin typeface="Liberation Serif;Times New Roman"/>
                <a:ea typeface="Songti SC"/>
              </a:rPr>
              <a:t>PI </a:t>
            </a:r>
            <a:r>
              <a:rPr b="1" lang="en-US" sz="1400" spc="-1" strike="noStrike">
                <a:solidFill>
                  <a:srgbClr val="c9211e"/>
                </a:solidFill>
                <a:latin typeface="Liberation Serif;Times New Roman"/>
                <a:ea typeface="Songti SC"/>
              </a:rPr>
              <a:t>E</a:t>
            </a:r>
            <a:r>
              <a:rPr b="1" lang="en-US" sz="1400" spc="-1" strike="noStrike">
                <a:solidFill>
                  <a:srgbClr val="000000"/>
                </a:solidFill>
                <a:latin typeface="Liberation Serif;Times New Roman"/>
                <a:ea typeface="Songti SC"/>
              </a:rPr>
              <a:t>xamples</a:t>
            </a:r>
            <a:endParaRPr b="0" lang="fr-CH" sz="1400" spc="-1" strike="noStrike">
              <a:latin typeface="Arial"/>
            </a:endParaRPr>
          </a:p>
          <a:p>
            <a:pPr marL="363600">
              <a:lnSpc>
                <a:spcPct val="100000"/>
              </a:lnSpc>
              <a:spcAft>
                <a:spcPts val="1057"/>
              </a:spcAft>
              <a:buNone/>
              <a:tabLst>
                <a:tab algn="l" pos="0"/>
              </a:tabLst>
            </a:pPr>
            <a:endParaRPr b="0" lang="fr-CH" sz="1400" spc="-1" strike="noStrike">
              <a:latin typeface="Arial"/>
            </a:endParaRPr>
          </a:p>
          <a:p>
            <a:pPr marL="363600">
              <a:lnSpc>
                <a:spcPct val="100000"/>
              </a:lnSpc>
              <a:spcAft>
                <a:spcPts val="1057"/>
              </a:spcAft>
              <a:buNone/>
              <a:tabLst>
                <a:tab algn="l" pos="0"/>
              </a:tabLst>
            </a:pPr>
            <a:endParaRPr b="0" lang="fr-CH" sz="1600" spc="-1" strike="noStrike">
              <a:latin typeface="Arial"/>
            </a:endParaRPr>
          </a:p>
          <a:p>
            <a:pPr marL="363600">
              <a:lnSpc>
                <a:spcPct val="100000"/>
              </a:lnSpc>
              <a:spcAft>
                <a:spcPts val="1057"/>
              </a:spcAft>
              <a:buNone/>
              <a:tabLst>
                <a:tab algn="l" pos="0"/>
              </a:tabLst>
            </a:pPr>
            <a:endParaRPr b="0" lang="fr-CH" sz="1600" spc="-1" strike="noStrike">
              <a:latin typeface="Arial"/>
            </a:endParaRPr>
          </a:p>
          <a:p>
            <a:pPr marL="363600">
              <a:lnSpc>
                <a:spcPct val="115000"/>
              </a:lnSpc>
              <a:spcAft>
                <a:spcPts val="1236"/>
              </a:spcAft>
              <a:buNone/>
              <a:tabLst>
                <a:tab algn="l" pos="0"/>
              </a:tabLst>
            </a:pPr>
            <a:endParaRPr b="0" lang="fr-CH" sz="2000" spc="-1" strike="noStrike">
              <a:latin typeface="Arial"/>
            </a:endParaRPr>
          </a:p>
          <a:p>
            <a:pPr marL="363600">
              <a:lnSpc>
                <a:spcPct val="115000"/>
              </a:lnSpc>
              <a:spcAft>
                <a:spcPts val="1236"/>
              </a:spcAft>
              <a:buNone/>
              <a:tabLst>
                <a:tab algn="l" pos="0"/>
              </a:tabLst>
            </a:pPr>
            <a:endParaRPr b="0" lang="fr-CH" sz="2000" spc="-1" strike="noStrike">
              <a:latin typeface="Arial"/>
            </a:endParaRPr>
          </a:p>
          <a:p>
            <a:pPr marL="363600">
              <a:lnSpc>
                <a:spcPct val="115000"/>
              </a:lnSpc>
              <a:spcAft>
                <a:spcPts val="1236"/>
              </a:spcAft>
              <a:buNone/>
              <a:tabLst>
                <a:tab algn="l" pos="0"/>
              </a:tabLst>
            </a:pPr>
            <a:endParaRPr b="0" lang="fr-CH" sz="2000" spc="-1" strike="noStrike">
              <a:latin typeface="Arial"/>
            </a:endParaRPr>
          </a:p>
          <a:p>
            <a:pPr marL="363600">
              <a:lnSpc>
                <a:spcPct val="100000"/>
              </a:lnSpc>
              <a:spcAft>
                <a:spcPts val="1057"/>
              </a:spcAft>
              <a:buNone/>
              <a:tabLst>
                <a:tab algn="l" pos="0"/>
              </a:tabLst>
            </a:pPr>
            <a:endParaRPr b="0" lang="fr-CH" sz="1600" spc="-1" strike="noStrike">
              <a:latin typeface="Arial"/>
            </a:endParaRPr>
          </a:p>
          <a:p>
            <a:pPr marL="363600">
              <a:lnSpc>
                <a:spcPct val="100000"/>
              </a:lnSpc>
              <a:spcAft>
                <a:spcPts val="1057"/>
              </a:spcAft>
              <a:buNone/>
              <a:tabLst>
                <a:tab algn="l" pos="0"/>
              </a:tabLst>
            </a:pPr>
            <a:endParaRPr b="0" lang="fr-CH" sz="1600" spc="-1" strike="noStrike">
              <a:latin typeface="Arial"/>
            </a:endParaRPr>
          </a:p>
          <a:p>
            <a:pPr marL="363600">
              <a:lnSpc>
                <a:spcPct val="115000"/>
              </a:lnSpc>
              <a:spcAft>
                <a:spcPts val="1236"/>
              </a:spcAft>
              <a:buNone/>
              <a:tabLst>
                <a:tab algn="l" pos="0"/>
              </a:tabLst>
            </a:pPr>
            <a:endParaRPr b="0" lang="fr-CH" sz="1400" spc="-1" strike="noStrike">
              <a:latin typeface="Arial"/>
            </a:endParaRPr>
          </a:p>
          <a:p>
            <a:pPr marL="363600">
              <a:lnSpc>
                <a:spcPct val="115000"/>
              </a:lnSpc>
              <a:spcAft>
                <a:spcPts val="1236"/>
              </a:spcAft>
              <a:buNone/>
              <a:tabLst>
                <a:tab algn="l" pos="0"/>
              </a:tabLst>
            </a:pPr>
            <a:endParaRPr b="0" lang="fr-CH" sz="1400" spc="-1" strike="noStrike">
              <a:latin typeface="Arial"/>
            </a:endParaRPr>
          </a:p>
        </p:txBody>
      </p:sp>
      <p:pic>
        <p:nvPicPr>
          <p:cNvPr id="83" name="Picture 7" descr=""/>
          <p:cNvPicPr/>
          <p:nvPr/>
        </p:nvPicPr>
        <p:blipFill>
          <a:blip r:embed="rId1"/>
          <a:stretch/>
        </p:blipFill>
        <p:spPr>
          <a:xfrm>
            <a:off x="1189440" y="2287800"/>
            <a:ext cx="1192680" cy="2645280"/>
          </a:xfrm>
          <a:prstGeom prst="rect">
            <a:avLst/>
          </a:prstGeom>
          <a:ln w="0">
            <a:noFill/>
          </a:ln>
        </p:spPr>
      </p:pic>
      <p:sp>
        <p:nvSpPr>
          <p:cNvPr id="84" name="Text Box 5"/>
          <p:cNvSpPr/>
          <p:nvPr/>
        </p:nvSpPr>
        <p:spPr>
          <a:xfrm>
            <a:off x="1599120" y="2103840"/>
            <a:ext cx="1414800" cy="475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rmAutofit/>
          </a:bodyPr>
          <a:p>
            <a:pPr>
              <a:lnSpc>
                <a:spcPct val="10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000" spc="-1" strike="noStrike">
                <a:solidFill>
                  <a:srgbClr val="ff0000"/>
                </a:solidFill>
                <a:latin typeface="Source Sans Pro"/>
                <a:ea typeface="DejaVu Sans"/>
              </a:rPr>
              <a:t>G</a:t>
            </a:r>
            <a:r>
              <a:rPr b="1" lang="en-US" sz="2000" spc="-1" strike="noStrike">
                <a:solidFill>
                  <a:srgbClr val="000000"/>
                </a:solidFill>
                <a:latin typeface="Source Sans Pro"/>
                <a:ea typeface="DejaVu Sans"/>
              </a:rPr>
              <a:t>OAL</a:t>
            </a:r>
            <a:endParaRPr b="0" lang="fr-CH" sz="2000" spc="-1" strike="noStrike">
              <a:latin typeface="Arial"/>
            </a:endParaRPr>
          </a:p>
        </p:txBody>
      </p:sp>
      <p:sp>
        <p:nvSpPr>
          <p:cNvPr id="85" name="PlaceHolder 7"/>
          <p:cNvSpPr/>
          <p:nvPr/>
        </p:nvSpPr>
        <p:spPr>
          <a:xfrm>
            <a:off x="8460000" y="1296000"/>
            <a:ext cx="1494360" cy="488160"/>
          </a:xfrm>
          <a:prstGeom prst="rect">
            <a:avLst/>
          </a:prstGeom>
          <a:noFill/>
          <a:ln w="0">
            <a:noFill/>
          </a:ln>
        </p:spPr>
        <p:style>
          <a:lnRef idx="0"/>
          <a:fillRef idx="0"/>
          <a:effectRef idx="0"/>
          <a:fontRef idx="minor"/>
        </p:style>
        <p:txBody>
          <a:bodyPr lIns="0" rIns="0" tIns="0" bIns="0" anchor="t">
            <a:normAutofit/>
          </a:bodyPr>
          <a:p>
            <a:pPr>
              <a:lnSpc>
                <a:spcPct val="100000"/>
              </a:lnSpc>
              <a:spcAft>
                <a:spcPts val="1057"/>
              </a:spcAft>
              <a:buNone/>
              <a:tabLst>
                <a:tab algn="l" pos="0"/>
              </a:tabLst>
            </a:pPr>
            <a:r>
              <a:rPr b="1" lang="en-US" sz="1600" spc="-1" strike="noStrike">
                <a:solidFill>
                  <a:srgbClr val="0000ff"/>
                </a:solidFill>
                <a:latin typeface="Liberation Serif;Times New Roman"/>
                <a:ea typeface="Songti SC"/>
              </a:rPr>
              <a:t>S</a:t>
            </a:r>
            <a:r>
              <a:rPr b="1" lang="en-US" sz="1600" spc="-1" strike="noStrike">
                <a:solidFill>
                  <a:srgbClr val="000000"/>
                </a:solidFill>
                <a:latin typeface="Liberation Serif;Times New Roman"/>
                <a:ea typeface="Songti SC"/>
              </a:rPr>
              <a:t>ESSION 6/6</a:t>
            </a:r>
            <a:endParaRPr b="0" lang="fr-CH" sz="1600" spc="-1" strike="noStrike">
              <a:latin typeface="Arial"/>
            </a:endParaRPr>
          </a:p>
          <a:p>
            <a:pPr marL="259200">
              <a:lnSpc>
                <a:spcPct val="115000"/>
              </a:lnSpc>
              <a:spcAft>
                <a:spcPts val="1236"/>
              </a:spcAft>
              <a:buNone/>
              <a:tabLst>
                <a:tab algn="l" pos="0"/>
              </a:tabLst>
            </a:pPr>
            <a:endParaRPr b="0" lang="fr-CH" sz="2000" spc="-1" strike="noStrike">
              <a:latin typeface="Arial"/>
            </a:endParaRPr>
          </a:p>
          <a:p>
            <a:pPr marL="259200">
              <a:lnSpc>
                <a:spcPct val="115000"/>
              </a:lnSpc>
              <a:spcAft>
                <a:spcPts val="1236"/>
              </a:spcAft>
              <a:buNone/>
              <a:tabLst>
                <a:tab algn="l" pos="0"/>
              </a:tabLst>
            </a:pPr>
            <a:endParaRPr b="0" lang="fr-CH" sz="2000" spc="-1" strike="noStrike">
              <a:latin typeface="Arial"/>
            </a:endParaRPr>
          </a:p>
          <a:p>
            <a:pPr marL="11520">
              <a:lnSpc>
                <a:spcPct val="100000"/>
              </a:lnSpc>
              <a:spcAft>
                <a:spcPts val="1057"/>
              </a:spcAft>
              <a:buNone/>
              <a:tabLst>
                <a:tab algn="l" pos="0"/>
              </a:tabLst>
            </a:pPr>
            <a:endParaRPr b="0" lang="fr-CH" sz="1600" spc="-1" strike="noStrike">
              <a:latin typeface="Arial"/>
            </a:endParaRPr>
          </a:p>
          <a:p>
            <a:pPr marL="11520">
              <a:lnSpc>
                <a:spcPct val="100000"/>
              </a:lnSpc>
              <a:spcAft>
                <a:spcPts val="1057"/>
              </a:spcAft>
              <a:buNone/>
              <a:tabLst>
                <a:tab algn="l" pos="0"/>
              </a:tabLst>
            </a:pPr>
            <a:endParaRPr b="0" lang="fr-CH" sz="1600" spc="-1" strike="noStrike">
              <a:latin typeface="Arial"/>
            </a:endParaRPr>
          </a:p>
          <a:p>
            <a:pPr marL="11520">
              <a:lnSpc>
                <a:spcPct val="115000"/>
              </a:lnSpc>
              <a:spcAft>
                <a:spcPts val="1236"/>
              </a:spcAft>
              <a:buNone/>
              <a:tabLst>
                <a:tab algn="l" pos="0"/>
              </a:tabLst>
            </a:pPr>
            <a:endParaRPr b="0" lang="fr-CH" sz="1400" spc="-1" strike="noStrike">
              <a:latin typeface="Arial"/>
            </a:endParaRPr>
          </a:p>
          <a:p>
            <a:pPr marL="11520">
              <a:lnSpc>
                <a:spcPct val="115000"/>
              </a:lnSpc>
              <a:spcAft>
                <a:spcPts val="1236"/>
              </a:spcAft>
              <a:buNone/>
              <a:tabLst>
                <a:tab algn="l" pos="0"/>
              </a:tabLst>
            </a:pP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7"/>
          <p:cNvSpPr/>
          <p:nvPr/>
        </p:nvSpPr>
        <p:spPr>
          <a:xfrm>
            <a:off x="338760" y="22680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VectorBuffer </a:t>
            </a:r>
            <a:endParaRPr b="0" lang="fr-CH" sz="2700" spc="-1" strike="noStrike">
              <a:latin typeface="Arial"/>
            </a:endParaRPr>
          </a:p>
        </p:txBody>
      </p:sp>
      <p:pic>
        <p:nvPicPr>
          <p:cNvPr id="162" name="" descr=""/>
          <p:cNvPicPr/>
          <p:nvPr/>
        </p:nvPicPr>
        <p:blipFill>
          <a:blip r:embed="rId1"/>
          <a:stretch/>
        </p:blipFill>
        <p:spPr>
          <a:xfrm>
            <a:off x="8978760" y="61920"/>
            <a:ext cx="1014840" cy="1014840"/>
          </a:xfrm>
          <a:prstGeom prst="rect">
            <a:avLst/>
          </a:prstGeom>
          <a:ln w="0">
            <a:noFill/>
          </a:ln>
        </p:spPr>
      </p:pic>
      <p:sp>
        <p:nvSpPr>
          <p:cNvPr id="163" name=""/>
          <p:cNvSpPr/>
          <p:nvPr/>
        </p:nvSpPr>
        <p:spPr>
          <a:xfrm>
            <a:off x="36000" y="1259640"/>
            <a:ext cx="4859280" cy="429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const int initVal = 1;</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int writeVal = 0;</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NumThreads=6;</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ff0000"/>
                </a:solidFill>
                <a:latin typeface="Times New Roman"/>
                <a:ea typeface="DejaVu Sans"/>
              </a:rPr>
              <a:t> </a:t>
            </a:r>
            <a:r>
              <a:rPr b="1" lang="en-US" sz="1000" spc="-1" strike="noStrike">
                <a:solidFill>
                  <a:srgbClr val="ff0000"/>
                </a:solidFill>
                <a:latin typeface="Times New Roman"/>
                <a:ea typeface="DejaVu Sans"/>
              </a:rPr>
              <a:t> </a:t>
            </a:r>
            <a:r>
              <a:rPr b="1" lang="en-US" sz="1000" spc="-1" strike="noStrike">
                <a:solidFill>
                  <a:srgbClr val="ff0000"/>
                </a:solidFill>
                <a:latin typeface="Times New Roman"/>
                <a:ea typeface="DejaVu Sans"/>
              </a:rPr>
              <a:t>SpRuntime</a:t>
            </a:r>
            <a:r>
              <a:rPr b="0" lang="en-US" sz="1000" spc="-1" strike="noStrike">
                <a:solidFill>
                  <a:srgbClr val="000000"/>
                </a:solidFill>
                <a:latin typeface="Times New Roman"/>
                <a:ea typeface="DejaVu Sans"/>
              </a:rPr>
              <a:t> My_Runtime2(NumThreads); </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small_vector&lt;int&gt; vs;</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std::cout &lt;&lt; "std::allocator&lt;int&gt;:"&lt;&lt; '\n'</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&lt;&lt; "  sizeof (vs):     " &lt;&lt; sizeof (vs)           &lt;&lt; '\n'</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&lt;&lt; "  Maximum size:    " &lt;&lt; vs.max_size ()        &lt;&lt; "\n\n";</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ff0000"/>
                </a:solidFill>
                <a:latin typeface="Times New Roman"/>
                <a:ea typeface="DejaVu Sans"/>
              </a:rPr>
              <a:t> </a:t>
            </a:r>
            <a:r>
              <a:rPr b="1" lang="en-US" sz="1000" spc="-1" strike="noStrike">
                <a:solidFill>
                  <a:srgbClr val="ff0000"/>
                </a:solidFill>
                <a:latin typeface="Times New Roman"/>
                <a:ea typeface="DejaVu Sans"/>
              </a:rPr>
              <a:t>SpHeapBuffer&lt;small_vector&lt;int&gt;&gt;</a:t>
            </a:r>
            <a:r>
              <a:rPr b="0" lang="en-US" sz="1000" spc="-1" strike="noStrike">
                <a:solidFill>
                  <a:srgbClr val="000000"/>
                </a:solidFill>
                <a:latin typeface="Times New Roman"/>
                <a:ea typeface="DejaVu Sans"/>
              </a:rPr>
              <a:t> heapBuffer;</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int valueN=0; int valueM=0;</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for(int idx = 0 ; idx &lt; 6 ; ++idx){</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auto vectorBuffer = heapBuffer.getNewBuffer();</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My_Runtime2.task</a:t>
            </a:r>
            <a:r>
              <a:rPr b="0" lang="en-US" sz="1000" spc="-1" strike="noStrike">
                <a:solidFill>
                  <a:srgbClr val="000000"/>
                </a:solidFill>
                <a:latin typeface="Times New Roman"/>
                <a:ea typeface="DejaVu Sans"/>
              </a:rPr>
              <a:t>(</a:t>
            </a:r>
            <a:r>
              <a:rPr b="1" lang="en-US" sz="1000" spc="-1" strike="noStrike">
                <a:solidFill>
                  <a:srgbClr val="ff0000"/>
                </a:solidFill>
                <a:latin typeface="Times New Roman"/>
                <a:ea typeface="DejaVu Sans"/>
              </a:rPr>
              <a:t>SpWrite</a:t>
            </a:r>
            <a:r>
              <a:rPr b="0" lang="en-US" sz="1000" spc="-1" strike="noStrike">
                <a:solidFill>
                  <a:srgbClr val="000000"/>
                </a:solidFill>
                <a:latin typeface="Times New Roman"/>
                <a:ea typeface="DejaVu Sans"/>
              </a:rPr>
              <a:t>( vectorBuffer.getDataDep()) ,</a:t>
            </a:r>
            <a:endParaRPr b="0" lang="fr-CH" sz="1000" spc="-1" strike="noStrike">
              <a:latin typeface="Arial"/>
            </a:endParaRPr>
          </a:p>
          <a:p>
            <a:pPr>
              <a:lnSpc>
                <a:spcPct val="100000"/>
              </a:lnSpc>
              <a:buNone/>
            </a:pPr>
            <a:endParaRPr b="0" lang="fr-CH" sz="1000" spc="-1" strike="noStrike">
              <a:latin typeface="Arial"/>
            </a:endParaRPr>
          </a:p>
          <a:p>
            <a:pPr marL="360000">
              <a:lnSpc>
                <a:spcPct val="100000"/>
              </a:lnSpc>
              <a:buNone/>
            </a:pPr>
            <a:r>
              <a:rPr b="0"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[&amp;]</a:t>
            </a:r>
            <a:r>
              <a:rPr b="0" lang="en-US" sz="1000" spc="-1" strike="noStrike">
                <a:solidFill>
                  <a:srgbClr val="000000"/>
                </a:solidFill>
                <a:latin typeface="Times New Roman"/>
                <a:ea typeface="DejaVu Sans"/>
              </a:rPr>
              <a:t>(SpDataBuffer&lt;small_vector&lt;int&gt;&gt; ) </a:t>
            </a:r>
            <a:r>
              <a:rPr b="1" i="1" lang="en-US" sz="1000" spc="-1" strike="noStrike">
                <a:solidFill>
                  <a:srgbClr val="000000"/>
                </a:solidFill>
                <a:latin typeface="Times New Roman"/>
                <a:ea typeface="DejaVu Sans"/>
              </a:rPr>
              <a:t>mutable</a:t>
            </a:r>
            <a:endParaRPr b="0" lang="fr-CH" sz="1000" spc="-1" strike="noStrike">
              <a:latin typeface="Arial"/>
            </a:endParaRPr>
          </a:p>
          <a:p>
            <a:pPr marL="360000">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marL="360000">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valueN=idx;  </a:t>
            </a:r>
            <a:endParaRPr b="0" lang="fr-CH" sz="1000" spc="-1" strike="noStrike">
              <a:latin typeface="Arial"/>
            </a:endParaRPr>
          </a:p>
          <a:p>
            <a:pPr marL="360000">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usleep(1000);</a:t>
            </a:r>
            <a:endParaRPr b="0" lang="fr-CH" sz="1000" spc="-1" strike="noStrike">
              <a:latin typeface="Arial"/>
            </a:endParaRPr>
          </a:p>
          <a:p>
            <a:pPr marL="360000">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marL="360000">
              <a:lnSpc>
                <a:spcPct val="100000"/>
              </a:lnSpc>
              <a:buNone/>
            </a:pPr>
            <a:endParaRPr b="0" lang="fr-CH" sz="1000" spc="-1" strike="noStrike">
              <a:latin typeface="Arial"/>
            </a:endParaRPr>
          </a:p>
          <a:p>
            <a:pPr marL="360000">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r>
              <a:rPr b="1" lang="en-US" sz="1000" spc="-1" strike="noStrike">
                <a:solidFill>
                  <a:srgbClr val="000000"/>
                </a:solidFill>
                <a:latin typeface="Times New Roman"/>
                <a:ea typeface="DejaVu Sans"/>
              </a:rPr>
              <a:t>.setTaskName</a:t>
            </a:r>
            <a:r>
              <a:rPr b="0" lang="en-US" sz="1000" spc="-1" strike="noStrike">
                <a:solidFill>
                  <a:srgbClr val="000000"/>
                </a:solidFill>
                <a:latin typeface="Times New Roman"/>
                <a:ea typeface="DejaVu Sans"/>
              </a:rPr>
              <a:t>("Write Vector Buffer");</a:t>
            </a:r>
            <a:endParaRPr b="0" lang="fr-CH" sz="1000" spc="-1" strike="noStrike">
              <a:latin typeface="Arial"/>
            </a:endParaRPr>
          </a:p>
          <a:p>
            <a:pPr marL="360000">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marL="360000">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p:txBody>
      </p:sp>
      <p:sp>
        <p:nvSpPr>
          <p:cNvPr id="164" name=""/>
          <p:cNvSpPr/>
          <p:nvPr/>
        </p:nvSpPr>
        <p:spPr>
          <a:xfrm>
            <a:off x="3960000" y="1332000"/>
            <a:ext cx="4859280" cy="395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for(int idxSub = 0 ; idxSub &lt; 2 ; ++idxSub){</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My_Runtime2.task</a:t>
            </a:r>
            <a:r>
              <a:rPr b="0" lang="en-US" sz="1000" spc="-1" strike="noStrike">
                <a:solidFill>
                  <a:srgbClr val="000000"/>
                </a:solidFill>
                <a:latin typeface="Times New Roman"/>
                <a:ea typeface="DejaVu Sans"/>
              </a:rPr>
              <a:t>(</a:t>
            </a:r>
            <a:r>
              <a:rPr b="1" lang="en-US" sz="1000" spc="-1" strike="noStrike">
                <a:solidFill>
                  <a:srgbClr val="000000"/>
                </a:solidFill>
                <a:latin typeface="Times New Roman"/>
                <a:ea typeface="DejaVu Sans"/>
              </a:rPr>
              <a:t>SpRead</a:t>
            </a:r>
            <a:r>
              <a:rPr b="0" lang="en-US" sz="1000" spc="-1" strike="noStrike">
                <a:solidFill>
                  <a:srgbClr val="000000"/>
                </a:solidFill>
                <a:latin typeface="Times New Roman"/>
                <a:ea typeface="DejaVu Sans"/>
              </a:rPr>
              <a:t>( vectorBuffer.getDataDep()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 </a:t>
            </a:r>
            <a:r>
              <a:rPr b="0" lang="en-US" sz="1000" spc="-1" strike="noStrike">
                <a:solidFill>
                  <a:srgbClr val="000000"/>
                </a:solidFill>
                <a:latin typeface="Times New Roman"/>
                <a:ea typeface="DejaVu Sans"/>
              </a:rPr>
              <a:t>(const SpDataBuffer&lt;small_vector&lt;int&gt;&gt;)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usleep(2000);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r>
              <a:rPr b="1" lang="en-US" sz="1000" spc="-1" strike="noStrike">
                <a:solidFill>
                  <a:srgbClr val="000000"/>
                </a:solidFill>
                <a:latin typeface="Times New Roman"/>
                <a:ea typeface="DejaVu Sans"/>
              </a:rPr>
              <a:t>.setTaskName</a:t>
            </a:r>
            <a:r>
              <a:rPr b="0" lang="en-US" sz="1000" spc="-1" strike="noStrike">
                <a:solidFill>
                  <a:srgbClr val="000000"/>
                </a:solidFill>
                <a:latin typeface="Times New Roman"/>
                <a:ea typeface="DejaVu Sans"/>
              </a:rPr>
              <a:t>("Read Vector Buffer");</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//End For idxSub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//End For idx</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My_Runtime2.waitAllTasks</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My_Runtime2.stopAllThreads</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My_Runtime2.generateDot</a:t>
            </a:r>
            <a:r>
              <a:rPr b="0" lang="en-US" sz="1000" spc="-1" strike="noStrike">
                <a:solidFill>
                  <a:srgbClr val="000000"/>
                </a:solidFill>
                <a:latin typeface="Times New Roman"/>
                <a:ea typeface="DejaVu Sans"/>
              </a:rPr>
              <a:t>("Result.dot",true);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My_Runtime2.generateTrace</a:t>
            </a:r>
            <a:r>
              <a:rPr b="0" lang="en-US" sz="1000" spc="-1" strike="noStrike">
                <a:solidFill>
                  <a:srgbClr val="000000"/>
                </a:solidFill>
                <a:latin typeface="Times New Roman"/>
                <a:ea typeface="DejaVu Sans"/>
              </a:rPr>
              <a:t>("Result.svg");</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p:txBody>
      </p:sp>
      <p:pic>
        <p:nvPicPr>
          <p:cNvPr id="165" name="" descr=""/>
          <p:cNvPicPr/>
          <p:nvPr/>
        </p:nvPicPr>
        <p:blipFill>
          <a:blip r:embed="rId2"/>
          <a:stretch/>
        </p:blipFill>
        <p:spPr>
          <a:xfrm>
            <a:off x="6948000" y="2744640"/>
            <a:ext cx="3106080" cy="2552040"/>
          </a:xfrm>
          <a:prstGeom prst="rect">
            <a:avLst/>
          </a:prstGeom>
          <a:ln w="0">
            <a:noFill/>
          </a:ln>
        </p:spPr>
      </p:pic>
      <p:sp>
        <p:nvSpPr>
          <p:cNvPr id="166" name=""/>
          <p:cNvSpPr/>
          <p:nvPr/>
        </p:nvSpPr>
        <p:spPr>
          <a:xfrm>
            <a:off x="6984000" y="2505600"/>
            <a:ext cx="107928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000" spc="-1" strike="noStrike">
                <a:solidFill>
                  <a:srgbClr val="000000"/>
                </a:solidFill>
                <a:latin typeface="Times New Roman"/>
                <a:ea typeface="DejaVu Sans"/>
              </a:rPr>
              <a:t>Result.svg</a:t>
            </a:r>
            <a:endParaRPr b="0" lang="fr-CH"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70920" y="1296000"/>
            <a:ext cx="5002200" cy="4150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0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nbThreads = std::min(6,SpUtils::DefaultNumThreads());</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SpRuntime</a:t>
            </a:r>
            <a:r>
              <a:rPr b="1" lang="fr-CH" sz="900" spc="-1" strike="noStrike">
                <a:solidFill>
                  <a:srgbClr val="c9211e"/>
                </a:solidFill>
                <a:latin typeface="Times New Roman"/>
                <a:ea typeface="DejaVu Sans"/>
              </a:rPr>
              <a:t>runtime</a:t>
            </a:r>
            <a:r>
              <a:rPr b="0" lang="fr-CH" sz="900" spc="-1" strike="noStrike">
                <a:solidFill>
                  <a:srgbClr val="000000"/>
                </a:solidFill>
                <a:latin typeface="Times New Roman"/>
                <a:ea typeface="DejaVu Sans"/>
              </a:rPr>
              <a:t>(nbThreads);</a:t>
            </a:r>
            <a:endParaRPr b="0" lang="fr-CH" sz="900" spc="-1" strike="noStrike">
              <a:latin typeface="Arial"/>
            </a:endParaRPr>
          </a:p>
          <a:p>
            <a:pPr>
              <a:lnSpc>
                <a:spcPct val="100000"/>
              </a:lnSpc>
              <a:buNone/>
            </a:pP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long int nbN=1000000;</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sizeBlock=nbN/nbThreads;</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diffBlock=nbN-sizeBlock*nbThreads;</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double h=1.0/double(nbN);</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double integralValue=0.0;</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std::vector&lt;double&gt; valuesVec(nbThreads,0.0);</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for(int k1 = 0; k1 &lt; nbThreads; ++k1){</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vkBegin=k1*sizeBlock;</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vkEnd=(k1+1)*sizeBlock;</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if ((k1==nbThreads-1) &amp;&amp; (k1&gt;0) &amp;&amp; (diffBlock&gt;0)) { vkEnd=vkBegin+diffBlock; }</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threadid = k1;</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1" lang="fr-CH" sz="900" spc="-1" strike="noStrike">
                <a:solidFill>
                  <a:srgbClr val="c9211e"/>
                </a:solidFill>
                <a:latin typeface="Times New Roman"/>
                <a:ea typeface="DejaVu Sans"/>
              </a:rPr>
              <a:t>runtime.</a:t>
            </a:r>
            <a:r>
              <a:rPr b="0" lang="fr-CH" sz="900" spc="-1" strike="noStrike">
                <a:solidFill>
                  <a:srgbClr val="000000"/>
                </a:solidFill>
                <a:latin typeface="Times New Roman"/>
                <a:ea typeface="DejaVu Sans"/>
              </a:rPr>
              <a:t>task(</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SpWrite(valuesVec.at(threadid)),</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[h,vkBegin,vkEnd](double&amp; s) -&gt; bool {</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double sum=0.0; doublex;</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for(int j=vkBegin;j&lt;vkEnd;j++)</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x=h*double(j);</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sum+=4.0/(1.0+x*x);</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s=sum;</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return true;</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).setTaskName("Op("+std::to_string(k1)+")");</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t>
            </a:r>
            <a:endParaRPr b="0" lang="fr-CH" sz="900" spc="-1" strike="noStrike">
              <a:latin typeface="Arial"/>
            </a:endParaRPr>
          </a:p>
        </p:txBody>
      </p:sp>
      <p:sp>
        <p:nvSpPr>
          <p:cNvPr id="168" name="PlaceHolder 21"/>
          <p:cNvSpPr/>
          <p:nvPr/>
        </p:nvSpPr>
        <p:spPr>
          <a:xfrm>
            <a:off x="360000" y="226080"/>
            <a:ext cx="9346320" cy="70524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fr-CH" sz="2700" spc="-1" strike="noStrike">
                <a:solidFill>
                  <a:srgbClr val="ffffff"/>
                </a:solidFill>
                <a:latin typeface="Source Sans Pro Black"/>
                <a:ea typeface="DejaVu Sans"/>
              </a:rPr>
              <a:t>SPECX: Example</a:t>
            </a:r>
            <a:r>
              <a:rPr b="1" lang="en-US" sz="2700" spc="-1" strike="noStrike">
                <a:solidFill>
                  <a:srgbClr val="ffffff"/>
                </a:solidFill>
                <a:latin typeface="Source Sans Pro Black"/>
                <a:ea typeface="DejaVu Sans"/>
              </a:rPr>
              <a:t>vs</a:t>
            </a:r>
            <a:r>
              <a:rPr b="1" lang="fr-CH" sz="2700" spc="-1" strike="noStrike">
                <a:solidFill>
                  <a:srgbClr val="ffffff"/>
                </a:solidFill>
                <a:latin typeface="Source Sans Pro Black"/>
                <a:ea typeface="Microsoft YaHei"/>
              </a:rPr>
              <a:t>calculate the value of</a:t>
            </a:r>
            <a:r>
              <a:rPr b="1" lang="en-US" sz="2700" spc="-1" strike="noStrike">
                <a:solidFill>
                  <a:srgbClr val="ffffff"/>
                </a:solidFill>
                <a:latin typeface="Source Sans Pro Black"/>
                <a:ea typeface="Microsoft YaHei"/>
              </a:rPr>
              <a:t>IP</a:t>
            </a:r>
            <a:endParaRPr b="0" lang="fr-CH" sz="2700" spc="-1" strike="noStrike">
              <a:latin typeface="Arial"/>
            </a:endParaRPr>
          </a:p>
        </p:txBody>
      </p:sp>
      <p:sp>
        <p:nvSpPr>
          <p:cNvPr id="169" name=""/>
          <p:cNvSpPr/>
          <p:nvPr/>
        </p:nvSpPr>
        <p:spPr>
          <a:xfrm>
            <a:off x="6444000" y="1262160"/>
            <a:ext cx="3588480" cy="1103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fr-CH" sz="1200" spc="-1" strike="noStrike">
                <a:solidFill>
                  <a:srgbClr val="000000"/>
                </a:solidFill>
                <a:latin typeface="Times New Roman"/>
                <a:ea typeface="DejaVu Sans"/>
              </a:rPr>
              <a:t>OBJECTIVE: The following code calculates the number π using a numerical evaluation of an integral by a rectangle method.</a:t>
            </a:r>
            <a:endParaRPr b="0" lang="fr-CH" sz="1200" spc="-1" strike="noStrike">
              <a:latin typeface="Arial"/>
            </a:endParaRPr>
          </a:p>
          <a:p>
            <a:pPr>
              <a:lnSpc>
                <a:spcPct val="100000"/>
              </a:lnSpc>
              <a:buNone/>
            </a:pPr>
            <a:endParaRPr b="0" lang="fr-CH" sz="1200" spc="-1" strike="noStrike">
              <a:latin typeface="Arial"/>
            </a:endParaRPr>
          </a:p>
          <a:p>
            <a:pPr>
              <a:lnSpc>
                <a:spcPct val="100000"/>
              </a:lnSpc>
              <a:buNone/>
            </a:pPr>
            <a:endParaRPr b="0" lang="fr-CH" sz="1200" spc="-1" strike="noStrike">
              <a:latin typeface="Arial"/>
            </a:endParaRPr>
          </a:p>
        </p:txBody>
      </p:sp>
      <p:pic>
        <p:nvPicPr>
          <p:cNvPr id="170" name="" descr=""/>
          <p:cNvPicPr/>
          <p:nvPr/>
        </p:nvPicPr>
        <p:blipFill>
          <a:blip r:embed="rId1"/>
          <a:stretch/>
        </p:blipFill>
        <p:spPr>
          <a:xfrm>
            <a:off x="8280000" y="3096720"/>
            <a:ext cx="1582920" cy="2243880"/>
          </a:xfrm>
          <a:prstGeom prst="rect">
            <a:avLst/>
          </a:prstGeom>
          <a:ln w="0">
            <a:noFill/>
          </a:ln>
        </p:spPr>
      </p:pic>
      <p:pic>
        <p:nvPicPr>
          <p:cNvPr id="171" name="" descr=""/>
          <p:cNvPicPr/>
          <p:nvPr/>
        </p:nvPicPr>
        <p:blipFill>
          <a:blip r:embed="rId2"/>
          <a:stretch/>
        </p:blipFill>
        <p:spPr>
          <a:xfrm>
            <a:off x="5072040" y="2724840"/>
            <a:ext cx="3027240" cy="2509560"/>
          </a:xfrm>
          <a:prstGeom prst="rect">
            <a:avLst/>
          </a:prstGeom>
          <a:ln w="0">
            <a:noFill/>
          </a:ln>
        </p:spPr>
      </p:pic>
      <p:pic>
        <p:nvPicPr>
          <p:cNvPr id="172" name="" descr=""/>
          <p:cNvPicPr/>
          <p:nvPr/>
        </p:nvPicPr>
        <p:blipFill>
          <a:blip r:embed="rId3"/>
          <a:stretch/>
        </p:blipFill>
        <p:spPr>
          <a:xfrm>
            <a:off x="8973720" y="62640"/>
            <a:ext cx="1011960" cy="1011960"/>
          </a:xfrm>
          <a:prstGeom prst="rect">
            <a:avLst/>
          </a:prstGeom>
          <a:ln w="0">
            <a:noFill/>
          </a:ln>
        </p:spPr>
      </p:pic>
      <p:sp>
        <p:nvSpPr>
          <p:cNvPr id="173" name=""/>
          <p:cNvSpPr/>
          <p:nvPr/>
        </p:nvSpPr>
        <p:spPr>
          <a:xfrm>
            <a:off x="2988000" y="1260000"/>
            <a:ext cx="3959640" cy="623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000" spc="-1" strike="noStrike">
                <a:latin typeface="Times New Roman"/>
              </a:rPr>
              <a:t> </a:t>
            </a:r>
            <a:r>
              <a:rPr b="0" lang="fr-CH" sz="900" spc="-1" strike="noStrike">
                <a:latin typeface="Times New Roman"/>
              </a:rPr>
              <a:t>……</a:t>
            </a:r>
            <a:r>
              <a:rPr b="0" lang="fr-CH" sz="900" spc="-1" strike="noStrike">
                <a:latin typeface="Times New Roman"/>
              </a:rPr>
              <a:t>.</a:t>
            </a:r>
            <a:endParaRPr b="0" lang="fr-CH" sz="900" spc="-1" strike="noStrike">
              <a:latin typeface="Arial"/>
            </a:endParaRPr>
          </a:p>
          <a:p>
            <a:pPr>
              <a:lnSpc>
                <a:spcPct val="100000"/>
              </a:lnSpc>
              <a:buNone/>
            </a:pPr>
            <a:r>
              <a:rPr b="0" lang="fr-CH" sz="900" spc="-1" strike="noStrike">
                <a:latin typeface="Times New Roman"/>
              </a:rPr>
              <a:t> </a:t>
            </a:r>
            <a:r>
              <a:rPr b="0" lang="fr-CH" sz="900" spc="-1" strike="noStrike">
                <a:latin typeface="Times New Roman"/>
              </a:rPr>
              <a:t>//Sum of vector elements</a:t>
            </a:r>
            <a:endParaRPr b="0" lang="fr-CH" sz="900" spc="-1" strike="noStrike">
              <a:latin typeface="Arial"/>
            </a:endParaRPr>
          </a:p>
          <a:p>
            <a:pPr>
              <a:lnSpc>
                <a:spcPct val="100000"/>
              </a:lnSpc>
              <a:buNone/>
            </a:pPr>
            <a:r>
              <a:rPr b="0" lang="fr-CH" sz="900" spc="-1" strike="noStrike">
                <a:latin typeface="Times New Roman"/>
              </a:rPr>
              <a:t> </a:t>
            </a:r>
            <a:r>
              <a:rPr b="0" lang="fr-CH" sz="900" spc="-1" strike="noStrike">
                <a:latin typeface="Times New Roman"/>
              </a:rPr>
              <a:t>integralValue=h*std::reduce(valuesVec.begin(),valuesVec.end());</a:t>
            </a:r>
            <a:endParaRPr b="0" lang="fr-CH" sz="900" spc="-1" strike="noStrike">
              <a:latin typeface="Arial"/>
            </a:endParaRPr>
          </a:p>
          <a:p>
            <a:pPr>
              <a:lnSpc>
                <a:spcPct val="100000"/>
              </a:lnSpc>
              <a:buNone/>
            </a:pPr>
            <a:r>
              <a:rPr b="0" lang="fr-CH" sz="900" spc="-1" strike="noStrike">
                <a:latin typeface="Times New Roman"/>
              </a:rPr>
              <a:t> </a:t>
            </a:r>
            <a:r>
              <a:rPr b="0" lang="fr-CH" sz="900" spc="-1" strike="noStrike">
                <a:latin typeface="Times New Roman"/>
              </a:rPr>
              <a:t>double DeltaError=std::abs(M_PI-integralValue);</a:t>
            </a:r>
            <a:r>
              <a:rPr b="0" lang="fr-CH" sz="1000" spc="-1" strike="noStrike">
                <a:latin typeface="Times New Roman"/>
              </a:rPr>
              <a:t> </a:t>
            </a:r>
            <a:endParaRPr b="0" lang="fr-CH" sz="1000" spc="-1" strike="noStrike">
              <a:latin typeface="Arial"/>
            </a:endParaRPr>
          </a:p>
        </p:txBody>
      </p:sp>
      <p:pic>
        <p:nvPicPr>
          <p:cNvPr id="174" name="" descr=""/>
          <p:cNvPicPr/>
          <p:nvPr/>
        </p:nvPicPr>
        <p:blipFill>
          <a:blip r:embed="rId4"/>
          <a:stretch/>
        </p:blipFill>
        <p:spPr>
          <a:xfrm>
            <a:off x="7200360" y="2016720"/>
            <a:ext cx="2158560" cy="5637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
          <p:cNvSpPr/>
          <p:nvPr/>
        </p:nvSpPr>
        <p:spPr>
          <a:xfrm>
            <a:off x="6444000" y="1262160"/>
            <a:ext cx="3588480" cy="1103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fr-CH" sz="1200" spc="-1" strike="noStrike">
                <a:solidFill>
                  <a:srgbClr val="000000"/>
                </a:solidFill>
                <a:latin typeface="Times New Roman"/>
                <a:ea typeface="DejaVu Sans"/>
              </a:rPr>
              <a:t>OBJECTIVE: The following code calculates the number π using a numerical evaluation of an integral by a rectangle method.</a:t>
            </a:r>
            <a:endParaRPr b="0" lang="fr-CH" sz="1200" spc="-1" strike="noStrike">
              <a:latin typeface="Arial"/>
            </a:endParaRPr>
          </a:p>
          <a:p>
            <a:pPr>
              <a:lnSpc>
                <a:spcPct val="100000"/>
              </a:lnSpc>
              <a:buNone/>
            </a:pPr>
            <a:endParaRPr b="0" lang="fr-CH" sz="1200" spc="-1" strike="noStrike">
              <a:latin typeface="Arial"/>
            </a:endParaRPr>
          </a:p>
          <a:p>
            <a:pPr>
              <a:lnSpc>
                <a:spcPct val="100000"/>
              </a:lnSpc>
              <a:buNone/>
            </a:pPr>
            <a:endParaRPr b="0" lang="fr-CH" sz="1200" spc="-1" strike="noStrike">
              <a:latin typeface="Arial"/>
            </a:endParaRPr>
          </a:p>
        </p:txBody>
      </p:sp>
      <p:pic>
        <p:nvPicPr>
          <p:cNvPr id="176" name="" descr=""/>
          <p:cNvPicPr/>
          <p:nvPr/>
        </p:nvPicPr>
        <p:blipFill>
          <a:blip r:embed="rId1"/>
          <a:stretch/>
        </p:blipFill>
        <p:spPr>
          <a:xfrm>
            <a:off x="7200000" y="2016360"/>
            <a:ext cx="2158560" cy="563760"/>
          </a:xfrm>
          <a:prstGeom prst="rect">
            <a:avLst/>
          </a:prstGeom>
          <a:ln w="0">
            <a:noFill/>
          </a:ln>
        </p:spPr>
      </p:pic>
      <p:pic>
        <p:nvPicPr>
          <p:cNvPr id="177" name="" descr=""/>
          <p:cNvPicPr/>
          <p:nvPr/>
        </p:nvPicPr>
        <p:blipFill>
          <a:blip r:embed="rId2"/>
          <a:stretch/>
        </p:blipFill>
        <p:spPr>
          <a:xfrm>
            <a:off x="8280000" y="3096720"/>
            <a:ext cx="1582920" cy="2243880"/>
          </a:xfrm>
          <a:prstGeom prst="rect">
            <a:avLst/>
          </a:prstGeom>
          <a:ln w="0">
            <a:noFill/>
          </a:ln>
        </p:spPr>
      </p:pic>
      <p:pic>
        <p:nvPicPr>
          <p:cNvPr id="178" name="" descr=""/>
          <p:cNvPicPr/>
          <p:nvPr/>
        </p:nvPicPr>
        <p:blipFill>
          <a:blip r:embed="rId3"/>
          <a:stretch/>
        </p:blipFill>
        <p:spPr>
          <a:xfrm>
            <a:off x="5085000" y="2880000"/>
            <a:ext cx="3086280" cy="2339280"/>
          </a:xfrm>
          <a:prstGeom prst="rect">
            <a:avLst/>
          </a:prstGeom>
          <a:ln w="0">
            <a:noFill/>
          </a:ln>
        </p:spPr>
      </p:pic>
      <p:sp>
        <p:nvSpPr>
          <p:cNvPr id="179" name=""/>
          <p:cNvSpPr/>
          <p:nvPr/>
        </p:nvSpPr>
        <p:spPr>
          <a:xfrm>
            <a:off x="0" y="1216800"/>
            <a:ext cx="5448240" cy="1662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nbThreads = std::min(6,SpUtils::DefaultNumThreads());</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1" lang="fr-CH" sz="900" spc="-1" strike="noStrike">
                <a:solidFill>
                  <a:srgbClr val="c9211e"/>
                </a:solidFill>
                <a:latin typeface="Times New Roman"/>
                <a:ea typeface="DejaVu Sans"/>
              </a:rPr>
              <a:t> </a:t>
            </a:r>
            <a:r>
              <a:rPr b="1" lang="fr-CH" sz="900" spc="-1" strike="noStrike">
                <a:solidFill>
                  <a:srgbClr val="c9211e"/>
                </a:solidFill>
                <a:latin typeface="Times New Roman"/>
                <a:ea typeface="DejaVu Sans"/>
              </a:rPr>
              <a:t>SpRuntime</a:t>
            </a:r>
            <a:r>
              <a:rPr b="0" lang="fr-CH" sz="900" spc="-1" strike="noStrike">
                <a:solidFill>
                  <a:srgbClr val="000000"/>
                </a:solidFill>
                <a:latin typeface="Times New Roman"/>
                <a:ea typeface="DejaVu Sans"/>
              </a:rPr>
              <a:t>runtime(nbThreads);</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long int nbN=1000000;</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sizeBlock=nbN/nbThreads;</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diffBlock=nbN-sizeBlock*nbThreads;</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double h=1.0/double(nbN);</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double integralValue=0.0;</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//We build a list of numbers.</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std::vector&lt;int&gt; v(boost::counting_iterator&lt;int&gt;(0), boost::counting_iterator&lt;int&gt;(nbN));</a:t>
            </a:r>
            <a:endParaRPr b="0" lang="fr-CH" sz="900" spc="-1" strike="noStrike">
              <a:latin typeface="Arial"/>
            </a:endParaRPr>
          </a:p>
          <a:p>
            <a:pPr>
              <a:lnSpc>
                <a:spcPct val="100000"/>
              </a:lnSpc>
              <a:buNone/>
            </a:pPr>
            <a:r>
              <a:rPr b="0" lang="fr-CH" sz="1000" spc="-1" strike="noStrike">
                <a:solidFill>
                  <a:srgbClr val="000000"/>
                </a:solidFill>
                <a:latin typeface="Times New Roman"/>
                <a:ea typeface="DejaVu Sans"/>
              </a:rPr>
              <a:t>…</a:t>
            </a:r>
            <a:r>
              <a:rPr b="0" lang="fr-CH" sz="1000" spc="-1" strike="noStrike">
                <a:solidFill>
                  <a:srgbClr val="000000"/>
                </a:solidFill>
                <a:latin typeface="Times New Roman"/>
                <a:ea typeface="DejaVu Sans"/>
              </a:rPr>
              <a:t>...</a:t>
            </a:r>
            <a:endParaRPr b="0" lang="fr-CH" sz="1000" spc="-1" strike="noStrike">
              <a:latin typeface="Arial"/>
            </a:endParaRPr>
          </a:p>
        </p:txBody>
      </p:sp>
      <p:sp>
        <p:nvSpPr>
          <p:cNvPr id="180" name=""/>
          <p:cNvSpPr/>
          <p:nvPr/>
        </p:nvSpPr>
        <p:spPr>
          <a:xfrm>
            <a:off x="142920" y="2664000"/>
            <a:ext cx="3456360" cy="275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000" spc="-1" strike="noStrike">
                <a:solidFill>
                  <a:srgbClr val="000000"/>
                </a:solidFill>
                <a:latin typeface="Times New Roman"/>
                <a:ea typeface="DejaVu Sans"/>
              </a:rPr>
              <a:t>/</a:t>
            </a:r>
            <a:r>
              <a:rPr b="0" lang="fr-CH" sz="900" spc="-1" strike="noStrike">
                <a:solidFill>
                  <a:srgbClr val="000000"/>
                </a:solidFill>
                <a:latin typeface="Times New Roman"/>
                <a:ea typeface="DejaVu Sans"/>
              </a:rPr>
              <a:t>/We calculate the integral</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std::vector&lt;double&gt; valuesVec(size,0.0);</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for(int k1 = 0; k1 &lt; size; ++k1){</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int threadid = k1;</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auto const &amp; ra = ranges[k1];</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1" lang="fr-CH" sz="900" spc="-1" strike="noStrike">
                <a:solidFill>
                  <a:srgbClr val="c9211e"/>
                </a:solidFill>
                <a:latin typeface="Times New Roman"/>
                <a:ea typeface="DejaVu Sans"/>
              </a:rPr>
              <a:t> </a:t>
            </a:r>
            <a:r>
              <a:rPr b="1" lang="fr-CH" sz="900" spc="-1" strike="noStrike">
                <a:solidFill>
                  <a:srgbClr val="c9211e"/>
                </a:solidFill>
                <a:latin typeface="Times New Roman"/>
                <a:ea typeface="DejaVu Sans"/>
              </a:rPr>
              <a:t>runtime</a:t>
            </a:r>
            <a:r>
              <a:rPr b="0" lang="fr-CH" sz="900" spc="-1" strike="noStrike">
                <a:solidFill>
                  <a:srgbClr val="000000"/>
                </a:solidFill>
                <a:latin typeface="Times New Roman"/>
                <a:ea typeface="DejaVu Sans"/>
              </a:rPr>
              <a:t>.task(</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SpWrite(valuesVec.at(threadid)),</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[h,ra](double&amp; s) -&gt; bool {</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double sum=0.0; doublex;</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for (int i=0;i&lt;ra.size();i++)</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x=h*double(ra.at(i));</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sum+=4.0/(1.0+x*x);</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s=sum;</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return true;</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).setTaskName("Op("+std::to_string(k1)+")");</a:t>
            </a:r>
            <a:endParaRPr b="0" lang="fr-CH" sz="900" spc="-1" strike="noStrike">
              <a:latin typeface="Arial"/>
            </a:endParaRPr>
          </a:p>
          <a:p>
            <a:pPr>
              <a:lnSpc>
                <a:spcPct val="100000"/>
              </a:lnSpc>
              <a:buNone/>
            </a:pPr>
            <a:r>
              <a:rPr b="0" lang="fr-CH" sz="900" spc="-1" strike="noStrike">
                <a:solidFill>
                  <a:srgbClr val="000000"/>
                </a:solidFill>
                <a:latin typeface="Times New Roman"/>
                <a:ea typeface="DejaVu Sans"/>
              </a:rPr>
              <a:t> </a:t>
            </a:r>
            <a:r>
              <a:rPr b="0" lang="fr-CH" sz="900" spc="-1" strike="noStrike">
                <a:solidFill>
                  <a:srgbClr val="000000"/>
                </a:solidFill>
                <a:latin typeface="Times New Roman"/>
                <a:ea typeface="DejaVu Sans"/>
              </a:rPr>
              <a:t>}</a:t>
            </a:r>
            <a:endParaRPr b="0" lang="fr-CH" sz="900" spc="-1" strike="noStrike">
              <a:latin typeface="Arial"/>
            </a:endParaRPr>
          </a:p>
        </p:txBody>
      </p:sp>
      <p:sp>
        <p:nvSpPr>
          <p:cNvPr id="181" name="PlaceHolder 10"/>
          <p:cNvSpPr/>
          <p:nvPr/>
        </p:nvSpPr>
        <p:spPr>
          <a:xfrm>
            <a:off x="354600" y="226080"/>
            <a:ext cx="9346320" cy="70524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fr-CH" sz="2700" spc="-1" strike="noStrike">
                <a:solidFill>
                  <a:srgbClr val="ffffff"/>
                </a:solidFill>
                <a:latin typeface="Source Sans Pro Black"/>
                <a:ea typeface="DejaVu Sans"/>
              </a:rPr>
              <a:t>SPECX: Example</a:t>
            </a:r>
            <a:r>
              <a:rPr b="1" lang="en-US" sz="2700" spc="-1" strike="noStrike">
                <a:solidFill>
                  <a:srgbClr val="ffffff"/>
                </a:solidFill>
                <a:latin typeface="Source Sans Pro Black"/>
                <a:ea typeface="DejaVu Sans"/>
              </a:rPr>
              <a:t>vs</a:t>
            </a:r>
            <a:r>
              <a:rPr b="1" lang="fr-CH" sz="2700" spc="-1" strike="noStrike">
                <a:solidFill>
                  <a:srgbClr val="ffffff"/>
                </a:solidFill>
                <a:latin typeface="Source Sans Pro Black"/>
                <a:ea typeface="Microsoft YaHei"/>
              </a:rPr>
              <a:t>calculate the value of</a:t>
            </a:r>
            <a:r>
              <a:rPr b="1" lang="en-US" sz="2700" spc="-1" strike="noStrike">
                <a:solidFill>
                  <a:srgbClr val="ffffff"/>
                </a:solidFill>
                <a:latin typeface="Source Sans Pro Black"/>
                <a:ea typeface="Microsoft YaHei"/>
              </a:rPr>
              <a:t>IP</a:t>
            </a:r>
            <a:endParaRPr b="0" lang="fr-CH" sz="2700" spc="-1" strike="noStrike">
              <a:latin typeface="Arial"/>
            </a:endParaRPr>
          </a:p>
        </p:txBody>
      </p:sp>
      <p:pic>
        <p:nvPicPr>
          <p:cNvPr id="182" name="" descr=""/>
          <p:cNvPicPr/>
          <p:nvPr/>
        </p:nvPicPr>
        <p:blipFill>
          <a:blip r:embed="rId4"/>
          <a:stretch/>
        </p:blipFill>
        <p:spPr>
          <a:xfrm>
            <a:off x="8973720" y="62640"/>
            <a:ext cx="1011960" cy="1011960"/>
          </a:xfrm>
          <a:prstGeom prst="rect">
            <a:avLst/>
          </a:prstGeom>
          <a:ln w="0">
            <a:noFill/>
          </a:ln>
        </p:spPr>
      </p:pic>
      <p:sp>
        <p:nvSpPr>
          <p:cNvPr id="183" name=""/>
          <p:cNvSpPr/>
          <p:nvPr/>
        </p:nvSpPr>
        <p:spPr>
          <a:xfrm>
            <a:off x="2988000" y="1260360"/>
            <a:ext cx="3959640" cy="623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000" spc="-1" strike="noStrike">
                <a:latin typeface="Times New Roman"/>
              </a:rPr>
              <a:t> </a:t>
            </a:r>
            <a:r>
              <a:rPr b="0" lang="fr-CH" sz="900" spc="-1" strike="noStrike">
                <a:latin typeface="Times New Roman"/>
              </a:rPr>
              <a:t>……</a:t>
            </a:r>
            <a:r>
              <a:rPr b="0" lang="fr-CH" sz="900" spc="-1" strike="noStrike">
                <a:latin typeface="Times New Roman"/>
              </a:rPr>
              <a:t>.</a:t>
            </a:r>
            <a:endParaRPr b="0" lang="fr-CH" sz="900" spc="-1" strike="noStrike">
              <a:latin typeface="Arial"/>
            </a:endParaRPr>
          </a:p>
          <a:p>
            <a:pPr>
              <a:lnSpc>
                <a:spcPct val="100000"/>
              </a:lnSpc>
              <a:buNone/>
            </a:pPr>
            <a:r>
              <a:rPr b="0" lang="fr-CH" sz="900" spc="-1" strike="noStrike">
                <a:latin typeface="Times New Roman"/>
              </a:rPr>
              <a:t> </a:t>
            </a:r>
            <a:r>
              <a:rPr b="0" lang="fr-CH" sz="900" spc="-1" strike="noStrike">
                <a:latin typeface="Times New Roman"/>
              </a:rPr>
              <a:t>//Sum of vector elements</a:t>
            </a:r>
            <a:endParaRPr b="0" lang="fr-CH" sz="900" spc="-1" strike="noStrike">
              <a:latin typeface="Arial"/>
            </a:endParaRPr>
          </a:p>
          <a:p>
            <a:pPr>
              <a:lnSpc>
                <a:spcPct val="100000"/>
              </a:lnSpc>
              <a:buNone/>
            </a:pPr>
            <a:r>
              <a:rPr b="0" lang="fr-CH" sz="900" spc="-1" strike="noStrike">
                <a:latin typeface="Times New Roman"/>
              </a:rPr>
              <a:t> </a:t>
            </a:r>
            <a:r>
              <a:rPr b="0" lang="fr-CH" sz="900" spc="-1" strike="noStrike">
                <a:latin typeface="Times New Roman"/>
              </a:rPr>
              <a:t>integralValue=h*std::reduce(valuesVec.begin(),valuesVec.end());</a:t>
            </a:r>
            <a:endParaRPr b="0" lang="fr-CH" sz="900" spc="-1" strike="noStrike">
              <a:latin typeface="Arial"/>
            </a:endParaRPr>
          </a:p>
          <a:p>
            <a:pPr>
              <a:lnSpc>
                <a:spcPct val="100000"/>
              </a:lnSpc>
              <a:buNone/>
            </a:pPr>
            <a:r>
              <a:rPr b="0" lang="fr-CH" sz="900" spc="-1" strike="noStrike">
                <a:latin typeface="Times New Roman"/>
              </a:rPr>
              <a:t> </a:t>
            </a:r>
            <a:r>
              <a:rPr b="0" lang="fr-CH" sz="900" spc="-1" strike="noStrike">
                <a:latin typeface="Times New Roman"/>
              </a:rPr>
              <a:t>double DeltaError=std::abs(M_PI-integralValue);</a:t>
            </a:r>
            <a:r>
              <a:rPr b="0" lang="fr-CH" sz="1000" spc="-1" strike="noStrike">
                <a:latin typeface="Times New Roman"/>
              </a:rPr>
              <a:t> </a:t>
            </a:r>
            <a:endParaRPr b="0" lang="fr-CH"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8"/>
          <p:cNvSpPr/>
          <p:nvPr/>
        </p:nvSpPr>
        <p:spPr>
          <a:xfrm>
            <a:off x="333360" y="22716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with promise  </a:t>
            </a:r>
            <a:endParaRPr b="0" lang="fr-CH" sz="2700" spc="-1" strike="noStrike">
              <a:latin typeface="Arial"/>
            </a:endParaRPr>
          </a:p>
        </p:txBody>
      </p:sp>
      <p:pic>
        <p:nvPicPr>
          <p:cNvPr id="185" name="" descr=""/>
          <p:cNvPicPr/>
          <p:nvPr/>
        </p:nvPicPr>
        <p:blipFill>
          <a:blip r:embed="rId1"/>
          <a:stretch/>
        </p:blipFill>
        <p:spPr>
          <a:xfrm>
            <a:off x="8973360" y="62280"/>
            <a:ext cx="1014840" cy="1014840"/>
          </a:xfrm>
          <a:prstGeom prst="rect">
            <a:avLst/>
          </a:prstGeom>
          <a:ln w="0">
            <a:noFill/>
          </a:ln>
        </p:spPr>
      </p:pic>
      <p:sp>
        <p:nvSpPr>
          <p:cNvPr id="186" name=""/>
          <p:cNvSpPr/>
          <p:nvPr/>
        </p:nvSpPr>
        <p:spPr>
          <a:xfrm>
            <a:off x="180000" y="1224000"/>
            <a:ext cx="5399280" cy="429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NumThreads=2;</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bf0041"/>
                </a:solidFill>
                <a:latin typeface="Times New Roman"/>
                <a:ea typeface="DejaVu Sans"/>
              </a:rPr>
              <a:t>SpRuntime</a:t>
            </a:r>
            <a:r>
              <a:rPr b="0" lang="en-US" sz="1000" spc="-1" strike="noStrike">
                <a:solidFill>
                  <a:srgbClr val="000000"/>
                </a:solidFill>
                <a:latin typeface="Times New Roman"/>
                <a:ea typeface="DejaVu Sans"/>
              </a:rPr>
              <a:t> My_Runtime3(NumThreads); </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//SpRuntime&lt;SpSpeculativeModel::SP_MODEL_2&gt; My_Runtime3;</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//cout&lt;&lt;":"&lt;&lt;My_Runtime3.getValue()&lt;&lt;"\n";</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My_Runtime3.setSpeculationTes</a:t>
            </a:r>
            <a:r>
              <a:rPr b="0" lang="en-US" sz="1000" spc="-1" strike="noStrike">
                <a:solidFill>
                  <a:srgbClr val="000000"/>
                </a:solidFill>
                <a:latin typeface="Times New Roman"/>
                <a:ea typeface="DejaVu Sans"/>
              </a:rPr>
              <a:t>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 </a:t>
            </a:r>
            <a:r>
              <a:rPr b="1" lang="en-US" sz="1000" spc="-1" strike="noStrike">
                <a:solidFill>
                  <a:srgbClr val="158466"/>
                </a:solidFill>
                <a:latin typeface="Times New Roman"/>
                <a:ea typeface="DejaVu Sans"/>
              </a:rPr>
              <a:t>[]</a:t>
            </a:r>
            <a:r>
              <a:rPr b="0" lang="en-US" sz="1000" spc="-1" strike="noStrike">
                <a:solidFill>
                  <a:srgbClr val="000000"/>
                </a:solidFill>
                <a:latin typeface="Times New Roman"/>
                <a:ea typeface="DejaVu Sans"/>
              </a:rPr>
              <a:t> (const int /*inNbReadyTasks*/,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const SpProbability&amp; /*inProbability*/) -&gt; bool</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 Always speculate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return true;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int val = 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std::promise&lt;int&gt;</a:t>
            </a:r>
            <a:r>
              <a:rPr b="0" lang="en-US" sz="1000" spc="-1" strike="noStrike">
                <a:solidFill>
                  <a:srgbClr val="000000"/>
                </a:solidFill>
                <a:latin typeface="Times New Roman"/>
                <a:ea typeface="DejaVu Sans"/>
              </a:rPr>
              <a:t> promise3;</a:t>
            </a:r>
            <a:r>
              <a:rPr b="0" lang="en-US" sz="1000" spc="-1" strike="noStrike">
                <a:solidFill>
                  <a:srgbClr val="666666"/>
                </a:solidFill>
                <a:latin typeface="Times New Roman"/>
                <a:ea typeface="DejaVu Sans"/>
              </a:rPr>
              <a:t> //the promise that append thread must fulfill.</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My_Runtime3.task</a:t>
            </a:r>
            <a:r>
              <a:rPr b="0" lang="en-US" sz="1000" spc="-1" strike="noStrike">
                <a:solidFill>
                  <a:srgbClr val="000000"/>
                </a:solidFill>
                <a:latin typeface="Times New Roman"/>
                <a:ea typeface="DejaVu Sans"/>
              </a:rPr>
              <a:t>( SpRead(val),</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 </a:t>
            </a:r>
            <a:r>
              <a:rPr b="1" lang="en-US" sz="1000" spc="-1" strike="noStrike">
                <a:solidFill>
                  <a:srgbClr val="158466"/>
                </a:solidFill>
                <a:latin typeface="Times New Roman"/>
                <a:ea typeface="DejaVu Sans"/>
              </a:rPr>
              <a:t>[&amp;promise3]</a:t>
            </a:r>
            <a:r>
              <a:rPr b="0" lang="en-US" sz="1000" spc="-1" strike="noStrike">
                <a:solidFill>
                  <a:srgbClr val="000000"/>
                </a:solidFill>
                <a:latin typeface="Times New Roman"/>
                <a:ea typeface="DejaVu Sans"/>
              </a:rPr>
              <a:t> (const int&amp; /*valParam*/)</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usleep(100);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promise3.get_future().get(); </a:t>
            </a:r>
            <a:r>
              <a:rPr b="1" lang="en-US" sz="1000" spc="-1" strike="noStrike">
                <a:solidFill>
                  <a:srgbClr val="666666"/>
                </a:solidFill>
                <a:latin typeface="Times New Roman"/>
                <a:ea typeface="DejaVu Sans"/>
              </a:rPr>
              <a:t>//</a:t>
            </a:r>
            <a:r>
              <a:rPr b="0" lang="en-US" sz="1000" spc="-1" strike="noStrike">
                <a:solidFill>
                  <a:srgbClr val="666666"/>
                </a:solidFill>
                <a:latin typeface="Times New Roman"/>
                <a:ea typeface="DejaVu Sans"/>
              </a:rPr>
              <a:t>Returns a future object that has the same associated</a:t>
            </a:r>
            <a:endParaRPr b="0" lang="fr-CH" sz="1000" spc="-1" strike="noStrike">
              <a:latin typeface="Arial"/>
            </a:endParaRPr>
          </a:p>
          <a:p>
            <a:pPr>
              <a:lnSpc>
                <a:spcPct val="100000"/>
              </a:lnSpc>
              <a:buNone/>
            </a:pPr>
            <a:r>
              <a:rPr b="0" lang="en-US" sz="1000" spc="-1" strike="noStrike">
                <a:solidFill>
                  <a:srgbClr val="666666"/>
                </a:solidFill>
                <a:latin typeface="Times New Roman"/>
                <a:ea typeface="DejaVu Sans"/>
              </a:rPr>
              <a:t>                                                                </a:t>
            </a:r>
            <a:r>
              <a:rPr b="0" lang="en-US" sz="1000" spc="-1" strike="noStrike">
                <a:solidFill>
                  <a:srgbClr val="666666"/>
                </a:solidFill>
                <a:latin typeface="Times New Roman"/>
                <a:ea typeface="DejaVu Sans"/>
              </a:rPr>
              <a:t>//asynchronous state as this promise object.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r>
              <a:rPr b="1" lang="en-US" sz="1000" spc="-1" strike="noStrike">
                <a:solidFill>
                  <a:srgbClr val="000000"/>
                </a:solidFill>
                <a:latin typeface="Times New Roman"/>
                <a:ea typeface="DejaVu Sans"/>
              </a:rPr>
              <a:t>.setTaskName</a:t>
            </a:r>
            <a:r>
              <a:rPr b="0" lang="en-US" sz="1000" spc="-1" strike="noStrike">
                <a:solidFill>
                  <a:srgbClr val="000000"/>
                </a:solidFill>
                <a:latin typeface="Times New Roman"/>
                <a:ea typeface="DejaVu Sans"/>
              </a:rPr>
              <a:t>("First task");</a:t>
            </a:r>
            <a:endParaRPr b="0" lang="fr-CH" sz="1000" spc="-1" strike="noStrike">
              <a:latin typeface="Arial"/>
            </a:endParaRPr>
          </a:p>
        </p:txBody>
      </p:sp>
      <p:sp>
        <p:nvSpPr>
          <p:cNvPr id="187" name=""/>
          <p:cNvSpPr/>
          <p:nvPr/>
        </p:nvSpPr>
        <p:spPr>
          <a:xfrm>
            <a:off x="5688000" y="1500480"/>
            <a:ext cx="4103280" cy="3250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for(int idx = 0; idx &lt; 1; idx++)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My_Runtime3.task</a:t>
            </a:r>
            <a:r>
              <a:rPr b="0" lang="en-US" sz="1000" spc="-1" strike="noStrike">
                <a:solidFill>
                  <a:srgbClr val="000000"/>
                </a:solidFill>
                <a:latin typeface="Times New Roman"/>
                <a:ea typeface="DejaVu Sans"/>
              </a:rPr>
              <a:t>(</a:t>
            </a:r>
            <a:r>
              <a:rPr b="1" lang="en-US" sz="1000" spc="-1" strike="noStrike">
                <a:solidFill>
                  <a:srgbClr val="ff0000"/>
                </a:solidFill>
                <a:latin typeface="Times New Roman"/>
                <a:ea typeface="DejaVu Sans"/>
              </a:rPr>
              <a:t> SpWrite</a:t>
            </a:r>
            <a:r>
              <a:rPr b="0" lang="en-US" sz="1000" spc="-1" strike="noStrike">
                <a:solidFill>
                  <a:srgbClr val="000000"/>
                </a:solidFill>
                <a:latin typeface="Times New Roman"/>
                <a:ea typeface="DejaVu Sans"/>
              </a:rPr>
              <a:t>(val),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 ]</a:t>
            </a:r>
            <a:r>
              <a:rPr b="0" lang="en-US" sz="1000" spc="-1" strike="noStrike">
                <a:solidFill>
                  <a:srgbClr val="000000"/>
                </a:solidFill>
                <a:latin typeface="Times New Roman"/>
                <a:ea typeface="DejaVu Sans"/>
              </a:rPr>
              <a:t> (int&amp; valParam)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cout&lt;&lt;"CTRL Val in certain task="&lt;&lt;valParam&lt;&lt;"\n";</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usleep(500);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r>
              <a:rPr b="1" lang="en-US" sz="1000" spc="-1" strike="noStrike">
                <a:solidFill>
                  <a:srgbClr val="000000"/>
                </a:solidFill>
                <a:latin typeface="Times New Roman"/>
                <a:ea typeface="DejaVu Sans"/>
              </a:rPr>
              <a:t>.setTaskName</a:t>
            </a:r>
            <a:r>
              <a:rPr b="0" lang="en-US" sz="1000" spc="-1" strike="noStrike">
                <a:solidFill>
                  <a:srgbClr val="000000"/>
                </a:solidFill>
                <a:latin typeface="Times New Roman"/>
                <a:ea typeface="DejaVu Sans"/>
              </a:rPr>
              <a:t>("Certain task -- " + std::to_string(idx));</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const int nbUncertainTasks = 6;</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for(int idx = 0 ; idx &lt; nbUncertainTasks ; ++idx){</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My_Runtime3.task</a:t>
            </a:r>
            <a:r>
              <a:rPr b="0" lang="en-US" sz="1000" spc="-1" strike="noStrike">
                <a:solidFill>
                  <a:srgbClr val="000000"/>
                </a:solidFill>
                <a:latin typeface="Times New Roman"/>
                <a:ea typeface="DejaVu Sans"/>
              </a:rPr>
              <a:t>( </a:t>
            </a:r>
            <a:r>
              <a:rPr b="1" lang="en-US" sz="1000" spc="-1" strike="noStrike">
                <a:solidFill>
                  <a:srgbClr val="ff0000"/>
                </a:solidFill>
                <a:latin typeface="Times New Roman"/>
                <a:ea typeface="DejaVu Sans"/>
              </a:rPr>
              <a:t>SpPotentialWrite</a:t>
            </a:r>
            <a:r>
              <a:rPr b="0" lang="en-US" sz="1000" spc="-1" strike="noStrike">
                <a:solidFill>
                  <a:srgbClr val="000000"/>
                </a:solidFill>
                <a:latin typeface="Times New Roman"/>
                <a:ea typeface="DejaVu Sans"/>
              </a:rPr>
              <a:t>(val), </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 </a:t>
            </a:r>
            <a:r>
              <a:rPr b="1" lang="en-US" sz="1000" spc="-1" strike="noStrike">
                <a:solidFill>
                  <a:srgbClr val="158466"/>
                </a:solidFill>
                <a:latin typeface="Times New Roman"/>
                <a:ea typeface="DejaVu Sans"/>
              </a:rPr>
              <a:t>[ ] </a:t>
            </a:r>
            <a:r>
              <a:rPr b="0" lang="en-US" sz="1000" spc="-1" strike="noStrike">
                <a:solidFill>
                  <a:srgbClr val="000000"/>
                </a:solidFill>
                <a:latin typeface="Times New Roman"/>
                <a:ea typeface="DejaVu Sans"/>
              </a:rPr>
              <a:t>(int&amp; valParam) -&gt; bool</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usleep(1000);</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return true;</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r>
              <a:rPr b="1" lang="en-US" sz="1000" spc="-1" strike="noStrike">
                <a:solidFill>
                  <a:srgbClr val="000000"/>
                </a:solidFill>
                <a:latin typeface="Times New Roman"/>
                <a:ea typeface="DejaVu Sans"/>
              </a:rPr>
              <a:t>.setTaskNam</a:t>
            </a:r>
            <a:r>
              <a:rPr b="0" lang="en-US" sz="1000" spc="-1" strike="noStrike">
                <a:solidFill>
                  <a:srgbClr val="000000"/>
                </a:solidFill>
                <a:latin typeface="Times New Roman"/>
                <a:ea typeface="DejaVu Sans"/>
              </a:rPr>
              <a:t>e("Uncertain task -- " + std::to_string(idx));</a:t>
            </a: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endParaRPr b="0" lang="fr-CH" sz="1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 descr=""/>
          <p:cNvPicPr/>
          <p:nvPr/>
        </p:nvPicPr>
        <p:blipFill>
          <a:blip r:embed="rId1"/>
          <a:stretch/>
        </p:blipFill>
        <p:spPr>
          <a:xfrm>
            <a:off x="4140000" y="1562400"/>
            <a:ext cx="5727240" cy="3635280"/>
          </a:xfrm>
          <a:prstGeom prst="rect">
            <a:avLst/>
          </a:prstGeom>
          <a:ln w="0">
            <a:noFill/>
          </a:ln>
        </p:spPr>
      </p:pic>
      <p:sp>
        <p:nvSpPr>
          <p:cNvPr id="189" name=""/>
          <p:cNvSpPr/>
          <p:nvPr/>
        </p:nvSpPr>
        <p:spPr>
          <a:xfrm>
            <a:off x="180000" y="1368000"/>
            <a:ext cx="3959280" cy="3730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000" spc="-1" strike="noStrike">
                <a:solidFill>
                  <a:srgbClr val="000000"/>
                </a:solidFill>
                <a:latin typeface="Times New Roman"/>
                <a:ea typeface="DejaVu Sans"/>
              </a:rPr>
              <a:t>My_Runtime3.task(SpWrite(val), </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158466"/>
                </a:solidFill>
                <a:latin typeface="Times New Roman"/>
                <a:ea typeface="DejaVu Sans"/>
              </a:rPr>
              <a:t>  </a:t>
            </a:r>
            <a:r>
              <a:rPr b="1" lang="en-US" sz="1000" spc="-1" strike="noStrike">
                <a:solidFill>
                  <a:srgbClr val="158466"/>
                </a:solidFill>
                <a:latin typeface="Times New Roman"/>
                <a:ea typeface="DejaVu Sans"/>
              </a:rPr>
              <a:t>[ ]</a:t>
            </a:r>
            <a:r>
              <a:rPr b="1" lang="en-US" sz="1000" spc="-1" strike="noStrike">
                <a:solidFill>
                  <a:srgbClr val="000000"/>
                </a:solidFill>
                <a:latin typeface="Times New Roman"/>
                <a:ea typeface="DejaVu Sans"/>
              </a:rPr>
              <a:t> ([[maybe_unused]] int&amp; valParam)</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usleep(2000);</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        </a:t>
            </a:r>
            <a:r>
              <a:rPr b="1" lang="en-US" sz="1000" spc="-1" strike="noStrike">
                <a:solidFill>
                  <a:srgbClr val="000000"/>
                </a:solidFill>
                <a:latin typeface="Times New Roman"/>
                <a:ea typeface="DejaVu Sans"/>
              </a:rPr>
              <a:t>).setTaskName("Last-task");}</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promise3.set_value(0);  // </a:t>
            </a:r>
            <a:r>
              <a:rPr b="0" lang="en-US" sz="1000" spc="-1" strike="noStrike">
                <a:solidFill>
                  <a:srgbClr val="666666"/>
                </a:solidFill>
                <a:latin typeface="Times New Roman"/>
                <a:ea typeface="DejaVu Sans"/>
              </a:rPr>
              <a:t>This operation acquired a single mutex associated with the promise object when updating the promise object. </a:t>
            </a:r>
            <a:endParaRPr b="0" lang="fr-CH" sz="1000" spc="-1" strike="noStrike">
              <a:latin typeface="Arial"/>
            </a:endParaRPr>
          </a:p>
          <a:p>
            <a:pPr algn="just">
              <a:lnSpc>
                <a:spcPct val="100000"/>
              </a:lnSpc>
              <a:buNone/>
            </a:pPr>
            <a:endParaRPr b="0" lang="fr-CH" sz="1000" spc="-1" strike="noStrike">
              <a:latin typeface="Arial"/>
            </a:endParaRPr>
          </a:p>
          <a:p>
            <a:pPr algn="just">
              <a:lnSpc>
                <a:spcPct val="100000"/>
              </a:lnSpc>
              <a:buNone/>
            </a:pPr>
            <a:r>
              <a:rPr b="0" lang="en-US" sz="1000" spc="-1" strike="noStrike">
                <a:solidFill>
                  <a:srgbClr val="666666"/>
                </a:solidFill>
                <a:latin typeface="Times New Roman"/>
                <a:ea typeface="DejaVu Sans"/>
              </a:rPr>
              <a:t>An exception is thrown if there is no shared state or if the shared state already stores a value or an exception. Calls to this function don't introduce data races with calls to get_future (so they don't need to synchronize with each other).</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My_Runtime3.waitAllTasks</a:t>
            </a: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My_Runtime3.generateDot</a:t>
            </a:r>
            <a:r>
              <a:rPr b="0" lang="en-US" sz="1000" spc="-1" strike="noStrike">
                <a:solidFill>
                  <a:srgbClr val="000000"/>
                </a:solidFill>
                <a:latin typeface="Times New Roman"/>
                <a:ea typeface="DejaVu Sans"/>
              </a:rPr>
              <a:t>("Result.dot",true);</a:t>
            </a:r>
            <a:endParaRPr b="0" lang="fr-CH" sz="1000" spc="-1" strike="noStrike">
              <a:latin typeface="Arial"/>
            </a:endParaRPr>
          </a:p>
          <a:p>
            <a:pPr>
              <a:lnSpc>
                <a:spcPct val="100000"/>
              </a:lnSpc>
              <a:buNone/>
            </a:pPr>
            <a:r>
              <a:rPr b="1" lang="en-US" sz="1000" spc="-1" strike="noStrike">
                <a:solidFill>
                  <a:srgbClr val="000000"/>
                </a:solidFill>
                <a:latin typeface="Times New Roman"/>
                <a:ea typeface="DejaVu Sans"/>
              </a:rPr>
              <a:t>My_Runtime3.generateTrace</a:t>
            </a:r>
            <a:r>
              <a:rPr b="0" lang="en-US" sz="1000" spc="-1" strike="noStrike">
                <a:solidFill>
                  <a:srgbClr val="000000"/>
                </a:solidFill>
                <a:latin typeface="Times New Roman"/>
                <a:ea typeface="DejaVu Sans"/>
              </a:rPr>
              <a:t>("Result.svg");</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r>
              <a:rPr b="0" lang="en-US" sz="1000" spc="-1" strike="noStrike">
                <a:solidFill>
                  <a:srgbClr val="000000"/>
                </a:solidFill>
                <a:latin typeface="Times New Roman"/>
                <a:ea typeface="DejaVu Sans"/>
              </a:rPr>
              <a:t>}</a:t>
            </a:r>
            <a:endParaRPr b="0" lang="fr-CH" sz="1000" spc="-1" strike="noStrike">
              <a:latin typeface="Arial"/>
            </a:endParaRPr>
          </a:p>
          <a:p>
            <a:pPr>
              <a:lnSpc>
                <a:spcPct val="100000"/>
              </a:lnSpc>
              <a:buNone/>
            </a:pPr>
            <a:endParaRPr b="0" lang="fr-CH" sz="1000" spc="-1" strike="noStrike">
              <a:latin typeface="Arial"/>
            </a:endParaRPr>
          </a:p>
          <a:p>
            <a:pPr>
              <a:lnSpc>
                <a:spcPct val="100000"/>
              </a:lnSpc>
              <a:buNone/>
            </a:pPr>
            <a:endParaRPr b="0" lang="fr-CH" sz="1000" spc="-1" strike="noStrike">
              <a:latin typeface="Arial"/>
            </a:endParaRPr>
          </a:p>
        </p:txBody>
      </p:sp>
      <p:sp>
        <p:nvSpPr>
          <p:cNvPr id="190" name=""/>
          <p:cNvSpPr/>
          <p:nvPr/>
        </p:nvSpPr>
        <p:spPr>
          <a:xfrm>
            <a:off x="4212000" y="1332000"/>
            <a:ext cx="1079280" cy="22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000" spc="-1" strike="noStrike">
                <a:solidFill>
                  <a:srgbClr val="000000"/>
                </a:solidFill>
                <a:latin typeface="Times New Roman"/>
                <a:ea typeface="DejaVu Sans"/>
              </a:rPr>
              <a:t>Result.svg</a:t>
            </a:r>
            <a:endParaRPr b="0" lang="fr-CH" sz="1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fr-CH" sz="2700" spc="-1" strike="noStrike">
              <a:latin typeface="Arial"/>
            </a:endParaRPr>
          </a:p>
        </p:txBody>
      </p:sp>
      <p:sp>
        <p:nvSpPr>
          <p:cNvPr id="192" name="PlaceHolder 2"/>
          <p:cNvSpPr>
            <a:spLocks noGrp="1"/>
          </p:cNvSpPr>
          <p:nvPr>
            <p:ph/>
          </p:nvPr>
        </p:nvSpPr>
        <p:spPr>
          <a:xfrm>
            <a:off x="360000" y="1548000"/>
            <a:ext cx="9359280" cy="3599280"/>
          </a:xfrm>
          <a:prstGeom prst="rect">
            <a:avLst/>
          </a:prstGeom>
          <a:noFill/>
          <a:ln w="0">
            <a:noFill/>
          </a:ln>
        </p:spPr>
        <p:txBody>
          <a:bodyPr lIns="0" rIns="0" tIns="0" bIns="0" anchor="t">
            <a:normAutofit/>
          </a:bodyPr>
          <a:p>
            <a:pPr marL="432000">
              <a:lnSpc>
                <a:spcPct val="100000"/>
              </a:lnSpc>
              <a:spcAft>
                <a:spcPts val="1057"/>
              </a:spcAft>
              <a:buNone/>
              <a:tabLst>
                <a:tab algn="l" pos="0"/>
              </a:tabLst>
            </a:pPr>
            <a:r>
              <a:rPr b="1" lang="en-US" sz="2000" spc="-1" strike="noStrike">
                <a:solidFill>
                  <a:srgbClr val="2c3e50"/>
                </a:solidFill>
                <a:latin typeface="Arial"/>
              </a:rPr>
              <a:t>Future developments</a:t>
            </a:r>
            <a:endParaRPr b="0" lang="fr-CH" sz="2000" spc="-1" strike="noStrike">
              <a:latin typeface="Arial"/>
            </a:endParaRPr>
          </a:p>
          <a:p>
            <a:pPr marL="432000">
              <a:lnSpc>
                <a:spcPct val="100000"/>
              </a:lnSpc>
              <a:spcAft>
                <a:spcPts val="1057"/>
              </a:spcAft>
              <a:buNone/>
              <a:tabLst>
                <a:tab algn="l" pos="0"/>
              </a:tabLst>
            </a:pPr>
            <a:endParaRPr b="0" lang="fr-CH" sz="20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Times New Roman"/>
              </a:rPr>
              <a:t>The main objective is to reduce the calculation times, </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Times New Roman"/>
              </a:rPr>
              <a:t>To manage the use of the different calculation resources, the different typical workloads, in particular in the case of multicore machines equipped with several acceleration machines.</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Times New Roman"/>
              </a:rPr>
              <a:t>Plan to separate thread management from execution. </a:t>
            </a:r>
            <a:r>
              <a:rPr b="0" lang="en-US" sz="1400" spc="-1" strike="noStrike">
                <a:solidFill>
                  <a:srgbClr val="000000"/>
                </a:solidFill>
                <a:latin typeface="Times New Roman"/>
                <a:ea typeface="Microsoft YaHei"/>
              </a:rPr>
              <a:t>To change the prototype of the predicate, to be able to consider additional data or different to make the decision.</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Times New Roman"/>
                <a:ea typeface="Microsoft YaHei"/>
              </a:rPr>
              <a:t>Develop decision graphs to optimize available hybrid resources (CPU, GPU, GPGPU, TPU,...) to increase computational speed for given problems.</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Times New Roman"/>
                <a:ea typeface="Microsoft YaHei"/>
              </a:rPr>
              <a:t>To provide effective and high -performance tools to the user.</a:t>
            </a:r>
            <a:endParaRPr b="0" lang="fr-CH" sz="1400" spc="-1" strike="noStrike">
              <a:latin typeface="Arial"/>
            </a:endParaRPr>
          </a:p>
          <a:p>
            <a:pPr marL="432000">
              <a:lnSpc>
                <a:spcPct val="100000"/>
              </a:lnSpc>
              <a:spcAft>
                <a:spcPts val="1057"/>
              </a:spcAft>
              <a:buNone/>
              <a:tabLst>
                <a:tab algn="l" pos="0"/>
              </a:tabLst>
            </a:pPr>
            <a:r>
              <a:rPr b="0" lang="en-US" sz="1400" spc="-1" strike="noStrike">
                <a:solidFill>
                  <a:srgbClr val="2c3e50"/>
                </a:solidFill>
                <a:latin typeface="Times New Roman"/>
                <a:ea typeface="Microsoft YaHei"/>
              </a:rPr>
              <a:t> </a:t>
            </a:r>
            <a:endParaRPr b="0" lang="fr-CH" sz="1400" spc="-1" strike="noStrike">
              <a:latin typeface="Arial"/>
            </a:endParaRPr>
          </a:p>
        </p:txBody>
      </p:sp>
      <p:pic>
        <p:nvPicPr>
          <p:cNvPr id="193" name="" descr=""/>
          <p:cNvPicPr/>
          <p:nvPr/>
        </p:nvPicPr>
        <p:blipFill>
          <a:blip r:embed="rId1"/>
          <a:stretch/>
        </p:blipFill>
        <p:spPr>
          <a:xfrm>
            <a:off x="7055280" y="4106880"/>
            <a:ext cx="2301480" cy="9298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 descr=""/>
          <p:cNvPicPr/>
          <p:nvPr/>
        </p:nvPicPr>
        <p:blipFill>
          <a:blip r:embed="rId1"/>
          <a:stretch/>
        </p:blipFill>
        <p:spPr>
          <a:xfrm>
            <a:off x="7943760" y="4543200"/>
            <a:ext cx="1878120" cy="837360"/>
          </a:xfrm>
          <a:prstGeom prst="rect">
            <a:avLst/>
          </a:prstGeom>
          <a:ln w="10800">
            <a:noFill/>
          </a:ln>
        </p:spPr>
      </p:pic>
      <p:pic>
        <p:nvPicPr>
          <p:cNvPr id="195" name="" descr=""/>
          <p:cNvPicPr/>
          <p:nvPr/>
        </p:nvPicPr>
        <p:blipFill>
          <a:blip r:embed="rId2"/>
          <a:stretch/>
        </p:blipFill>
        <p:spPr>
          <a:xfrm>
            <a:off x="2120400" y="2340000"/>
            <a:ext cx="1475280" cy="1818360"/>
          </a:xfrm>
          <a:prstGeom prst="rect">
            <a:avLst/>
          </a:prstGeom>
          <a:ln w="0">
            <a:noFill/>
          </a:ln>
        </p:spPr>
      </p:pic>
      <p:sp>
        <p:nvSpPr>
          <p:cNvPr id="196" name=""/>
          <p:cNvSpPr/>
          <p:nvPr/>
        </p:nvSpPr>
        <p:spPr>
          <a:xfrm>
            <a:off x="4174560" y="3054960"/>
            <a:ext cx="3201120" cy="360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源ノ角ゴシック Normal"/>
              </a:rPr>
              <a:t>Thank you for your attention !</a:t>
            </a:r>
            <a:endParaRPr b="0" lang="fr-CH"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2628000" y="2952000"/>
            <a:ext cx="5232600" cy="713880"/>
          </a:xfrm>
          <a:prstGeom prst="rect">
            <a:avLst/>
          </a:prstGeom>
          <a:noFill/>
          <a:ln w="10800">
            <a:noFill/>
          </a:ln>
        </p:spPr>
        <p:style>
          <a:lnRef idx="0"/>
          <a:fillRef idx="0"/>
          <a:effectRef idx="0"/>
          <a:fontRef idx="minor"/>
        </p:style>
        <p:txBody>
          <a:bodyPr lIns="90000" rIns="90000" tIns="45000" bIns="45000" anchor="ctr">
            <a:noAutofit/>
          </a:bodyPr>
          <a:p>
            <a:pPr algn="ctr">
              <a:lnSpc>
                <a:spcPct val="115000"/>
              </a:lnSpc>
              <a:spcAft>
                <a:spcPts val="1236"/>
              </a:spcAft>
              <a:buNone/>
            </a:pPr>
            <a:r>
              <a:rPr b="1" lang="en-US" sz="2200" spc="-1" strike="noStrike">
                <a:solidFill>
                  <a:srgbClr val="c9211e"/>
                </a:solidFill>
                <a:latin typeface="Liberation Serif;Times New Roman"/>
                <a:ea typeface="Songti SC"/>
              </a:rPr>
              <a:t>W</a:t>
            </a:r>
            <a:r>
              <a:rPr b="1" lang="en-US" sz="2200" spc="-1" strike="noStrike">
                <a:solidFill>
                  <a:srgbClr val="000000"/>
                </a:solidFill>
                <a:latin typeface="Liberation Serif;Times New Roman"/>
                <a:ea typeface="Songti SC"/>
              </a:rPr>
              <a:t>hat is </a:t>
            </a:r>
            <a:r>
              <a:rPr b="1" lang="en-US" sz="2200" spc="-1" strike="noStrike">
                <a:solidFill>
                  <a:srgbClr val="c9211e"/>
                </a:solidFill>
                <a:latin typeface="Liberation Serif;Times New Roman"/>
                <a:ea typeface="Songti SC"/>
              </a:rPr>
              <a:t>S</a:t>
            </a:r>
            <a:r>
              <a:rPr b="1" lang="en-US" sz="2200" spc="-1" strike="noStrike">
                <a:solidFill>
                  <a:srgbClr val="000000"/>
                </a:solidFill>
                <a:latin typeface="Liberation Serif;Times New Roman"/>
                <a:ea typeface="Songti SC"/>
              </a:rPr>
              <a:t>PECX?</a:t>
            </a:r>
            <a:endParaRPr b="0" lang="fr-CH" sz="2200" spc="-1" strike="noStrike">
              <a:latin typeface="Arial"/>
            </a:endParaRPr>
          </a:p>
          <a:p>
            <a:pPr algn="ctr">
              <a:lnSpc>
                <a:spcPct val="115000"/>
              </a:lnSpc>
              <a:spcAft>
                <a:spcPts val="1236"/>
              </a:spcAft>
              <a:buNone/>
            </a:pPr>
            <a:r>
              <a:rPr b="0" lang="zh-CN" sz="2200" spc="-1" strike="noStrike">
                <a:solidFill>
                  <a:srgbClr val="2c3e50"/>
                </a:solidFill>
                <a:latin typeface="Source Sans Pro"/>
                <a:ea typeface="Songti SC"/>
              </a:rPr>
              <a:t>양</a:t>
            </a:r>
            <a:endParaRPr b="0" lang="fr-CH" sz="2200" spc="-1" strike="noStrike">
              <a:latin typeface="Arial"/>
            </a:endParaRPr>
          </a:p>
          <a:p>
            <a:pPr algn="ctr">
              <a:lnSpc>
                <a:spcPct val="115000"/>
              </a:lnSpc>
              <a:spcAft>
                <a:spcPts val="1236"/>
              </a:spcAft>
              <a:buNone/>
            </a:pPr>
            <a:endParaRPr b="0" lang="fr-CH" sz="2000" spc="-1" strike="noStrike">
              <a:latin typeface="Arial"/>
            </a:endParaRPr>
          </a:p>
        </p:txBody>
      </p:sp>
      <p:pic>
        <p:nvPicPr>
          <p:cNvPr id="87" name="" descr=""/>
          <p:cNvPicPr/>
          <p:nvPr/>
        </p:nvPicPr>
        <p:blipFill>
          <a:blip r:embed="rId1"/>
          <a:stretch/>
        </p:blipFill>
        <p:spPr>
          <a:xfrm>
            <a:off x="2412000" y="2484000"/>
            <a:ext cx="1421280" cy="1405080"/>
          </a:xfrm>
          <a:prstGeom prst="rect">
            <a:avLst/>
          </a:prstGeom>
          <a:ln w="0">
            <a:noFill/>
          </a:ln>
        </p:spPr>
      </p:pic>
      <p:pic>
        <p:nvPicPr>
          <p:cNvPr id="88" name="" descr=""/>
          <p:cNvPicPr/>
          <p:nvPr/>
        </p:nvPicPr>
        <p:blipFill>
          <a:blip r:embed="rId2"/>
          <a:stretch/>
        </p:blipFill>
        <p:spPr>
          <a:xfrm>
            <a:off x="7325640" y="2509560"/>
            <a:ext cx="1164960" cy="1115640"/>
          </a:xfrm>
          <a:prstGeom prst="rect">
            <a:avLst/>
          </a:prstGeom>
          <a:ln w="0">
            <a:noFill/>
          </a:ln>
        </p:spPr>
      </p:pic>
      <p:pic>
        <p:nvPicPr>
          <p:cNvPr id="89" name="Cycles- 1" descr=""/>
          <p:cNvPicPr/>
          <p:nvPr/>
        </p:nvPicPr>
        <p:blipFill>
          <a:blip r:embed="rId3"/>
          <a:stretch/>
        </p:blipFill>
        <p:spPr>
          <a:xfrm>
            <a:off x="7063560" y="2193480"/>
            <a:ext cx="1710720" cy="1684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fr-CH" sz="2700" spc="-1" strike="noStrike">
              <a:latin typeface="Arial"/>
            </a:endParaRPr>
          </a:p>
        </p:txBody>
      </p:sp>
      <p:sp>
        <p:nvSpPr>
          <p:cNvPr id="91" name="PlaceHolder 2"/>
          <p:cNvSpPr>
            <a:spLocks noGrp="1"/>
          </p:cNvSpPr>
          <p:nvPr>
            <p:ph/>
          </p:nvPr>
        </p:nvSpPr>
        <p:spPr>
          <a:xfrm>
            <a:off x="360000" y="1485000"/>
            <a:ext cx="9353880" cy="1748880"/>
          </a:xfrm>
          <a:prstGeom prst="rect">
            <a:avLst/>
          </a:prstGeom>
          <a:noFill/>
          <a:ln w="0">
            <a:noFill/>
          </a:ln>
        </p:spPr>
        <p:txBody>
          <a:bodyPr lIns="0" rIns="0" tIns="0" bIns="0" anchor="t">
            <a:normAutofit fontScale="90000"/>
          </a:bodyPr>
          <a:p>
            <a:pPr algn="just">
              <a:lnSpc>
                <a:spcPct val="100000"/>
              </a:lnSpc>
              <a:spcAft>
                <a:spcPts val="1057"/>
              </a:spcAft>
              <a:buNone/>
              <a:tabLst>
                <a:tab algn="l" pos="0"/>
              </a:tabLst>
            </a:pPr>
            <a:r>
              <a:rPr b="1" lang="en-US" sz="1400" spc="-1" strike="noStrike">
                <a:solidFill>
                  <a:srgbClr val="2c3e50"/>
                </a:solidFill>
                <a:latin typeface="Arial"/>
              </a:rPr>
              <a:t>SPECX </a:t>
            </a:r>
            <a:r>
              <a:rPr b="0" lang="en-US" sz="1400" spc="-1" strike="noStrike">
                <a:solidFill>
                  <a:srgbClr val="2c3e50"/>
                </a:solidFill>
                <a:latin typeface="Arial"/>
              </a:rPr>
              <a:t> </a:t>
            </a:r>
            <a:endParaRPr b="0" lang="fr-CH" sz="1400" spc="-1" strike="noStrike">
              <a:latin typeface="Arial"/>
            </a:endParaRPr>
          </a:p>
          <a:p>
            <a:pPr marL="367560" indent="-3312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Shares many similarities with StarPU.</a:t>
            </a:r>
            <a:endParaRPr b="0" lang="fr-CH" sz="1600" spc="-1" strike="noStrike">
              <a:latin typeface="Arial"/>
            </a:endParaRPr>
          </a:p>
          <a:p>
            <a:pPr marL="367560" indent="-331200" algn="just">
              <a:lnSpc>
                <a:spcPct val="100000"/>
              </a:lnSpc>
              <a:spcAft>
                <a:spcPts val="1057"/>
              </a:spcAft>
              <a:buClr>
                <a:srgbClr val="2c3e50"/>
              </a:buClr>
              <a:buSzPct val="45000"/>
              <a:buFont typeface="Wingdings" charset="2"/>
              <a:buChar char=""/>
              <a:tabLst>
                <a:tab algn="l" pos="0"/>
              </a:tabLst>
            </a:pPr>
            <a:r>
              <a:rPr b="0" lang="fr-CH" sz="1400" spc="-1" strike="noStrike">
                <a:solidFill>
                  <a:srgbClr val="2c3e50"/>
                </a:solidFill>
                <a:latin typeface="Times New Roman"/>
              </a:rPr>
              <a:t>Written in modern and advanced C++ (20).</a:t>
            </a:r>
            <a:endParaRPr b="0" lang="fr-CH" sz="1400" spc="-1" strike="noStrike">
              <a:latin typeface="Arial"/>
            </a:endParaRPr>
          </a:p>
          <a:p>
            <a:pPr marL="367560" indent="-3312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Task-based execution system. </a:t>
            </a:r>
            <a:endParaRPr b="0" lang="fr-CH" sz="1600" spc="-1" strike="noStrike">
              <a:latin typeface="Arial"/>
            </a:endParaRPr>
          </a:p>
          <a:p>
            <a:pPr marL="367560" indent="-331200" algn="just">
              <a:lnSpc>
                <a:spcPct val="100000"/>
              </a:lnSpc>
              <a:spcAft>
                <a:spcPts val="1057"/>
              </a:spcAft>
              <a:buClr>
                <a:srgbClr val="2c3e50"/>
              </a:buClr>
              <a:buSzPct val="45000"/>
              <a:buFont typeface="Wingdings" charset="2"/>
              <a:buChar char=""/>
              <a:tabLst>
                <a:tab algn="l" pos="0"/>
              </a:tabLst>
            </a:pPr>
            <a:r>
              <a:rPr b="0" i="1" lang="en-US" sz="1600" spc="-1" strike="noStrike">
                <a:solidFill>
                  <a:srgbClr val="2c3e50"/>
                </a:solidFill>
                <a:latin typeface="Times New Roman"/>
              </a:rPr>
              <a:t>i.e. : Able to also support speculative execution, which is the ability to execute tasks ahead of time if others are unsure about changing the data.</a:t>
            </a:r>
            <a:endParaRPr b="0" lang="fr-CH" sz="1600" spc="-1" strike="noStrike">
              <a:latin typeface="Arial"/>
            </a:endParaRPr>
          </a:p>
        </p:txBody>
      </p:sp>
      <p:sp>
        <p:nvSpPr>
          <p:cNvPr id="92" name=""/>
          <p:cNvSpPr/>
          <p:nvPr/>
        </p:nvSpPr>
        <p:spPr>
          <a:xfrm>
            <a:off x="720000" y="3420000"/>
            <a:ext cx="9173880" cy="1748880"/>
          </a:xfrm>
          <a:prstGeom prst="rect">
            <a:avLst/>
          </a:prstGeom>
          <a:noFill/>
          <a:ln w="0">
            <a:noFill/>
          </a:ln>
        </p:spPr>
        <p:style>
          <a:lnRef idx="0"/>
          <a:fillRef idx="0"/>
          <a:effectRef idx="0"/>
          <a:fontRef idx="minor"/>
        </p:style>
        <p:txBody>
          <a:bodyPr lIns="0" rIns="0" tIns="0" bIns="0" anchor="t">
            <a:normAutofit fontScale="95000"/>
          </a:bodyPr>
          <a:p>
            <a:pPr algn="just">
              <a:lnSpc>
                <a:spcPct val="100000"/>
              </a:lnSpc>
              <a:spcAft>
                <a:spcPts val="1057"/>
              </a:spcAft>
              <a:buNone/>
            </a:pPr>
            <a:r>
              <a:rPr b="1" lang="en-US" sz="1400" spc="-1" strike="noStrike">
                <a:solidFill>
                  <a:srgbClr val="2c3e50"/>
                </a:solidFill>
                <a:latin typeface="Arial"/>
                <a:ea typeface="DejaVu Sans"/>
              </a:rPr>
              <a:t>StarPU</a:t>
            </a:r>
            <a:r>
              <a:rPr b="1" lang="en-US" sz="1400" spc="-1" strike="noStrike">
                <a:solidFill>
                  <a:srgbClr val="2c3e50"/>
                </a:solidFill>
                <a:latin typeface="Times New Roman"/>
                <a:ea typeface="DejaVu Sans"/>
              </a:rPr>
              <a:t> </a:t>
            </a:r>
            <a:r>
              <a:rPr b="0" lang="en-US" sz="1400" spc="-1" strike="noStrike">
                <a:solidFill>
                  <a:srgbClr val="2c3e50"/>
                </a:solidFill>
                <a:latin typeface="Times New Roman"/>
                <a:ea typeface="DejaVu Sans"/>
              </a:rPr>
              <a:t> </a:t>
            </a:r>
            <a:endParaRPr b="0" lang="fr-CH" sz="1400" spc="-1" strike="noStrike">
              <a:latin typeface="Arial"/>
            </a:endParaRPr>
          </a:p>
          <a:p>
            <a:pPr marL="367200" indent="-22032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StarPU is a task scheduling library for hybrid architectures.</a:t>
            </a:r>
            <a:endParaRPr b="0" lang="fr-CH" sz="1600" spc="-1" strike="noStrike">
              <a:latin typeface="Arial"/>
            </a:endParaRPr>
          </a:p>
          <a:p>
            <a:pPr marL="367200" indent="-22032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Design systems in which applications are distributed across the machine, feeding all available resources into parallel tasks.</a:t>
            </a:r>
            <a:endParaRPr b="0" lang="fr-CH" sz="1600" spc="-1" strike="noStrike">
              <a:latin typeface="Arial"/>
            </a:endParaRPr>
          </a:p>
          <a:p>
            <a:pPr marL="367200" indent="-22032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Songti SC"/>
              </a:rPr>
              <a:t>Optimized heterogeneous scheduling, cluster communication, data transfers and replication between main memory and discrete memories</a:t>
            </a:r>
            <a:endParaRPr b="0" lang="fr-CH" sz="1600" spc="-1" strike="noStrike">
              <a:latin typeface="Arial"/>
            </a:endParaRPr>
          </a:p>
        </p:txBody>
      </p:sp>
      <p:pic>
        <p:nvPicPr>
          <p:cNvPr id="93" name="" descr=""/>
          <p:cNvPicPr/>
          <p:nvPr/>
        </p:nvPicPr>
        <p:blipFill>
          <a:blip r:embed="rId1"/>
          <a:stretch/>
        </p:blipFill>
        <p:spPr>
          <a:xfrm>
            <a:off x="8421480" y="1450080"/>
            <a:ext cx="1297440" cy="119592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fr-CH" sz="2700" spc="-1" strike="noStrike">
              <a:latin typeface="Arial"/>
            </a:endParaRPr>
          </a:p>
        </p:txBody>
      </p:sp>
      <p:pic>
        <p:nvPicPr>
          <p:cNvPr id="95" name="" descr=""/>
          <p:cNvPicPr/>
          <p:nvPr/>
        </p:nvPicPr>
        <p:blipFill>
          <a:blip r:embed="rId1"/>
          <a:stretch/>
        </p:blipFill>
        <p:spPr>
          <a:xfrm>
            <a:off x="4135680" y="1836000"/>
            <a:ext cx="5833080" cy="3449880"/>
          </a:xfrm>
          <a:prstGeom prst="rect">
            <a:avLst/>
          </a:prstGeom>
          <a:ln w="10800">
            <a:solidFill>
              <a:srgbClr val="3465a4"/>
            </a:solidFill>
            <a:round/>
          </a:ln>
        </p:spPr>
      </p:pic>
      <p:sp>
        <p:nvSpPr>
          <p:cNvPr id="96" name="PlaceHolder 19"/>
          <p:cNvSpPr txBox="1"/>
          <p:nvPr/>
        </p:nvSpPr>
        <p:spPr>
          <a:xfrm>
            <a:off x="107640" y="1296000"/>
            <a:ext cx="3845520" cy="4097520"/>
          </a:xfrm>
          <a:prstGeom prst="rect">
            <a:avLst/>
          </a:prstGeom>
          <a:noFill/>
          <a:ln w="0">
            <a:noFill/>
          </a:ln>
        </p:spPr>
        <p:txBody>
          <a:bodyPr lIns="0" rIns="0" tIns="0" bIns="0" anchor="t">
            <a:noAutofit/>
          </a:bodyPr>
          <a:p>
            <a:pPr>
              <a:lnSpc>
                <a:spcPct val="100000"/>
              </a:lnSpc>
              <a:spcAft>
                <a:spcPts val="601"/>
              </a:spcAft>
              <a:buNone/>
              <a:tabLst>
                <a:tab algn="l" pos="0"/>
              </a:tabLst>
            </a:pPr>
            <a:r>
              <a:rPr b="1" lang="fr-CH" sz="1600" spc="-1" strike="noStrike">
                <a:solidFill>
                  <a:srgbClr val="c9211e"/>
                </a:solidFill>
                <a:latin typeface="Times New Roman"/>
              </a:rPr>
              <a:t>W</a:t>
            </a:r>
            <a:r>
              <a:rPr b="1" lang="fr-CH" sz="1600" spc="-1" strike="noStrike">
                <a:solidFill>
                  <a:srgbClr val="000000"/>
                </a:solidFill>
                <a:latin typeface="Times New Roman"/>
              </a:rPr>
              <a:t>orkflow</a:t>
            </a:r>
            <a:endParaRPr b="0" lang="fr-CH" sz="1600" spc="-1" strike="noStrike">
              <a:latin typeface="Times New Roman"/>
            </a:endParaRPr>
          </a:p>
          <a:p>
            <a:pPr marL="457200">
              <a:lnSpc>
                <a:spcPct val="115000"/>
              </a:lnSpc>
              <a:spcAft>
                <a:spcPts val="1057"/>
              </a:spcAft>
              <a:buNone/>
              <a:tabLst>
                <a:tab algn="l" pos="0"/>
              </a:tabLst>
            </a:pPr>
            <a:r>
              <a:rPr b="1" lang="fr-CH" sz="1200" spc="-1" strike="noStrike">
                <a:solidFill>
                  <a:srgbClr val="000000"/>
                </a:solidFill>
                <a:latin typeface="Times New Roman"/>
              </a:rPr>
              <a:t>Runtime interface:</a:t>
            </a:r>
            <a:r>
              <a:rPr b="0" lang="fr-CH" sz="1200" spc="-1" strike="noStrike">
                <a:solidFill>
                  <a:srgbClr val="000000"/>
                </a:solidFill>
                <a:latin typeface="Times New Roman"/>
              </a:rPr>
              <a:t>Provides functionality for creating tasks, task graphs, and generating traces.</a:t>
            </a:r>
            <a:endParaRPr b="0" lang="fr-CH" sz="1200" spc="-1" strike="noStrike">
              <a:latin typeface="Times New Roman"/>
            </a:endParaRPr>
          </a:p>
          <a:p>
            <a:pPr marL="457200">
              <a:lnSpc>
                <a:spcPct val="115000"/>
              </a:lnSpc>
              <a:spcAft>
                <a:spcPts val="1057"/>
              </a:spcAft>
              <a:buNone/>
              <a:tabLst>
                <a:tab algn="l" pos="0"/>
              </a:tabLst>
            </a:pPr>
            <a:r>
              <a:rPr b="0" lang="fr-CH" sz="1200" spc="-1" strike="noStrike">
                <a:solidFill>
                  <a:srgbClr val="000000"/>
                </a:solidFill>
                <a:latin typeface="Times New Roman"/>
              </a:rPr>
              <a:t>Used to specify a speculation model.</a:t>
            </a:r>
            <a:endParaRPr b="0" lang="fr-CH" sz="1200" spc="-1" strike="noStrike">
              <a:latin typeface="Times New Roman"/>
            </a:endParaRPr>
          </a:p>
          <a:p>
            <a:pPr marL="457200">
              <a:lnSpc>
                <a:spcPct val="115000"/>
              </a:lnSpc>
              <a:spcAft>
                <a:spcPts val="1057"/>
              </a:spcAft>
              <a:buNone/>
              <a:tabLst>
                <a:tab algn="l" pos="0"/>
              </a:tabLst>
            </a:pPr>
            <a:r>
              <a:rPr b="1" lang="fr-CH" sz="1200" spc="-1" strike="noStrike">
                <a:solidFill>
                  <a:srgbClr val="000000"/>
                </a:solidFill>
                <a:latin typeface="Times New Roman"/>
              </a:rPr>
              <a:t>Data Dependency Interface:</a:t>
            </a:r>
            <a:r>
              <a:rPr b="0" lang="fr-CH" sz="1200" spc="-1" strike="noStrike">
                <a:solidFill>
                  <a:srgbClr val="000000"/>
                </a:solidFill>
                <a:latin typeface="Times New Roman"/>
              </a:rPr>
              <a:t>Forms a collection of objects that can be used to express data dependencies.</a:t>
            </a:r>
            <a:endParaRPr b="0" lang="fr-CH" sz="1200" spc="-1" strike="noStrike">
              <a:latin typeface="Times New Roman"/>
            </a:endParaRPr>
          </a:p>
          <a:p>
            <a:pPr marL="457200">
              <a:lnSpc>
                <a:spcPct val="115000"/>
              </a:lnSpc>
              <a:spcAft>
                <a:spcPts val="1057"/>
              </a:spcAft>
              <a:buNone/>
              <a:tabLst>
                <a:tab algn="l" pos="0"/>
              </a:tabLst>
            </a:pPr>
            <a:r>
              <a:rPr b="0" lang="fr-CH" sz="1200" spc="-1" strike="noStrike">
                <a:solidFill>
                  <a:srgbClr val="000000"/>
                </a:solidFill>
                <a:latin typeface="Times New Roman"/>
              </a:rPr>
              <a:t>Provides "wrapper" that can be used to specify whether a given callable should be considered CPU or GPU code.</a:t>
            </a:r>
            <a:endParaRPr b="0" lang="fr-CH" sz="1200" spc="-1" strike="noStrike">
              <a:latin typeface="Times New Roman"/>
            </a:endParaRPr>
          </a:p>
          <a:p>
            <a:pPr marL="457200">
              <a:lnSpc>
                <a:spcPct val="115000"/>
              </a:lnSpc>
              <a:spcAft>
                <a:spcPts val="1057"/>
              </a:spcAft>
              <a:buNone/>
              <a:tabLst>
                <a:tab algn="l" pos="0"/>
              </a:tabLst>
            </a:pPr>
            <a:r>
              <a:rPr b="1" lang="fr-CH" sz="1200" spc="-1" strike="noStrike">
                <a:solidFill>
                  <a:srgbClr val="000000"/>
                </a:solidFill>
                <a:latin typeface="Times New Roman"/>
              </a:rPr>
              <a:t>Task visualization interface:</a:t>
            </a:r>
            <a:r>
              <a:rPr b="0" lang="fr-CH" sz="1200" spc="-1" strike="noStrike">
                <a:solidFill>
                  <a:srgbClr val="000000"/>
                </a:solidFill>
                <a:latin typeface="Times New Roman"/>
              </a:rPr>
              <a:t>Specifies ways to interact with the task object.</a:t>
            </a:r>
            <a:endParaRPr b="0" lang="fr-CH"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3"/>
          <p:cNvSpPr/>
          <p:nvPr/>
        </p:nvSpPr>
        <p:spPr>
          <a:xfrm>
            <a:off x="3549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pic>
        <p:nvPicPr>
          <p:cNvPr id="98" name="" descr=""/>
          <p:cNvPicPr/>
          <p:nvPr/>
        </p:nvPicPr>
        <p:blipFill>
          <a:blip r:embed="rId1"/>
          <a:stretch/>
        </p:blipFill>
        <p:spPr>
          <a:xfrm>
            <a:off x="258480" y="2513880"/>
            <a:ext cx="1923840" cy="1351080"/>
          </a:xfrm>
          <a:prstGeom prst="rect">
            <a:avLst/>
          </a:prstGeom>
          <a:ln w="10800">
            <a:noFill/>
          </a:ln>
        </p:spPr>
      </p:pic>
      <p:sp>
        <p:nvSpPr>
          <p:cNvPr id="99" name=""/>
          <p:cNvSpPr/>
          <p:nvPr/>
        </p:nvSpPr>
        <p:spPr>
          <a:xfrm>
            <a:off x="2058480" y="2064240"/>
            <a:ext cx="7736760" cy="1921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Provides features:</a:t>
            </a:r>
            <a:endParaRPr b="0" lang="fr-CH" sz="1400" spc="-1" strike="noStrike">
              <a:latin typeface="Arial"/>
            </a:endParaRPr>
          </a:p>
          <a:p>
            <a:pPr marL="360000" indent="-216000">
              <a:lnSpc>
                <a:spcPct val="100000"/>
              </a:lnSpc>
              <a:buClr>
                <a:srgbClr val="000000"/>
              </a:buClr>
              <a:buFont typeface="Symbol"/>
              <a:buChar char=""/>
            </a:pPr>
            <a:r>
              <a:rPr b="0" lang="fr-CH" sz="1400" spc="-1" strike="noStrike">
                <a:solidFill>
                  <a:srgbClr val="000000"/>
                </a:solidFill>
                <a:latin typeface="Times New Roman"/>
                <a:ea typeface="DejaVu Sans"/>
              </a:rPr>
              <a:t>creating tasks.</a:t>
            </a:r>
            <a:endParaRPr b="0" lang="fr-CH" sz="1400" spc="-1" strike="noStrike">
              <a:latin typeface="Arial"/>
            </a:endParaRPr>
          </a:p>
          <a:p>
            <a:pPr marL="360000" indent="-216000">
              <a:lnSpc>
                <a:spcPct val="100000"/>
              </a:lnSpc>
              <a:buClr>
                <a:srgbClr val="000000"/>
              </a:buClr>
              <a:buFont typeface="Symbol"/>
              <a:buChar char=""/>
            </a:pPr>
            <a:r>
              <a:rPr b="0" lang="fr-CH" sz="1400" spc="-1" strike="noStrike">
                <a:solidFill>
                  <a:srgbClr val="000000"/>
                </a:solidFill>
                <a:latin typeface="Times New Roman"/>
                <a:ea typeface="DejaVu Sans"/>
              </a:rPr>
              <a:t>task graph.</a:t>
            </a:r>
            <a:endParaRPr b="0" lang="fr-CH" sz="1400" spc="-1" strike="noStrike">
              <a:latin typeface="Arial"/>
            </a:endParaRPr>
          </a:p>
          <a:p>
            <a:pPr marL="360000" indent="-216000">
              <a:lnSpc>
                <a:spcPct val="100000"/>
              </a:lnSpc>
              <a:buClr>
                <a:srgbClr val="000000"/>
              </a:buClr>
              <a:buFont typeface="Symbol"/>
              <a:buChar char=""/>
            </a:pPr>
            <a:r>
              <a:rPr b="0" lang="fr-CH" sz="1400" spc="-1" strike="noStrike">
                <a:solidFill>
                  <a:srgbClr val="000000"/>
                </a:solidFill>
                <a:latin typeface="Times New Roman"/>
                <a:ea typeface="DejaVu Sans"/>
              </a:rPr>
              <a:t>generation of traces.</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Can be used for</a:t>
            </a:r>
            <a:r>
              <a:rPr b="1" lang="fr-CH" sz="1400" spc="-1" strike="noStrike">
                <a:solidFill>
                  <a:srgbClr val="000000"/>
                </a:solidFill>
                <a:latin typeface="Times New Roman"/>
                <a:ea typeface="DejaVu Sans"/>
              </a:rPr>
              <a:t>specify speculation model</a:t>
            </a:r>
            <a:r>
              <a:rPr b="0" lang="fr-CH" sz="1400" spc="-1" strike="noStrike">
                <a:solidFill>
                  <a:srgbClr val="000000"/>
                </a:solidFill>
                <a:latin typeface="Times New Roman"/>
                <a:ea typeface="DejaVu Sans"/>
              </a:rPr>
              <a:t>.</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Its constructor takes as parameter the</a:t>
            </a:r>
            <a:r>
              <a:rPr b="1" lang="fr-CH" sz="1400" spc="-1" strike="noStrike">
                <a:solidFill>
                  <a:srgbClr val="000000"/>
                </a:solidFill>
                <a:latin typeface="Times New Roman"/>
                <a:ea typeface="DejaVu Sans"/>
              </a:rPr>
              <a:t>number of threads</a:t>
            </a:r>
            <a:r>
              <a:rPr b="0" lang="fr-CH" sz="1400" spc="-1" strike="noStrike">
                <a:solidFill>
                  <a:srgbClr val="000000"/>
                </a:solidFill>
                <a:latin typeface="Times New Roman"/>
                <a:ea typeface="DejaVu Sans"/>
              </a:rPr>
              <a:t>that it must generate.</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p:txBody>
      </p:sp>
      <p:sp>
        <p:nvSpPr>
          <p:cNvPr id="100" name=""/>
          <p:cNvSpPr/>
          <p:nvPr/>
        </p:nvSpPr>
        <p:spPr>
          <a:xfrm>
            <a:off x="449280" y="1722600"/>
            <a:ext cx="2289600" cy="28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fr-CH" sz="2000" spc="-1" strike="noStrike">
                <a:solidFill>
                  <a:srgbClr val="000000"/>
                </a:solidFill>
                <a:latin typeface="Times New Roman"/>
                <a:ea typeface="DejaVu Sans"/>
              </a:rPr>
              <a:t>The </a:t>
            </a:r>
            <a:r>
              <a:rPr b="1" i="1" lang="fr-CH" sz="2000" spc="-1" strike="noStrike">
                <a:solidFill>
                  <a:srgbClr val="c9211e"/>
                </a:solidFill>
                <a:latin typeface="Times New Roman"/>
                <a:ea typeface="DejaVu Sans"/>
              </a:rPr>
              <a:t>runtime...</a:t>
            </a:r>
            <a:endParaRPr b="0" lang="fr-CH" sz="2000" spc="-1" strike="noStrike">
              <a:latin typeface="Arial"/>
            </a:endParaRPr>
          </a:p>
        </p:txBody>
      </p:sp>
      <p:pic>
        <p:nvPicPr>
          <p:cNvPr id="101" name="" descr=""/>
          <p:cNvPicPr/>
          <p:nvPr/>
        </p:nvPicPr>
        <p:blipFill>
          <a:blip r:embed="rId2"/>
          <a:stretch/>
        </p:blipFill>
        <p:spPr>
          <a:xfrm>
            <a:off x="2202480" y="4205880"/>
            <a:ext cx="7738200" cy="1030680"/>
          </a:xfrm>
          <a:prstGeom prst="rect">
            <a:avLst/>
          </a:prstGeom>
          <a:ln w="0">
            <a:noFill/>
          </a:ln>
          <a:effectLst>
            <a:outerShdw blurRad="0" dir="2700000" dist="101823" rotWithShape="0">
              <a:srgbClr val="333333"/>
            </a:outerShdw>
          </a:effectLst>
        </p:spPr>
      </p:pic>
      <p:pic>
        <p:nvPicPr>
          <p:cNvPr id="102" name="" descr=""/>
          <p:cNvPicPr/>
          <p:nvPr/>
        </p:nvPicPr>
        <p:blipFill>
          <a:blip r:embed="rId3"/>
          <a:stretch/>
        </p:blipFill>
        <p:spPr>
          <a:xfrm>
            <a:off x="7884360" y="1361880"/>
            <a:ext cx="2057040" cy="1618920"/>
          </a:xfrm>
          <a:prstGeom prst="rect">
            <a:avLst/>
          </a:prstGeom>
          <a:ln w="12600">
            <a:solidFill>
              <a:srgbClr val="3465a4"/>
            </a:solidFill>
            <a:round/>
          </a:ln>
          <a:effectLst>
            <a:outerShdw blurRad="0" dir="2700000" dist="101823" rotWithShape="0">
              <a:srgbClr val="333333"/>
            </a:outerShdw>
          </a:effectLst>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
          <p:cNvSpPr/>
          <p:nvPr/>
        </p:nvSpPr>
        <p:spPr>
          <a:xfrm>
            <a:off x="613800" y="3204360"/>
            <a:ext cx="9209520" cy="1658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400" spc="-1" strike="noStrike">
                <a:solidFill>
                  <a:srgbClr val="000000"/>
                </a:solidFill>
                <a:latin typeface="Times New Roman"/>
                <a:ea typeface="DejaVu Sans"/>
              </a:rPr>
              <a:t>Parameters corresponding to</a:t>
            </a:r>
            <a:r>
              <a:rPr b="0" lang="en-US" sz="1400" spc="-1" strike="noStrike">
                <a:solidFill>
                  <a:srgbClr val="000000"/>
                </a:solidFill>
                <a:latin typeface="Times New Roman"/>
                <a:ea typeface="DejaVu Sans"/>
              </a:rPr>
              <a:t> </a:t>
            </a:r>
            <a:r>
              <a:rPr b="1" lang="en-US" sz="1400" spc="-1" strike="noStrike">
                <a:solidFill>
                  <a:srgbClr val="2a6099"/>
                </a:solidFill>
                <a:latin typeface="Times New Roman"/>
                <a:ea typeface="DejaVu Sans"/>
              </a:rPr>
              <a:t>SpRead</a:t>
            </a:r>
            <a:r>
              <a:rPr b="0" lang="fr-CH" sz="1400" spc="-1" strike="noStrike">
                <a:solidFill>
                  <a:srgbClr val="000000"/>
                </a:solidFill>
                <a:latin typeface="Times New Roman"/>
                <a:ea typeface="DejaVu Sans"/>
              </a:rPr>
              <a:t>must be declared</a:t>
            </a:r>
            <a:r>
              <a:rPr b="1" lang="fr-CH" sz="1400" spc="-1" strike="noStrike">
                <a:solidFill>
                  <a:srgbClr val="c9211e"/>
                </a:solidFill>
                <a:latin typeface="Times New Roman"/>
                <a:ea typeface="DejaVu Sans"/>
              </a:rPr>
              <a:t>const.</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Code inside the callable should reference parameter names rather than the original variable names.</a:t>
            </a:r>
            <a:endParaRPr b="0" lang="fr-CH" sz="1400" spc="-1" strike="noStrike">
              <a:latin typeface="Arial"/>
            </a:endParaRPr>
          </a:p>
        </p:txBody>
      </p:sp>
      <p:sp>
        <p:nvSpPr>
          <p:cNvPr id="104" name=""/>
          <p:cNvSpPr/>
          <p:nvPr/>
        </p:nvSpPr>
        <p:spPr>
          <a:xfrm>
            <a:off x="4500000" y="5040360"/>
            <a:ext cx="5468040" cy="282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fr-CH" sz="1200" spc="-1" strike="noStrike">
                <a:solidFill>
                  <a:srgbClr val="000000"/>
                </a:solidFill>
                <a:latin typeface="Times New Roman"/>
                <a:ea typeface="DejaVu Sans"/>
              </a:rPr>
              <a:t>Def: A callable object is something that can be called like a function</a:t>
            </a:r>
            <a:r>
              <a:rPr b="0" lang="fr-CH" sz="1400" spc="-1" strike="noStrike">
                <a:solidFill>
                  <a:srgbClr val="000000"/>
                </a:solidFill>
                <a:latin typeface="Times New Roman"/>
                <a:ea typeface="DejaVu Sans"/>
              </a:rPr>
              <a:t>.</a:t>
            </a:r>
            <a:endParaRPr b="0" lang="fr-CH" sz="1400" spc="-1" strike="noStrike">
              <a:latin typeface="Arial"/>
            </a:endParaRPr>
          </a:p>
        </p:txBody>
      </p:sp>
      <p:pic>
        <p:nvPicPr>
          <p:cNvPr id="105" name="" descr=""/>
          <p:cNvPicPr/>
          <p:nvPr/>
        </p:nvPicPr>
        <p:blipFill>
          <a:blip r:embed="rId1"/>
          <a:stretch/>
        </p:blipFill>
        <p:spPr>
          <a:xfrm>
            <a:off x="720000" y="1584360"/>
            <a:ext cx="1923840" cy="1351080"/>
          </a:xfrm>
          <a:prstGeom prst="rect">
            <a:avLst/>
          </a:prstGeom>
          <a:ln w="10800">
            <a:noFill/>
          </a:ln>
        </p:spPr>
      </p:pic>
      <p:sp>
        <p:nvSpPr>
          <p:cNvPr id="106" name=""/>
          <p:cNvSpPr/>
          <p:nvPr/>
        </p:nvSpPr>
        <p:spPr>
          <a:xfrm>
            <a:off x="4169880" y="1303200"/>
            <a:ext cx="5618160" cy="205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158466"/>
                </a:solidFill>
                <a:latin typeface="Times New Roman"/>
                <a:ea typeface="DejaVu Sans"/>
              </a:rPr>
              <a:t>Type1</a:t>
            </a:r>
            <a:r>
              <a:rPr b="0" lang="en-US" sz="1400" spc="-1" strike="noStrike">
                <a:solidFill>
                  <a:srgbClr val="000000"/>
                </a:solidFill>
                <a:latin typeface="Times New Roman"/>
                <a:ea typeface="DejaVu Sans"/>
              </a:rPr>
              <a:t>v1;</a:t>
            </a:r>
            <a:r>
              <a:rPr b="1" lang="en-US" sz="1400" spc="-1" strike="noStrike">
                <a:solidFill>
                  <a:srgbClr val="158466"/>
                </a:solidFill>
                <a:latin typeface="Times New Roman"/>
                <a:ea typeface="DejaVu Sans"/>
              </a:rPr>
              <a:t>Type2</a:t>
            </a:r>
            <a:r>
              <a:rPr b="0" lang="en-US" sz="1400" spc="-1" strike="noStrike">
                <a:solidFill>
                  <a:srgbClr val="000000"/>
                </a:solidFill>
                <a:latin typeface="Times New Roman"/>
                <a:ea typeface="DejaVu Sans"/>
              </a:rPr>
              <a:t>v2;</a:t>
            </a: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 </a:t>
            </a:r>
            <a:endParaRPr b="0" lang="fr-CH" sz="1400" spc="-1" strike="noStrike">
              <a:latin typeface="Arial"/>
            </a:endParaRPr>
          </a:p>
          <a:p>
            <a:pPr>
              <a:lnSpc>
                <a:spcPct val="100000"/>
              </a:lnSpc>
              <a:buNone/>
            </a:pPr>
            <a:r>
              <a:rPr b="1" lang="en-US" sz="1400" spc="-1" strike="noStrike">
                <a:solidFill>
                  <a:srgbClr val="ff0000"/>
                </a:solidFill>
                <a:latin typeface="Times New Roman"/>
                <a:ea typeface="DejaVu Sans"/>
              </a:rPr>
              <a:t>runtime.task</a:t>
            </a:r>
            <a:r>
              <a:rPr b="0" lang="en-US" sz="1400" spc="-1" strike="noStrike">
                <a:solidFill>
                  <a:srgbClr val="000000"/>
                </a:solidFill>
                <a:latin typeface="Times New Roman"/>
                <a:ea typeface="DejaVu Sans"/>
              </a:rPr>
              <a:t>(</a:t>
            </a:r>
            <a:r>
              <a:rPr b="1" lang="en-US" sz="1400" spc="-1" strike="noStrike">
                <a:solidFill>
                  <a:srgbClr val="2a6099"/>
                </a:solidFill>
                <a:latin typeface="Times New Roman"/>
                <a:ea typeface="DejaVu Sans"/>
              </a:rPr>
              <a:t>SpRead</a:t>
            </a:r>
            <a:r>
              <a:rPr b="0" lang="en-US" sz="1400" spc="-1" strike="noStrike">
                <a:solidFill>
                  <a:srgbClr val="000000"/>
                </a:solidFill>
                <a:latin typeface="Times New Roman"/>
                <a:ea typeface="DejaVu Sans"/>
              </a:rPr>
              <a:t>(v1),</a:t>
            </a:r>
            <a:r>
              <a:rPr b="1" lang="en-US" sz="1400" spc="-1" strike="noStrike">
                <a:solidFill>
                  <a:srgbClr val="2a6099"/>
                </a:solidFill>
                <a:latin typeface="Times New Roman"/>
                <a:ea typeface="DejaVu Sans"/>
              </a:rPr>
              <a:t>SpWrite</a:t>
            </a:r>
            <a:r>
              <a:rPr b="0" lang="en-US" sz="1400" spc="-1" strike="noStrike">
                <a:solidFill>
                  <a:srgbClr val="000000"/>
                </a:solidFill>
                <a:latin typeface="Times New Roman"/>
                <a:ea typeface="DejaVu Sans"/>
              </a:rPr>
              <a:t>(v2),</a:t>
            </a:r>
            <a:endParaRPr b="0" lang="fr-CH" sz="1400" spc="-1" strike="noStrike">
              <a:latin typeface="Arial"/>
            </a:endParaRPr>
          </a:p>
          <a:p>
            <a:pPr marL="360000">
              <a:lnSpc>
                <a:spcPct val="100000"/>
              </a:lnSpc>
              <a:buNone/>
            </a:pPr>
            <a:r>
              <a:rPr b="1" lang="en-US" sz="1400" spc="-1" strike="noStrike">
                <a:solidFill>
                  <a:srgbClr val="000000"/>
                </a:solidFill>
                <a:latin typeface="Times New Roman"/>
                <a:ea typeface="DejaVu Sans"/>
              </a:rPr>
              <a:t>[ ]</a:t>
            </a:r>
            <a:r>
              <a:rPr b="0" lang="en-US" sz="1400" spc="-1" strike="noStrike">
                <a:solidFill>
                  <a:srgbClr val="000000"/>
                </a:solidFill>
                <a:latin typeface="Times New Roman"/>
                <a:ea typeface="DejaVu Sans"/>
              </a:rPr>
              <a:t>(</a:t>
            </a:r>
            <a:r>
              <a:rPr b="1" lang="en-US" sz="1400" spc="-1" strike="noStrike">
                <a:solidFill>
                  <a:srgbClr val="158466"/>
                </a:solidFill>
                <a:latin typeface="Times New Roman"/>
                <a:ea typeface="DejaVu Sans"/>
              </a:rPr>
              <a:t>const Type1</a:t>
            </a:r>
            <a:r>
              <a:rPr b="0" lang="en-US" sz="1400" spc="-1" strike="noStrike">
                <a:solidFill>
                  <a:srgbClr val="000000"/>
                </a:solidFill>
                <a:latin typeface="Times New Roman"/>
                <a:ea typeface="DejaVu Sans"/>
              </a:rPr>
              <a:t>¶mV1,</a:t>
            </a:r>
            <a:r>
              <a:rPr b="1" lang="en-US" sz="1400" spc="-1" strike="noStrike">
                <a:solidFill>
                  <a:srgbClr val="158466"/>
                </a:solidFill>
                <a:latin typeface="Times New Roman"/>
                <a:ea typeface="DejaVu Sans"/>
              </a:rPr>
              <a:t>Type2</a:t>
            </a:r>
            <a:r>
              <a:rPr b="0" lang="en-US" sz="1400" spc="-1" strike="noStrike">
                <a:solidFill>
                  <a:srgbClr val="000000"/>
                </a:solidFill>
                <a:latin typeface="Times New Roman"/>
                <a:ea typeface="DejaVu Sans"/>
              </a:rPr>
              <a:t>¶mV2)</a:t>
            </a:r>
            <a:endParaRPr b="0" lang="fr-CH" sz="1400" spc="-1" strike="noStrike">
              <a:latin typeface="Arial"/>
            </a:endParaRPr>
          </a:p>
          <a:p>
            <a:pPr marL="360000">
              <a:lnSpc>
                <a:spcPct val="100000"/>
              </a:lnSpc>
              <a:buNone/>
            </a:pPr>
            <a:r>
              <a:rPr b="0" lang="en-US" sz="1400" spc="-1" strike="noStrike">
                <a:solidFill>
                  <a:srgbClr val="000000"/>
                </a:solidFill>
                <a:latin typeface="Times New Roman"/>
                <a:ea typeface="DejaVu Sans"/>
              </a:rPr>
              <a:t>{</a:t>
            </a:r>
            <a:endParaRPr b="0" lang="fr-CH" sz="1400" spc="-1" strike="noStrike">
              <a:latin typeface="Arial"/>
            </a:endParaRPr>
          </a:p>
          <a:p>
            <a:pPr marL="360000">
              <a:lnSpc>
                <a:spcPct val="100000"/>
              </a:lnSpc>
              <a:buNone/>
            </a:pP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If (paramV1.test()) { paramV2.set(1); } else { paramV2.set(2); }</a:t>
            </a:r>
            <a:endParaRPr b="0" lang="fr-CH" sz="1400" spc="-1" strike="noStrike">
              <a:latin typeface="Arial"/>
            </a:endParaRPr>
          </a:p>
          <a:p>
            <a:pPr marL="360000">
              <a:lnSpc>
                <a:spcPct val="100000"/>
              </a:lnSpc>
              <a:buNone/>
            </a:pPr>
            <a:r>
              <a:rPr b="0" lang="en-US" sz="1400" spc="-1" strike="noStrike">
                <a:solidFill>
                  <a:srgbClr val="000000"/>
                </a:solidFill>
                <a:latin typeface="Times New Roman"/>
                <a:ea typeface="DejaVu Sans"/>
              </a:rPr>
              <a:t>}</a:t>
            </a:r>
            <a:endParaRPr b="0" lang="fr-CH" sz="1400" spc="-1" strike="noStrike">
              <a:latin typeface="Arial"/>
            </a:endParaRPr>
          </a:p>
          <a:p>
            <a:pPr marL="360000">
              <a:lnSpc>
                <a:spcPct val="100000"/>
              </a:lnSpc>
              <a:buNone/>
            </a:pPr>
            <a:r>
              <a:rPr b="0" lang="en-US" sz="1400" spc="-1" strike="noStrike">
                <a:solidFill>
                  <a:srgbClr val="000000"/>
                </a:solidFill>
                <a:latin typeface="Times New Roman"/>
                <a:ea typeface="DejaVu Sans"/>
              </a:rPr>
              <a:t>);</a:t>
            </a:r>
            <a:endParaRPr b="0" lang="fr-CH" sz="1400" spc="-1" strike="noStrike">
              <a:latin typeface="Arial"/>
            </a:endParaRPr>
          </a:p>
        </p:txBody>
      </p:sp>
      <p:pic>
        <p:nvPicPr>
          <p:cNvPr id="107" name="" descr=""/>
          <p:cNvPicPr/>
          <p:nvPr/>
        </p:nvPicPr>
        <p:blipFill>
          <a:blip r:embed="rId2"/>
          <a:stretch/>
        </p:blipFill>
        <p:spPr>
          <a:xfrm>
            <a:off x="2520000" y="1620360"/>
            <a:ext cx="1258200" cy="1258200"/>
          </a:xfrm>
          <a:prstGeom prst="rect">
            <a:avLst/>
          </a:prstGeom>
          <a:ln w="0">
            <a:noFill/>
          </a:ln>
        </p:spPr>
      </p:pic>
      <p:pic>
        <p:nvPicPr>
          <p:cNvPr id="108" name="" descr=""/>
          <p:cNvPicPr/>
          <p:nvPr/>
        </p:nvPicPr>
        <p:blipFill>
          <a:blip r:embed="rId3"/>
          <a:stretch/>
        </p:blipFill>
        <p:spPr>
          <a:xfrm>
            <a:off x="9136800" y="4457160"/>
            <a:ext cx="581400" cy="581400"/>
          </a:xfrm>
          <a:prstGeom prst="rect">
            <a:avLst/>
          </a:prstGeom>
          <a:ln w="0">
            <a:noFill/>
          </a:ln>
        </p:spPr>
      </p:pic>
      <p:pic>
        <p:nvPicPr>
          <p:cNvPr id="109" name="" descr=""/>
          <p:cNvPicPr/>
          <p:nvPr/>
        </p:nvPicPr>
        <p:blipFill>
          <a:blip r:embed="rId4"/>
          <a:stretch/>
        </p:blipFill>
        <p:spPr>
          <a:xfrm>
            <a:off x="500400" y="4428360"/>
            <a:ext cx="3746160" cy="835560"/>
          </a:xfrm>
          <a:prstGeom prst="rect">
            <a:avLst/>
          </a:prstGeom>
          <a:ln w="0">
            <a:noFill/>
          </a:ln>
        </p:spPr>
      </p:pic>
      <p:sp>
        <p:nvSpPr>
          <p:cNvPr id="110" name="PlaceHolder 20"/>
          <p:cNvSpPr/>
          <p:nvPr/>
        </p:nvSpPr>
        <p:spPr>
          <a:xfrm>
            <a:off x="3495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9"/>
          <p:cNvSpPr/>
          <p:nvPr/>
        </p:nvSpPr>
        <p:spPr>
          <a:xfrm>
            <a:off x="3549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
        <p:nvSpPr>
          <p:cNvPr id="112" name=""/>
          <p:cNvSpPr/>
          <p:nvPr/>
        </p:nvSpPr>
        <p:spPr>
          <a:xfrm>
            <a:off x="624960" y="4248000"/>
            <a:ext cx="8986320" cy="875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The</a:t>
            </a:r>
            <a:r>
              <a:rPr b="0" lang="en-US" sz="1400" spc="-1" strike="noStrike">
                <a:solidFill>
                  <a:srgbClr val="158466"/>
                </a:solidFill>
                <a:latin typeface="Times New Roman"/>
                <a:ea typeface="DejaVu Sans"/>
              </a:rPr>
              <a:t> inPriority</a:t>
            </a:r>
            <a:r>
              <a:rPr b="0" lang="en-US" sz="1400" spc="-1" strike="noStrike">
                <a:solidFill>
                  <a:srgbClr val="000000"/>
                </a:solidFill>
                <a:latin typeface="Times New Roman"/>
                <a:ea typeface="DejaVu Sans"/>
              </a:rPr>
              <a:t> parameter specifies a priority for the task.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The</a:t>
            </a:r>
            <a:r>
              <a:rPr b="0" lang="en-US" sz="1400" spc="-1" strike="noStrike">
                <a:solidFill>
                  <a:srgbClr val="158466"/>
                </a:solidFill>
                <a:latin typeface="Times New Roman"/>
                <a:ea typeface="DejaVu Sans"/>
              </a:rPr>
              <a:t> inProbability</a:t>
            </a:r>
            <a:r>
              <a:rPr b="0" lang="en-US" sz="1400" spc="-1" strike="noStrike">
                <a:solidFill>
                  <a:srgbClr val="000000"/>
                </a:solidFill>
                <a:latin typeface="Times New Roman"/>
                <a:ea typeface="DejaVu Sans"/>
              </a:rPr>
              <a:t> parameter is an object used to specify the probability with which the task may write to its maybe-written data dependencies. </a:t>
            </a:r>
            <a:endParaRPr b="0" lang="fr-CH" sz="1400" spc="-1" strike="noStrike">
              <a:latin typeface="Arial"/>
            </a:endParaRPr>
          </a:p>
        </p:txBody>
      </p:sp>
      <p:sp>
        <p:nvSpPr>
          <p:cNvPr id="113" name=""/>
          <p:cNvSpPr/>
          <p:nvPr/>
        </p:nvSpPr>
        <p:spPr>
          <a:xfrm>
            <a:off x="590760" y="1566000"/>
            <a:ext cx="9055800" cy="1096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auto </a:t>
            </a:r>
            <a:r>
              <a:rPr b="1" lang="en-US" sz="1400" spc="-1" strike="noStrike">
                <a:solidFill>
                  <a:srgbClr val="000000"/>
                </a:solidFill>
                <a:latin typeface="Times New Roman"/>
                <a:ea typeface="DejaVu Sans"/>
              </a:rPr>
              <a:t>task</a:t>
            </a:r>
            <a:r>
              <a:rPr b="0" lang="en-US" sz="1400" spc="-1" strike="noStrike">
                <a:solidFill>
                  <a:srgbClr val="000000"/>
                </a:solidFill>
                <a:latin typeface="Times New Roman"/>
                <a:ea typeface="DejaVu Sans"/>
              </a:rPr>
              <a:t>([optional] </a:t>
            </a:r>
            <a:r>
              <a:rPr b="1" lang="en-US" sz="1400" spc="-1" strike="noStrike">
                <a:solidFill>
                  <a:srgbClr val="2a6099"/>
                </a:solidFill>
                <a:latin typeface="Times New Roman"/>
                <a:ea typeface="DejaVu Sans"/>
              </a:rPr>
              <a:t>SpPriority</a:t>
            </a:r>
            <a:r>
              <a:rPr b="0" lang="en-US" sz="1400" spc="-1" strike="noStrike">
                <a:solidFill>
                  <a:srgbClr val="000000"/>
                </a:solidFill>
                <a:latin typeface="Times New Roman"/>
                <a:ea typeface="DejaVu Sans"/>
              </a:rPr>
              <a:t> </a:t>
            </a:r>
            <a:r>
              <a:rPr b="0" lang="en-US" sz="1400" spc="-1" strike="noStrike">
                <a:solidFill>
                  <a:srgbClr val="158466"/>
                </a:solidFill>
                <a:latin typeface="Times New Roman"/>
                <a:ea typeface="DejaVu Sans"/>
              </a:rPr>
              <a:t>inPriority</a:t>
            </a:r>
            <a:r>
              <a:rPr b="0" lang="en-US" sz="1400" spc="-1" strike="noStrike">
                <a:solidFill>
                  <a:srgbClr val="000000"/>
                </a:solidFill>
                <a:latin typeface="Times New Roman"/>
                <a:ea typeface="DejaVu Sans"/>
              </a:rPr>
              <a:t>, [optional]</a:t>
            </a:r>
            <a:r>
              <a:rPr b="1" lang="en-US" sz="1400" spc="-1" strike="noStrike">
                <a:solidFill>
                  <a:srgbClr val="2a6099"/>
                </a:solidFill>
                <a:latin typeface="Times New Roman"/>
                <a:ea typeface="DejaVu Sans"/>
              </a:rPr>
              <a:t> SpProbability</a:t>
            </a:r>
            <a:r>
              <a:rPr b="0" lang="en-US" sz="1400" spc="-1" strike="noStrike">
                <a:solidFill>
                  <a:srgbClr val="158466"/>
                </a:solidFill>
                <a:latin typeface="Times New Roman"/>
                <a:ea typeface="DejaVu Sans"/>
              </a:rPr>
              <a:t> inProbabilit</a:t>
            </a:r>
            <a:r>
              <a:rPr b="0" lang="en-US" sz="1400" spc="-1" strike="noStrike">
                <a:solidFill>
                  <a:srgbClr val="000000"/>
                </a:solidFill>
                <a:latin typeface="Times New Roman"/>
                <a:ea typeface="DejaVu Sans"/>
              </a:rPr>
              <a:t>y,</a:t>
            </a: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[optional] &lt;DataDependencyTy&gt; do..., &lt;CallableTy&gt; c)</a:t>
            </a:r>
            <a:r>
              <a:rPr b="1" lang="en-US" sz="1400" spc="-1" strike="noStrike">
                <a:solidFill>
                  <a:srgbClr val="ff0000"/>
                </a:solidFill>
                <a:latin typeface="Times New Roman"/>
                <a:ea typeface="DejaVu Sans"/>
              </a:rPr>
              <a:t> (1)</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auto </a:t>
            </a:r>
            <a:r>
              <a:rPr b="1" lang="en-US" sz="1400" spc="-1" strike="noStrike">
                <a:solidFill>
                  <a:srgbClr val="000000"/>
                </a:solidFill>
                <a:latin typeface="Times New Roman"/>
                <a:ea typeface="DejaVu Sans"/>
              </a:rPr>
              <a:t>task</a:t>
            </a:r>
            <a:r>
              <a:rPr b="0" lang="en-US" sz="1400" spc="-1" strike="noStrike">
                <a:solidFill>
                  <a:srgbClr val="000000"/>
                </a:solidFill>
                <a:latin typeface="Times New Roman"/>
                <a:ea typeface="DejaVu Sans"/>
              </a:rPr>
              <a:t>([optional] </a:t>
            </a:r>
            <a:r>
              <a:rPr b="1" lang="en-US" sz="1400" spc="-1" strike="noStrike">
                <a:solidFill>
                  <a:srgbClr val="2a6099"/>
                </a:solidFill>
                <a:latin typeface="Times New Roman"/>
                <a:ea typeface="DejaVu Sans"/>
              </a:rPr>
              <a:t>SpPriority</a:t>
            </a:r>
            <a:r>
              <a:rPr b="0" lang="en-US" sz="1400" spc="-1" strike="noStrike">
                <a:solidFill>
                  <a:srgbClr val="158466"/>
                </a:solidFill>
                <a:latin typeface="Times New Roman"/>
                <a:ea typeface="DejaVu Sans"/>
              </a:rPr>
              <a:t> inPriority</a:t>
            </a:r>
            <a:r>
              <a:rPr b="0" lang="en-US" sz="1400" spc="-1" strike="noStrike">
                <a:solidFill>
                  <a:srgbClr val="000000"/>
                </a:solidFill>
                <a:latin typeface="Times New Roman"/>
                <a:ea typeface="DejaVu Sans"/>
              </a:rPr>
              <a:t>, [optional]</a:t>
            </a:r>
            <a:r>
              <a:rPr b="1" lang="en-US" sz="1400" spc="-1" strike="noStrike">
                <a:solidFill>
                  <a:srgbClr val="2a6099"/>
                </a:solidFill>
                <a:latin typeface="Times New Roman"/>
                <a:ea typeface="DejaVu Sans"/>
              </a:rPr>
              <a:t> SpProbability</a:t>
            </a:r>
            <a:r>
              <a:rPr b="0" lang="en-US" sz="1400" spc="-1" strike="noStrike">
                <a:solidFill>
                  <a:srgbClr val="158466"/>
                </a:solidFill>
                <a:latin typeface="Times New Roman"/>
                <a:ea typeface="DejaVu Sans"/>
              </a:rPr>
              <a:t> inProbability</a:t>
            </a:r>
            <a:r>
              <a:rPr b="0" lang="en-US" sz="1400" spc="-1" strike="noStrike">
                <a:solidFill>
                  <a:srgbClr val="000000"/>
                </a:solidFill>
                <a:latin typeface="Times New Roman"/>
                <a:ea typeface="DejaVu Sans"/>
              </a:rPr>
              <a:t>,</a:t>
            </a: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[optional] &lt;DataDependencyTy&gt; do..., </a:t>
            </a:r>
            <a:r>
              <a:rPr b="1" lang="en-US" sz="1400" spc="-1" strike="noStrike">
                <a:solidFill>
                  <a:srgbClr val="2a6099"/>
                </a:solidFill>
                <a:latin typeface="Times New Roman"/>
                <a:ea typeface="DejaVu Sans"/>
              </a:rPr>
              <a:t>SpCpuCode</a:t>
            </a:r>
            <a:r>
              <a:rPr b="0" lang="en-US" sz="1400" spc="-1" strike="noStrike">
                <a:solidFill>
                  <a:srgbClr val="000000"/>
                </a:solidFill>
                <a:latin typeface="Times New Roman"/>
                <a:ea typeface="DejaVu Sans"/>
              </a:rPr>
              <a:t>(&lt;CallableTy&gt; c1), [optional]</a:t>
            </a:r>
            <a:r>
              <a:rPr b="1" lang="en-US" sz="1400" spc="-1" strike="noStrike">
                <a:solidFill>
                  <a:srgbClr val="2a6099"/>
                </a:solidFill>
                <a:latin typeface="Times New Roman"/>
                <a:ea typeface="DejaVu Sans"/>
              </a:rPr>
              <a:t> SpGpuCode</a:t>
            </a:r>
            <a:r>
              <a:rPr b="0" lang="en-US" sz="1400" spc="-1" strike="noStrike">
                <a:solidFill>
                  <a:srgbClr val="000000"/>
                </a:solidFill>
                <a:latin typeface="Times New Roman"/>
                <a:ea typeface="DejaVu Sans"/>
              </a:rPr>
              <a:t>(&lt;CallableTy&gt; c2)) </a:t>
            </a:r>
            <a:r>
              <a:rPr b="1" lang="en-US" sz="1400" spc="-1" strike="noStrike">
                <a:solidFill>
                  <a:srgbClr val="ff0000"/>
                </a:solidFill>
                <a:latin typeface="Times New Roman"/>
                <a:ea typeface="DejaVu Sans"/>
              </a:rPr>
              <a:t>(2)</a:t>
            </a:r>
            <a:endParaRPr b="0" lang="fr-CH" sz="1400" spc="-1" strike="noStrike">
              <a:latin typeface="Arial"/>
            </a:endParaRPr>
          </a:p>
        </p:txBody>
      </p:sp>
      <p:sp>
        <p:nvSpPr>
          <p:cNvPr id="114" name=""/>
          <p:cNvSpPr/>
          <p:nvPr/>
        </p:nvSpPr>
        <p:spPr>
          <a:xfrm>
            <a:off x="36000" y="1242000"/>
            <a:ext cx="471456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This method creates a new task and injects it into the runtime. </a:t>
            </a:r>
            <a:endParaRPr b="0" lang="fr-CH" sz="1400" spc="-1" strike="noStrike">
              <a:latin typeface="Arial"/>
            </a:endParaRPr>
          </a:p>
        </p:txBody>
      </p:sp>
      <p:sp>
        <p:nvSpPr>
          <p:cNvPr id="115" name=""/>
          <p:cNvSpPr/>
          <p:nvPr/>
        </p:nvSpPr>
        <p:spPr>
          <a:xfrm>
            <a:off x="1416240" y="2890440"/>
            <a:ext cx="7871040" cy="14648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400" spc="-1" strike="noStrike">
                <a:solidFill>
                  <a:srgbClr val="ff0000"/>
                </a:solidFill>
                <a:latin typeface="Times New Roman"/>
                <a:ea typeface="DejaVu Sans"/>
              </a:rPr>
              <a:t>(1)</a:t>
            </a:r>
            <a:r>
              <a:rPr b="0" lang="en-US" sz="1400" spc="-1" strike="noStrike">
                <a:solidFill>
                  <a:srgbClr val="000000"/>
                </a:solidFill>
                <a:latin typeface="Times New Roman"/>
                <a:ea typeface="DejaVu Sans"/>
              </a:rPr>
              <a:t> the callable is passed as is to the task call. It will implicitly be interpreted by the runtime as CPU code.</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solidFill>
                  <a:srgbClr val="ff0000"/>
                </a:solidFill>
                <a:latin typeface="Times New Roman"/>
                <a:ea typeface="DejaVu Sans"/>
              </a:rPr>
              <a:t>(2)</a:t>
            </a:r>
            <a:r>
              <a:rPr b="0" lang="en-US" sz="1400" spc="-1" strike="noStrike">
                <a:solidFill>
                  <a:srgbClr val="000000"/>
                </a:solidFill>
                <a:latin typeface="Times New Roman"/>
                <a:ea typeface="DejaVu Sans"/>
              </a:rPr>
              <a:t> the callable c1 is explicitly tagged as CPU code by being wrapped inside a SpCpuCode object.</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0" lang="en-US" sz="1400" spc="-1" strike="noStrike">
                <a:solidFill>
                  <a:srgbClr val="000000"/>
                </a:solidFill>
                <a:latin typeface="Times New Roman"/>
                <a:ea typeface="DejaVu Sans"/>
              </a:rPr>
              <a:t>Overload</a:t>
            </a:r>
            <a:r>
              <a:rPr b="1" lang="en-US" sz="1400" spc="-1" strike="noStrike">
                <a:solidFill>
                  <a:srgbClr val="ff0000"/>
                </a:solidFill>
                <a:latin typeface="Times New Roman"/>
                <a:ea typeface="DejaVu Sans"/>
              </a:rPr>
              <a:t> (2)</a:t>
            </a:r>
            <a:r>
              <a:rPr b="0" lang="en-US" sz="1400" spc="-1" strike="noStrike">
                <a:solidFill>
                  <a:srgbClr val="000000"/>
                </a:solidFill>
                <a:latin typeface="Times New Roman"/>
                <a:ea typeface="DejaVu Sans"/>
              </a:rPr>
              <a:t> additionally permits the user to provide a GPU version of the code </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0" lang="en-US" sz="1400" spc="-1" strike="noStrike">
                <a:solidFill>
                  <a:srgbClr val="000000"/>
                </a:solidFill>
                <a:latin typeface="Times New Roman"/>
                <a:ea typeface="DejaVu Sans"/>
              </a:rPr>
              <a:t>.</a:t>
            </a:r>
            <a:endParaRPr b="0" lang="fr-CH" sz="1400" spc="-1" strike="noStrike">
              <a:latin typeface="Arial"/>
            </a:endParaRPr>
          </a:p>
        </p:txBody>
      </p:sp>
      <p:pic>
        <p:nvPicPr>
          <p:cNvPr id="116" name="" descr=""/>
          <p:cNvPicPr/>
          <p:nvPr/>
        </p:nvPicPr>
        <p:blipFill>
          <a:blip r:embed="rId1"/>
          <a:stretch/>
        </p:blipFill>
        <p:spPr>
          <a:xfrm>
            <a:off x="8964360" y="1277640"/>
            <a:ext cx="1060920" cy="1060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1"/>
          <p:cNvSpPr/>
          <p:nvPr/>
        </p:nvSpPr>
        <p:spPr>
          <a:xfrm>
            <a:off x="354960" y="226080"/>
            <a:ext cx="9353880" cy="71280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
        <p:nvSpPr>
          <p:cNvPr id="118" name=""/>
          <p:cNvSpPr/>
          <p:nvPr/>
        </p:nvSpPr>
        <p:spPr>
          <a:xfrm>
            <a:off x="360000" y="2173320"/>
            <a:ext cx="829620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setSpeculationTest</a:t>
            </a:r>
            <a:r>
              <a:rPr b="0" lang="en-US" sz="1400" spc="-1" strike="noStrike">
                <a:solidFill>
                  <a:srgbClr val="000000"/>
                </a:solidFill>
                <a:latin typeface="Times New Roman"/>
                <a:ea typeface="DejaVu Sans"/>
              </a:rPr>
              <a:t>(std::function&lt;bool(int,const SpProbability&amp;)&gt; inFormula)</a:t>
            </a:r>
            <a:endParaRPr b="0" lang="fr-CH" sz="1400" spc="-1" strike="noStrike">
              <a:latin typeface="Arial"/>
            </a:endParaRPr>
          </a:p>
        </p:txBody>
      </p:sp>
      <p:sp>
        <p:nvSpPr>
          <p:cNvPr id="119" name=""/>
          <p:cNvSpPr/>
          <p:nvPr/>
        </p:nvSpPr>
        <p:spPr>
          <a:xfrm>
            <a:off x="540000" y="2845440"/>
            <a:ext cx="9268200" cy="1113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This method sets a predicate function that will be called by the runtime whenever a speculative task is ready to be put in the queue of ready tasks .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A return value of</a:t>
            </a:r>
            <a:r>
              <a:rPr b="0" lang="en-US" sz="1400" spc="-1" strike="noStrike">
                <a:solidFill>
                  <a:srgbClr val="c9211e"/>
                </a:solidFill>
                <a:latin typeface="Times New Roman"/>
                <a:ea typeface="DejaVu Sans"/>
              </a:rPr>
              <a:t> false</a:t>
            </a:r>
            <a:r>
              <a:rPr b="0" lang="en-US" sz="1400" spc="-1" strike="noStrike">
                <a:solidFill>
                  <a:srgbClr val="000000"/>
                </a:solidFill>
                <a:latin typeface="Times New Roman"/>
                <a:ea typeface="DejaVu Sans"/>
              </a:rPr>
              <a:t> means the speculative task and all of its dependent speculative tasks should be disabled.</a:t>
            </a:r>
            <a:endParaRPr b="0" lang="fr-CH" sz="1400" spc="-1" strike="noStrike">
              <a:latin typeface="Arial"/>
            </a:endParaRPr>
          </a:p>
        </p:txBody>
      </p:sp>
      <p:sp>
        <p:nvSpPr>
          <p:cNvPr id="120" name=""/>
          <p:cNvSpPr/>
          <p:nvPr/>
        </p:nvSpPr>
        <p:spPr>
          <a:xfrm>
            <a:off x="1210680" y="4320000"/>
            <a:ext cx="8687880" cy="4824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i="1" lang="en-US" sz="1400" spc="-1" strike="noStrike">
                <a:solidFill>
                  <a:srgbClr val="000000"/>
                </a:solidFill>
                <a:latin typeface="Times New Roman"/>
                <a:ea typeface="DejaVu Sans"/>
              </a:rPr>
              <a:t>If no speculation test is set in the runtime, the default behavior is that a speculative task and all its dependent speculative tasks will only be enabled if at the time the predicate is called no other tasks are ready to run.</a:t>
            </a:r>
            <a:endParaRPr b="0" i="1" lang="fr-CH" sz="1400" spc="-1" strike="noStrike">
              <a:latin typeface="Arial"/>
            </a:endParaRPr>
          </a:p>
        </p:txBody>
      </p:sp>
      <p:pic>
        <p:nvPicPr>
          <p:cNvPr id="121" name="" descr=""/>
          <p:cNvPicPr/>
          <p:nvPr/>
        </p:nvPicPr>
        <p:blipFill>
          <a:blip r:embed="rId1"/>
          <a:stretch/>
        </p:blipFill>
        <p:spPr>
          <a:xfrm>
            <a:off x="72000" y="1260000"/>
            <a:ext cx="1081800" cy="719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1649</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2023-07-07T10:09:38Z</dcterms:created>
  <dc:creator/>
  <dc:description/>
  <dc:language>fr-FR</dc:language>
  <cp:lastModifiedBy/>
  <dcterms:modified xsi:type="dcterms:W3CDTF">2023-11-28T08:45:31Z</dcterms:modified>
  <cp:revision>252</cp:revision>
  <dc:subject/>
  <dc:title>Midnightblue</dc:title>
</cp:coreProperties>
</file>

<file path=docProps/custom.xml><?xml version="1.0" encoding="utf-8"?>
<Properties xmlns="http://schemas.openxmlformats.org/officeDocument/2006/custom-properties" xmlns:vt="http://schemas.openxmlformats.org/officeDocument/2006/docPropsVTypes"/>
</file>