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9C1853-F929-490B-9950-56C651F3C1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18905D-DA39-47E5-96AD-C2AB604F64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제목 텍스트의 서식을 편집하려면 클릭하십시오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&lt;날짜/시간&gt;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&lt;바닥글&gt;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defRPr>
            </a:lvl1pPr>
          </a:lstStyle>
          <a:p>
            <a:pPr indent="0" algn="r">
              <a:buNone/>
            </a:pPr>
            <a:fld id="{5ABE8FDC-A434-4CB5-8C28-D513177605B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MT Extra" charset="2"/>
              <a:buChar char=""/>
            </a:pPr>
            <a:r>
              <a:rPr b="0" lang="en-US" sz="1800" strike="noStrike" u="none">
                <a:solidFill>
                  <a:srgbClr val="0000ff"/>
                </a:solidFill>
                <a:effectLst/>
                <a:uFillTx/>
                <a:latin typeface="Noto Sans CJK KR"/>
              </a:rPr>
              <a:t>PQC Standard</a:t>
            </a:r>
            <a:endParaRPr b="0" lang="en-US" sz="1800" strike="noStrike" u="none">
              <a:solidFill>
                <a:srgbClr val="0000ff"/>
              </a:solidFill>
              <a:effectLst/>
              <a:uFillTx/>
              <a:latin typeface="Noto Sans CJK KR"/>
            </a:endParaRPr>
          </a:p>
        </p:txBody>
      </p:sp>
      <p:graphicFrame>
        <p:nvGraphicFramePr>
          <p:cNvPr id="10" name=""/>
          <p:cNvGraphicFramePr/>
          <p:nvPr/>
        </p:nvGraphicFramePr>
        <p:xfrm>
          <a:off x="569520" y="994680"/>
          <a:ext cx="5794920" cy="2111040"/>
        </p:xfrm>
        <a:graphic>
          <a:graphicData uri="http://schemas.openxmlformats.org/drawingml/2006/table">
            <a:tbl>
              <a:tblPr/>
              <a:tblGrid>
                <a:gridCol w="1158480"/>
                <a:gridCol w="1159200"/>
                <a:gridCol w="709200"/>
                <a:gridCol w="673920"/>
                <a:gridCol w="2094480"/>
              </a:tblGrid>
              <a:tr h="2606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알고리즘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용도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기반기술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Standard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특징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CRYSTAL-Kyber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KEM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격자기분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FIPS 203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856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CRYSTALS-Dilithium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Digital Signature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격자기반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FIPS 204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비교적 빠른 서명 생성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056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SPHINCS+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Digital Signature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Hash</a:t>
                      </a: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기반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FIPS 205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작은 키사이즈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, </a:t>
                      </a: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큰 서명 크기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,</a:t>
                      </a: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느린 서명 생성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/</a:t>
                      </a: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확인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Falcon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Digital Signature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격자기반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진행중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비교적 작은 키와 서명 크기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, </a:t>
                      </a:r>
                      <a:r>
                        <a:rPr b="0" lang="ko-KR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효율적인 서명 확인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"/>
          <p:cNvGraphicFramePr/>
          <p:nvPr/>
        </p:nvGraphicFramePr>
        <p:xfrm>
          <a:off x="538560" y="3288960"/>
          <a:ext cx="5075280" cy="168444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42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ko-KR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알고리즘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ko-KR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기반기술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BIKE(Bit Flipping Key Encapsulation)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ko-KR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코드기반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Classic MeEliece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ko-KR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  <a:ea typeface="Noto Sans CJK SC"/>
                        </a:rPr>
                        <a:t>코드기반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HQC(Hamming Quasic-Cyclic)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ko-KR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Noto Sans CJK KR"/>
                        </a:rPr>
                        <a:t>코드기반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Noto Sans CJK KR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MT Extra" charset="2"/>
              <a:buChar char=""/>
            </a:pPr>
            <a:r>
              <a:rPr b="0" lang="ko-KR" sz="1800" strike="noStrike" u="none">
                <a:solidFill>
                  <a:srgbClr val="0000ff"/>
                </a:solidFill>
                <a:effectLst/>
                <a:uFillTx/>
                <a:latin typeface="Noto Sans CJK KR"/>
              </a:rPr>
              <a:t>양자 컴퓨터  </a:t>
            </a:r>
            <a:endParaRPr b="0" lang="en-US" sz="1800" strike="noStrike" u="none">
              <a:solidFill>
                <a:srgbClr val="0000ff"/>
              </a:solidFill>
              <a:effectLst/>
              <a:uFillTx/>
              <a:latin typeface="Noto Sans CJK KR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0">
              <a:spcBef>
                <a:spcPts val="1417"/>
              </a:spcBef>
              <a:buNone/>
            </a:pP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코펜하겐 해석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: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전자는 관측되기 전까지 확률적으로 존재 가능한 모든 위치에 동시에 존재하며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,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관측되는 순간 하나의 위치로 결정된다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.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 DemiLight"/>
              <a:ea typeface="Noto Sans CJK KR DemiLight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이런 현상을 양자 중첩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(Quantum Superposition)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이라고 한다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 DemiLight"/>
              <a:ea typeface="Noto Sans CJK KR DemiLight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관측되지 않은 전자는 이쪽에 있을 확률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,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저쪽에 있을 확률 등등이 중첩되어 있었기 때문에 서로 간섭하는 파동처럼 행동했고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,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관측되는 순간 다른 곳에 존재할 확률이 없어지고 하나의 위치로 결정되었기 때문에 그 뒤로는 입자처럼 행동했다는 것입니다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 DemiLight"/>
              <a:ea typeface="Noto Sans CJK KR DemiLight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 DemiLight"/>
              <a:ea typeface="Noto Sans CJK KR DemiLight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 DemiLight"/>
              <a:ea typeface="Noto Sans CJK KR D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양자 중첩얽힘 현상 예시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 DemiLight"/>
              <a:ea typeface="Noto Sans CJK KR DemiLight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Pauli X Gate –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양자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NOT Gate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Hadamard Gate -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양자 중첩상태를 만들어 주는 게이트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CX Gate –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양자 얽힘을 이용한 게이트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, Control bit 1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일때만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Pauli X Gate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역할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 DemiLight"/>
                <a:ea typeface="Noto Sans CJK KR DemiLight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rcRect l="17534" t="43626" r="19031" b="27794"/>
          <a:stretch/>
        </p:blipFill>
        <p:spPr>
          <a:xfrm>
            <a:off x="1620000" y="2520000"/>
            <a:ext cx="2160000" cy="97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2"/>
          <a:srcRect l="17514" t="44230" r="19051" b="27191"/>
          <a:stretch/>
        </p:blipFill>
        <p:spPr>
          <a:xfrm>
            <a:off x="3960000" y="2520000"/>
            <a:ext cx="2340000" cy="105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3"/>
          <a:srcRect l="17530" t="42332" r="19031" b="26981"/>
          <a:stretch/>
        </p:blipFill>
        <p:spPr>
          <a:xfrm>
            <a:off x="6516000" y="2486880"/>
            <a:ext cx="2304000" cy="1113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오해 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1. </a:t>
            </a:r>
            <a:r>
              <a:rPr b="1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양자 컴퓨터는 고전 컴퓨터보다 빠르다</a:t>
            </a:r>
            <a:endParaRPr b="1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양자 컴퓨터가 일부 문제를 고전 컴퓨터보다 빠르게 해결할 수 있는 것은 사실이나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,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일부에 한정된 이야기입니다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양자 알고리즘이 별도로 개발되지 않는 이상 양자 컴퓨터의 실행 시간은 고전 컴퓨터와 다르지 않을 것입니다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양자 알고리즘은 그로버 알고리즘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(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비구조화된 데이터에서 탐색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),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쇼어 알고리즘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(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소인수 분해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) 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오해 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2. 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양자 컴퓨터는 현대 암호 체계를 모두 뚫어버릴 것이다</a:t>
            </a:r>
            <a:endParaRPr b="1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현재 많이 사용되고 있는 암호 체계 중 하나가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RSA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라는 암호 체계인데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, RSA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암호화는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"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큰 소수끼리 곱하는 것은 쉽지만 큰 수를 소인수 분해하는 것은 어렵다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"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라는 사실을 기반으로 정립되었습니다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양자 컴퓨터는 쇼어 알고리즘을 사용하면 소인수 분해를 고전 컴퓨터보다 훨씬 빠르고 효율적이게 할 수 있습니다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이로 인해서 만약 제대로된 양자 컴퓨터가 개발된다면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RSA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암호 체계는 무용지물이 될 것입니다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하지만 지금은 아직 걱정할 단계까지 온 것 같진 않습니다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왜냐하면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'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제대로된 양자 컴퓨터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'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가 나오지 않았기 때문입니다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지금까지 개발된 범용 양자 컴퓨터는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50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개 내외의 큐비트만을 다룰 수 있고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,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암호 체계를 뚫기엔 역부족한 숫자입니다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 </a:t>
            </a:r>
            <a:r>
              <a:rPr b="0" lang="ko-KR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하지만 양자 컴퓨터의 개발에 대비하여 양자역학적으로 안전한 암호 체계를 만들어야한다는 요구는 갈수록 커지고 있습니다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Noto Sans CJK KR"/>
                <a:ea typeface="Noto Sans CJK KR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S3SSE2A 2024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년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1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월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PQC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보안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IC</a:t>
            </a:r>
            <a:r>
              <a:rPr b="0" lang="ko-KR" sz="1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개발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ans CJK KR"/>
              <a:ea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RSA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Ron </a:t>
            </a:r>
            <a:r>
              <a:rPr b="0" lang="en-US" sz="3200" strike="noStrike" u="none">
                <a:solidFill>
                  <a:srgbClr val="0000ff"/>
                </a:solidFill>
                <a:effectLst/>
                <a:uFillTx/>
                <a:latin typeface="Noto Sans CJK KR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ivest,Adi </a:t>
            </a:r>
            <a:r>
              <a:rPr b="0" lang="en-US" sz="3200" strike="noStrike" u="none">
                <a:solidFill>
                  <a:srgbClr val="0000ff"/>
                </a:solidFill>
                <a:effectLst/>
                <a:uFillTx/>
                <a:latin typeface="Noto Sans CJK KR"/>
              </a:rPr>
              <a:t>S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hamir,Leonard </a:t>
            </a:r>
            <a:r>
              <a:rPr b="0" lang="en-US" sz="3200" strike="noStrike" u="none">
                <a:solidFill>
                  <a:srgbClr val="0000ff"/>
                </a:solidFill>
                <a:effectLst/>
                <a:uFillTx/>
                <a:latin typeface="Noto Sans CJK KR"/>
              </a:rPr>
              <a:t>A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dleman</a:t>
            </a: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이 개발한 암호체계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SSL/TLS </a:t>
            </a: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에 사용하며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, </a:t>
            </a: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전세계 인터넷뱅킹에서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RSA-2048</a:t>
            </a: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암호화 사용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LibreOffice/25.2.2.2$Linux_X86_64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2025-04-26T23:55:40Z</dcterms:created>
  <dc:creator/>
  <dc:description/>
  <dc:language>ko-KR</dc:language>
  <cp:lastModifiedBy/>
  <dcterms:modified xsi:type="dcterms:W3CDTF">2025-04-27T23:55:33Z</dcterms:modified>
  <cp:revision>3</cp:revision>
  <dc:subject/>
  <dc:title/>
</cp:coreProperties>
</file>