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94" r:id="rId4"/>
    <p:sldId id="293"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embeddedFontLst>
    <p:embeddedFont>
      <p:font typeface="Calibri" pitchFamily="34" charset="0"/>
      <p:regular r:id="rId39"/>
      <p:bold r:id="rId40"/>
      <p:italic r:id="rId41"/>
      <p:boldItalic r:id="rId42"/>
    </p:embeddedFont>
    <p:embeddedFont>
      <p:font typeface="Consolas" pitchFamily="49" charset="0"/>
      <p:regular r:id="rId43"/>
      <p:bold r:id="rId44"/>
      <p:italic r:id="rId45"/>
      <p:boldItalic r:id="rId46"/>
    </p:embeddedFont>
    <p:embeddedFont>
      <p:font typeface="Quattrocento Sans" charset="0"/>
      <p:bold r:id="rId47"/>
      <p:italic r:id="rId48"/>
      <p:boldItalic r:id="rId49"/>
    </p:embeddedFont>
    <p:embeddedFont>
      <p:font typeface="Verdana"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F6F6BA80-BF79-4813-8E23-FE56DCBCFFE5}">
  <a:tblStyle styleId="{F6F6BA80-BF79-4813-8E23-FE56DCBCFFE5}"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19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5410887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Area of circle : (3.14)* r*r</a:t>
            </a:r>
          </a:p>
        </p:txBody>
      </p:sp>
      <p:sp>
        <p:nvSpPr>
          <p:cNvPr id="107" name="Shape 10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w3schools.com/php/func_array_count_values.asp" TargetMode="External"/><Relationship Id="rId3" Type="http://schemas.openxmlformats.org/officeDocument/2006/relationships/hyperlink" Target="http://www.w3schools.com/php/func_array.asp" TargetMode="External"/><Relationship Id="rId7" Type="http://schemas.openxmlformats.org/officeDocument/2006/relationships/hyperlink" Target="http://www.w3schools.com/php/func_array_combine.asp" TargetMode="External"/><Relationship Id="rId12" Type="http://schemas.openxmlformats.org/officeDocument/2006/relationships/hyperlink" Target="http://www.w3schools.com/php/func_array_diff_uassoc.as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www.w3schools.com/php/func_array_column.asp" TargetMode="External"/><Relationship Id="rId11" Type="http://schemas.openxmlformats.org/officeDocument/2006/relationships/hyperlink" Target="http://www.w3schools.com/php/func_array_diff_key.asp" TargetMode="External"/><Relationship Id="rId5" Type="http://schemas.openxmlformats.org/officeDocument/2006/relationships/hyperlink" Target="http://www.w3schools.com/php/func_array_chunk.asp" TargetMode="External"/><Relationship Id="rId10" Type="http://schemas.openxmlformats.org/officeDocument/2006/relationships/hyperlink" Target="http://www.w3schools.com/php/func_array_diff_assoc.asp" TargetMode="External"/><Relationship Id="rId4" Type="http://schemas.openxmlformats.org/officeDocument/2006/relationships/hyperlink" Target="http://www.w3schools.com/php/func_array_change_key_case.asp" TargetMode="External"/><Relationship Id="rId9" Type="http://schemas.openxmlformats.org/officeDocument/2006/relationships/hyperlink" Target="http://www.w3schools.com/php/func_array_diff.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w3schools.com/php/func_array_intersect.asp" TargetMode="External"/><Relationship Id="rId13" Type="http://schemas.openxmlformats.org/officeDocument/2006/relationships/hyperlink" Target="http://www.w3schools.com/php/func_array_key_exists.asp" TargetMode="External"/><Relationship Id="rId3" Type="http://schemas.openxmlformats.org/officeDocument/2006/relationships/hyperlink" Target="http://www.w3schools.com/php/func_array_diff_ukey.asp" TargetMode="External"/><Relationship Id="rId7" Type="http://schemas.openxmlformats.org/officeDocument/2006/relationships/hyperlink" Target="http://www.w3schools.com/php/func_array_flip.asp" TargetMode="External"/><Relationship Id="rId12" Type="http://schemas.openxmlformats.org/officeDocument/2006/relationships/hyperlink" Target="http://www.w3schools.com/php/func_array_intersect_ukey.as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www.w3schools.com/php/func_array_filter.asp" TargetMode="External"/><Relationship Id="rId11" Type="http://schemas.openxmlformats.org/officeDocument/2006/relationships/hyperlink" Target="http://www.w3schools.com/php/func_array_intersect_uassoc.asp" TargetMode="External"/><Relationship Id="rId5" Type="http://schemas.openxmlformats.org/officeDocument/2006/relationships/hyperlink" Target="http://www.w3schools.com/php/func_array_fill_keys.asp" TargetMode="External"/><Relationship Id="rId10" Type="http://schemas.openxmlformats.org/officeDocument/2006/relationships/hyperlink" Target="http://www.w3schools.com/php/func_array_intersect_key.asp" TargetMode="External"/><Relationship Id="rId4" Type="http://schemas.openxmlformats.org/officeDocument/2006/relationships/hyperlink" Target="http://www.w3schools.com/php/func_array_fill.asp" TargetMode="External"/><Relationship Id="rId9" Type="http://schemas.openxmlformats.org/officeDocument/2006/relationships/hyperlink" Target="http://www.w3schools.com/php/func_array_intersect_assoc.asp"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w3schools.com/php/func_array_pad.asp" TargetMode="External"/><Relationship Id="rId13" Type="http://schemas.openxmlformats.org/officeDocument/2006/relationships/hyperlink" Target="http://www.w3schools.com/php/func_array_reduce.asp" TargetMode="External"/><Relationship Id="rId3" Type="http://schemas.openxmlformats.org/officeDocument/2006/relationships/hyperlink" Target="http://www.w3schools.com/php/func_array_keys.asp" TargetMode="External"/><Relationship Id="rId7" Type="http://schemas.openxmlformats.org/officeDocument/2006/relationships/hyperlink" Target="http://www.w3schools.com/php/func_array_multisort.asp" TargetMode="External"/><Relationship Id="rId12" Type="http://schemas.openxmlformats.org/officeDocument/2006/relationships/hyperlink" Target="http://www.w3schools.com/php/func_array_rand.as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w3schools.com/php/func_array_merge_recursive.asp" TargetMode="External"/><Relationship Id="rId11" Type="http://schemas.openxmlformats.org/officeDocument/2006/relationships/hyperlink" Target="http://www.w3schools.com/php/func_array_push.asp" TargetMode="External"/><Relationship Id="rId5" Type="http://schemas.openxmlformats.org/officeDocument/2006/relationships/hyperlink" Target="http://www.w3schools.com/php/func_array_merge.asp" TargetMode="External"/><Relationship Id="rId10" Type="http://schemas.openxmlformats.org/officeDocument/2006/relationships/hyperlink" Target="http://www.w3schools.com/php/func_array_product.asp" TargetMode="External"/><Relationship Id="rId4" Type="http://schemas.openxmlformats.org/officeDocument/2006/relationships/hyperlink" Target="http://www.w3schools.com/php/func_array_map.asp" TargetMode="External"/><Relationship Id="rId9" Type="http://schemas.openxmlformats.org/officeDocument/2006/relationships/hyperlink" Target="http://www.w3schools.com/php/func_array_pop.asp"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w3schools.com/php/func_array_slice.asp" TargetMode="External"/><Relationship Id="rId13" Type="http://schemas.openxmlformats.org/officeDocument/2006/relationships/hyperlink" Target="http://www.w3schools.com/php/func_array_udiff_uassoc.asp" TargetMode="External"/><Relationship Id="rId3" Type="http://schemas.openxmlformats.org/officeDocument/2006/relationships/hyperlink" Target="http://www.w3schools.com/php/func_array_replace.asp" TargetMode="External"/><Relationship Id="rId7" Type="http://schemas.openxmlformats.org/officeDocument/2006/relationships/hyperlink" Target="http://www.w3schools.com/php/func_array_shift.asp" TargetMode="External"/><Relationship Id="rId12" Type="http://schemas.openxmlformats.org/officeDocument/2006/relationships/hyperlink" Target="http://www.w3schools.com/php/func_array_udiff_assoc.as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www.w3schools.com/php/func_array_search.asp" TargetMode="External"/><Relationship Id="rId11" Type="http://schemas.openxmlformats.org/officeDocument/2006/relationships/hyperlink" Target="http://www.w3schools.com/php/func_array_udiff.asp" TargetMode="External"/><Relationship Id="rId5" Type="http://schemas.openxmlformats.org/officeDocument/2006/relationships/hyperlink" Target="http://www.w3schools.com/php/func_array_reverse.asp" TargetMode="External"/><Relationship Id="rId10" Type="http://schemas.openxmlformats.org/officeDocument/2006/relationships/hyperlink" Target="http://www.w3schools.com/php/func_array_sum.asp" TargetMode="External"/><Relationship Id="rId4" Type="http://schemas.openxmlformats.org/officeDocument/2006/relationships/hyperlink" Target="http://www.w3schools.com/php/func_array_replace_recursive.asp" TargetMode="External"/><Relationship Id="rId9" Type="http://schemas.openxmlformats.org/officeDocument/2006/relationships/hyperlink" Target="http://www.w3schools.com/php/func_array_splice.as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w3schools.com/php/func_array_values.asp" TargetMode="External"/><Relationship Id="rId3" Type="http://schemas.openxmlformats.org/officeDocument/2006/relationships/hyperlink" Target="http://www.w3schools.com/php/func_array_uintersect.asp" TargetMode="External"/><Relationship Id="rId7" Type="http://schemas.openxmlformats.org/officeDocument/2006/relationships/hyperlink" Target="http://www.w3schools.com/php/func_array_unshift.asp" TargetMode="External"/><Relationship Id="rId12" Type="http://schemas.openxmlformats.org/officeDocument/2006/relationships/hyperlink" Target="http://www.w3schools.com/php/func_array_asort.as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w3schools.com/php/func_array_unique.asp" TargetMode="External"/><Relationship Id="rId11" Type="http://schemas.openxmlformats.org/officeDocument/2006/relationships/hyperlink" Target="http://www.w3schools.com/php/func_array_arsort.asp" TargetMode="External"/><Relationship Id="rId5" Type="http://schemas.openxmlformats.org/officeDocument/2006/relationships/hyperlink" Target="http://www.w3schools.com/php/func_array_uintersect_uassoc.asp" TargetMode="External"/><Relationship Id="rId10" Type="http://schemas.openxmlformats.org/officeDocument/2006/relationships/hyperlink" Target="http://www.w3schools.com/php/func_array_walk_recursive.asp" TargetMode="External"/><Relationship Id="rId4" Type="http://schemas.openxmlformats.org/officeDocument/2006/relationships/hyperlink" Target="http://www.w3schools.com/php/func_array_uintersect_assoc.asp" TargetMode="External"/><Relationship Id="rId9" Type="http://schemas.openxmlformats.org/officeDocument/2006/relationships/hyperlink" Target="http://www.w3schools.com/php/func_array_walk.asp"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w3schools.com/php/func_array_extract.asp" TargetMode="External"/><Relationship Id="rId13" Type="http://schemas.openxmlformats.org/officeDocument/2006/relationships/hyperlink" Target="http://www.w3schools.com/php/func_array_list.asp" TargetMode="External"/><Relationship Id="rId3" Type="http://schemas.openxmlformats.org/officeDocument/2006/relationships/hyperlink" Target="http://www.w3schools.com/php/func_array_compact.asp" TargetMode="External"/><Relationship Id="rId7" Type="http://schemas.openxmlformats.org/officeDocument/2006/relationships/hyperlink" Target="http://www.w3schools.com/php/func_array_end.asp" TargetMode="External"/><Relationship Id="rId12" Type="http://schemas.openxmlformats.org/officeDocument/2006/relationships/hyperlink" Target="http://www.w3schools.com/php/func_array_ksort.asp" TargetMode="External"/><Relationship Id="rId2" Type="http://schemas.openxmlformats.org/officeDocument/2006/relationships/notesSlide" Target="../notesSlides/notesSlide34.xml"/><Relationship Id="rId16" Type="http://schemas.openxmlformats.org/officeDocument/2006/relationships/hyperlink" Target="http://www.w3schools.com/php/func_array_next.asp" TargetMode="External"/><Relationship Id="rId1" Type="http://schemas.openxmlformats.org/officeDocument/2006/relationships/slideLayout" Target="../slideLayouts/slideLayout2.xml"/><Relationship Id="rId6" Type="http://schemas.openxmlformats.org/officeDocument/2006/relationships/hyperlink" Target="http://www.w3schools.com/php/func_array_each.asp" TargetMode="External"/><Relationship Id="rId11" Type="http://schemas.openxmlformats.org/officeDocument/2006/relationships/hyperlink" Target="http://www.w3schools.com/php/func_array_krsort.asp" TargetMode="External"/><Relationship Id="rId5" Type="http://schemas.openxmlformats.org/officeDocument/2006/relationships/hyperlink" Target="http://www.w3schools.com/php/func_array_current.asp" TargetMode="External"/><Relationship Id="rId15" Type="http://schemas.openxmlformats.org/officeDocument/2006/relationships/hyperlink" Target="http://www.w3schools.com/php/func_array_natsort.asp" TargetMode="External"/><Relationship Id="rId10" Type="http://schemas.openxmlformats.org/officeDocument/2006/relationships/hyperlink" Target="http://www.w3schools.com/php/func_array_key.asp" TargetMode="External"/><Relationship Id="rId4" Type="http://schemas.openxmlformats.org/officeDocument/2006/relationships/hyperlink" Target="http://www.w3schools.com/php/func_array_count.asp" TargetMode="External"/><Relationship Id="rId9" Type="http://schemas.openxmlformats.org/officeDocument/2006/relationships/hyperlink" Target="http://www.w3schools.com/php/func_array_in_array.asp" TargetMode="External"/><Relationship Id="rId14" Type="http://schemas.openxmlformats.org/officeDocument/2006/relationships/hyperlink" Target="http://www.w3schools.com/php/func_array_natcasesort.asp"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w3schools.com/php/func_array_rsort.asp" TargetMode="External"/><Relationship Id="rId13" Type="http://schemas.openxmlformats.org/officeDocument/2006/relationships/hyperlink" Target="http://www.w3schools.com/php/func_array_uasort.asp" TargetMode="External"/><Relationship Id="rId3" Type="http://schemas.openxmlformats.org/officeDocument/2006/relationships/hyperlink" Target="http://www.w3schools.com/php/func_array_pos.asp" TargetMode="External"/><Relationship Id="rId7" Type="http://schemas.openxmlformats.org/officeDocument/2006/relationships/hyperlink" Target="http://www.w3schools.com/php/func_array_reset.asp" TargetMode="External"/><Relationship Id="rId12" Type="http://schemas.openxmlformats.org/officeDocument/2006/relationships/hyperlink" Target="http://www.w3schools.com/php/func_array_sort.as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www.w3schools.com/php/func_array_range.asp" TargetMode="External"/><Relationship Id="rId11" Type="http://schemas.openxmlformats.org/officeDocument/2006/relationships/hyperlink" Target="http://www.w3schools.com/php/func_array_count.asp" TargetMode="External"/><Relationship Id="rId5" Type="http://schemas.openxmlformats.org/officeDocument/2006/relationships/hyperlink" Target="http://www.w3schools.com/php/func_array_prev.asp" TargetMode="External"/><Relationship Id="rId15" Type="http://schemas.openxmlformats.org/officeDocument/2006/relationships/hyperlink" Target="http://www.w3schools.com/php/func_array_usort.asp" TargetMode="External"/><Relationship Id="rId10" Type="http://schemas.openxmlformats.org/officeDocument/2006/relationships/hyperlink" Target="http://www.w3schools.com/php/func_array_sizeof.asp" TargetMode="External"/><Relationship Id="rId4" Type="http://schemas.openxmlformats.org/officeDocument/2006/relationships/hyperlink" Target="http://www.w3schools.com/php/func_array_current.asp" TargetMode="External"/><Relationship Id="rId9" Type="http://schemas.openxmlformats.org/officeDocument/2006/relationships/hyperlink" Target="http://www.w3schools.com/php/func_array_shuffle.asp" TargetMode="External"/><Relationship Id="rId14" Type="http://schemas.openxmlformats.org/officeDocument/2006/relationships/hyperlink" Target="http://www.w3schools.com/php/func_array_uksort.asp"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WEB APPLICATION DEVELOPMENT TRAINING</a:t>
            </a:r>
          </a:p>
        </p:txBody>
      </p:sp>
      <p:sp>
        <p:nvSpPr>
          <p:cNvPr id="89" name="Shape 89"/>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00"/>
              </a:spcBef>
              <a:buClr>
                <a:srgbClr val="888888"/>
              </a:buClr>
              <a:buSzPct val="25000"/>
              <a:buFont typeface="Arial"/>
              <a:buNone/>
            </a:pPr>
            <a:r>
              <a:rPr lang="en-US" sz="3000" b="0" i="0" u="none" strike="noStrike" cap="none" smtClean="0">
                <a:solidFill>
                  <a:srgbClr val="888888"/>
                </a:solidFill>
                <a:latin typeface="Calibri"/>
                <a:ea typeface="Calibri"/>
                <a:cs typeface="Calibri"/>
                <a:sym typeface="Calibri"/>
              </a:rPr>
              <a:t>PHP </a:t>
            </a:r>
            <a:r>
              <a:rPr lang="en-US" sz="3000" b="0" i="0" u="none" strike="noStrike" cap="none" dirty="0">
                <a:solidFill>
                  <a:srgbClr val="888888"/>
                </a:solidFill>
                <a:latin typeface="Calibri"/>
                <a:ea typeface="Calibri"/>
                <a:cs typeface="Calibri"/>
                <a:sym typeface="Calibri"/>
              </a:rPr>
              <a:t>FUNCTIONS AND ARRAY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a:t>
            </a:r>
          </a:p>
        </p:txBody>
      </p:sp>
      <p:sp>
        <p:nvSpPr>
          <p:cNvPr id="153" name="Shape 153"/>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480" b="1" i="0" u="none" strike="noStrike" cap="none">
                <a:solidFill>
                  <a:schemeClr val="dk1"/>
                </a:solidFill>
                <a:latin typeface="Calibri"/>
                <a:ea typeface="Calibri"/>
                <a:cs typeface="Calibri"/>
                <a:sym typeface="Calibri"/>
              </a:rPr>
              <a:t>What is an Array?</a:t>
            </a:r>
          </a:p>
          <a:p>
            <a:pPr marL="0" marR="0" lvl="0" indent="0" algn="l" rtl="0">
              <a:lnSpc>
                <a:spcPct val="80000"/>
              </a:lnSpc>
              <a:spcBef>
                <a:spcPts val="496"/>
              </a:spcBef>
              <a:spcAft>
                <a:spcPts val="0"/>
              </a:spcAft>
              <a:buClr>
                <a:schemeClr val="dk1"/>
              </a:buClr>
              <a:buSzPct val="25000"/>
              <a:buFont typeface="Arial"/>
              <a:buNone/>
            </a:pPr>
            <a:r>
              <a:rPr lang="en-US" sz="2480" b="0" i="0" u="none" strike="noStrike" cap="none">
                <a:solidFill>
                  <a:schemeClr val="dk1"/>
                </a:solidFill>
                <a:latin typeface="Calibri"/>
                <a:ea typeface="Calibri"/>
                <a:cs typeface="Calibri"/>
                <a:sym typeface="Calibri"/>
              </a:rPr>
              <a:t>An array is a special variable, which can hold more than one value at a time.</a:t>
            </a:r>
          </a:p>
          <a:p>
            <a:pPr marL="0" marR="0" lvl="0" indent="0" algn="l" rtl="0">
              <a:lnSpc>
                <a:spcPct val="80000"/>
              </a:lnSpc>
              <a:spcBef>
                <a:spcPts val="496"/>
              </a:spcBef>
              <a:spcAft>
                <a:spcPts val="0"/>
              </a:spcAft>
              <a:buClr>
                <a:schemeClr val="dk1"/>
              </a:buClr>
              <a:buSzPct val="25000"/>
              <a:buFont typeface="Arial"/>
              <a:buNone/>
            </a:pPr>
            <a:r>
              <a:rPr lang="en-US" sz="2480" b="0" i="0" u="none" strike="noStrike" cap="none">
                <a:solidFill>
                  <a:schemeClr val="dk1"/>
                </a:solidFill>
                <a:latin typeface="Calibri"/>
                <a:ea typeface="Calibri"/>
                <a:cs typeface="Calibri"/>
                <a:sym typeface="Calibri"/>
              </a:rPr>
              <a:t>If you have a list of items (a list of car names, for example), storing the cars in single variables could look like this:</a:t>
            </a:r>
          </a:p>
          <a:p>
            <a:pPr marL="400050" marR="0" lvl="1" indent="-6350" algn="l" rtl="0">
              <a:lnSpc>
                <a:spcPct val="80000"/>
              </a:lnSpc>
              <a:spcBef>
                <a:spcPts val="434"/>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$cars1 = "Volvo";</a:t>
            </a:r>
            <a:br>
              <a:rPr lang="en-US" sz="2170" b="0" i="0" u="none" strike="noStrike" cap="none">
                <a:solidFill>
                  <a:schemeClr val="dk1"/>
                </a:solidFill>
                <a:latin typeface="Calibri"/>
                <a:ea typeface="Calibri"/>
                <a:cs typeface="Calibri"/>
                <a:sym typeface="Calibri"/>
              </a:rPr>
            </a:br>
            <a:r>
              <a:rPr lang="en-US" sz="2170" b="0" i="0" u="none" strike="noStrike" cap="none">
                <a:solidFill>
                  <a:schemeClr val="dk1"/>
                </a:solidFill>
                <a:latin typeface="Calibri"/>
                <a:ea typeface="Calibri"/>
                <a:cs typeface="Calibri"/>
                <a:sym typeface="Calibri"/>
              </a:rPr>
              <a:t>$cars2 = "BMW";</a:t>
            </a:r>
            <a:br>
              <a:rPr lang="en-US" sz="2170" b="0" i="0" u="none" strike="noStrike" cap="none">
                <a:solidFill>
                  <a:schemeClr val="dk1"/>
                </a:solidFill>
                <a:latin typeface="Calibri"/>
                <a:ea typeface="Calibri"/>
                <a:cs typeface="Calibri"/>
                <a:sym typeface="Calibri"/>
              </a:rPr>
            </a:br>
            <a:r>
              <a:rPr lang="en-US" sz="2170" b="0" i="0" u="none" strike="noStrike" cap="none">
                <a:solidFill>
                  <a:schemeClr val="dk1"/>
                </a:solidFill>
                <a:latin typeface="Calibri"/>
                <a:ea typeface="Calibri"/>
                <a:cs typeface="Calibri"/>
                <a:sym typeface="Calibri"/>
              </a:rPr>
              <a:t>$cars3 = "Toyota";</a:t>
            </a:r>
          </a:p>
          <a:p>
            <a:pPr marL="0" marR="0" lvl="0" indent="0" algn="l" rtl="0">
              <a:lnSpc>
                <a:spcPct val="80000"/>
              </a:lnSpc>
              <a:spcBef>
                <a:spcPts val="496"/>
              </a:spcBef>
              <a:spcAft>
                <a:spcPts val="0"/>
              </a:spcAft>
              <a:buClr>
                <a:schemeClr val="dk1"/>
              </a:buClr>
              <a:buSzPct val="25000"/>
              <a:buFont typeface="Arial"/>
              <a:buNone/>
            </a:pPr>
            <a:r>
              <a:rPr lang="en-US" sz="2480" b="0" i="0" u="none" strike="noStrike" cap="none">
                <a:solidFill>
                  <a:schemeClr val="dk1"/>
                </a:solidFill>
                <a:latin typeface="Calibri"/>
                <a:ea typeface="Calibri"/>
                <a:cs typeface="Calibri"/>
                <a:sym typeface="Calibri"/>
              </a:rPr>
              <a:t>However, what if you want to loop through the cars and find a specific one? And what if you had not 3 cars, but 300?</a:t>
            </a:r>
          </a:p>
          <a:p>
            <a:pPr marL="0" marR="0" lvl="0" indent="0" algn="l" rtl="0">
              <a:lnSpc>
                <a:spcPct val="80000"/>
              </a:lnSpc>
              <a:spcBef>
                <a:spcPts val="496"/>
              </a:spcBef>
              <a:spcAft>
                <a:spcPts val="0"/>
              </a:spcAft>
              <a:buClr>
                <a:schemeClr val="dk1"/>
              </a:buClr>
              <a:buSzPct val="25000"/>
              <a:buFont typeface="Arial"/>
              <a:buNone/>
            </a:pPr>
            <a:r>
              <a:rPr lang="en-US" sz="2480" b="0" i="0" u="none" strike="noStrike" cap="none">
                <a:solidFill>
                  <a:schemeClr val="dk1"/>
                </a:solidFill>
                <a:latin typeface="Calibri"/>
                <a:ea typeface="Calibri"/>
                <a:cs typeface="Calibri"/>
                <a:sym typeface="Calibri"/>
              </a:rPr>
              <a:t>The solution is to create an array!</a:t>
            </a:r>
          </a:p>
          <a:p>
            <a:pPr marL="0" marR="0" lvl="0" indent="0" algn="l" rtl="0">
              <a:lnSpc>
                <a:spcPct val="80000"/>
              </a:lnSpc>
              <a:spcBef>
                <a:spcPts val="496"/>
              </a:spcBef>
              <a:spcAft>
                <a:spcPts val="0"/>
              </a:spcAft>
              <a:buClr>
                <a:schemeClr val="dk1"/>
              </a:buClr>
              <a:buSzPct val="25000"/>
              <a:buFont typeface="Arial"/>
              <a:buNone/>
            </a:pPr>
            <a:r>
              <a:rPr lang="en-US" sz="2480" b="0" i="0" u="none" strike="noStrike" cap="none">
                <a:solidFill>
                  <a:schemeClr val="dk1"/>
                </a:solidFill>
                <a:latin typeface="Calibri"/>
                <a:ea typeface="Calibri"/>
                <a:cs typeface="Calibri"/>
                <a:sym typeface="Calibri"/>
              </a:rPr>
              <a:t>An array can hold many values under a single name, and you can access the values by referring to an index number.</a:t>
            </a:r>
          </a:p>
          <a:p>
            <a:pPr marL="0" marR="0" lvl="0" indent="0" algn="l" rtl="0">
              <a:lnSpc>
                <a:spcPct val="80000"/>
              </a:lnSpc>
              <a:spcBef>
                <a:spcPts val="496"/>
              </a:spcBef>
              <a:buClr>
                <a:schemeClr val="dk1"/>
              </a:buClr>
              <a:buSzPct val="25000"/>
              <a:buFont typeface="Arial"/>
              <a:buNone/>
            </a:pPr>
            <a:endParaRPr sz="248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a:t>
            </a:r>
          </a:p>
        </p:txBody>
      </p:sp>
      <p:sp>
        <p:nvSpPr>
          <p:cNvPr id="159" name="Shape 159"/>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An array stores multiple values in one single variable:</a:t>
            </a:r>
          </a:p>
          <a:p>
            <a:pPr marL="0" marR="0" lvl="0" indent="0" algn="l" rtl="0">
              <a:spcBef>
                <a:spcPts val="640"/>
              </a:spcBef>
              <a:spcAft>
                <a:spcPts val="0"/>
              </a:spcAft>
              <a:buClr>
                <a:schemeClr val="dk1"/>
              </a:buClr>
              <a:buSzPct val="25000"/>
              <a:buFont typeface="Arial"/>
              <a:buNone/>
            </a:pPr>
            <a:endParaRPr sz="3200" b="0" i="0" u="none" strike="noStrike" cap="none">
              <a:solidFill>
                <a:srgbClr val="FF0000"/>
              </a:solidFill>
              <a:latin typeface="Consolas"/>
              <a:ea typeface="Consolas"/>
              <a:cs typeface="Consolas"/>
              <a:sym typeface="Consolas"/>
            </a:endParaRPr>
          </a:p>
          <a:p>
            <a:pPr marL="0" marR="0" lvl="0" indent="0" algn="l" rtl="0">
              <a:spcBef>
                <a:spcPts val="640"/>
              </a:spcBef>
              <a:buClr>
                <a:srgbClr val="FF0000"/>
              </a:buClr>
              <a:buSzPct val="25000"/>
              <a:buFont typeface="Arial"/>
              <a:buNone/>
            </a:pPr>
            <a:r>
              <a:rPr lang="en-US" sz="3200" b="0" i="0" u="none" strike="noStrike" cap="none">
                <a:solidFill>
                  <a:srgbClr val="FF0000"/>
                </a:solidFill>
                <a:latin typeface="Consolas"/>
                <a:ea typeface="Consolas"/>
                <a:cs typeface="Consolas"/>
                <a:sym typeface="Consolas"/>
              </a:rPr>
              <a:t>&lt;?php</a:t>
            </a: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2400" b="0" i="0" u="none" strike="noStrike" cap="none">
                <a:solidFill>
                  <a:srgbClr val="000000"/>
                </a:solidFill>
                <a:latin typeface="Consolas"/>
                <a:ea typeface="Consolas"/>
                <a:cs typeface="Consolas"/>
                <a:sym typeface="Consolas"/>
              </a:rPr>
              <a:t>$cars = </a:t>
            </a:r>
            <a:r>
              <a:rPr lang="en-US" sz="2400" b="0" i="0" u="none" strike="noStrike" cap="none">
                <a:solidFill>
                  <a:srgbClr val="0000CD"/>
                </a:solidFill>
                <a:latin typeface="Consolas"/>
                <a:ea typeface="Consolas"/>
                <a:cs typeface="Consolas"/>
                <a:sym typeface="Consolas"/>
              </a:rPr>
              <a:t>array</a:t>
            </a:r>
            <a:r>
              <a:rPr lang="en-US" sz="2400" b="0" i="0" u="none" strike="noStrike" cap="none">
                <a:solidFill>
                  <a:srgbClr val="000000"/>
                </a:solidFill>
                <a:latin typeface="Consolas"/>
                <a:ea typeface="Consolas"/>
                <a:cs typeface="Consolas"/>
                <a:sym typeface="Consolas"/>
              </a:rPr>
              <a:t>(</a:t>
            </a:r>
            <a:r>
              <a:rPr lang="en-US" sz="2400" b="0" i="0" u="none" strike="noStrike" cap="none">
                <a:solidFill>
                  <a:srgbClr val="A52A2A"/>
                </a:solidFill>
                <a:latin typeface="Consolas"/>
                <a:ea typeface="Consolas"/>
                <a:cs typeface="Consolas"/>
                <a:sym typeface="Consolas"/>
              </a:rPr>
              <a:t>"Volvo"</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A52A2A"/>
                </a:solidFill>
                <a:latin typeface="Consolas"/>
                <a:ea typeface="Consolas"/>
                <a:cs typeface="Consolas"/>
                <a:sym typeface="Consolas"/>
              </a:rPr>
              <a:t>"BMW"</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A52A2A"/>
                </a:solidFill>
                <a:latin typeface="Consolas"/>
                <a:ea typeface="Consolas"/>
                <a:cs typeface="Consolas"/>
                <a:sym typeface="Consolas"/>
              </a:rPr>
              <a:t>"Toyota"</a:t>
            </a:r>
            <a:r>
              <a:rPr lang="en-US" sz="2400" b="0" i="0" u="none" strike="noStrike" cap="none">
                <a:solidFill>
                  <a:srgbClr val="000000"/>
                </a:solidFill>
                <a:latin typeface="Consolas"/>
                <a:ea typeface="Consolas"/>
                <a:cs typeface="Consolas"/>
                <a:sym typeface="Consolas"/>
              </a:rPr>
              <a:t>);</a:t>
            </a:r>
            <a:r>
              <a:rPr lang="en-US" sz="2400" b="0" i="0" u="none" strike="noStrike" cap="none">
                <a:solidFill>
                  <a:schemeClr val="dk1"/>
                </a:solidFill>
                <a:latin typeface="Calibri"/>
                <a:ea typeface="Calibri"/>
                <a:cs typeface="Calibri"/>
                <a:sym typeface="Calibri"/>
              </a:rPr>
              <a:t/>
            </a:r>
            <a:br>
              <a:rPr lang="en-US" sz="2400" b="0" i="0" u="none" strike="noStrike" cap="none">
                <a:solidFill>
                  <a:schemeClr val="dk1"/>
                </a:solidFill>
                <a:latin typeface="Calibri"/>
                <a:ea typeface="Calibri"/>
                <a:cs typeface="Calibri"/>
                <a:sym typeface="Calibri"/>
              </a:rPr>
            </a:br>
            <a:r>
              <a:rPr lang="en-US" sz="2400" b="0" i="0" u="none" strike="noStrike" cap="none">
                <a:solidFill>
                  <a:srgbClr val="0000CD"/>
                </a:solidFill>
                <a:latin typeface="Consolas"/>
                <a:ea typeface="Consolas"/>
                <a:cs typeface="Consolas"/>
                <a:sym typeface="Consolas"/>
              </a:rPr>
              <a:t>echo</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A52A2A"/>
                </a:solidFill>
                <a:latin typeface="Consolas"/>
                <a:ea typeface="Consolas"/>
                <a:cs typeface="Consolas"/>
                <a:sym typeface="Consolas"/>
              </a:rPr>
              <a:t>"I like "</a:t>
            </a:r>
            <a:r>
              <a:rPr lang="en-US" sz="2400" b="0" i="0" u="none" strike="noStrike" cap="none">
                <a:solidFill>
                  <a:srgbClr val="000000"/>
                </a:solidFill>
                <a:latin typeface="Consolas"/>
                <a:ea typeface="Consolas"/>
                <a:cs typeface="Consolas"/>
                <a:sym typeface="Consolas"/>
              </a:rPr>
              <a:t> . $cars[</a:t>
            </a:r>
            <a:r>
              <a:rPr lang="en-US" sz="2400" b="0" i="0" u="none" strike="noStrike" cap="none">
                <a:solidFill>
                  <a:srgbClr val="FF0000"/>
                </a:solidFill>
                <a:latin typeface="Consolas"/>
                <a:ea typeface="Consolas"/>
                <a:cs typeface="Consolas"/>
                <a:sym typeface="Consolas"/>
              </a:rPr>
              <a:t>0</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A52A2A"/>
                </a:solidFill>
                <a:latin typeface="Consolas"/>
                <a:ea typeface="Consolas"/>
                <a:cs typeface="Consolas"/>
                <a:sym typeface="Consolas"/>
              </a:rPr>
              <a:t>", "</a:t>
            </a:r>
            <a:r>
              <a:rPr lang="en-US" sz="2400" b="0" i="0" u="none" strike="noStrike" cap="none">
                <a:solidFill>
                  <a:srgbClr val="000000"/>
                </a:solidFill>
                <a:latin typeface="Consolas"/>
                <a:ea typeface="Consolas"/>
                <a:cs typeface="Consolas"/>
                <a:sym typeface="Consolas"/>
              </a:rPr>
              <a:t> . $cars[</a:t>
            </a:r>
            <a:r>
              <a:rPr lang="en-US" sz="2400" b="0" i="0" u="none" strike="noStrike" cap="none">
                <a:solidFill>
                  <a:srgbClr val="FF0000"/>
                </a:solidFill>
                <a:latin typeface="Consolas"/>
                <a:ea typeface="Consolas"/>
                <a:cs typeface="Consolas"/>
                <a:sym typeface="Consolas"/>
              </a:rPr>
              <a:t>1</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A52A2A"/>
                </a:solidFill>
                <a:latin typeface="Consolas"/>
                <a:ea typeface="Consolas"/>
                <a:cs typeface="Consolas"/>
                <a:sym typeface="Consolas"/>
              </a:rPr>
              <a:t>" and "</a:t>
            </a:r>
            <a:r>
              <a:rPr lang="en-US" sz="2400" b="0" i="0" u="none" strike="noStrike" cap="none">
                <a:solidFill>
                  <a:srgbClr val="000000"/>
                </a:solidFill>
                <a:latin typeface="Consolas"/>
                <a:ea typeface="Consolas"/>
                <a:cs typeface="Consolas"/>
                <a:sym typeface="Consolas"/>
              </a:rPr>
              <a:t> . $cars[</a:t>
            </a:r>
            <a:r>
              <a:rPr lang="en-US" sz="2400" b="0" i="0" u="none" strike="noStrike" cap="none">
                <a:solidFill>
                  <a:srgbClr val="FF0000"/>
                </a:solidFill>
                <a:latin typeface="Consolas"/>
                <a:ea typeface="Consolas"/>
                <a:cs typeface="Consolas"/>
                <a:sym typeface="Consolas"/>
              </a:rPr>
              <a:t>2</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A52A2A"/>
                </a:solidFill>
                <a:latin typeface="Consolas"/>
                <a:ea typeface="Consolas"/>
                <a:cs typeface="Consolas"/>
                <a:sym typeface="Consolas"/>
              </a:rPr>
              <a:t>"."</a:t>
            </a:r>
            <a:r>
              <a:rPr lang="en-US" sz="2400" b="0" i="0" u="none" strike="noStrike" cap="none">
                <a:solidFill>
                  <a:srgbClr val="000000"/>
                </a:solidFill>
                <a:latin typeface="Consolas"/>
                <a:ea typeface="Consolas"/>
                <a:cs typeface="Consolas"/>
                <a:sym typeface="Consolas"/>
              </a:rPr>
              <a:t>;</a:t>
            </a:r>
            <a:r>
              <a:rPr lang="en-US" sz="2400" b="0" i="0" u="none" strike="noStrike" cap="none">
                <a:solidFill>
                  <a:schemeClr val="dk1"/>
                </a:solidFill>
                <a:latin typeface="Calibri"/>
                <a:ea typeface="Calibri"/>
                <a:cs typeface="Calibri"/>
                <a:sym typeface="Calibri"/>
              </a:rPr>
              <a:t/>
            </a:r>
            <a:br>
              <a:rPr lang="en-US" sz="2400" b="0" i="0" u="none" strike="noStrike" cap="none">
                <a:solidFill>
                  <a:schemeClr val="dk1"/>
                </a:solidFill>
                <a:latin typeface="Calibri"/>
                <a:ea typeface="Calibri"/>
                <a:cs typeface="Calibri"/>
                <a:sym typeface="Calibri"/>
              </a:rPr>
            </a:br>
            <a:r>
              <a:rPr lang="en-US" sz="3200" b="0" i="0" u="none" strike="noStrike" cap="none">
                <a:solidFill>
                  <a:srgbClr val="FF0000"/>
                </a:solidFill>
                <a:latin typeface="Consolas"/>
                <a:ea typeface="Consolas"/>
                <a:cs typeface="Consolas"/>
                <a:sym typeface="Consolas"/>
              </a:rPr>
              <a:t>?&gt;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rgbClr val="000000"/>
              </a:buClr>
              <a:buSzPct val="25000"/>
              <a:buFont typeface="Quattrocento Sans"/>
              <a:buNone/>
            </a:pPr>
            <a:r>
              <a:rPr lang="en-US" sz="3600" b="0" i="0" u="none" strike="noStrike" cap="none">
                <a:solidFill>
                  <a:srgbClr val="000000"/>
                </a:solidFill>
                <a:latin typeface="Quattrocento Sans"/>
                <a:ea typeface="Quattrocento Sans"/>
                <a:cs typeface="Quattrocento Sans"/>
                <a:sym typeface="Quattrocento Sans"/>
              </a:rPr>
              <a:t>Create an Array in PHP</a:t>
            </a:r>
          </a:p>
        </p:txBody>
      </p:sp>
      <p:sp>
        <p:nvSpPr>
          <p:cNvPr id="165" name="Shape 16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3200" b="0" i="0" u="none" strike="noStrike" cap="none">
                <a:solidFill>
                  <a:srgbClr val="000000"/>
                </a:solidFill>
                <a:latin typeface="Verdana"/>
                <a:ea typeface="Verdana"/>
                <a:cs typeface="Verdana"/>
                <a:sym typeface="Verdana"/>
              </a:rPr>
              <a:t>In PHP, the array() function is used to create an array:</a:t>
            </a:r>
          </a:p>
          <a:p>
            <a:pPr marL="0" marR="0" lvl="0" indent="0" algn="l" rtl="0">
              <a:lnSpc>
                <a:spcPct val="90000"/>
              </a:lnSpc>
              <a:spcBef>
                <a:spcPts val="640"/>
              </a:spcBef>
              <a:spcAft>
                <a:spcPts val="0"/>
              </a:spcAft>
              <a:buClr>
                <a:srgbClr val="000000"/>
              </a:buClr>
              <a:buSzPct val="25000"/>
              <a:buFont typeface="Arial"/>
              <a:buNone/>
            </a:pPr>
            <a:r>
              <a:rPr lang="en-US" sz="3200" b="0" i="0" u="none" strike="noStrike" cap="none">
                <a:solidFill>
                  <a:srgbClr val="000000"/>
                </a:solidFill>
                <a:latin typeface="Consolas"/>
                <a:ea typeface="Consolas"/>
                <a:cs typeface="Consolas"/>
                <a:sym typeface="Consolas"/>
              </a:rPr>
              <a:t>array();</a:t>
            </a:r>
          </a:p>
          <a:p>
            <a:pPr marL="0" marR="0" lvl="0" indent="0" algn="l" rtl="0">
              <a:lnSpc>
                <a:spcPct val="90000"/>
              </a:lnSpc>
              <a:spcBef>
                <a:spcPts val="640"/>
              </a:spcBef>
              <a:spcAft>
                <a:spcPts val="0"/>
              </a:spcAft>
              <a:buClr>
                <a:schemeClr val="dk1"/>
              </a:buClr>
              <a:buSzPct val="25000"/>
              <a:buFont typeface="Arial"/>
              <a:buNone/>
            </a:pPr>
            <a:endParaRPr sz="3200" b="0" i="0" u="none" strike="noStrike" cap="none">
              <a:solidFill>
                <a:srgbClr val="000000"/>
              </a:solidFill>
              <a:latin typeface="Consolas"/>
              <a:ea typeface="Consolas"/>
              <a:cs typeface="Consolas"/>
              <a:sym typeface="Consolas"/>
            </a:endParaRPr>
          </a:p>
          <a:p>
            <a:pPr marL="0" marR="0" lvl="0" indent="0" algn="l" rtl="0">
              <a:lnSpc>
                <a:spcPct val="90000"/>
              </a:lnSpc>
              <a:spcBef>
                <a:spcPts val="640"/>
              </a:spcBef>
              <a:spcAft>
                <a:spcPts val="0"/>
              </a:spcAft>
              <a:buClr>
                <a:srgbClr val="000000"/>
              </a:buClr>
              <a:buSzPct val="25000"/>
              <a:buFont typeface="Arial"/>
              <a:buNone/>
            </a:pPr>
            <a:r>
              <a:rPr lang="en-US" sz="3200" b="0" i="0" u="none" strike="noStrike" cap="none">
                <a:solidFill>
                  <a:srgbClr val="000000"/>
                </a:solidFill>
                <a:latin typeface="Verdana"/>
                <a:ea typeface="Verdana"/>
                <a:cs typeface="Verdana"/>
                <a:sym typeface="Verdana"/>
              </a:rPr>
              <a:t>In PHP, there are two types of arrays:</a:t>
            </a:r>
          </a:p>
          <a:p>
            <a:pPr marL="342900" marR="0" lvl="0" indent="-342900" algn="l" rtl="0">
              <a:lnSpc>
                <a:spcPct val="90000"/>
              </a:lnSpc>
              <a:spcBef>
                <a:spcPts val="640"/>
              </a:spcBef>
              <a:spcAft>
                <a:spcPts val="0"/>
              </a:spcAft>
              <a:buClr>
                <a:srgbClr val="000000"/>
              </a:buClr>
              <a:buSzPct val="100000"/>
              <a:buFont typeface="Arial"/>
              <a:buChar char="•"/>
            </a:pPr>
            <a:r>
              <a:rPr lang="en-US" sz="3200" b="1" i="0" u="none" strike="noStrike" cap="none">
                <a:solidFill>
                  <a:srgbClr val="000000"/>
                </a:solidFill>
                <a:latin typeface="Verdana"/>
                <a:ea typeface="Verdana"/>
                <a:cs typeface="Verdana"/>
                <a:sym typeface="Verdana"/>
              </a:rPr>
              <a:t>Indexed arrays</a:t>
            </a:r>
            <a:r>
              <a:rPr lang="en-US" sz="3200" b="0" i="0" u="none" strike="noStrike" cap="none">
                <a:solidFill>
                  <a:srgbClr val="000000"/>
                </a:solidFill>
                <a:latin typeface="Verdana"/>
                <a:ea typeface="Verdana"/>
                <a:cs typeface="Verdana"/>
                <a:sym typeface="Verdana"/>
              </a:rPr>
              <a:t> - Arrays with a numeric index</a:t>
            </a:r>
          </a:p>
          <a:p>
            <a:pPr marL="342900" marR="0" lvl="0" indent="-342900" algn="l" rtl="0">
              <a:lnSpc>
                <a:spcPct val="90000"/>
              </a:lnSpc>
              <a:spcBef>
                <a:spcPts val="640"/>
              </a:spcBef>
              <a:buClr>
                <a:srgbClr val="000000"/>
              </a:buClr>
              <a:buSzPct val="100000"/>
              <a:buFont typeface="Arial"/>
              <a:buChar char="•"/>
            </a:pPr>
            <a:r>
              <a:rPr lang="en-US" sz="3200" b="1" i="0" u="none" strike="noStrike" cap="none">
                <a:solidFill>
                  <a:srgbClr val="000000"/>
                </a:solidFill>
                <a:latin typeface="Verdana"/>
                <a:ea typeface="Verdana"/>
                <a:cs typeface="Verdana"/>
                <a:sym typeface="Verdana"/>
              </a:rPr>
              <a:t>Associative arrays</a:t>
            </a:r>
            <a:r>
              <a:rPr lang="en-US" sz="3200" b="0" i="0" u="none" strike="noStrike" cap="none">
                <a:solidFill>
                  <a:srgbClr val="000000"/>
                </a:solidFill>
                <a:latin typeface="Verdana"/>
                <a:ea typeface="Verdana"/>
                <a:cs typeface="Verdana"/>
                <a:sym typeface="Verdana"/>
              </a:rPr>
              <a:t> - Arrays with named keys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Indexed Arrays</a:t>
            </a:r>
          </a:p>
        </p:txBody>
      </p:sp>
      <p:sp>
        <p:nvSpPr>
          <p:cNvPr id="171" name="Shape 171"/>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There are two ways to create indexed arrays:</a:t>
            </a:r>
          </a:p>
          <a:p>
            <a:pPr marL="0" marR="0" lvl="0" indent="0" algn="l" rtl="0">
              <a:spcBef>
                <a:spcPts val="64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The index can be assigned automatically (index always starts at 0), like this:</a:t>
            </a:r>
          </a:p>
          <a:p>
            <a:pPr marL="0" marR="0" lvl="0" indent="0" algn="l" rtl="0">
              <a:spcBef>
                <a:spcPts val="64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$cars = array("Volvo", "BMW", "Toyota");</a:t>
            </a:r>
          </a:p>
          <a:p>
            <a:pPr marL="0" marR="0" lvl="0" indent="0" algn="l" rtl="0">
              <a:spcBef>
                <a:spcPts val="64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or the index can be assigned manually:</a:t>
            </a:r>
          </a:p>
          <a:p>
            <a:pPr marL="0" marR="0" lvl="0" indent="0" algn="l" rtl="0">
              <a:spcBef>
                <a:spcPts val="64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$cars[0] = "Volvo";</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$cars[1] = "BMW";</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$cars[2] = "Toyota";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Indexed Arrays</a:t>
            </a:r>
          </a:p>
        </p:txBody>
      </p:sp>
      <p:sp>
        <p:nvSpPr>
          <p:cNvPr id="177" name="Shape 177"/>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The following example creates an indexed array named $cars, assigns three elements to it, and then prints a text containing the array values:</a:t>
            </a:r>
          </a:p>
        </p:txBody>
      </p:sp>
      <p:sp>
        <p:nvSpPr>
          <p:cNvPr id="178" name="Shape 178"/>
          <p:cNvSpPr/>
          <p:nvPr/>
        </p:nvSpPr>
        <p:spPr>
          <a:xfrm>
            <a:off x="533400" y="3047999"/>
            <a:ext cx="7391399" cy="19082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000000"/>
                </a:solidFill>
                <a:latin typeface="Quattrocento Sans"/>
                <a:ea typeface="Quattrocento Sans"/>
                <a:cs typeface="Quattrocento Sans"/>
                <a:sym typeface="Quattrocento Sans"/>
              </a:rPr>
              <a:t>Example</a:t>
            </a:r>
          </a:p>
          <a:p>
            <a:pPr marL="0" marR="0" lvl="0" indent="0" algn="l" rtl="0">
              <a:spcBef>
                <a:spcPts val="0"/>
              </a:spcBef>
              <a:buSzPct val="25000"/>
              <a:buNone/>
            </a:pPr>
            <a:r>
              <a:rPr lang="en-US" sz="1800">
                <a:solidFill>
                  <a:srgbClr val="FF0000"/>
                </a:solidFill>
                <a:latin typeface="Consolas"/>
                <a:ea typeface="Consolas"/>
                <a:cs typeface="Consolas"/>
                <a:sym typeface="Consolas"/>
              </a:rPr>
              <a:t>&lt;?php</a:t>
            </a:r>
            <a:r>
              <a:rPr lang="en-US" sz="1800">
                <a:solidFill>
                  <a:srgbClr val="000000"/>
                </a:solidFill>
                <a:latin typeface="Consolas"/>
                <a:ea typeface="Consolas"/>
                <a:cs typeface="Consolas"/>
                <a:sym typeface="Consolas"/>
              </a:rPr>
              <a:t/>
            </a:r>
            <a:br>
              <a:rPr lang="en-US" sz="1800">
                <a:solidFill>
                  <a:srgbClr val="000000"/>
                </a:solidFill>
                <a:latin typeface="Consolas"/>
                <a:ea typeface="Consolas"/>
                <a:cs typeface="Consolas"/>
                <a:sym typeface="Consolas"/>
              </a:rPr>
            </a:br>
            <a:r>
              <a:rPr lang="en-US" sz="1400">
                <a:solidFill>
                  <a:srgbClr val="000000"/>
                </a:solidFill>
                <a:latin typeface="Consolas"/>
                <a:ea typeface="Consolas"/>
                <a:cs typeface="Consolas"/>
                <a:sym typeface="Consolas"/>
              </a:rPr>
              <a:t>$cars = </a:t>
            </a:r>
            <a:r>
              <a:rPr lang="en-US" sz="1400">
                <a:solidFill>
                  <a:srgbClr val="0000CD"/>
                </a:solidFill>
                <a:latin typeface="Consolas"/>
                <a:ea typeface="Consolas"/>
                <a:cs typeface="Consolas"/>
                <a:sym typeface="Consolas"/>
              </a:rPr>
              <a:t>array</a:t>
            </a:r>
            <a:r>
              <a:rPr lang="en-US" sz="1400">
                <a:solidFill>
                  <a:srgbClr val="000000"/>
                </a:solidFill>
                <a:latin typeface="Consolas"/>
                <a:ea typeface="Consolas"/>
                <a:cs typeface="Consolas"/>
                <a:sym typeface="Consolas"/>
              </a:rPr>
              <a:t>(</a:t>
            </a:r>
            <a:r>
              <a:rPr lang="en-US" sz="1400">
                <a:solidFill>
                  <a:srgbClr val="A52A2A"/>
                </a:solidFill>
                <a:latin typeface="Consolas"/>
                <a:ea typeface="Consolas"/>
                <a:cs typeface="Consolas"/>
                <a:sym typeface="Consolas"/>
              </a:rPr>
              <a:t>"Volvo"</a:t>
            </a:r>
            <a:r>
              <a:rPr lang="en-US" sz="1400">
                <a:solidFill>
                  <a:srgbClr val="000000"/>
                </a:solidFill>
                <a:latin typeface="Consolas"/>
                <a:ea typeface="Consolas"/>
                <a:cs typeface="Consolas"/>
                <a:sym typeface="Consolas"/>
              </a:rPr>
              <a:t>, </a:t>
            </a:r>
            <a:r>
              <a:rPr lang="en-US" sz="1400">
                <a:solidFill>
                  <a:srgbClr val="A52A2A"/>
                </a:solidFill>
                <a:latin typeface="Consolas"/>
                <a:ea typeface="Consolas"/>
                <a:cs typeface="Consolas"/>
                <a:sym typeface="Consolas"/>
              </a:rPr>
              <a:t>"BMW"</a:t>
            </a:r>
            <a:r>
              <a:rPr lang="en-US" sz="1400">
                <a:solidFill>
                  <a:srgbClr val="000000"/>
                </a:solidFill>
                <a:latin typeface="Consolas"/>
                <a:ea typeface="Consolas"/>
                <a:cs typeface="Consolas"/>
                <a:sym typeface="Consolas"/>
              </a:rPr>
              <a:t>, </a:t>
            </a:r>
            <a:r>
              <a:rPr lang="en-US" sz="1400">
                <a:solidFill>
                  <a:srgbClr val="A52A2A"/>
                </a:solidFill>
                <a:latin typeface="Consolas"/>
                <a:ea typeface="Consolas"/>
                <a:cs typeface="Consolas"/>
                <a:sym typeface="Consolas"/>
              </a:rPr>
              <a:t>"Toyota"</a:t>
            </a:r>
            <a:r>
              <a:rPr lang="en-US" sz="1400">
                <a:solidFill>
                  <a:srgbClr val="000000"/>
                </a:solidFill>
                <a:latin typeface="Consolas"/>
                <a:ea typeface="Consolas"/>
                <a:cs typeface="Consolas"/>
                <a:sym typeface="Consolas"/>
              </a:rPr>
              <a:t>);</a:t>
            </a:r>
            <a:br>
              <a:rPr lang="en-US" sz="1400">
                <a:solidFill>
                  <a:srgbClr val="000000"/>
                </a:solidFill>
                <a:latin typeface="Consolas"/>
                <a:ea typeface="Consolas"/>
                <a:cs typeface="Consolas"/>
                <a:sym typeface="Consolas"/>
              </a:rPr>
            </a:br>
            <a:r>
              <a:rPr lang="en-US" sz="1400">
                <a:solidFill>
                  <a:srgbClr val="0000CD"/>
                </a:solidFill>
                <a:latin typeface="Consolas"/>
                <a:ea typeface="Consolas"/>
                <a:cs typeface="Consolas"/>
                <a:sym typeface="Consolas"/>
              </a:rPr>
              <a:t>echo</a:t>
            </a:r>
            <a:r>
              <a:rPr lang="en-US" sz="1400">
                <a:solidFill>
                  <a:srgbClr val="000000"/>
                </a:solidFill>
                <a:latin typeface="Consolas"/>
                <a:ea typeface="Consolas"/>
                <a:cs typeface="Consolas"/>
                <a:sym typeface="Consolas"/>
              </a:rPr>
              <a:t> </a:t>
            </a:r>
            <a:r>
              <a:rPr lang="en-US" sz="1400">
                <a:solidFill>
                  <a:srgbClr val="A52A2A"/>
                </a:solidFill>
                <a:latin typeface="Consolas"/>
                <a:ea typeface="Consolas"/>
                <a:cs typeface="Consolas"/>
                <a:sym typeface="Consolas"/>
              </a:rPr>
              <a:t>"I like "</a:t>
            </a:r>
            <a:r>
              <a:rPr lang="en-US" sz="1400">
                <a:solidFill>
                  <a:srgbClr val="000000"/>
                </a:solidFill>
                <a:latin typeface="Consolas"/>
                <a:ea typeface="Consolas"/>
                <a:cs typeface="Consolas"/>
                <a:sym typeface="Consolas"/>
              </a:rPr>
              <a:t> . $cars[</a:t>
            </a:r>
            <a:r>
              <a:rPr lang="en-US" sz="1400">
                <a:solidFill>
                  <a:srgbClr val="FF0000"/>
                </a:solidFill>
                <a:latin typeface="Consolas"/>
                <a:ea typeface="Consolas"/>
                <a:cs typeface="Consolas"/>
                <a:sym typeface="Consolas"/>
              </a:rPr>
              <a:t>0</a:t>
            </a:r>
            <a:r>
              <a:rPr lang="en-US" sz="1400">
                <a:solidFill>
                  <a:srgbClr val="000000"/>
                </a:solidFill>
                <a:latin typeface="Consolas"/>
                <a:ea typeface="Consolas"/>
                <a:cs typeface="Consolas"/>
                <a:sym typeface="Consolas"/>
              </a:rPr>
              <a:t>] . </a:t>
            </a:r>
            <a:r>
              <a:rPr lang="en-US" sz="1400">
                <a:solidFill>
                  <a:srgbClr val="A52A2A"/>
                </a:solidFill>
                <a:latin typeface="Consolas"/>
                <a:ea typeface="Consolas"/>
                <a:cs typeface="Consolas"/>
                <a:sym typeface="Consolas"/>
              </a:rPr>
              <a:t>", "</a:t>
            </a:r>
            <a:r>
              <a:rPr lang="en-US" sz="1400">
                <a:solidFill>
                  <a:srgbClr val="000000"/>
                </a:solidFill>
                <a:latin typeface="Consolas"/>
                <a:ea typeface="Consolas"/>
                <a:cs typeface="Consolas"/>
                <a:sym typeface="Consolas"/>
              </a:rPr>
              <a:t> . $cars[</a:t>
            </a:r>
            <a:r>
              <a:rPr lang="en-US" sz="1400">
                <a:solidFill>
                  <a:srgbClr val="FF0000"/>
                </a:solidFill>
                <a:latin typeface="Consolas"/>
                <a:ea typeface="Consolas"/>
                <a:cs typeface="Consolas"/>
                <a:sym typeface="Consolas"/>
              </a:rPr>
              <a:t>1</a:t>
            </a:r>
            <a:r>
              <a:rPr lang="en-US" sz="1400">
                <a:solidFill>
                  <a:srgbClr val="000000"/>
                </a:solidFill>
                <a:latin typeface="Consolas"/>
                <a:ea typeface="Consolas"/>
                <a:cs typeface="Consolas"/>
                <a:sym typeface="Consolas"/>
              </a:rPr>
              <a:t>] . </a:t>
            </a:r>
            <a:r>
              <a:rPr lang="en-US" sz="1400">
                <a:solidFill>
                  <a:srgbClr val="A52A2A"/>
                </a:solidFill>
                <a:latin typeface="Consolas"/>
                <a:ea typeface="Consolas"/>
                <a:cs typeface="Consolas"/>
                <a:sym typeface="Consolas"/>
              </a:rPr>
              <a:t>" and "</a:t>
            </a:r>
            <a:r>
              <a:rPr lang="en-US" sz="1400">
                <a:solidFill>
                  <a:srgbClr val="000000"/>
                </a:solidFill>
                <a:latin typeface="Consolas"/>
                <a:ea typeface="Consolas"/>
                <a:cs typeface="Consolas"/>
                <a:sym typeface="Consolas"/>
              </a:rPr>
              <a:t> .$cars[</a:t>
            </a:r>
            <a:r>
              <a:rPr lang="en-US" sz="1400">
                <a:solidFill>
                  <a:srgbClr val="FF0000"/>
                </a:solidFill>
                <a:latin typeface="Consolas"/>
                <a:ea typeface="Consolas"/>
                <a:cs typeface="Consolas"/>
                <a:sym typeface="Consolas"/>
              </a:rPr>
              <a:t>2</a:t>
            </a:r>
            <a:r>
              <a:rPr lang="en-US" sz="1400">
                <a:solidFill>
                  <a:srgbClr val="000000"/>
                </a:solidFill>
                <a:latin typeface="Consolas"/>
                <a:ea typeface="Consolas"/>
                <a:cs typeface="Consolas"/>
                <a:sym typeface="Consolas"/>
              </a:rPr>
              <a:t>] . </a:t>
            </a:r>
            <a:r>
              <a:rPr lang="en-US" sz="1400">
                <a:solidFill>
                  <a:srgbClr val="A52A2A"/>
                </a:solidFill>
                <a:latin typeface="Consolas"/>
                <a:ea typeface="Consolas"/>
                <a:cs typeface="Consolas"/>
                <a:sym typeface="Consolas"/>
              </a:rPr>
              <a:t>"."</a:t>
            </a:r>
            <a:r>
              <a:rPr lang="en-US" sz="1400">
                <a:solidFill>
                  <a:srgbClr val="000000"/>
                </a:solidFill>
                <a:latin typeface="Consolas"/>
                <a:ea typeface="Consolas"/>
                <a:cs typeface="Consolas"/>
                <a:sym typeface="Consolas"/>
              </a:rPr>
              <a:t>;</a:t>
            </a:r>
            <a:br>
              <a:rPr lang="en-US" sz="1400">
                <a:solidFill>
                  <a:srgbClr val="000000"/>
                </a:solidFill>
                <a:latin typeface="Consolas"/>
                <a:ea typeface="Consolas"/>
                <a:cs typeface="Consolas"/>
                <a:sym typeface="Consolas"/>
              </a:rPr>
            </a:br>
            <a:r>
              <a:rPr lang="en-US" sz="1800">
                <a:solidFill>
                  <a:srgbClr val="FF0000"/>
                </a:solidFill>
                <a:latin typeface="Consolas"/>
                <a:ea typeface="Consolas"/>
                <a:cs typeface="Consolas"/>
                <a:sym typeface="Consolas"/>
              </a:rPr>
              <a:t>?&gt;</a:t>
            </a:r>
          </a:p>
          <a:p>
            <a:pPr marL="0" marR="0" lvl="0" indent="0" algn="l" rtl="0">
              <a:spcBef>
                <a:spcPts val="0"/>
              </a:spcBef>
              <a:buSzPct val="25000"/>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lang="en-US"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3508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 print_r and the &lt;pre&gt; tag</a:t>
            </a:r>
          </a:p>
        </p:txBody>
      </p:sp>
      <p:sp>
        <p:nvSpPr>
          <p:cNvPr id="184" name="Shape 18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000" b="0" i="0" u="none" strike="noStrike" cap="none">
                <a:solidFill>
                  <a:schemeClr val="dk1"/>
                </a:solidFill>
                <a:latin typeface="Calibri"/>
                <a:ea typeface="Calibri"/>
                <a:cs typeface="Calibri"/>
                <a:sym typeface="Calibri"/>
              </a:rPr>
              <a:t>You use the print_r() function to display the contents of an array while formating it with the &lt;pre&gt; tag.</a:t>
            </a:r>
          </a:p>
          <a:p>
            <a:pPr marL="342900" marR="0" lvl="0" indent="-342900" algn="l" rtl="0">
              <a:spcBef>
                <a:spcPts val="600"/>
              </a:spcBef>
              <a:spcAft>
                <a:spcPts val="0"/>
              </a:spcAft>
              <a:buClr>
                <a:schemeClr val="dk1"/>
              </a:buClr>
              <a:buSzPct val="100000"/>
              <a:buFont typeface="Arial"/>
              <a:buChar char="•"/>
            </a:pPr>
            <a:r>
              <a:rPr lang="en-US" sz="3000" b="0" i="0" u="none" strike="noStrike" cap="none">
                <a:solidFill>
                  <a:schemeClr val="dk1"/>
                </a:solidFill>
                <a:latin typeface="Calibri"/>
                <a:ea typeface="Calibri"/>
                <a:cs typeface="Calibri"/>
                <a:sym typeface="Calibri"/>
              </a:rPr>
              <a:t>Exercise: $subjects = (“English”,”Maths”,”CRK”);</a:t>
            </a:r>
          </a:p>
          <a:p>
            <a:pPr marL="342900" marR="0" lvl="0" indent="-342900" algn="l" rtl="0">
              <a:spcBef>
                <a:spcPts val="600"/>
              </a:spcBef>
              <a:spcAft>
                <a:spcPts val="0"/>
              </a:spcAft>
              <a:buClr>
                <a:schemeClr val="dk1"/>
              </a:buClr>
              <a:buSzPct val="100000"/>
              <a:buFont typeface="Arial"/>
              <a:buChar char="•"/>
            </a:pPr>
            <a:r>
              <a:rPr lang="en-US" sz="3000" b="0" i="0" u="none" strike="noStrike" cap="none">
                <a:solidFill>
                  <a:schemeClr val="dk1"/>
                </a:solidFill>
                <a:latin typeface="Calibri"/>
                <a:ea typeface="Calibri"/>
                <a:cs typeface="Calibri"/>
                <a:sym typeface="Calibri"/>
              </a:rPr>
              <a:t>Using the above , display the 3</a:t>
            </a:r>
            <a:r>
              <a:rPr lang="en-US" sz="3000" b="0" i="0" u="none" strike="noStrike" cap="none" baseline="30000">
                <a:solidFill>
                  <a:schemeClr val="dk1"/>
                </a:solidFill>
                <a:latin typeface="Calibri"/>
                <a:ea typeface="Calibri"/>
                <a:cs typeface="Calibri"/>
                <a:sym typeface="Calibri"/>
              </a:rPr>
              <a:t>rd</a:t>
            </a:r>
            <a:r>
              <a:rPr lang="en-US" sz="3000" b="0" i="0" u="none" strike="noStrike" cap="none">
                <a:solidFill>
                  <a:schemeClr val="dk1"/>
                </a:solidFill>
                <a:latin typeface="Calibri"/>
                <a:ea typeface="Calibri"/>
                <a:cs typeface="Calibri"/>
                <a:sym typeface="Calibri"/>
              </a:rPr>
              <a:t> subject</a:t>
            </a:r>
          </a:p>
          <a:p>
            <a:pPr marL="342900" marR="0" lvl="0" indent="-342900" algn="l" rtl="0">
              <a:spcBef>
                <a:spcPts val="600"/>
              </a:spcBef>
              <a:spcAft>
                <a:spcPts val="0"/>
              </a:spcAft>
              <a:buClr>
                <a:schemeClr val="dk1"/>
              </a:buClr>
              <a:buSzPct val="100000"/>
              <a:buFont typeface="Arial"/>
              <a:buChar char="•"/>
            </a:pPr>
            <a:r>
              <a:rPr lang="en-US" sz="3000" b="0" i="0" u="none" strike="noStrike" cap="none">
                <a:solidFill>
                  <a:schemeClr val="dk1"/>
                </a:solidFill>
                <a:latin typeface="Calibri"/>
                <a:ea typeface="Calibri"/>
                <a:cs typeface="Calibri"/>
                <a:sym typeface="Calibri"/>
              </a:rPr>
              <a:t>Using a loop, display each of the contents one by one</a:t>
            </a:r>
          </a:p>
          <a:p>
            <a:pPr marL="342900" marR="0" lvl="0" indent="-342900" algn="l" rtl="0">
              <a:spcBef>
                <a:spcPts val="600"/>
              </a:spcBef>
              <a:buClr>
                <a:schemeClr val="dk1"/>
              </a:buClr>
              <a:buSzPct val="100000"/>
              <a:buFont typeface="Arial"/>
              <a:buChar char="•"/>
            </a:pPr>
            <a:r>
              <a:rPr lang="en-US" sz="3000" b="0" i="0" u="none" strike="noStrike" cap="none">
                <a:solidFill>
                  <a:schemeClr val="dk1"/>
                </a:solidFill>
                <a:latin typeface="Calibri"/>
                <a:ea typeface="Calibri"/>
                <a:cs typeface="Calibri"/>
                <a:sym typeface="Calibri"/>
              </a:rPr>
              <a:t>Introduction to the Foreach() function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rgbClr val="000000"/>
              </a:buClr>
              <a:buSzPct val="25000"/>
              <a:buFont typeface="Quattrocento Sans"/>
              <a:buNone/>
            </a:pPr>
            <a:r>
              <a:rPr lang="en-US" sz="3600" b="0" i="0" u="none" strike="noStrike" cap="none">
                <a:solidFill>
                  <a:srgbClr val="000000"/>
                </a:solidFill>
                <a:latin typeface="Quattrocento Sans"/>
                <a:ea typeface="Quattrocento Sans"/>
                <a:cs typeface="Quattrocento Sans"/>
                <a:sym typeface="Quattrocento Sans"/>
              </a:rPr>
              <a:t>Length of an Array</a:t>
            </a:r>
          </a:p>
        </p:txBody>
      </p:sp>
      <p:sp>
        <p:nvSpPr>
          <p:cNvPr id="190" name="Shape 190"/>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0000"/>
              </a:buClr>
              <a:buSzPct val="25000"/>
              <a:buFont typeface="Arial"/>
              <a:buNone/>
            </a:pPr>
            <a:r>
              <a:rPr lang="en-US" sz="2720" b="1" i="0" u="none" strike="noStrike" cap="none">
                <a:solidFill>
                  <a:srgbClr val="000000"/>
                </a:solidFill>
                <a:latin typeface="Quattrocento Sans"/>
                <a:ea typeface="Quattrocento Sans"/>
                <a:cs typeface="Quattrocento Sans"/>
                <a:sym typeface="Quattrocento Sans"/>
              </a:rPr>
              <a:t>Get The Length of an Array - The count() Function</a:t>
            </a:r>
          </a:p>
          <a:p>
            <a:pPr marL="0" marR="0" lvl="0" indent="0" algn="l" rtl="0">
              <a:lnSpc>
                <a:spcPct val="90000"/>
              </a:lnSpc>
              <a:spcBef>
                <a:spcPts val="544"/>
              </a:spcBef>
              <a:spcAft>
                <a:spcPts val="0"/>
              </a:spcAft>
              <a:buClr>
                <a:srgbClr val="000000"/>
              </a:buClr>
              <a:buSzPct val="25000"/>
              <a:buFont typeface="Arial"/>
              <a:buNone/>
            </a:pPr>
            <a:r>
              <a:rPr lang="en-US" sz="2720" b="0" i="0" u="none" strike="noStrike" cap="none">
                <a:solidFill>
                  <a:srgbClr val="000000"/>
                </a:solidFill>
                <a:latin typeface="Verdana"/>
                <a:ea typeface="Verdana"/>
                <a:cs typeface="Verdana"/>
                <a:sym typeface="Verdana"/>
              </a:rPr>
              <a:t>The count() function is used to return the length (the number of elements) of an array:</a:t>
            </a:r>
          </a:p>
          <a:p>
            <a:pPr marL="0" marR="0" lvl="0" indent="0" algn="l" rtl="0">
              <a:lnSpc>
                <a:spcPct val="90000"/>
              </a:lnSpc>
              <a:spcBef>
                <a:spcPts val="544"/>
              </a:spcBef>
              <a:spcAft>
                <a:spcPts val="0"/>
              </a:spcAft>
              <a:buClr>
                <a:schemeClr val="dk1"/>
              </a:buClr>
              <a:buSzPct val="25000"/>
              <a:buFont typeface="Arial"/>
              <a:buNone/>
            </a:pPr>
            <a:endParaRPr sz="2720" b="0" i="0" u="none" strike="noStrike" cap="none">
              <a:solidFill>
                <a:srgbClr val="000000"/>
              </a:solidFill>
              <a:latin typeface="Quattrocento Sans"/>
              <a:ea typeface="Quattrocento Sans"/>
              <a:cs typeface="Quattrocento Sans"/>
              <a:sym typeface="Quattrocento Sans"/>
            </a:endParaRPr>
          </a:p>
          <a:p>
            <a:pPr marL="0" marR="0" lvl="0" indent="0" algn="l" rtl="0">
              <a:lnSpc>
                <a:spcPct val="90000"/>
              </a:lnSpc>
              <a:spcBef>
                <a:spcPts val="544"/>
              </a:spcBef>
              <a:spcAft>
                <a:spcPts val="0"/>
              </a:spcAft>
              <a:buClr>
                <a:srgbClr val="FF0000"/>
              </a:buClr>
              <a:buSzPct val="25000"/>
              <a:buFont typeface="Arial"/>
              <a:buNone/>
            </a:pPr>
            <a:r>
              <a:rPr lang="en-US" sz="2720" b="0" i="0" u="none" strike="noStrike" cap="none">
                <a:solidFill>
                  <a:srgbClr val="FF0000"/>
                </a:solidFill>
                <a:latin typeface="Consolas"/>
                <a:ea typeface="Consolas"/>
                <a:cs typeface="Consolas"/>
                <a:sym typeface="Consolas"/>
              </a:rPr>
              <a:t>&lt;?php</a:t>
            </a:r>
            <a:r>
              <a:rPr lang="en-US" sz="2720" b="0" i="0" u="none" strike="noStrike" cap="none">
                <a:solidFill>
                  <a:srgbClr val="000000"/>
                </a:solidFill>
                <a:latin typeface="Consolas"/>
                <a:ea typeface="Consolas"/>
                <a:cs typeface="Consolas"/>
                <a:sym typeface="Consolas"/>
              </a:rPr>
              <a:t/>
            </a:r>
            <a:br>
              <a:rPr lang="en-US" sz="2720" b="0" i="0" u="none" strike="noStrike" cap="none">
                <a:solidFill>
                  <a:srgbClr val="000000"/>
                </a:solidFill>
                <a:latin typeface="Consolas"/>
                <a:ea typeface="Consolas"/>
                <a:cs typeface="Consolas"/>
                <a:sym typeface="Consolas"/>
              </a:rPr>
            </a:br>
            <a:r>
              <a:rPr lang="en-US" sz="2720" b="0" i="0" u="none" strike="noStrike" cap="none">
                <a:solidFill>
                  <a:srgbClr val="000000"/>
                </a:solidFill>
                <a:latin typeface="Consolas"/>
                <a:ea typeface="Consolas"/>
                <a:cs typeface="Consolas"/>
                <a:sym typeface="Consolas"/>
              </a:rPr>
              <a:t>$cars = </a:t>
            </a:r>
            <a:r>
              <a:rPr lang="en-US" sz="2720" b="0" i="0" u="none" strike="noStrike" cap="none">
                <a:solidFill>
                  <a:srgbClr val="0000CD"/>
                </a:solidFill>
                <a:latin typeface="Consolas"/>
                <a:ea typeface="Consolas"/>
                <a:cs typeface="Consolas"/>
                <a:sym typeface="Consolas"/>
              </a:rPr>
              <a:t>array</a:t>
            </a:r>
            <a:r>
              <a:rPr lang="en-US" sz="2720" b="0" i="0" u="none" strike="noStrike" cap="none">
                <a:solidFill>
                  <a:srgbClr val="000000"/>
                </a:solidFill>
                <a:latin typeface="Consolas"/>
                <a:ea typeface="Consolas"/>
                <a:cs typeface="Consolas"/>
                <a:sym typeface="Consolas"/>
              </a:rPr>
              <a:t>(</a:t>
            </a:r>
            <a:r>
              <a:rPr lang="en-US" sz="2720" b="0" i="0" u="none" strike="noStrike" cap="none">
                <a:solidFill>
                  <a:srgbClr val="A52A2A"/>
                </a:solidFill>
                <a:latin typeface="Consolas"/>
                <a:ea typeface="Consolas"/>
                <a:cs typeface="Consolas"/>
                <a:sym typeface="Consolas"/>
              </a:rPr>
              <a:t>"Volvo"</a:t>
            </a:r>
            <a:r>
              <a:rPr lang="en-US" sz="2720" b="0" i="0" u="none" strike="noStrike" cap="none">
                <a:solidFill>
                  <a:srgbClr val="000000"/>
                </a:solidFill>
                <a:latin typeface="Consolas"/>
                <a:ea typeface="Consolas"/>
                <a:cs typeface="Consolas"/>
                <a:sym typeface="Consolas"/>
              </a:rPr>
              <a:t>, </a:t>
            </a:r>
            <a:r>
              <a:rPr lang="en-US" sz="2720" b="0" i="0" u="none" strike="noStrike" cap="none">
                <a:solidFill>
                  <a:srgbClr val="A52A2A"/>
                </a:solidFill>
                <a:latin typeface="Consolas"/>
                <a:ea typeface="Consolas"/>
                <a:cs typeface="Consolas"/>
                <a:sym typeface="Consolas"/>
              </a:rPr>
              <a:t>"BMW"</a:t>
            </a:r>
            <a:r>
              <a:rPr lang="en-US" sz="2720" b="0" i="0" u="none" strike="noStrike" cap="none">
                <a:solidFill>
                  <a:srgbClr val="000000"/>
                </a:solidFill>
                <a:latin typeface="Consolas"/>
                <a:ea typeface="Consolas"/>
                <a:cs typeface="Consolas"/>
                <a:sym typeface="Consolas"/>
              </a:rPr>
              <a:t>, </a:t>
            </a:r>
            <a:r>
              <a:rPr lang="en-US" sz="2720" b="0" i="0" u="none" strike="noStrike" cap="none">
                <a:solidFill>
                  <a:srgbClr val="A52A2A"/>
                </a:solidFill>
                <a:latin typeface="Consolas"/>
                <a:ea typeface="Consolas"/>
                <a:cs typeface="Consolas"/>
                <a:sym typeface="Consolas"/>
              </a:rPr>
              <a:t>"Toyota"</a:t>
            </a:r>
            <a:r>
              <a:rPr lang="en-US" sz="2720" b="0" i="0" u="none" strike="noStrike" cap="none">
                <a:solidFill>
                  <a:srgbClr val="000000"/>
                </a:solidFill>
                <a:latin typeface="Consolas"/>
                <a:ea typeface="Consolas"/>
                <a:cs typeface="Consolas"/>
                <a:sym typeface="Consolas"/>
              </a:rPr>
              <a:t>);</a:t>
            </a:r>
            <a:br>
              <a:rPr lang="en-US" sz="2720" b="0" i="0" u="none" strike="noStrike" cap="none">
                <a:solidFill>
                  <a:srgbClr val="000000"/>
                </a:solidFill>
                <a:latin typeface="Consolas"/>
                <a:ea typeface="Consolas"/>
                <a:cs typeface="Consolas"/>
                <a:sym typeface="Consolas"/>
              </a:rPr>
            </a:br>
            <a:r>
              <a:rPr lang="en-US" sz="2720" b="0" i="0" u="none" strike="noStrike" cap="none">
                <a:solidFill>
                  <a:srgbClr val="0000CD"/>
                </a:solidFill>
                <a:latin typeface="Consolas"/>
                <a:ea typeface="Consolas"/>
                <a:cs typeface="Consolas"/>
                <a:sym typeface="Consolas"/>
              </a:rPr>
              <a:t>echo</a:t>
            </a:r>
            <a:r>
              <a:rPr lang="en-US" sz="2720" b="0" i="0" u="none" strike="noStrike" cap="none">
                <a:solidFill>
                  <a:srgbClr val="000000"/>
                </a:solidFill>
                <a:latin typeface="Consolas"/>
                <a:ea typeface="Consolas"/>
                <a:cs typeface="Consolas"/>
                <a:sym typeface="Consolas"/>
              </a:rPr>
              <a:t> count($cars);</a:t>
            </a:r>
            <a:br>
              <a:rPr lang="en-US" sz="2720" b="0" i="0" u="none" strike="noStrike" cap="none">
                <a:solidFill>
                  <a:srgbClr val="000000"/>
                </a:solidFill>
                <a:latin typeface="Consolas"/>
                <a:ea typeface="Consolas"/>
                <a:cs typeface="Consolas"/>
                <a:sym typeface="Consolas"/>
              </a:rPr>
            </a:br>
            <a:r>
              <a:rPr lang="en-US" sz="2720" b="0" i="0" u="none" strike="noStrike" cap="none">
                <a:solidFill>
                  <a:srgbClr val="FF0000"/>
                </a:solidFill>
                <a:latin typeface="Consolas"/>
                <a:ea typeface="Consolas"/>
                <a:cs typeface="Consolas"/>
                <a:sym typeface="Consolas"/>
              </a:rPr>
              <a:t>?&gt;</a:t>
            </a:r>
          </a:p>
          <a:p>
            <a:pPr marL="0" marR="0" lvl="0" indent="0" algn="l" rtl="0">
              <a:lnSpc>
                <a:spcPct val="90000"/>
              </a:lnSpc>
              <a:spcBef>
                <a:spcPts val="544"/>
              </a:spcBef>
              <a:buClr>
                <a:schemeClr val="dk1"/>
              </a:buClr>
              <a:buSzPct val="25000"/>
              <a:buFont typeface="Arial"/>
              <a:buNone/>
            </a:pPr>
            <a:r>
              <a:rPr lang="en-US" sz="2720" b="0" i="0" u="none" strike="noStrike" cap="none">
                <a:solidFill>
                  <a:schemeClr val="dk1"/>
                </a:solidFill>
                <a:latin typeface="Calibri"/>
                <a:ea typeface="Calibri"/>
                <a:cs typeface="Calibri"/>
                <a:sym typeface="Calibri"/>
              </a:rPr>
              <a:t/>
            </a:r>
            <a:br>
              <a:rPr lang="en-US" sz="2720" b="0" i="0" u="none" strike="noStrike" cap="none">
                <a:solidFill>
                  <a:schemeClr val="dk1"/>
                </a:solidFill>
                <a:latin typeface="Calibri"/>
                <a:ea typeface="Calibri"/>
                <a:cs typeface="Calibri"/>
                <a:sym typeface="Calibri"/>
              </a:rPr>
            </a:br>
            <a:endParaRPr lang="en-US" sz="272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rgbClr val="000000"/>
              </a:buClr>
              <a:buSzPct val="25000"/>
              <a:buFont typeface="Quattrocento Sans"/>
              <a:buNone/>
            </a:pPr>
            <a:r>
              <a:rPr lang="en-US" sz="3600" b="0" i="0" u="none" strike="noStrike" cap="none">
                <a:solidFill>
                  <a:srgbClr val="000000"/>
                </a:solidFill>
                <a:latin typeface="Quattrocento Sans"/>
                <a:ea typeface="Quattrocento Sans"/>
                <a:cs typeface="Quattrocento Sans"/>
                <a:sym typeface="Quattrocento Sans"/>
              </a:rPr>
              <a:t>Loop Through an Indexed Array</a:t>
            </a:r>
          </a:p>
        </p:txBody>
      </p:sp>
      <p:sp>
        <p:nvSpPr>
          <p:cNvPr id="196" name="Shape 196"/>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480" b="0" i="0" u="none" strike="noStrike" cap="none">
                <a:solidFill>
                  <a:srgbClr val="000000"/>
                </a:solidFill>
                <a:latin typeface="Verdana"/>
                <a:ea typeface="Verdana"/>
                <a:cs typeface="Verdana"/>
                <a:sym typeface="Verdana"/>
              </a:rPr>
              <a:t>To loop through and print all the values of an indexed array, you could use a for loop, like this:</a:t>
            </a:r>
          </a:p>
          <a:p>
            <a:pPr marL="0" marR="0" lvl="0" indent="0" algn="l" rtl="0">
              <a:lnSpc>
                <a:spcPct val="80000"/>
              </a:lnSpc>
              <a:spcBef>
                <a:spcPts val="496"/>
              </a:spcBef>
              <a:spcAft>
                <a:spcPts val="0"/>
              </a:spcAft>
              <a:buClr>
                <a:schemeClr val="dk1"/>
              </a:buClr>
              <a:buSzPct val="25000"/>
              <a:buFont typeface="Arial"/>
              <a:buNone/>
            </a:pPr>
            <a:endParaRPr sz="2480" b="0" i="0" u="none" strike="noStrike" cap="none">
              <a:solidFill>
                <a:srgbClr val="FF0000"/>
              </a:solidFill>
              <a:latin typeface="Consolas"/>
              <a:ea typeface="Consolas"/>
              <a:cs typeface="Consolas"/>
              <a:sym typeface="Consolas"/>
            </a:endParaRPr>
          </a:p>
          <a:p>
            <a:pPr marL="0" marR="0" lvl="0" indent="0" algn="l" rtl="0">
              <a:lnSpc>
                <a:spcPct val="80000"/>
              </a:lnSpc>
              <a:spcBef>
                <a:spcPts val="496"/>
              </a:spcBef>
              <a:spcAft>
                <a:spcPts val="0"/>
              </a:spcAft>
              <a:buClr>
                <a:srgbClr val="FF0000"/>
              </a:buClr>
              <a:buSzPct val="25000"/>
              <a:buFont typeface="Arial"/>
              <a:buNone/>
            </a:pPr>
            <a:r>
              <a:rPr lang="en-US" sz="2480" b="0" i="0" u="none" strike="noStrike" cap="none">
                <a:solidFill>
                  <a:srgbClr val="FF0000"/>
                </a:solidFill>
                <a:latin typeface="Consolas"/>
                <a:ea typeface="Consolas"/>
                <a:cs typeface="Consolas"/>
                <a:sym typeface="Consolas"/>
              </a:rPr>
              <a:t>&lt;?php</a:t>
            </a:r>
            <a:r>
              <a:rPr lang="en-US" sz="2480" b="0" i="0" u="none" strike="noStrike" cap="none">
                <a:solidFill>
                  <a:srgbClr val="000000"/>
                </a:solidFill>
                <a:latin typeface="Consolas"/>
                <a:ea typeface="Consolas"/>
                <a:cs typeface="Consolas"/>
                <a:sym typeface="Consolas"/>
              </a:rPr>
              <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$cars = </a:t>
            </a:r>
            <a:r>
              <a:rPr lang="en-US" sz="2480" b="0" i="0" u="none" strike="noStrike" cap="none">
                <a:solidFill>
                  <a:srgbClr val="0000CD"/>
                </a:solidFill>
                <a:latin typeface="Consolas"/>
                <a:ea typeface="Consolas"/>
                <a:cs typeface="Consolas"/>
                <a:sym typeface="Consolas"/>
              </a:rPr>
              <a:t>array</a:t>
            </a:r>
            <a:r>
              <a:rPr lang="en-US" sz="2480" b="0" i="0" u="none" strike="noStrike" cap="none">
                <a:solidFill>
                  <a:srgbClr val="000000"/>
                </a:solidFill>
                <a:latin typeface="Consolas"/>
                <a:ea typeface="Consolas"/>
                <a:cs typeface="Consolas"/>
                <a:sym typeface="Consolas"/>
              </a:rPr>
              <a:t>(</a:t>
            </a:r>
            <a:r>
              <a:rPr lang="en-US" sz="2480" b="0" i="0" u="none" strike="noStrike" cap="none">
                <a:solidFill>
                  <a:srgbClr val="A52A2A"/>
                </a:solidFill>
                <a:latin typeface="Consolas"/>
                <a:ea typeface="Consolas"/>
                <a:cs typeface="Consolas"/>
                <a:sym typeface="Consolas"/>
              </a:rPr>
              <a:t>"Volvo"</a:t>
            </a:r>
            <a:r>
              <a:rPr lang="en-US" sz="2480" b="0" i="0" u="none" strike="noStrike" cap="none">
                <a:solidFill>
                  <a:srgbClr val="000000"/>
                </a:solidFill>
                <a:latin typeface="Consolas"/>
                <a:ea typeface="Consolas"/>
                <a:cs typeface="Consolas"/>
                <a:sym typeface="Consolas"/>
              </a:rPr>
              <a:t>, </a:t>
            </a:r>
            <a:r>
              <a:rPr lang="en-US" sz="2480" b="0" i="0" u="none" strike="noStrike" cap="none">
                <a:solidFill>
                  <a:srgbClr val="A52A2A"/>
                </a:solidFill>
                <a:latin typeface="Consolas"/>
                <a:ea typeface="Consolas"/>
                <a:cs typeface="Consolas"/>
                <a:sym typeface="Consolas"/>
              </a:rPr>
              <a:t>"BMW"</a:t>
            </a:r>
            <a:r>
              <a:rPr lang="en-US" sz="2480" b="0" i="0" u="none" strike="noStrike" cap="none">
                <a:solidFill>
                  <a:srgbClr val="000000"/>
                </a:solidFill>
                <a:latin typeface="Consolas"/>
                <a:ea typeface="Consolas"/>
                <a:cs typeface="Consolas"/>
                <a:sym typeface="Consolas"/>
              </a:rPr>
              <a:t>, </a:t>
            </a:r>
            <a:r>
              <a:rPr lang="en-US" sz="2480" b="0" i="0" u="none" strike="noStrike" cap="none">
                <a:solidFill>
                  <a:srgbClr val="A52A2A"/>
                </a:solidFill>
                <a:latin typeface="Consolas"/>
                <a:ea typeface="Consolas"/>
                <a:cs typeface="Consolas"/>
                <a:sym typeface="Consolas"/>
              </a:rPr>
              <a:t>"Toyota"</a:t>
            </a:r>
            <a:r>
              <a:rPr lang="en-US" sz="2480" b="0" i="0" u="none" strike="noStrike" cap="none">
                <a:solidFill>
                  <a:srgbClr val="000000"/>
                </a:solidFill>
                <a:latin typeface="Consolas"/>
                <a:ea typeface="Consolas"/>
                <a:cs typeface="Consolas"/>
                <a:sym typeface="Consolas"/>
              </a:rPr>
              <a:t>);</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$arrlength = count($cars);</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CD"/>
                </a:solidFill>
                <a:latin typeface="Consolas"/>
                <a:ea typeface="Consolas"/>
                <a:cs typeface="Consolas"/>
                <a:sym typeface="Consolas"/>
              </a:rPr>
              <a:t>for</a:t>
            </a:r>
            <a:r>
              <a:rPr lang="en-US" sz="2480" b="0" i="0" u="none" strike="noStrike" cap="none">
                <a:solidFill>
                  <a:srgbClr val="000000"/>
                </a:solidFill>
                <a:latin typeface="Consolas"/>
                <a:ea typeface="Consolas"/>
                <a:cs typeface="Consolas"/>
                <a:sym typeface="Consolas"/>
              </a:rPr>
              <a:t>($x = </a:t>
            </a:r>
            <a:r>
              <a:rPr lang="en-US" sz="2480" b="0" i="0" u="none" strike="noStrike" cap="none">
                <a:solidFill>
                  <a:srgbClr val="FF0000"/>
                </a:solidFill>
                <a:latin typeface="Consolas"/>
                <a:ea typeface="Consolas"/>
                <a:cs typeface="Consolas"/>
                <a:sym typeface="Consolas"/>
              </a:rPr>
              <a:t>0</a:t>
            </a:r>
            <a:r>
              <a:rPr lang="en-US" sz="2480" b="0" i="0" u="none" strike="noStrike" cap="none">
                <a:solidFill>
                  <a:srgbClr val="000000"/>
                </a:solidFill>
                <a:latin typeface="Consolas"/>
                <a:ea typeface="Consolas"/>
                <a:cs typeface="Consolas"/>
                <a:sym typeface="Consolas"/>
              </a:rPr>
              <a:t>; $x &lt; $arrlength; $x++) {</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    </a:t>
            </a:r>
            <a:r>
              <a:rPr lang="en-US" sz="2480" b="0" i="0" u="none" strike="noStrike" cap="none">
                <a:solidFill>
                  <a:srgbClr val="0000CD"/>
                </a:solidFill>
                <a:latin typeface="Consolas"/>
                <a:ea typeface="Consolas"/>
                <a:cs typeface="Consolas"/>
                <a:sym typeface="Consolas"/>
              </a:rPr>
              <a:t>echo</a:t>
            </a:r>
            <a:r>
              <a:rPr lang="en-US" sz="2480" b="0" i="0" u="none" strike="noStrike" cap="none">
                <a:solidFill>
                  <a:srgbClr val="000000"/>
                </a:solidFill>
                <a:latin typeface="Consolas"/>
                <a:ea typeface="Consolas"/>
                <a:cs typeface="Consolas"/>
                <a:sym typeface="Consolas"/>
              </a:rPr>
              <a:t> $cars[$x];</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    </a:t>
            </a:r>
            <a:r>
              <a:rPr lang="en-US" sz="2480" b="0" i="0" u="none" strike="noStrike" cap="none">
                <a:solidFill>
                  <a:srgbClr val="0000CD"/>
                </a:solidFill>
                <a:latin typeface="Consolas"/>
                <a:ea typeface="Consolas"/>
                <a:cs typeface="Consolas"/>
                <a:sym typeface="Consolas"/>
              </a:rPr>
              <a:t>echo</a:t>
            </a:r>
            <a:r>
              <a:rPr lang="en-US" sz="2480" b="0" i="0" u="none" strike="noStrike" cap="none">
                <a:solidFill>
                  <a:srgbClr val="000000"/>
                </a:solidFill>
                <a:latin typeface="Consolas"/>
                <a:ea typeface="Consolas"/>
                <a:cs typeface="Consolas"/>
                <a:sym typeface="Consolas"/>
              </a:rPr>
              <a:t> </a:t>
            </a:r>
            <a:r>
              <a:rPr lang="en-US" sz="2480" b="0" i="0" u="none" strike="noStrike" cap="none">
                <a:solidFill>
                  <a:srgbClr val="A52A2A"/>
                </a:solidFill>
                <a:latin typeface="Consolas"/>
                <a:ea typeface="Consolas"/>
                <a:cs typeface="Consolas"/>
                <a:sym typeface="Consolas"/>
              </a:rPr>
              <a:t>"&lt;br&gt;"</a:t>
            </a:r>
            <a:r>
              <a:rPr lang="en-US" sz="2480" b="0" i="0" u="none" strike="noStrike" cap="none">
                <a:solidFill>
                  <a:srgbClr val="000000"/>
                </a:solidFill>
                <a:latin typeface="Consolas"/>
                <a:ea typeface="Consolas"/>
                <a:cs typeface="Consolas"/>
                <a:sym typeface="Consolas"/>
              </a:rPr>
              <a:t>;</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000000"/>
                </a:solidFill>
                <a:latin typeface="Consolas"/>
                <a:ea typeface="Consolas"/>
                <a:cs typeface="Consolas"/>
                <a:sym typeface="Consolas"/>
              </a:rPr>
              <a:t>}</a:t>
            </a:r>
            <a:br>
              <a:rPr lang="en-US" sz="2480" b="0" i="0" u="none" strike="noStrike" cap="none">
                <a:solidFill>
                  <a:srgbClr val="000000"/>
                </a:solidFill>
                <a:latin typeface="Consolas"/>
                <a:ea typeface="Consolas"/>
                <a:cs typeface="Consolas"/>
                <a:sym typeface="Consolas"/>
              </a:rPr>
            </a:br>
            <a:r>
              <a:rPr lang="en-US" sz="2480" b="0" i="0" u="none" strike="noStrike" cap="none">
                <a:solidFill>
                  <a:srgbClr val="FF0000"/>
                </a:solidFill>
                <a:latin typeface="Consolas"/>
                <a:ea typeface="Consolas"/>
                <a:cs typeface="Consolas"/>
                <a:sym typeface="Consolas"/>
              </a:rPr>
              <a:t>?&gt;</a:t>
            </a:r>
          </a:p>
          <a:p>
            <a:pPr marL="0" marR="0" lvl="0" indent="0" algn="l" rtl="0">
              <a:lnSpc>
                <a:spcPct val="80000"/>
              </a:lnSpc>
              <a:spcBef>
                <a:spcPts val="496"/>
              </a:spcBef>
              <a:buClr>
                <a:schemeClr val="dk1"/>
              </a:buClr>
              <a:buSzPct val="25000"/>
              <a:buFont typeface="Arial"/>
              <a:buNone/>
            </a:pPr>
            <a:r>
              <a:rPr lang="en-US" sz="2480" b="0" i="0" u="none" strike="noStrike" cap="none">
                <a:solidFill>
                  <a:schemeClr val="dk1"/>
                </a:solidFill>
                <a:latin typeface="Calibri"/>
                <a:ea typeface="Calibri"/>
                <a:cs typeface="Calibri"/>
                <a:sym typeface="Calibri"/>
              </a:rPr>
              <a:t/>
            </a:r>
            <a:br>
              <a:rPr lang="en-US" sz="2480" b="0" i="0" u="none" strike="noStrike" cap="none">
                <a:solidFill>
                  <a:schemeClr val="dk1"/>
                </a:solidFill>
                <a:latin typeface="Calibri"/>
                <a:ea typeface="Calibri"/>
                <a:cs typeface="Calibri"/>
                <a:sym typeface="Calibri"/>
              </a:rPr>
            </a:br>
            <a:endParaRPr lang="en-US" sz="248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a:t>
            </a:r>
          </a:p>
        </p:txBody>
      </p:sp>
      <p:sp>
        <p:nvSpPr>
          <p:cNvPr id="202" name="Shape 202"/>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Create an array variable of weather conditions with the following values: </a:t>
            </a:r>
            <a:r>
              <a:rPr lang="en-US" sz="2960" b="1" i="0" u="none" strike="noStrike" cap="none">
                <a:solidFill>
                  <a:schemeClr val="dk1"/>
                </a:solidFill>
                <a:latin typeface="Calibri"/>
                <a:ea typeface="Calibri"/>
                <a:cs typeface="Calibri"/>
                <a:sym typeface="Calibri"/>
              </a:rPr>
              <a:t>rain, sunshine, clouds, hail, sleet, snow, wind</a:t>
            </a:r>
            <a:r>
              <a:rPr lang="en-US" sz="2960" b="0" i="0" u="none" strike="noStrike" cap="none">
                <a:solidFill>
                  <a:schemeClr val="dk1"/>
                </a:solidFill>
                <a:latin typeface="Calibri"/>
                <a:ea typeface="Calibri"/>
                <a:cs typeface="Calibri"/>
                <a:sym typeface="Calibri"/>
              </a:rPr>
              <a:t>. </a:t>
            </a:r>
          </a:p>
          <a:p>
            <a:pPr marL="342900" marR="0" lvl="0" indent="-342900" algn="l" rtl="0">
              <a:lnSpc>
                <a:spcPct val="9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Using the array variable for all the weather conditions, echo the following statement to the browser</a:t>
            </a:r>
          </a:p>
          <a:p>
            <a:pPr marL="0" marR="0" lvl="0" indent="0" algn="l" rtl="0">
              <a:lnSpc>
                <a:spcPct val="90000"/>
              </a:lnSpc>
              <a:spcBef>
                <a:spcPts val="592"/>
              </a:spcBef>
              <a:buClr>
                <a:srgbClr val="FF0000"/>
              </a:buClr>
              <a:buSzPct val="25000"/>
              <a:buFont typeface="Arial"/>
              <a:buNone/>
            </a:pPr>
            <a:r>
              <a:rPr lang="en-US" sz="2960" b="0" i="0" u="none" strike="noStrike" cap="none">
                <a:solidFill>
                  <a:srgbClr val="FF0000"/>
                </a:solidFill>
                <a:latin typeface="Calibri"/>
                <a:ea typeface="Calibri"/>
                <a:cs typeface="Calibri"/>
                <a:sym typeface="Calibri"/>
              </a:rPr>
              <a:t>We've seen all kinds of weather this month. At the beginning of the month, we had snow and wind. Then came sunshine with a few clouds and some rain. At least we didn't get any hail or sleet.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 Solution</a:t>
            </a:r>
          </a:p>
        </p:txBody>
      </p:sp>
      <p:sp>
        <p:nvSpPr>
          <p:cNvPr id="208" name="Shape 208"/>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&lt;?php</a:t>
            </a:r>
          </a:p>
          <a:p>
            <a:pPr marL="0" marR="0" lvl="0" indent="0" algn="l" rtl="0">
              <a:spcBef>
                <a:spcPts val="400"/>
              </a:spcBef>
              <a:spcAft>
                <a:spcPts val="0"/>
              </a:spcAft>
              <a:buClr>
                <a:schemeClr val="dk1"/>
              </a:buClr>
              <a:buSzPct val="25000"/>
              <a:buFont typeface="Arial"/>
              <a:buNone/>
            </a:pPr>
            <a:r>
              <a:rPr lang="en-US" sz="2000" b="0" i="1" u="none" strike="noStrike" cap="none">
                <a:solidFill>
                  <a:schemeClr val="dk1"/>
                </a:solidFill>
                <a:latin typeface="Calibri"/>
                <a:ea typeface="Calibri"/>
                <a:cs typeface="Calibri"/>
                <a:sym typeface="Calibri"/>
              </a:rPr>
              <a:t>//Create array.</a:t>
            </a:r>
          </a:p>
          <a:p>
            <a:pPr marL="0" marR="0" lvl="0" indent="0" algn="l" rtl="0">
              <a:spcBef>
                <a:spcPts val="4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$weather=array ("rain","sunshine","clouds","hail","sleet","snow","wind");</a:t>
            </a:r>
          </a:p>
          <a:p>
            <a:pPr marL="0" marR="0" lvl="0" indent="0" algn="l" rtl="0">
              <a:spcBef>
                <a:spcPts val="4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a:t>
            </a:r>
          </a:p>
          <a:p>
            <a:pPr marL="0" marR="0" lvl="0" indent="0" algn="l" rtl="0">
              <a:spcBef>
                <a:spcPts val="400"/>
              </a:spcBef>
              <a:spcAft>
                <a:spcPts val="0"/>
              </a:spcAft>
              <a:buClr>
                <a:schemeClr val="dk1"/>
              </a:buClr>
              <a:buSzPct val="25000"/>
              <a:buFont typeface="Arial"/>
              <a:buNone/>
            </a:pPr>
            <a:r>
              <a:rPr lang="en-US" sz="2000" b="0" i="1" u="none" strike="noStrike" cap="none">
                <a:solidFill>
                  <a:schemeClr val="dk1"/>
                </a:solidFill>
                <a:latin typeface="Calibri"/>
                <a:ea typeface="Calibri"/>
                <a:cs typeface="Calibri"/>
                <a:sym typeface="Calibri"/>
              </a:rPr>
              <a:t>//Use array in a sentence. </a:t>
            </a:r>
          </a:p>
          <a:p>
            <a:pPr marL="0" marR="0" lvl="0" indent="0" algn="l" rtl="0">
              <a:spcBef>
                <a:spcPts val="4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echo "&lt;p&gt;We've seen all kinds of weather this month. At the beginning of the month, ";</a:t>
            </a:r>
          </a:p>
          <a:p>
            <a:pPr marL="0" marR="0" lvl="0" indent="0" algn="l" rtl="0">
              <a:spcBef>
                <a:spcPts val="4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echo "we had </a:t>
            </a:r>
            <a:r>
              <a:rPr lang="en-US" sz="2000" b="1" i="0" u="none" strike="noStrike" cap="none">
                <a:solidFill>
                  <a:schemeClr val="dk1"/>
                </a:solidFill>
                <a:latin typeface="Calibri"/>
                <a:ea typeface="Calibri"/>
                <a:cs typeface="Calibri"/>
                <a:sym typeface="Calibri"/>
              </a:rPr>
              <a:t>$weather[5]</a:t>
            </a:r>
            <a:r>
              <a:rPr lang="en-US" sz="2000" b="0" i="0" u="none" strike="noStrike" cap="none">
                <a:solidFill>
                  <a:schemeClr val="dk1"/>
                </a:solidFill>
                <a:latin typeface="Calibri"/>
                <a:ea typeface="Calibri"/>
                <a:cs typeface="Calibri"/>
                <a:sym typeface="Calibri"/>
              </a:rPr>
              <a:t> and </a:t>
            </a:r>
            <a:r>
              <a:rPr lang="en-US" sz="2000" b="1" i="0" u="none" strike="noStrike" cap="none">
                <a:solidFill>
                  <a:schemeClr val="dk1"/>
                </a:solidFill>
                <a:latin typeface="Calibri"/>
                <a:ea typeface="Calibri"/>
                <a:cs typeface="Calibri"/>
                <a:sym typeface="Calibri"/>
              </a:rPr>
              <a:t>$weather[6]</a:t>
            </a:r>
            <a:r>
              <a:rPr lang="en-US" sz="2000" b="0" i="0" u="none" strike="noStrike" cap="none">
                <a:solidFill>
                  <a:schemeClr val="dk1"/>
                </a:solidFill>
                <a:latin typeface="Calibri"/>
                <a:ea typeface="Calibri"/>
                <a:cs typeface="Calibri"/>
                <a:sym typeface="Calibri"/>
              </a:rPr>
              <a:t>. Then came </a:t>
            </a:r>
            <a:r>
              <a:rPr lang="en-US" sz="2000" b="1" i="0" u="none" strike="noStrike" cap="none">
                <a:solidFill>
                  <a:schemeClr val="dk1"/>
                </a:solidFill>
                <a:latin typeface="Calibri"/>
                <a:ea typeface="Calibri"/>
                <a:cs typeface="Calibri"/>
                <a:sym typeface="Calibri"/>
              </a:rPr>
              <a:t>$weather[1]</a:t>
            </a:r>
            <a:r>
              <a:rPr lang="en-US" sz="2000" b="0" i="0" u="none" strike="noStrike" cap="none">
                <a:solidFill>
                  <a:schemeClr val="dk1"/>
                </a:solidFill>
                <a:latin typeface="Calibri"/>
                <a:ea typeface="Calibri"/>
                <a:cs typeface="Calibri"/>
                <a:sym typeface="Calibri"/>
              </a:rPr>
              <a:t> with a few </a:t>
            </a:r>
            <a:r>
              <a:rPr lang="en-US" sz="2000" b="1" i="0" u="none" strike="noStrike" cap="none">
                <a:solidFill>
                  <a:schemeClr val="dk1"/>
                </a:solidFill>
                <a:latin typeface="Calibri"/>
                <a:ea typeface="Calibri"/>
                <a:cs typeface="Calibri"/>
                <a:sym typeface="Calibri"/>
              </a:rPr>
              <a:t>$weather[2]</a:t>
            </a:r>
            <a:r>
              <a:rPr lang="en-US" sz="2000" b="0" i="0" u="none" strike="noStrike" cap="none">
                <a:solidFill>
                  <a:schemeClr val="dk1"/>
                </a:solidFill>
                <a:latin typeface="Calibri"/>
                <a:ea typeface="Calibri"/>
                <a:cs typeface="Calibri"/>
                <a:sym typeface="Calibri"/>
              </a:rPr>
              <a:t> ";</a:t>
            </a:r>
          </a:p>
          <a:p>
            <a:pPr marL="0" marR="0" lvl="0" indent="0" algn="l" rtl="0">
              <a:spcBef>
                <a:spcPts val="4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echo "and some </a:t>
            </a:r>
            <a:r>
              <a:rPr lang="en-US" sz="2000" b="1" i="0" u="none" strike="noStrike" cap="none">
                <a:solidFill>
                  <a:schemeClr val="dk1"/>
                </a:solidFill>
                <a:latin typeface="Calibri"/>
                <a:ea typeface="Calibri"/>
                <a:cs typeface="Calibri"/>
                <a:sym typeface="Calibri"/>
              </a:rPr>
              <a:t>$weather[0]</a:t>
            </a:r>
            <a:r>
              <a:rPr lang="en-US" sz="2000" b="0" i="0" u="none" strike="noStrike" cap="none">
                <a:solidFill>
                  <a:schemeClr val="dk1"/>
                </a:solidFill>
                <a:latin typeface="Calibri"/>
                <a:ea typeface="Calibri"/>
                <a:cs typeface="Calibri"/>
                <a:sym typeface="Calibri"/>
              </a:rPr>
              <a:t>. At least we didn't get any </a:t>
            </a:r>
            <a:r>
              <a:rPr lang="en-US" sz="2000" b="1" i="0" u="none" strike="noStrike" cap="none">
                <a:solidFill>
                  <a:schemeClr val="dk1"/>
                </a:solidFill>
                <a:latin typeface="Calibri"/>
                <a:ea typeface="Calibri"/>
                <a:cs typeface="Calibri"/>
                <a:sym typeface="Calibri"/>
              </a:rPr>
              <a:t>$weather[3]</a:t>
            </a:r>
            <a:r>
              <a:rPr lang="en-US" sz="2000" b="0" i="0" u="none" strike="noStrike" cap="none">
                <a:solidFill>
                  <a:schemeClr val="dk1"/>
                </a:solidFill>
                <a:latin typeface="Calibri"/>
                <a:ea typeface="Calibri"/>
                <a:cs typeface="Calibri"/>
                <a:sym typeface="Calibri"/>
              </a:rPr>
              <a:t> or </a:t>
            </a:r>
            <a:r>
              <a:rPr lang="en-US" sz="2000" b="1" i="0" u="none" strike="noStrike" cap="none">
                <a:solidFill>
                  <a:schemeClr val="dk1"/>
                </a:solidFill>
                <a:latin typeface="Calibri"/>
                <a:ea typeface="Calibri"/>
                <a:cs typeface="Calibri"/>
                <a:sym typeface="Calibri"/>
              </a:rPr>
              <a:t>$weather[4]</a:t>
            </a:r>
            <a:r>
              <a:rPr lang="en-US" sz="2000" b="0" i="0" u="none" strike="noStrike" cap="none">
                <a:solidFill>
                  <a:schemeClr val="dk1"/>
                </a:solidFill>
                <a:latin typeface="Calibri"/>
                <a:ea typeface="Calibri"/>
                <a:cs typeface="Calibri"/>
                <a:sym typeface="Calibri"/>
              </a:rPr>
              <a:t>.&lt;/p&gt;";</a:t>
            </a:r>
          </a:p>
          <a:p>
            <a:pPr marL="0" marR="0" lvl="0" indent="0" algn="l" rtl="0">
              <a:spcBef>
                <a:spcPts val="400"/>
              </a:spcBef>
              <a:buClr>
                <a:schemeClr val="dk1"/>
              </a:buClr>
              <a:buSzPct val="25000"/>
              <a:buFont typeface="Arial"/>
              <a:buNone/>
            </a:pPr>
            <a:r>
              <a:rPr lang="en-US" sz="2000" b="1" i="0" u="none" strike="noStrike" cap="none">
                <a:solidFill>
                  <a:schemeClr val="dk1"/>
                </a:solidFill>
                <a:latin typeface="Calibri"/>
                <a:ea typeface="Calibri"/>
                <a:cs typeface="Calibri"/>
                <a:sym typeface="Calibri"/>
              </a:rPr>
              <a:t>?&gt;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dirty="0">
                <a:solidFill>
                  <a:schemeClr val="dk1"/>
                </a:solidFill>
                <a:latin typeface="Calibri"/>
                <a:ea typeface="Calibri"/>
                <a:cs typeface="Calibri"/>
                <a:sym typeface="Calibri"/>
              </a:rPr>
              <a:t>PHP Functions </a:t>
            </a:r>
          </a:p>
        </p:txBody>
      </p:sp>
      <p:sp>
        <p:nvSpPr>
          <p:cNvPr id="95" name="Shape 9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lvl="0" indent="-342900">
              <a:spcBef>
                <a:spcPts val="0"/>
              </a:spcBef>
            </a:pPr>
            <a:r>
              <a:rPr lang="en-US" dirty="0" smtClean="0"/>
              <a:t>A function is a self-contained piece of code which carries out a particular task (or function!). </a:t>
            </a:r>
          </a:p>
          <a:p>
            <a:pPr lvl="0" indent="-342900">
              <a:spcBef>
                <a:spcPts val="0"/>
              </a:spcBef>
            </a:pPr>
            <a:r>
              <a:rPr lang="en-US" dirty="0" smtClean="0"/>
              <a:t>A key benefit of using functions is that they are reusable; if you have a task that needs to be performed a number of times, </a:t>
            </a:r>
            <a:r>
              <a:rPr lang="en-US" dirty="0" smtClean="0"/>
              <a:t>a </a:t>
            </a:r>
            <a:r>
              <a:rPr lang="en-US" dirty="0" smtClean="0"/>
              <a:t>function is an ideal solution. They can be either defined by you or by PHP (PHP has a rich collection of built-in functions).</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Associative Arrays</a:t>
            </a:r>
          </a:p>
        </p:txBody>
      </p:sp>
      <p:sp>
        <p:nvSpPr>
          <p:cNvPr id="214" name="Shape 214"/>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1760" b="0" i="0" u="none" strike="noStrike" cap="none">
                <a:solidFill>
                  <a:srgbClr val="000000"/>
                </a:solidFill>
                <a:latin typeface="Verdana"/>
                <a:ea typeface="Verdana"/>
                <a:cs typeface="Verdana"/>
                <a:sym typeface="Verdana"/>
              </a:rPr>
              <a:t>Associative arrays are arrays that use named keys that you assign to them.</a:t>
            </a:r>
          </a:p>
          <a:p>
            <a:pPr marL="0" marR="0" lvl="0" indent="0" algn="l" rtl="0">
              <a:lnSpc>
                <a:spcPct val="80000"/>
              </a:lnSpc>
              <a:spcBef>
                <a:spcPts val="352"/>
              </a:spcBef>
              <a:spcAft>
                <a:spcPts val="0"/>
              </a:spcAft>
              <a:buClr>
                <a:schemeClr val="dk1"/>
              </a:buClr>
              <a:buSzPct val="25000"/>
              <a:buFont typeface="Arial"/>
              <a:buNone/>
            </a:pPr>
            <a:endParaRPr sz="1760" b="0" i="0" u="none" strike="noStrike" cap="none">
              <a:solidFill>
                <a:srgbClr val="000000"/>
              </a:solidFill>
              <a:latin typeface="Verdana"/>
              <a:ea typeface="Verdana"/>
              <a:cs typeface="Verdana"/>
              <a:sym typeface="Verdana"/>
            </a:endParaRPr>
          </a:p>
          <a:p>
            <a:pPr marL="0" marR="0" lvl="0" indent="0" algn="l" rtl="0">
              <a:lnSpc>
                <a:spcPct val="80000"/>
              </a:lnSpc>
              <a:spcBef>
                <a:spcPts val="352"/>
              </a:spcBef>
              <a:spcAft>
                <a:spcPts val="0"/>
              </a:spcAft>
              <a:buClr>
                <a:srgbClr val="000000"/>
              </a:buClr>
              <a:buSzPct val="25000"/>
              <a:buFont typeface="Arial"/>
              <a:buNone/>
            </a:pPr>
            <a:r>
              <a:rPr lang="en-US" sz="1760" b="0" i="0" u="none" strike="noStrike" cap="none">
                <a:solidFill>
                  <a:srgbClr val="000000"/>
                </a:solidFill>
                <a:latin typeface="Verdana"/>
                <a:ea typeface="Verdana"/>
                <a:cs typeface="Verdana"/>
                <a:sym typeface="Verdana"/>
              </a:rPr>
              <a:t>There are two ways to create an associative array: </a:t>
            </a:r>
          </a:p>
          <a:p>
            <a:pPr marL="0" marR="0" lvl="0" indent="0" algn="l" rtl="0">
              <a:lnSpc>
                <a:spcPct val="80000"/>
              </a:lnSpc>
              <a:spcBef>
                <a:spcPts val="352"/>
              </a:spcBef>
              <a:spcAft>
                <a:spcPts val="0"/>
              </a:spcAft>
              <a:buClr>
                <a:srgbClr val="000000"/>
              </a:buClr>
              <a:buSzPct val="25000"/>
              <a:buFont typeface="Arial"/>
              <a:buNone/>
            </a:pPr>
            <a:r>
              <a:rPr lang="en-US" sz="1760" b="0" i="0" u="none" strike="noStrike" cap="none">
                <a:solidFill>
                  <a:srgbClr val="000000"/>
                </a:solidFill>
                <a:latin typeface="Consolas"/>
                <a:ea typeface="Consolas"/>
                <a:cs typeface="Consolas"/>
                <a:sym typeface="Consolas"/>
              </a:rPr>
              <a:t>$age = array("Peter"=&gt;"35", "Ben"=&gt;"37", "Joe"=&gt;"43");</a:t>
            </a:r>
          </a:p>
          <a:p>
            <a:pPr marL="0" marR="0" lvl="0" indent="0" algn="l" rtl="0">
              <a:lnSpc>
                <a:spcPct val="80000"/>
              </a:lnSpc>
              <a:spcBef>
                <a:spcPts val="352"/>
              </a:spcBef>
              <a:spcAft>
                <a:spcPts val="0"/>
              </a:spcAft>
              <a:buClr>
                <a:srgbClr val="000000"/>
              </a:buClr>
              <a:buSzPct val="25000"/>
              <a:buFont typeface="Arial"/>
              <a:buNone/>
            </a:pPr>
            <a:r>
              <a:rPr lang="en-US" sz="1760" b="0" i="0" u="none" strike="noStrike" cap="none">
                <a:solidFill>
                  <a:srgbClr val="000000"/>
                </a:solidFill>
                <a:latin typeface="Verdana"/>
                <a:ea typeface="Verdana"/>
                <a:cs typeface="Verdana"/>
                <a:sym typeface="Verdana"/>
              </a:rPr>
              <a:t>or:</a:t>
            </a:r>
          </a:p>
          <a:p>
            <a:pPr marL="0" marR="0" lvl="0" indent="0" algn="l" rtl="0">
              <a:lnSpc>
                <a:spcPct val="80000"/>
              </a:lnSpc>
              <a:spcBef>
                <a:spcPts val="352"/>
              </a:spcBef>
              <a:spcAft>
                <a:spcPts val="0"/>
              </a:spcAft>
              <a:buClr>
                <a:srgbClr val="000000"/>
              </a:buClr>
              <a:buSzPct val="25000"/>
              <a:buFont typeface="Arial"/>
              <a:buNone/>
            </a:pPr>
            <a:r>
              <a:rPr lang="en-US" sz="1760" b="0" i="0" u="none" strike="noStrike" cap="none">
                <a:solidFill>
                  <a:srgbClr val="000000"/>
                </a:solidFill>
                <a:latin typeface="Consolas"/>
                <a:ea typeface="Consolas"/>
                <a:cs typeface="Consolas"/>
                <a:sym typeface="Consolas"/>
              </a:rPr>
              <a:t>$age['Peter'] = "35";</a:t>
            </a:r>
            <a:br>
              <a:rPr lang="en-US" sz="1760" b="0" i="0" u="none" strike="noStrike" cap="none">
                <a:solidFill>
                  <a:srgbClr val="000000"/>
                </a:solidFill>
                <a:latin typeface="Consolas"/>
                <a:ea typeface="Consolas"/>
                <a:cs typeface="Consolas"/>
                <a:sym typeface="Consolas"/>
              </a:rPr>
            </a:br>
            <a:r>
              <a:rPr lang="en-US" sz="1760" b="0" i="0" u="none" strike="noStrike" cap="none">
                <a:solidFill>
                  <a:srgbClr val="000000"/>
                </a:solidFill>
                <a:latin typeface="Consolas"/>
                <a:ea typeface="Consolas"/>
                <a:cs typeface="Consolas"/>
                <a:sym typeface="Consolas"/>
              </a:rPr>
              <a:t>$age['Ben'] = "37";</a:t>
            </a:r>
            <a:br>
              <a:rPr lang="en-US" sz="1760" b="0" i="0" u="none" strike="noStrike" cap="none">
                <a:solidFill>
                  <a:srgbClr val="000000"/>
                </a:solidFill>
                <a:latin typeface="Consolas"/>
                <a:ea typeface="Consolas"/>
                <a:cs typeface="Consolas"/>
                <a:sym typeface="Consolas"/>
              </a:rPr>
            </a:br>
            <a:r>
              <a:rPr lang="en-US" sz="1760" b="0" i="0" u="none" strike="noStrike" cap="none">
                <a:solidFill>
                  <a:srgbClr val="000000"/>
                </a:solidFill>
                <a:latin typeface="Consolas"/>
                <a:ea typeface="Consolas"/>
                <a:cs typeface="Consolas"/>
                <a:sym typeface="Consolas"/>
              </a:rPr>
              <a:t>$age['Joe'] = "43";</a:t>
            </a:r>
          </a:p>
          <a:p>
            <a:pPr marL="0" marR="0" lvl="0" indent="0" algn="l" rtl="0">
              <a:lnSpc>
                <a:spcPct val="80000"/>
              </a:lnSpc>
              <a:spcBef>
                <a:spcPts val="352"/>
              </a:spcBef>
              <a:spcAft>
                <a:spcPts val="0"/>
              </a:spcAft>
              <a:buClr>
                <a:schemeClr val="dk1"/>
              </a:buClr>
              <a:buSzPct val="25000"/>
              <a:buFont typeface="Arial"/>
              <a:buNone/>
            </a:pPr>
            <a:endParaRPr sz="1760" b="0" i="0" u="none" strike="noStrike" cap="none">
              <a:solidFill>
                <a:srgbClr val="000000"/>
              </a:solidFill>
              <a:latin typeface="Consolas"/>
              <a:ea typeface="Consolas"/>
              <a:cs typeface="Consolas"/>
              <a:sym typeface="Consolas"/>
            </a:endParaRPr>
          </a:p>
          <a:p>
            <a:pPr marL="0" marR="0" lvl="0" indent="0" algn="l" rtl="0">
              <a:lnSpc>
                <a:spcPct val="80000"/>
              </a:lnSpc>
              <a:spcBef>
                <a:spcPts val="352"/>
              </a:spcBef>
              <a:spcAft>
                <a:spcPts val="0"/>
              </a:spcAft>
              <a:buClr>
                <a:srgbClr val="000000"/>
              </a:buClr>
              <a:buSzPct val="25000"/>
              <a:buFont typeface="Arial"/>
              <a:buNone/>
            </a:pPr>
            <a:r>
              <a:rPr lang="en-US" sz="1760" b="0" i="0" u="none" strike="noStrike" cap="none">
                <a:solidFill>
                  <a:srgbClr val="000000"/>
                </a:solidFill>
                <a:latin typeface="Verdana"/>
                <a:ea typeface="Verdana"/>
                <a:cs typeface="Verdana"/>
                <a:sym typeface="Verdana"/>
              </a:rPr>
              <a:t>The named keys can then be used in a script:</a:t>
            </a:r>
          </a:p>
          <a:p>
            <a:pPr marL="0" marR="0" lvl="0" indent="0" algn="l" rtl="0">
              <a:lnSpc>
                <a:spcPct val="80000"/>
              </a:lnSpc>
              <a:spcBef>
                <a:spcPts val="352"/>
              </a:spcBef>
              <a:spcAft>
                <a:spcPts val="0"/>
              </a:spcAft>
              <a:buClr>
                <a:schemeClr val="dk1"/>
              </a:buClr>
              <a:buSzPct val="25000"/>
              <a:buFont typeface="Arial"/>
              <a:buNone/>
            </a:pPr>
            <a:endParaRPr sz="1760" b="0" i="0" u="none" strike="noStrike" cap="none">
              <a:solidFill>
                <a:srgbClr val="FF0000"/>
              </a:solidFill>
              <a:latin typeface="Consolas"/>
              <a:ea typeface="Consolas"/>
              <a:cs typeface="Consolas"/>
              <a:sym typeface="Consolas"/>
            </a:endParaRPr>
          </a:p>
          <a:p>
            <a:pPr marL="0" marR="0" lvl="0" indent="0" algn="l" rtl="0">
              <a:lnSpc>
                <a:spcPct val="80000"/>
              </a:lnSpc>
              <a:spcBef>
                <a:spcPts val="352"/>
              </a:spcBef>
              <a:spcAft>
                <a:spcPts val="0"/>
              </a:spcAft>
              <a:buClr>
                <a:srgbClr val="FF0000"/>
              </a:buClr>
              <a:buSzPct val="25000"/>
              <a:buFont typeface="Arial"/>
              <a:buNone/>
            </a:pPr>
            <a:r>
              <a:rPr lang="en-US" sz="1760" b="0" i="0" u="none" strike="noStrike" cap="none">
                <a:solidFill>
                  <a:srgbClr val="FF0000"/>
                </a:solidFill>
                <a:latin typeface="Consolas"/>
                <a:ea typeface="Consolas"/>
                <a:cs typeface="Consolas"/>
                <a:sym typeface="Consolas"/>
              </a:rPr>
              <a:t>&lt;?php</a:t>
            </a:r>
            <a:r>
              <a:rPr lang="en-US" sz="1760" b="0" i="0" u="none" strike="noStrike" cap="none">
                <a:solidFill>
                  <a:srgbClr val="000000"/>
                </a:solidFill>
                <a:latin typeface="Consolas"/>
                <a:ea typeface="Consolas"/>
                <a:cs typeface="Consolas"/>
                <a:sym typeface="Consolas"/>
              </a:rPr>
              <a:t/>
            </a:r>
            <a:br>
              <a:rPr lang="en-US" sz="1760" b="0" i="0" u="none" strike="noStrike" cap="none">
                <a:solidFill>
                  <a:srgbClr val="000000"/>
                </a:solidFill>
                <a:latin typeface="Consolas"/>
                <a:ea typeface="Consolas"/>
                <a:cs typeface="Consolas"/>
                <a:sym typeface="Consolas"/>
              </a:rPr>
            </a:br>
            <a:r>
              <a:rPr lang="en-US" sz="1760" b="0" i="0" u="none" strike="noStrike" cap="none">
                <a:solidFill>
                  <a:srgbClr val="000000"/>
                </a:solidFill>
                <a:latin typeface="Consolas"/>
                <a:ea typeface="Consolas"/>
                <a:cs typeface="Consolas"/>
                <a:sym typeface="Consolas"/>
              </a:rPr>
              <a:t>$age = </a:t>
            </a:r>
            <a:r>
              <a:rPr lang="en-US" sz="1760" b="0" i="0" u="none" strike="noStrike" cap="none">
                <a:solidFill>
                  <a:srgbClr val="0000CD"/>
                </a:solidFill>
                <a:latin typeface="Consolas"/>
                <a:ea typeface="Consolas"/>
                <a:cs typeface="Consolas"/>
                <a:sym typeface="Consolas"/>
              </a:rPr>
              <a:t>array</a:t>
            </a:r>
            <a:r>
              <a:rPr lang="en-US" sz="1760" b="0" i="0" u="none" strike="noStrike" cap="none">
                <a:solidFill>
                  <a:srgbClr val="000000"/>
                </a:solidFill>
                <a:latin typeface="Consolas"/>
                <a:ea typeface="Consolas"/>
                <a:cs typeface="Consolas"/>
                <a:sym typeface="Consolas"/>
              </a:rPr>
              <a:t>(</a:t>
            </a:r>
            <a:r>
              <a:rPr lang="en-US" sz="1760" b="0" i="0" u="none" strike="noStrike" cap="none">
                <a:solidFill>
                  <a:srgbClr val="A52A2A"/>
                </a:solidFill>
                <a:latin typeface="Consolas"/>
                <a:ea typeface="Consolas"/>
                <a:cs typeface="Consolas"/>
                <a:sym typeface="Consolas"/>
              </a:rPr>
              <a:t>"Peter"</a:t>
            </a:r>
            <a:r>
              <a:rPr lang="en-US" sz="1760" b="0" i="0" u="none" strike="noStrike" cap="none">
                <a:solidFill>
                  <a:srgbClr val="000000"/>
                </a:solidFill>
                <a:latin typeface="Consolas"/>
                <a:ea typeface="Consolas"/>
                <a:cs typeface="Consolas"/>
                <a:sym typeface="Consolas"/>
              </a:rPr>
              <a:t>=&gt;</a:t>
            </a:r>
            <a:r>
              <a:rPr lang="en-US" sz="1760" b="0" i="0" u="none" strike="noStrike" cap="none">
                <a:solidFill>
                  <a:srgbClr val="A52A2A"/>
                </a:solidFill>
                <a:latin typeface="Consolas"/>
                <a:ea typeface="Consolas"/>
                <a:cs typeface="Consolas"/>
                <a:sym typeface="Consolas"/>
              </a:rPr>
              <a:t>"35"</a:t>
            </a:r>
            <a:r>
              <a:rPr lang="en-US" sz="1760" b="0" i="0" u="none" strike="noStrike" cap="none">
                <a:solidFill>
                  <a:srgbClr val="000000"/>
                </a:solidFill>
                <a:latin typeface="Consolas"/>
                <a:ea typeface="Consolas"/>
                <a:cs typeface="Consolas"/>
                <a:sym typeface="Consolas"/>
              </a:rPr>
              <a:t>, </a:t>
            </a:r>
            <a:r>
              <a:rPr lang="en-US" sz="1760" b="0" i="0" u="none" strike="noStrike" cap="none">
                <a:solidFill>
                  <a:srgbClr val="A52A2A"/>
                </a:solidFill>
                <a:latin typeface="Consolas"/>
                <a:ea typeface="Consolas"/>
                <a:cs typeface="Consolas"/>
                <a:sym typeface="Consolas"/>
              </a:rPr>
              <a:t>"Ben"</a:t>
            </a:r>
            <a:r>
              <a:rPr lang="en-US" sz="1760" b="0" i="0" u="none" strike="noStrike" cap="none">
                <a:solidFill>
                  <a:srgbClr val="000000"/>
                </a:solidFill>
                <a:latin typeface="Consolas"/>
                <a:ea typeface="Consolas"/>
                <a:cs typeface="Consolas"/>
                <a:sym typeface="Consolas"/>
              </a:rPr>
              <a:t>=&gt;</a:t>
            </a:r>
            <a:r>
              <a:rPr lang="en-US" sz="1760" b="0" i="0" u="none" strike="noStrike" cap="none">
                <a:solidFill>
                  <a:srgbClr val="A52A2A"/>
                </a:solidFill>
                <a:latin typeface="Consolas"/>
                <a:ea typeface="Consolas"/>
                <a:cs typeface="Consolas"/>
                <a:sym typeface="Consolas"/>
              </a:rPr>
              <a:t>"37"</a:t>
            </a:r>
            <a:r>
              <a:rPr lang="en-US" sz="1760" b="0" i="0" u="none" strike="noStrike" cap="none">
                <a:solidFill>
                  <a:srgbClr val="000000"/>
                </a:solidFill>
                <a:latin typeface="Consolas"/>
                <a:ea typeface="Consolas"/>
                <a:cs typeface="Consolas"/>
                <a:sym typeface="Consolas"/>
              </a:rPr>
              <a:t>, </a:t>
            </a:r>
            <a:r>
              <a:rPr lang="en-US" sz="1760" b="0" i="0" u="none" strike="noStrike" cap="none">
                <a:solidFill>
                  <a:srgbClr val="A52A2A"/>
                </a:solidFill>
                <a:latin typeface="Consolas"/>
                <a:ea typeface="Consolas"/>
                <a:cs typeface="Consolas"/>
                <a:sym typeface="Consolas"/>
              </a:rPr>
              <a:t>"Joe"</a:t>
            </a:r>
            <a:r>
              <a:rPr lang="en-US" sz="1760" b="0" i="0" u="none" strike="noStrike" cap="none">
                <a:solidFill>
                  <a:srgbClr val="000000"/>
                </a:solidFill>
                <a:latin typeface="Consolas"/>
                <a:ea typeface="Consolas"/>
                <a:cs typeface="Consolas"/>
                <a:sym typeface="Consolas"/>
              </a:rPr>
              <a:t>=&gt;</a:t>
            </a:r>
            <a:r>
              <a:rPr lang="en-US" sz="1760" b="0" i="0" u="none" strike="noStrike" cap="none">
                <a:solidFill>
                  <a:srgbClr val="A52A2A"/>
                </a:solidFill>
                <a:latin typeface="Consolas"/>
                <a:ea typeface="Consolas"/>
                <a:cs typeface="Consolas"/>
                <a:sym typeface="Consolas"/>
              </a:rPr>
              <a:t>"43"</a:t>
            </a:r>
            <a:r>
              <a:rPr lang="en-US" sz="1760" b="0" i="0" u="none" strike="noStrike" cap="none">
                <a:solidFill>
                  <a:srgbClr val="000000"/>
                </a:solidFill>
                <a:latin typeface="Consolas"/>
                <a:ea typeface="Consolas"/>
                <a:cs typeface="Consolas"/>
                <a:sym typeface="Consolas"/>
              </a:rPr>
              <a:t>);</a:t>
            </a:r>
            <a:br>
              <a:rPr lang="en-US" sz="1760" b="0" i="0" u="none" strike="noStrike" cap="none">
                <a:solidFill>
                  <a:srgbClr val="000000"/>
                </a:solidFill>
                <a:latin typeface="Consolas"/>
                <a:ea typeface="Consolas"/>
                <a:cs typeface="Consolas"/>
                <a:sym typeface="Consolas"/>
              </a:rPr>
            </a:br>
            <a:r>
              <a:rPr lang="en-US" sz="1760" b="0" i="0" u="none" strike="noStrike" cap="none">
                <a:solidFill>
                  <a:srgbClr val="0000CD"/>
                </a:solidFill>
                <a:latin typeface="Consolas"/>
                <a:ea typeface="Consolas"/>
                <a:cs typeface="Consolas"/>
                <a:sym typeface="Consolas"/>
              </a:rPr>
              <a:t>echo</a:t>
            </a:r>
            <a:r>
              <a:rPr lang="en-US" sz="1760" b="0" i="0" u="none" strike="noStrike" cap="none">
                <a:solidFill>
                  <a:srgbClr val="000000"/>
                </a:solidFill>
                <a:latin typeface="Consolas"/>
                <a:ea typeface="Consolas"/>
                <a:cs typeface="Consolas"/>
                <a:sym typeface="Consolas"/>
              </a:rPr>
              <a:t> </a:t>
            </a:r>
            <a:r>
              <a:rPr lang="en-US" sz="1760" b="0" i="0" u="none" strike="noStrike" cap="none">
                <a:solidFill>
                  <a:srgbClr val="A52A2A"/>
                </a:solidFill>
                <a:latin typeface="Consolas"/>
                <a:ea typeface="Consolas"/>
                <a:cs typeface="Consolas"/>
                <a:sym typeface="Consolas"/>
              </a:rPr>
              <a:t>"Peter is "</a:t>
            </a:r>
            <a:r>
              <a:rPr lang="en-US" sz="1760" b="0" i="0" u="none" strike="noStrike" cap="none">
                <a:solidFill>
                  <a:srgbClr val="000000"/>
                </a:solidFill>
                <a:latin typeface="Consolas"/>
                <a:ea typeface="Consolas"/>
                <a:cs typeface="Consolas"/>
                <a:sym typeface="Consolas"/>
              </a:rPr>
              <a:t> . $age[</a:t>
            </a:r>
            <a:r>
              <a:rPr lang="en-US" sz="1760" b="0" i="0" u="none" strike="noStrike" cap="none">
                <a:solidFill>
                  <a:srgbClr val="A52A2A"/>
                </a:solidFill>
                <a:latin typeface="Consolas"/>
                <a:ea typeface="Consolas"/>
                <a:cs typeface="Consolas"/>
                <a:sym typeface="Consolas"/>
              </a:rPr>
              <a:t>'Peter'</a:t>
            </a:r>
            <a:r>
              <a:rPr lang="en-US" sz="1760" b="0" i="0" u="none" strike="noStrike" cap="none">
                <a:solidFill>
                  <a:srgbClr val="000000"/>
                </a:solidFill>
                <a:latin typeface="Consolas"/>
                <a:ea typeface="Consolas"/>
                <a:cs typeface="Consolas"/>
                <a:sym typeface="Consolas"/>
              </a:rPr>
              <a:t>] . </a:t>
            </a:r>
            <a:r>
              <a:rPr lang="en-US" sz="1760" b="0" i="0" u="none" strike="noStrike" cap="none">
                <a:solidFill>
                  <a:srgbClr val="A52A2A"/>
                </a:solidFill>
                <a:latin typeface="Consolas"/>
                <a:ea typeface="Consolas"/>
                <a:cs typeface="Consolas"/>
                <a:sym typeface="Consolas"/>
              </a:rPr>
              <a:t>" years old."</a:t>
            </a:r>
            <a:r>
              <a:rPr lang="en-US" sz="1760" b="0" i="0" u="none" strike="noStrike" cap="none">
                <a:solidFill>
                  <a:srgbClr val="000000"/>
                </a:solidFill>
                <a:latin typeface="Consolas"/>
                <a:ea typeface="Consolas"/>
                <a:cs typeface="Consolas"/>
                <a:sym typeface="Consolas"/>
              </a:rPr>
              <a:t>;</a:t>
            </a:r>
            <a:br>
              <a:rPr lang="en-US" sz="1760" b="0" i="0" u="none" strike="noStrike" cap="none">
                <a:solidFill>
                  <a:srgbClr val="000000"/>
                </a:solidFill>
                <a:latin typeface="Consolas"/>
                <a:ea typeface="Consolas"/>
                <a:cs typeface="Consolas"/>
                <a:sym typeface="Consolas"/>
              </a:rPr>
            </a:br>
            <a:r>
              <a:rPr lang="en-US" sz="1760" b="0" i="0" u="none" strike="noStrike" cap="none">
                <a:solidFill>
                  <a:srgbClr val="FF0000"/>
                </a:solidFill>
                <a:latin typeface="Consolas"/>
                <a:ea typeface="Consolas"/>
                <a:cs typeface="Consolas"/>
                <a:sym typeface="Consolas"/>
              </a:rPr>
              <a:t>?&gt;</a:t>
            </a:r>
          </a:p>
          <a:p>
            <a:pPr marL="0" marR="0" lvl="0" indent="0" algn="l" rtl="0">
              <a:lnSpc>
                <a:spcPct val="80000"/>
              </a:lnSpc>
              <a:spcBef>
                <a:spcPts val="352"/>
              </a:spcBef>
              <a:buClr>
                <a:schemeClr val="dk1"/>
              </a:buClr>
              <a:buSzPct val="25000"/>
              <a:buFont typeface="Arial"/>
              <a:buNone/>
            </a:pPr>
            <a:r>
              <a:rPr lang="en-US" sz="1760" b="0" i="0" u="none" strike="noStrike" cap="none">
                <a:solidFill>
                  <a:schemeClr val="dk1"/>
                </a:solidFill>
                <a:latin typeface="Calibri"/>
                <a:ea typeface="Calibri"/>
                <a:cs typeface="Calibri"/>
                <a:sym typeface="Calibri"/>
              </a:rPr>
              <a:t/>
            </a:r>
            <a:br>
              <a:rPr lang="en-US" sz="1760" b="0" i="0" u="none" strike="noStrike" cap="none">
                <a:solidFill>
                  <a:schemeClr val="dk1"/>
                </a:solidFill>
                <a:latin typeface="Calibri"/>
                <a:ea typeface="Calibri"/>
                <a:cs typeface="Calibri"/>
                <a:sym typeface="Calibri"/>
              </a:rPr>
            </a:br>
            <a:endParaRPr lang="en-US" sz="176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Loop Through an Associative Array</a:t>
            </a:r>
          </a:p>
        </p:txBody>
      </p:sp>
      <p:sp>
        <p:nvSpPr>
          <p:cNvPr id="220" name="Shape 220"/>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240" b="0" i="0" u="none" strike="noStrike" cap="none" dirty="0">
                <a:solidFill>
                  <a:srgbClr val="000000"/>
                </a:solidFill>
                <a:latin typeface="Verdana"/>
                <a:ea typeface="Verdana"/>
                <a:cs typeface="Verdana"/>
                <a:sym typeface="Verdana"/>
              </a:rPr>
              <a:t>To loop through and print all the values of an associative array, you could use a </a:t>
            </a:r>
            <a:r>
              <a:rPr lang="en-US" sz="2240" b="0" i="0" u="none" strike="noStrike" cap="none" dirty="0" err="1">
                <a:solidFill>
                  <a:srgbClr val="000000"/>
                </a:solidFill>
                <a:latin typeface="Verdana"/>
                <a:ea typeface="Verdana"/>
                <a:cs typeface="Verdana"/>
                <a:sym typeface="Verdana"/>
              </a:rPr>
              <a:t>foreach</a:t>
            </a:r>
            <a:r>
              <a:rPr lang="en-US" sz="2240" b="0" i="0" u="none" strike="noStrike" cap="none" dirty="0">
                <a:solidFill>
                  <a:srgbClr val="000000"/>
                </a:solidFill>
                <a:latin typeface="Verdana"/>
                <a:ea typeface="Verdana"/>
                <a:cs typeface="Verdana"/>
                <a:sym typeface="Verdana"/>
              </a:rPr>
              <a:t> loop, like this:</a:t>
            </a:r>
          </a:p>
          <a:p>
            <a:pPr marL="0" marR="0" lvl="0" indent="0" algn="l" rtl="0">
              <a:lnSpc>
                <a:spcPct val="80000"/>
              </a:lnSpc>
              <a:spcBef>
                <a:spcPts val="448"/>
              </a:spcBef>
              <a:spcAft>
                <a:spcPts val="0"/>
              </a:spcAft>
              <a:buClr>
                <a:schemeClr val="dk1"/>
              </a:buClr>
              <a:buSzPct val="25000"/>
              <a:buFont typeface="Arial"/>
              <a:buNone/>
            </a:pPr>
            <a:endParaRPr sz="2240" b="0"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80000"/>
              </a:lnSpc>
              <a:spcBef>
                <a:spcPts val="448"/>
              </a:spcBef>
              <a:spcAft>
                <a:spcPts val="0"/>
              </a:spcAft>
              <a:buClr>
                <a:schemeClr val="dk1"/>
              </a:buClr>
              <a:buSzPct val="25000"/>
              <a:buFont typeface="Arial"/>
              <a:buNone/>
            </a:pPr>
            <a:endParaRPr sz="2240" b="0"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80000"/>
              </a:lnSpc>
              <a:spcBef>
                <a:spcPts val="448"/>
              </a:spcBef>
              <a:spcAft>
                <a:spcPts val="0"/>
              </a:spcAft>
              <a:buClr>
                <a:srgbClr val="FF0000"/>
              </a:buClr>
              <a:buSzPct val="25000"/>
              <a:buFont typeface="Arial"/>
              <a:buNone/>
            </a:pPr>
            <a:r>
              <a:rPr lang="en-US" sz="2029" b="0" i="0" u="none" strike="noStrike" cap="none" dirty="0">
                <a:solidFill>
                  <a:srgbClr val="FF0000"/>
                </a:solidFill>
                <a:latin typeface="Consolas"/>
                <a:ea typeface="Consolas"/>
                <a:cs typeface="Consolas"/>
                <a:sym typeface="Consolas"/>
              </a:rPr>
              <a:t>&lt;?</a:t>
            </a:r>
            <a:r>
              <a:rPr lang="en-US" sz="2029" b="0" i="0" u="none" strike="noStrike" cap="none" dirty="0" err="1">
                <a:solidFill>
                  <a:srgbClr val="FF0000"/>
                </a:solidFill>
                <a:latin typeface="Consolas"/>
                <a:ea typeface="Consolas"/>
                <a:cs typeface="Consolas"/>
                <a:sym typeface="Consolas"/>
              </a:rPr>
              <a:t>php</a:t>
            </a:r>
            <a:r>
              <a:rPr lang="en-US" sz="2029" b="0" i="0" u="none" strike="noStrike" cap="none" dirty="0">
                <a:solidFill>
                  <a:srgbClr val="000000"/>
                </a:solidFill>
                <a:latin typeface="Consolas"/>
                <a:ea typeface="Consolas"/>
                <a:cs typeface="Consolas"/>
                <a:sym typeface="Consolas"/>
              </a:rPr>
              <a:t/>
            </a:r>
            <a:br>
              <a:rPr lang="en-US" sz="2029" b="0" i="0" u="none" strike="noStrike" cap="none" dirty="0">
                <a:solidFill>
                  <a:srgbClr val="000000"/>
                </a:solidFill>
                <a:latin typeface="Consolas"/>
                <a:ea typeface="Consolas"/>
                <a:cs typeface="Consolas"/>
                <a:sym typeface="Consolas"/>
              </a:rPr>
            </a:br>
            <a:r>
              <a:rPr lang="en-US" sz="2029" b="0" i="0" u="none" strike="noStrike" cap="none" dirty="0">
                <a:solidFill>
                  <a:srgbClr val="000000"/>
                </a:solidFill>
                <a:latin typeface="Consolas"/>
                <a:ea typeface="Consolas"/>
                <a:cs typeface="Consolas"/>
                <a:sym typeface="Consolas"/>
              </a:rPr>
              <a:t>$age = </a:t>
            </a:r>
            <a:r>
              <a:rPr lang="en-US" sz="2029" b="0" i="0" u="none" strike="noStrike" cap="none" dirty="0">
                <a:solidFill>
                  <a:srgbClr val="0000CD"/>
                </a:solidFill>
                <a:latin typeface="Consolas"/>
                <a:ea typeface="Consolas"/>
                <a:cs typeface="Consolas"/>
                <a:sym typeface="Consolas"/>
              </a:rPr>
              <a:t>array</a:t>
            </a:r>
            <a:r>
              <a:rPr lang="en-US" sz="2029" b="0" i="0" u="none" strike="noStrike" cap="none" dirty="0">
                <a:solidFill>
                  <a:srgbClr val="000000"/>
                </a:solidFill>
                <a:latin typeface="Consolas"/>
                <a:ea typeface="Consolas"/>
                <a:cs typeface="Consolas"/>
                <a:sym typeface="Consolas"/>
              </a:rPr>
              <a:t>(</a:t>
            </a:r>
            <a:r>
              <a:rPr lang="en-US" sz="2029" b="0" i="0" u="none" strike="noStrike" cap="none" dirty="0">
                <a:solidFill>
                  <a:srgbClr val="A52A2A"/>
                </a:solidFill>
                <a:latin typeface="Consolas"/>
                <a:ea typeface="Consolas"/>
                <a:cs typeface="Consolas"/>
                <a:sym typeface="Consolas"/>
              </a:rPr>
              <a:t>"Peter"</a:t>
            </a:r>
            <a:r>
              <a:rPr lang="en-US" sz="2029" b="0" i="0" u="none" strike="noStrike" cap="none" dirty="0">
                <a:solidFill>
                  <a:srgbClr val="000000"/>
                </a:solidFill>
                <a:latin typeface="Consolas"/>
                <a:ea typeface="Consolas"/>
                <a:cs typeface="Consolas"/>
                <a:sym typeface="Consolas"/>
              </a:rPr>
              <a:t>=&gt;</a:t>
            </a:r>
            <a:r>
              <a:rPr lang="en-US" sz="2029" b="0" i="0" u="none" strike="noStrike" cap="none" dirty="0">
                <a:solidFill>
                  <a:srgbClr val="A52A2A"/>
                </a:solidFill>
                <a:latin typeface="Consolas"/>
                <a:ea typeface="Consolas"/>
                <a:cs typeface="Consolas"/>
                <a:sym typeface="Consolas"/>
              </a:rPr>
              <a:t>"35"</a:t>
            </a: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A52A2A"/>
                </a:solidFill>
                <a:latin typeface="Consolas"/>
                <a:ea typeface="Consolas"/>
                <a:cs typeface="Consolas"/>
                <a:sym typeface="Consolas"/>
              </a:rPr>
              <a:t>"Ben"</a:t>
            </a:r>
            <a:r>
              <a:rPr lang="en-US" sz="2029" b="0" i="0" u="none" strike="noStrike" cap="none" dirty="0">
                <a:solidFill>
                  <a:srgbClr val="000000"/>
                </a:solidFill>
                <a:latin typeface="Consolas"/>
                <a:ea typeface="Consolas"/>
                <a:cs typeface="Consolas"/>
                <a:sym typeface="Consolas"/>
              </a:rPr>
              <a:t>=&gt;</a:t>
            </a:r>
            <a:r>
              <a:rPr lang="en-US" sz="2029" b="0" i="0" u="none" strike="noStrike" cap="none" dirty="0">
                <a:solidFill>
                  <a:srgbClr val="A52A2A"/>
                </a:solidFill>
                <a:latin typeface="Consolas"/>
                <a:ea typeface="Consolas"/>
                <a:cs typeface="Consolas"/>
                <a:sym typeface="Consolas"/>
              </a:rPr>
              <a:t>"37"</a:t>
            </a: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A52A2A"/>
                </a:solidFill>
                <a:latin typeface="Consolas"/>
                <a:ea typeface="Consolas"/>
                <a:cs typeface="Consolas"/>
                <a:sym typeface="Consolas"/>
              </a:rPr>
              <a:t>"Joe"</a:t>
            </a:r>
            <a:r>
              <a:rPr lang="en-US" sz="2029" b="0" i="0" u="none" strike="noStrike" cap="none" dirty="0">
                <a:solidFill>
                  <a:srgbClr val="000000"/>
                </a:solidFill>
                <a:latin typeface="Consolas"/>
                <a:ea typeface="Consolas"/>
                <a:cs typeface="Consolas"/>
                <a:sym typeface="Consolas"/>
              </a:rPr>
              <a:t>=&gt;</a:t>
            </a:r>
            <a:r>
              <a:rPr lang="en-US" sz="2029" b="0" i="0" u="none" strike="noStrike" cap="none" dirty="0">
                <a:solidFill>
                  <a:srgbClr val="A52A2A"/>
                </a:solidFill>
                <a:latin typeface="Consolas"/>
                <a:ea typeface="Consolas"/>
                <a:cs typeface="Consolas"/>
                <a:sym typeface="Consolas"/>
              </a:rPr>
              <a:t>"43"</a:t>
            </a:r>
            <a:r>
              <a:rPr lang="en-US" sz="2029" b="0" i="0" u="none" strike="noStrike" cap="none" dirty="0">
                <a:solidFill>
                  <a:srgbClr val="000000"/>
                </a:solidFill>
                <a:latin typeface="Consolas"/>
                <a:ea typeface="Consolas"/>
                <a:cs typeface="Consolas"/>
                <a:sym typeface="Consolas"/>
              </a:rPr>
              <a:t>);</a:t>
            </a:r>
            <a:br>
              <a:rPr lang="en-US" sz="2029" b="0" i="0" u="none" strike="noStrike" cap="none" dirty="0">
                <a:solidFill>
                  <a:srgbClr val="000000"/>
                </a:solidFill>
                <a:latin typeface="Consolas"/>
                <a:ea typeface="Consolas"/>
                <a:cs typeface="Consolas"/>
                <a:sym typeface="Consolas"/>
              </a:rPr>
            </a:br>
            <a:r>
              <a:rPr lang="en-US" sz="2029" b="0" i="0" u="none" strike="noStrike" cap="none" dirty="0">
                <a:solidFill>
                  <a:srgbClr val="000000"/>
                </a:solidFill>
                <a:latin typeface="Consolas"/>
                <a:ea typeface="Consolas"/>
                <a:cs typeface="Consolas"/>
                <a:sym typeface="Consolas"/>
              </a:rPr>
              <a:t/>
            </a:r>
            <a:br>
              <a:rPr lang="en-US" sz="2029" b="0" i="0" u="none" strike="noStrike" cap="none" dirty="0">
                <a:solidFill>
                  <a:srgbClr val="000000"/>
                </a:solidFill>
                <a:latin typeface="Consolas"/>
                <a:ea typeface="Consolas"/>
                <a:cs typeface="Consolas"/>
                <a:sym typeface="Consolas"/>
              </a:rPr>
            </a:br>
            <a:r>
              <a:rPr lang="en-US" sz="2029" b="0" i="0" u="none" strike="noStrike" cap="none" dirty="0" err="1">
                <a:solidFill>
                  <a:srgbClr val="0000CD"/>
                </a:solidFill>
                <a:latin typeface="Consolas"/>
                <a:ea typeface="Consolas"/>
                <a:cs typeface="Consolas"/>
                <a:sym typeface="Consolas"/>
              </a:rPr>
              <a:t>foreach</a:t>
            </a:r>
            <a:r>
              <a:rPr lang="en-US" sz="2029" b="0" i="0" u="none" strike="noStrike" cap="none" dirty="0">
                <a:solidFill>
                  <a:srgbClr val="000000"/>
                </a:solidFill>
                <a:latin typeface="Consolas"/>
                <a:ea typeface="Consolas"/>
                <a:cs typeface="Consolas"/>
                <a:sym typeface="Consolas"/>
              </a:rPr>
              <a:t>($age </a:t>
            </a:r>
            <a:r>
              <a:rPr lang="en-US" sz="2029" b="0" i="0" u="none" strike="noStrike" cap="none" dirty="0">
                <a:solidFill>
                  <a:srgbClr val="0000CD"/>
                </a:solidFill>
                <a:latin typeface="Consolas"/>
                <a:ea typeface="Consolas"/>
                <a:cs typeface="Consolas"/>
                <a:sym typeface="Consolas"/>
              </a:rPr>
              <a:t>as</a:t>
            </a:r>
            <a:r>
              <a:rPr lang="en-US" sz="2029" b="0" i="0" u="none" strike="noStrike" cap="none" dirty="0">
                <a:solidFill>
                  <a:srgbClr val="000000"/>
                </a:solidFill>
                <a:latin typeface="Consolas"/>
                <a:ea typeface="Consolas"/>
                <a:cs typeface="Consolas"/>
                <a:sym typeface="Consolas"/>
              </a:rPr>
              <a:t> $x =&gt; $</a:t>
            </a:r>
            <a:r>
              <a:rPr lang="en-US" sz="2029" b="0" i="0" u="none" strike="noStrike" cap="none" dirty="0" err="1">
                <a:solidFill>
                  <a:srgbClr val="000000"/>
                </a:solidFill>
                <a:latin typeface="Consolas"/>
                <a:ea typeface="Consolas"/>
                <a:cs typeface="Consolas"/>
                <a:sym typeface="Consolas"/>
              </a:rPr>
              <a:t>x_value</a:t>
            </a:r>
            <a:r>
              <a:rPr lang="en-US" sz="2029" b="0" i="0" u="none" strike="noStrike" cap="none" dirty="0">
                <a:solidFill>
                  <a:srgbClr val="000000"/>
                </a:solidFill>
                <a:latin typeface="Consolas"/>
                <a:ea typeface="Consolas"/>
                <a:cs typeface="Consolas"/>
                <a:sym typeface="Consolas"/>
              </a:rPr>
              <a:t>) {</a:t>
            </a:r>
            <a:br>
              <a:rPr lang="en-US" sz="2029" b="0" i="0" u="none" strike="noStrike" cap="none" dirty="0">
                <a:solidFill>
                  <a:srgbClr val="000000"/>
                </a:solidFill>
                <a:latin typeface="Consolas"/>
                <a:ea typeface="Consolas"/>
                <a:cs typeface="Consolas"/>
                <a:sym typeface="Consolas"/>
              </a:rPr>
            </a:b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0000CD"/>
                </a:solidFill>
                <a:latin typeface="Consolas"/>
                <a:ea typeface="Consolas"/>
                <a:cs typeface="Consolas"/>
                <a:sym typeface="Consolas"/>
              </a:rPr>
              <a:t>echo</a:t>
            </a: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A52A2A"/>
                </a:solidFill>
                <a:latin typeface="Consolas"/>
                <a:ea typeface="Consolas"/>
                <a:cs typeface="Consolas"/>
                <a:sym typeface="Consolas"/>
              </a:rPr>
              <a:t>"Key="</a:t>
            </a:r>
            <a:r>
              <a:rPr lang="en-US" sz="2029" b="0" i="0" u="none" strike="noStrike" cap="none" dirty="0">
                <a:solidFill>
                  <a:srgbClr val="000000"/>
                </a:solidFill>
                <a:latin typeface="Consolas"/>
                <a:ea typeface="Consolas"/>
                <a:cs typeface="Consolas"/>
                <a:sym typeface="Consolas"/>
              </a:rPr>
              <a:t> . $x . </a:t>
            </a:r>
            <a:r>
              <a:rPr lang="en-US" sz="2029" b="0" i="0" u="none" strike="noStrike" cap="none" dirty="0">
                <a:solidFill>
                  <a:srgbClr val="A52A2A"/>
                </a:solidFill>
                <a:latin typeface="Consolas"/>
                <a:ea typeface="Consolas"/>
                <a:cs typeface="Consolas"/>
                <a:sym typeface="Consolas"/>
              </a:rPr>
              <a:t>", Value="</a:t>
            </a:r>
            <a:r>
              <a:rPr lang="en-US" sz="2029" b="0" i="0" u="none" strike="noStrike" cap="none" dirty="0">
                <a:solidFill>
                  <a:srgbClr val="000000"/>
                </a:solidFill>
                <a:latin typeface="Consolas"/>
                <a:ea typeface="Consolas"/>
                <a:cs typeface="Consolas"/>
                <a:sym typeface="Consolas"/>
              </a:rPr>
              <a:t> . $</a:t>
            </a:r>
            <a:r>
              <a:rPr lang="en-US" sz="2029" b="0" i="0" u="none" strike="noStrike" cap="none" dirty="0" err="1">
                <a:solidFill>
                  <a:srgbClr val="000000"/>
                </a:solidFill>
                <a:latin typeface="Consolas"/>
                <a:ea typeface="Consolas"/>
                <a:cs typeface="Consolas"/>
                <a:sym typeface="Consolas"/>
              </a:rPr>
              <a:t>x_value</a:t>
            </a:r>
            <a:r>
              <a:rPr lang="en-US" sz="2029" b="0" i="0" u="none" strike="noStrike" cap="none" dirty="0">
                <a:solidFill>
                  <a:srgbClr val="000000"/>
                </a:solidFill>
                <a:latin typeface="Consolas"/>
                <a:ea typeface="Consolas"/>
                <a:cs typeface="Consolas"/>
                <a:sym typeface="Consolas"/>
              </a:rPr>
              <a:t>;</a:t>
            </a:r>
            <a:br>
              <a:rPr lang="en-US" sz="2029" b="0" i="0" u="none" strike="noStrike" cap="none" dirty="0">
                <a:solidFill>
                  <a:srgbClr val="000000"/>
                </a:solidFill>
                <a:latin typeface="Consolas"/>
                <a:ea typeface="Consolas"/>
                <a:cs typeface="Consolas"/>
                <a:sym typeface="Consolas"/>
              </a:rPr>
            </a:b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0000CD"/>
                </a:solidFill>
                <a:latin typeface="Consolas"/>
                <a:ea typeface="Consolas"/>
                <a:cs typeface="Consolas"/>
                <a:sym typeface="Consolas"/>
              </a:rPr>
              <a:t>echo</a:t>
            </a:r>
            <a:r>
              <a:rPr lang="en-US" sz="2029" b="0" i="0" u="none" strike="noStrike" cap="none" dirty="0">
                <a:solidFill>
                  <a:srgbClr val="000000"/>
                </a:solidFill>
                <a:latin typeface="Consolas"/>
                <a:ea typeface="Consolas"/>
                <a:cs typeface="Consolas"/>
                <a:sym typeface="Consolas"/>
              </a:rPr>
              <a:t> </a:t>
            </a:r>
            <a:r>
              <a:rPr lang="en-US" sz="2029" b="0" i="0" u="none" strike="noStrike" cap="none" dirty="0">
                <a:solidFill>
                  <a:srgbClr val="A52A2A"/>
                </a:solidFill>
                <a:latin typeface="Consolas"/>
                <a:ea typeface="Consolas"/>
                <a:cs typeface="Consolas"/>
                <a:sym typeface="Consolas"/>
              </a:rPr>
              <a:t>"&lt;</a:t>
            </a:r>
            <a:r>
              <a:rPr lang="en-US" sz="2029" b="0" i="0" u="none" strike="noStrike" cap="none" dirty="0" err="1">
                <a:solidFill>
                  <a:srgbClr val="A52A2A"/>
                </a:solidFill>
                <a:latin typeface="Consolas"/>
                <a:ea typeface="Consolas"/>
                <a:cs typeface="Consolas"/>
                <a:sym typeface="Consolas"/>
              </a:rPr>
              <a:t>br</a:t>
            </a:r>
            <a:r>
              <a:rPr lang="en-US" sz="2029" b="0" i="0" u="none" strike="noStrike" cap="none" dirty="0">
                <a:solidFill>
                  <a:srgbClr val="A52A2A"/>
                </a:solidFill>
                <a:latin typeface="Consolas"/>
                <a:ea typeface="Consolas"/>
                <a:cs typeface="Consolas"/>
                <a:sym typeface="Consolas"/>
              </a:rPr>
              <a:t>&gt;"</a:t>
            </a:r>
            <a:r>
              <a:rPr lang="en-US" sz="2029" b="0" i="0" u="none" strike="noStrike" cap="none" dirty="0">
                <a:solidFill>
                  <a:srgbClr val="000000"/>
                </a:solidFill>
                <a:latin typeface="Consolas"/>
                <a:ea typeface="Consolas"/>
                <a:cs typeface="Consolas"/>
                <a:sym typeface="Consolas"/>
              </a:rPr>
              <a:t>;</a:t>
            </a:r>
            <a:br>
              <a:rPr lang="en-US" sz="2029" b="0" i="0" u="none" strike="noStrike" cap="none" dirty="0">
                <a:solidFill>
                  <a:srgbClr val="000000"/>
                </a:solidFill>
                <a:latin typeface="Consolas"/>
                <a:ea typeface="Consolas"/>
                <a:cs typeface="Consolas"/>
                <a:sym typeface="Consolas"/>
              </a:rPr>
            </a:br>
            <a:r>
              <a:rPr lang="en-US" sz="2029" b="0" i="0" u="none" strike="noStrike" cap="none" dirty="0">
                <a:solidFill>
                  <a:srgbClr val="000000"/>
                </a:solidFill>
                <a:latin typeface="Consolas"/>
                <a:ea typeface="Consolas"/>
                <a:cs typeface="Consolas"/>
                <a:sym typeface="Consolas"/>
              </a:rPr>
              <a:t>}</a:t>
            </a:r>
            <a:r>
              <a:rPr lang="en-US" sz="2240" b="0" i="0" u="none" strike="noStrike" cap="none" dirty="0">
                <a:solidFill>
                  <a:srgbClr val="000000"/>
                </a:solidFill>
                <a:latin typeface="Consolas"/>
                <a:ea typeface="Consolas"/>
                <a:cs typeface="Consolas"/>
                <a:sym typeface="Consolas"/>
              </a:rPr>
              <a:t/>
            </a:r>
            <a:br>
              <a:rPr lang="en-US" sz="2240" b="0" i="0" u="none" strike="noStrike" cap="none" dirty="0">
                <a:solidFill>
                  <a:srgbClr val="000000"/>
                </a:solidFill>
                <a:latin typeface="Consolas"/>
                <a:ea typeface="Consolas"/>
                <a:cs typeface="Consolas"/>
                <a:sym typeface="Consolas"/>
              </a:rPr>
            </a:br>
            <a:r>
              <a:rPr lang="en-US" sz="2240" b="0" i="0" u="none" strike="noStrike" cap="none" dirty="0">
                <a:solidFill>
                  <a:srgbClr val="FF0000"/>
                </a:solidFill>
                <a:latin typeface="Consolas"/>
                <a:ea typeface="Consolas"/>
                <a:cs typeface="Consolas"/>
                <a:sym typeface="Consolas"/>
              </a:rPr>
              <a:t>?&gt;</a:t>
            </a:r>
          </a:p>
          <a:p>
            <a:pPr marL="0" marR="0" lvl="0" indent="0" algn="l" rtl="0">
              <a:lnSpc>
                <a:spcPct val="80000"/>
              </a:lnSpc>
              <a:spcBef>
                <a:spcPts val="448"/>
              </a:spcBef>
              <a:buClr>
                <a:schemeClr val="dk1"/>
              </a:buClr>
              <a:buSzPct val="25000"/>
              <a:buFont typeface="Arial"/>
              <a:buNone/>
            </a:pPr>
            <a:r>
              <a:rPr lang="en-US" sz="2240" b="0" i="0" u="none" strike="noStrike" cap="none" dirty="0">
                <a:solidFill>
                  <a:schemeClr val="dk1"/>
                </a:solidFill>
                <a:latin typeface="Calibri"/>
                <a:ea typeface="Calibri"/>
                <a:cs typeface="Calibri"/>
                <a:sym typeface="Calibri"/>
              </a:rPr>
              <a:t/>
            </a:r>
            <a:br>
              <a:rPr lang="en-US" sz="2240" b="0" i="0" u="none" strike="noStrike" cap="none" dirty="0">
                <a:solidFill>
                  <a:schemeClr val="dk1"/>
                </a:solidFill>
                <a:latin typeface="Calibri"/>
                <a:ea typeface="Calibri"/>
                <a:cs typeface="Calibri"/>
                <a:sym typeface="Calibri"/>
              </a:rPr>
            </a:br>
            <a:endParaRPr lang="en-US" sz="224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a:t>
            </a:r>
          </a:p>
        </p:txBody>
      </p:sp>
      <p:sp>
        <p:nvSpPr>
          <p:cNvPr id="226" name="Shape 226"/>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In this exercise, use the list of cities in Arrays as listed below. Here's the list, it include countries as well as cities:</a:t>
            </a:r>
          </a:p>
          <a:p>
            <a:pPr marL="0" marR="0" lvl="0" indent="0" algn="l" rtl="0">
              <a:spcBef>
                <a:spcPts val="480"/>
              </a:spcBef>
              <a:spcAft>
                <a:spcPts val="0"/>
              </a:spcAft>
              <a:buClr>
                <a:srgbClr val="FF0000"/>
              </a:buClr>
              <a:buSzPct val="25000"/>
              <a:buFont typeface="Arial"/>
              <a:buNone/>
            </a:pPr>
            <a:r>
              <a:rPr lang="en-US" sz="2400" b="0" i="1" u="none" strike="noStrike" cap="none">
                <a:solidFill>
                  <a:srgbClr val="FF0000"/>
                </a:solidFill>
                <a:latin typeface="Calibri"/>
                <a:ea typeface="Calibri"/>
                <a:cs typeface="Calibri"/>
                <a:sym typeface="Calibri"/>
              </a:rPr>
              <a:t>Tokyo, Japan; Mexico City, Mexico; New York City, USA; Mumbai, India; Seoul, Korea; Shanghai, China; Lagos, Nigeria; Buenos Aires, Argentina; Cairo, Egypt; London, England.</a:t>
            </a:r>
          </a:p>
          <a:p>
            <a:pPr marL="342900" marR="0" lvl="0" indent="-342900" algn="l" rtl="0">
              <a:spcBef>
                <a:spcPts val="48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create an associative array, using the countries as keys, the cities as values. Create a form for the user, with the instructions Please choose a city:</a:t>
            </a:r>
          </a:p>
          <a:p>
            <a:pPr marL="342900" marR="0" lvl="0" indent="-342900" algn="l" rtl="0">
              <a:spcBef>
                <a:spcPts val="48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Follow this request with a select field for the 10 cities, with the options created by looping through the array.</a:t>
            </a:r>
          </a:p>
          <a:p>
            <a:pPr marL="0" marR="0" lvl="0" indent="0" algn="l" rtl="0">
              <a:spcBef>
                <a:spcPts val="480"/>
              </a:spcBef>
              <a:buClr>
                <a:schemeClr val="dk1"/>
              </a:buClr>
              <a:buSzPct val="25000"/>
              <a:buFont typeface="Arial"/>
              <a:buNone/>
            </a:pPr>
            <a:endParaRPr sz="2400" b="0" i="1"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 Solution</a:t>
            </a:r>
          </a:p>
        </p:txBody>
      </p:sp>
      <p:sp>
        <p:nvSpPr>
          <p:cNvPr id="232" name="Shape 232"/>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1" i="0" u="none" strike="noStrike" cap="none">
                <a:solidFill>
                  <a:schemeClr val="dk1"/>
                </a:solidFill>
                <a:latin typeface="Calibri"/>
                <a:ea typeface="Calibri"/>
                <a:cs typeface="Calibri"/>
                <a:sym typeface="Calibri"/>
              </a:rPr>
              <a:t>&lt;?php</a:t>
            </a:r>
          </a:p>
          <a:p>
            <a:pPr marL="0" marR="0" lvl="0" indent="0" algn="l" rtl="0">
              <a:spcBef>
                <a:spcPts val="360"/>
              </a:spcBef>
              <a:spcAft>
                <a:spcPts val="0"/>
              </a:spcAft>
              <a:buClr>
                <a:schemeClr val="dk1"/>
              </a:buClr>
              <a:buSzPct val="25000"/>
              <a:buFont typeface="Arial"/>
              <a:buNone/>
            </a:pPr>
            <a:r>
              <a:rPr lang="en-US" sz="1800" b="0" i="1" u="none" strike="noStrike" cap="none">
                <a:solidFill>
                  <a:schemeClr val="dk1"/>
                </a:solidFill>
                <a:latin typeface="Calibri"/>
                <a:ea typeface="Calibri"/>
                <a:cs typeface="Calibri"/>
                <a:sym typeface="Calibri"/>
              </a:rPr>
              <a:t>//Create associative array with countries as keys, cities as values.</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$cities=array (</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"Japan" =&gt; "Tokyo",</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"Mexico" =&gt; "Mexico City",</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"USA" =&gt; "New York City",</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"India" =&gt; "Mumbai",</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"Korea" =&gt; "Seoul",</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"China" =&gt; "Shanghai",</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"Nigeria" =&gt; "Lagos",</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"Argentina" =&gt; "Buenos Aires",</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"Egypt" =&gt; "Cairo",</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"UK" =&gt; "London"</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a:t>
            </a:r>
          </a:p>
          <a:p>
            <a:pPr marL="0" marR="0" lvl="0" indent="0" algn="l" rtl="0">
              <a:spcBef>
                <a:spcPts val="360"/>
              </a:spcBef>
              <a:spcAft>
                <a:spcPts val="0"/>
              </a:spcAft>
              <a:buClr>
                <a:schemeClr val="dk1"/>
              </a:buClr>
              <a:buSzPct val="25000"/>
              <a:buFont typeface="Arial"/>
              <a:buNone/>
            </a:pPr>
            <a:r>
              <a:rPr lang="en-US" sz="1800" b="1" i="0" u="none" strike="noStrike" cap="none">
                <a:solidFill>
                  <a:schemeClr val="dk1"/>
                </a:solidFill>
                <a:latin typeface="Calibri"/>
                <a:ea typeface="Calibri"/>
                <a:cs typeface="Calibri"/>
                <a:sym typeface="Calibri"/>
              </a:rPr>
              <a:t>?&gt;</a:t>
            </a:r>
          </a:p>
          <a:p>
            <a:pPr marL="0" marR="0" lvl="0" indent="0" algn="l" rtl="0">
              <a:spcBef>
                <a:spcPts val="360"/>
              </a:spcBef>
              <a:buClr>
                <a:schemeClr val="dk1"/>
              </a:buClr>
              <a:buSzPct val="25000"/>
              <a:buFont typeface="Arial"/>
              <a:buNone/>
            </a:pPr>
            <a:r>
              <a:rPr lang="en-US" sz="1800" b="0" i="0" u="none" strike="noStrike" cap="none">
                <a:solidFill>
                  <a:schemeClr val="dk1"/>
                </a:solidFill>
                <a:latin typeface="Calibri"/>
                <a:ea typeface="Calibri"/>
                <a:cs typeface="Calibri"/>
                <a:sym typeface="Calibri"/>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 Solution</a:t>
            </a:r>
          </a:p>
        </p:txBody>
      </p:sp>
      <p:sp>
        <p:nvSpPr>
          <p:cNvPr id="238" name="Shape 238"/>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&lt;form method="post" action=""&gt;</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&lt;p&gt;Please choose a city:&lt;/p&gt;</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&lt;select name="city"&gt;</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 </a:t>
            </a:r>
          </a:p>
          <a:p>
            <a:pPr marL="0" marR="0" lvl="0" indent="0" algn="l" rtl="0">
              <a:spcBef>
                <a:spcPts val="360"/>
              </a:spcBef>
              <a:spcAft>
                <a:spcPts val="0"/>
              </a:spcAft>
              <a:buClr>
                <a:schemeClr val="dk1"/>
              </a:buClr>
              <a:buSzPct val="25000"/>
              <a:buFont typeface="Arial"/>
              <a:buNone/>
            </a:pPr>
            <a:r>
              <a:rPr lang="en-US" sz="1800" b="1" i="0" u="none" strike="noStrike" cap="none">
                <a:solidFill>
                  <a:schemeClr val="dk1"/>
                </a:solidFill>
                <a:latin typeface="Calibri"/>
                <a:ea typeface="Calibri"/>
                <a:cs typeface="Calibri"/>
                <a:sym typeface="Calibri"/>
              </a:rPr>
              <a:t>&lt;?php</a:t>
            </a:r>
          </a:p>
          <a:p>
            <a:pPr marL="0" marR="0" lvl="0" indent="0" algn="l" rtl="0">
              <a:spcBef>
                <a:spcPts val="360"/>
              </a:spcBef>
              <a:spcAft>
                <a:spcPts val="0"/>
              </a:spcAft>
              <a:buClr>
                <a:schemeClr val="dk1"/>
              </a:buClr>
              <a:buSzPct val="25000"/>
              <a:buFont typeface="Arial"/>
              <a:buNone/>
            </a:pPr>
            <a:r>
              <a:rPr lang="en-US" sz="1800" b="0" i="1" u="none" strike="noStrike" cap="none">
                <a:solidFill>
                  <a:schemeClr val="dk1"/>
                </a:solidFill>
                <a:latin typeface="Calibri"/>
                <a:ea typeface="Calibri"/>
                <a:cs typeface="Calibri"/>
                <a:sym typeface="Calibri"/>
              </a:rPr>
              <a:t>//Use array to create options for select field.</a:t>
            </a:r>
          </a:p>
          <a:p>
            <a:pPr marL="0" marR="0" lvl="0" indent="0" algn="l" rtl="0">
              <a:spcBef>
                <a:spcPts val="360"/>
              </a:spcBef>
              <a:spcAft>
                <a:spcPts val="0"/>
              </a:spcAft>
              <a:buClr>
                <a:schemeClr val="dk1"/>
              </a:buClr>
              <a:buSzPct val="25000"/>
              <a:buFont typeface="Arial"/>
              <a:buNone/>
            </a:pPr>
            <a:r>
              <a:rPr lang="en-US" sz="1800" b="0" i="1" u="none" strike="noStrike" cap="none">
                <a:solidFill>
                  <a:schemeClr val="dk1"/>
                </a:solidFill>
                <a:latin typeface="Calibri"/>
                <a:ea typeface="Calibri"/>
                <a:cs typeface="Calibri"/>
                <a:sym typeface="Calibri"/>
              </a:rPr>
              <a:t>//Be sure to escape the quotes and include a line feed. </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foreach($cities as $c){</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echo "&lt;option value=</a:t>
            </a:r>
            <a:r>
              <a:rPr lang="en-US" sz="1800" b="1" i="0" u="none" strike="noStrike" cap="none">
                <a:solidFill>
                  <a:schemeClr val="dk1"/>
                </a:solidFill>
                <a:latin typeface="Calibri"/>
                <a:ea typeface="Calibri"/>
                <a:cs typeface="Calibri"/>
                <a:sym typeface="Calibri"/>
              </a:rPr>
              <a:t>\"$c\"</a:t>
            </a:r>
            <a:r>
              <a:rPr lang="en-US" sz="1800" b="0" i="0" u="none" strike="noStrike" cap="none">
                <a:solidFill>
                  <a:schemeClr val="dk1"/>
                </a:solidFill>
                <a:latin typeface="Calibri"/>
                <a:ea typeface="Calibri"/>
                <a:cs typeface="Calibri"/>
                <a:sym typeface="Calibri"/>
              </a:rPr>
              <a:t>&gt;</a:t>
            </a:r>
            <a:r>
              <a:rPr lang="en-US" sz="1800" b="1" i="0" u="none" strike="noStrike" cap="none">
                <a:solidFill>
                  <a:schemeClr val="dk1"/>
                </a:solidFill>
                <a:latin typeface="Calibri"/>
                <a:ea typeface="Calibri"/>
                <a:cs typeface="Calibri"/>
                <a:sym typeface="Calibri"/>
              </a:rPr>
              <a:t>$c</a:t>
            </a:r>
            <a:r>
              <a:rPr lang="en-US" sz="1800" b="0" i="0" u="none" strike="noStrike" cap="none">
                <a:solidFill>
                  <a:schemeClr val="dk1"/>
                </a:solidFill>
                <a:latin typeface="Calibri"/>
                <a:ea typeface="Calibri"/>
                <a:cs typeface="Calibri"/>
                <a:sym typeface="Calibri"/>
              </a:rPr>
              <a:t>&lt;/option&gt;</a:t>
            </a:r>
            <a:r>
              <a:rPr lang="en-US" sz="1800" b="1" i="0" u="none" strike="noStrike" cap="none">
                <a:solidFill>
                  <a:schemeClr val="dk1"/>
                </a:solidFill>
                <a:latin typeface="Calibri"/>
                <a:ea typeface="Calibri"/>
                <a:cs typeface="Calibri"/>
                <a:sym typeface="Calibri"/>
              </a:rPr>
              <a:t>\n</a:t>
            </a:r>
            <a:r>
              <a:rPr lang="en-US" sz="1800" b="0" i="0" u="none" strike="noStrike" cap="none">
                <a:solidFill>
                  <a:schemeClr val="dk1"/>
                </a:solidFill>
                <a:latin typeface="Calibri"/>
                <a:ea typeface="Calibri"/>
                <a:cs typeface="Calibri"/>
                <a:sym typeface="Calibri"/>
              </a:rPr>
              <a:t>";</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a:t>
            </a:r>
          </a:p>
          <a:p>
            <a:pPr marL="0" marR="0" lvl="0" indent="0" algn="l" rtl="0">
              <a:spcBef>
                <a:spcPts val="360"/>
              </a:spcBef>
              <a:spcAft>
                <a:spcPts val="0"/>
              </a:spcAft>
              <a:buClr>
                <a:schemeClr val="dk1"/>
              </a:buClr>
              <a:buSzPct val="25000"/>
              <a:buFont typeface="Arial"/>
              <a:buNone/>
            </a:pPr>
            <a:r>
              <a:rPr lang="en-US" sz="1800" b="1" i="0" u="none" strike="noStrike" cap="none">
                <a:solidFill>
                  <a:schemeClr val="dk1"/>
                </a:solidFill>
                <a:latin typeface="Calibri"/>
                <a:ea typeface="Calibri"/>
                <a:cs typeface="Calibri"/>
                <a:sym typeface="Calibri"/>
              </a:rPr>
              <a:t>?&gt;</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 </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&lt;/select&gt; </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&lt;/form&gt;</a:t>
            </a:r>
          </a:p>
          <a:p>
            <a:pPr marL="0" marR="0" lvl="0" indent="0" algn="l" rtl="0">
              <a:spcBef>
                <a:spcPts val="360"/>
              </a:spcBef>
              <a:buClr>
                <a:schemeClr val="dk1"/>
              </a:buClr>
              <a:buSzPct val="25000"/>
              <a:buFont typeface="Arial"/>
              <a:buNone/>
            </a:pPr>
            <a:endParaRPr sz="1800" b="0" i="1"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 Multidimensional Arrays</a:t>
            </a:r>
          </a:p>
        </p:txBody>
      </p:sp>
      <p:sp>
        <p:nvSpPr>
          <p:cNvPr id="244" name="Shape 244"/>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US" sz="2000" b="0" i="0" u="none" strike="noStrike" cap="none">
                <a:solidFill>
                  <a:srgbClr val="000000"/>
                </a:solidFill>
                <a:latin typeface="Verdana"/>
                <a:ea typeface="Verdana"/>
                <a:cs typeface="Verdana"/>
                <a:sym typeface="Verdana"/>
              </a:rPr>
              <a:t>A multidimensional array is an array containing one or more arrays.</a:t>
            </a:r>
          </a:p>
          <a:p>
            <a:pPr marL="0" marR="0" lvl="0" indent="0" algn="l" rtl="0">
              <a:lnSpc>
                <a:spcPct val="80000"/>
              </a:lnSpc>
              <a:spcBef>
                <a:spcPts val="400"/>
              </a:spcBef>
              <a:spcAft>
                <a:spcPts val="0"/>
              </a:spcAft>
              <a:buClr>
                <a:schemeClr val="dk1"/>
              </a:buClr>
              <a:buSzPct val="25000"/>
              <a:buFont typeface="Arial"/>
              <a:buNone/>
            </a:pPr>
            <a:endParaRPr sz="2000" b="0" i="0" u="none" strike="noStrike" cap="none">
              <a:solidFill>
                <a:srgbClr val="000000"/>
              </a:solidFill>
              <a:latin typeface="Verdana"/>
              <a:ea typeface="Verdana"/>
              <a:cs typeface="Verdana"/>
              <a:sym typeface="Verdana"/>
            </a:endParaRPr>
          </a:p>
          <a:p>
            <a:pPr marL="0" marR="0" lvl="0" indent="0" algn="l" rtl="0">
              <a:lnSpc>
                <a:spcPct val="80000"/>
              </a:lnSpc>
              <a:spcBef>
                <a:spcPts val="400"/>
              </a:spcBef>
              <a:spcAft>
                <a:spcPts val="0"/>
              </a:spcAft>
              <a:buClr>
                <a:srgbClr val="000000"/>
              </a:buClr>
              <a:buSzPct val="25000"/>
              <a:buFont typeface="Arial"/>
              <a:buNone/>
            </a:pPr>
            <a:r>
              <a:rPr lang="en-US" sz="2000" b="0" i="0" u="none" strike="noStrike" cap="none">
                <a:solidFill>
                  <a:srgbClr val="000000"/>
                </a:solidFill>
                <a:latin typeface="Verdana"/>
                <a:ea typeface="Verdana"/>
                <a:cs typeface="Verdana"/>
                <a:sym typeface="Verdana"/>
              </a:rPr>
              <a:t>PHP understands multidimensional arrays that are two, three, four, five, or more levels deep. However, arrays more than three levels deep are hard to manage for most people.</a:t>
            </a:r>
          </a:p>
          <a:p>
            <a:pPr marL="0" marR="0" lvl="0" indent="0" algn="l" rtl="0">
              <a:lnSpc>
                <a:spcPct val="80000"/>
              </a:lnSpc>
              <a:spcBef>
                <a:spcPts val="400"/>
              </a:spcBef>
              <a:spcAft>
                <a:spcPts val="0"/>
              </a:spcAft>
              <a:buClr>
                <a:schemeClr val="dk1"/>
              </a:buClr>
              <a:buSzPct val="25000"/>
              <a:buFont typeface="Arial"/>
              <a:buNone/>
            </a:pPr>
            <a:endParaRPr sz="2000" b="0" i="0" u="none" strike="noStrike" cap="none">
              <a:solidFill>
                <a:srgbClr val="000000"/>
              </a:solidFill>
              <a:latin typeface="Verdana"/>
              <a:ea typeface="Verdana"/>
              <a:cs typeface="Verdana"/>
              <a:sym typeface="Verdana"/>
            </a:endParaRPr>
          </a:p>
          <a:p>
            <a:pPr marL="0" marR="0" lvl="0" indent="0" algn="l" rtl="0">
              <a:lnSpc>
                <a:spcPct val="80000"/>
              </a:lnSpc>
              <a:spcBef>
                <a:spcPts val="400"/>
              </a:spcBef>
              <a:spcAft>
                <a:spcPts val="0"/>
              </a:spcAft>
              <a:buClr>
                <a:srgbClr val="000000"/>
              </a:buClr>
              <a:buSzPct val="25000"/>
              <a:buFont typeface="Arial"/>
              <a:buNone/>
            </a:pPr>
            <a:r>
              <a:rPr lang="en-US" sz="2000" b="1" i="0" u="none" strike="noStrike" cap="none">
                <a:solidFill>
                  <a:srgbClr val="000000"/>
                </a:solidFill>
                <a:latin typeface="Verdana"/>
                <a:ea typeface="Verdana"/>
                <a:cs typeface="Verdana"/>
                <a:sym typeface="Verdana"/>
              </a:rPr>
              <a:t>The dimension of an array indicates the number of indices you need to select an element.</a:t>
            </a:r>
          </a:p>
          <a:p>
            <a:pPr marL="0" marR="0" lvl="0" indent="0" algn="l" rtl="0">
              <a:lnSpc>
                <a:spcPct val="80000"/>
              </a:lnSpc>
              <a:spcBef>
                <a:spcPts val="400"/>
              </a:spcBef>
              <a:spcAft>
                <a:spcPts val="0"/>
              </a:spcAft>
              <a:buClr>
                <a:schemeClr val="dk1"/>
              </a:buClr>
              <a:buSzPct val="25000"/>
              <a:buFont typeface="Arial"/>
              <a:buNone/>
            </a:pPr>
            <a:endParaRPr sz="2000" b="0" i="0" u="none" strike="noStrike" cap="none">
              <a:solidFill>
                <a:srgbClr val="000000"/>
              </a:solidFill>
              <a:latin typeface="Verdana"/>
              <a:ea typeface="Verdana"/>
              <a:cs typeface="Verdana"/>
              <a:sym typeface="Verdana"/>
            </a:endParaRPr>
          </a:p>
          <a:p>
            <a:pPr marL="342900" marR="0" lvl="0" indent="-342900" algn="l" rtl="0">
              <a:lnSpc>
                <a:spcPct val="80000"/>
              </a:lnSpc>
              <a:spcBef>
                <a:spcPts val="400"/>
              </a:spcBef>
              <a:spcAft>
                <a:spcPts val="0"/>
              </a:spcAft>
              <a:buClr>
                <a:srgbClr val="000000"/>
              </a:buClr>
              <a:buSzPct val="100000"/>
              <a:buFont typeface="Arial"/>
              <a:buChar char="•"/>
            </a:pPr>
            <a:r>
              <a:rPr lang="en-US" sz="2000" b="0" i="0" u="none" strike="noStrike" cap="none">
                <a:solidFill>
                  <a:srgbClr val="000000"/>
                </a:solidFill>
                <a:latin typeface="Verdana"/>
                <a:ea typeface="Verdana"/>
                <a:cs typeface="Verdana"/>
                <a:sym typeface="Verdana"/>
              </a:rPr>
              <a:t>For a two-dimensional array you need two indices to select an element</a:t>
            </a:r>
          </a:p>
          <a:p>
            <a:pPr marL="342900" marR="0" lvl="0" indent="-342900" algn="l" rtl="0">
              <a:lnSpc>
                <a:spcPct val="80000"/>
              </a:lnSpc>
              <a:spcBef>
                <a:spcPts val="400"/>
              </a:spcBef>
              <a:spcAft>
                <a:spcPts val="0"/>
              </a:spcAft>
              <a:buClr>
                <a:srgbClr val="000000"/>
              </a:buClr>
              <a:buSzPct val="100000"/>
              <a:buFont typeface="Arial"/>
              <a:buChar char="•"/>
            </a:pPr>
            <a:r>
              <a:rPr lang="en-US" sz="2000" b="0" i="0" u="none" strike="noStrike" cap="none">
                <a:solidFill>
                  <a:srgbClr val="000000"/>
                </a:solidFill>
                <a:latin typeface="Verdana"/>
                <a:ea typeface="Verdana"/>
                <a:cs typeface="Verdana"/>
                <a:sym typeface="Verdana"/>
              </a:rPr>
              <a:t>For a three-dimensional array you need three indices to select an element</a:t>
            </a:r>
          </a:p>
          <a:p>
            <a:pPr marL="0" marR="0" lvl="0" indent="0" algn="l" rtl="0">
              <a:lnSpc>
                <a:spcPct val="80000"/>
              </a:lnSpc>
              <a:spcBef>
                <a:spcPts val="400"/>
              </a:spcBef>
              <a:buClr>
                <a:schemeClr val="dk1"/>
              </a:buClr>
              <a:buSzPct val="25000"/>
              <a:buFont typeface="Arial"/>
              <a:buNone/>
            </a:pPr>
            <a:r>
              <a:rPr lang="en-US" sz="2000" b="0" i="0" u="none" strike="noStrike" cap="none">
                <a:solidFill>
                  <a:schemeClr val="dk1"/>
                </a:solidFill>
                <a:latin typeface="Calibri"/>
                <a:ea typeface="Calibri"/>
                <a:cs typeface="Calibri"/>
                <a:sym typeface="Calibri"/>
              </a:rPr>
              <a:t/>
            </a:r>
            <a:br>
              <a:rPr lang="en-US" sz="2000" b="0" i="0" u="none" strike="noStrike" cap="none">
                <a:solidFill>
                  <a:schemeClr val="dk1"/>
                </a:solidFill>
                <a:latin typeface="Calibri"/>
                <a:ea typeface="Calibri"/>
                <a:cs typeface="Calibri"/>
                <a:sym typeface="Calibri"/>
              </a:rPr>
            </a:br>
            <a:endParaRPr lang="en-US" sz="20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 Two-dimensional Arrays</a:t>
            </a:r>
          </a:p>
        </p:txBody>
      </p:sp>
      <p:sp>
        <p:nvSpPr>
          <p:cNvPr id="250" name="Shape 250"/>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A two-dimensional array is an array of arrays (a three-dimensional array is an array of arrays of arrays).</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First, take a look at the following table:</a:t>
            </a:r>
          </a:p>
          <a:p>
            <a:pPr marL="0" marR="0" lvl="0" indent="0" algn="l" rtl="0">
              <a:spcBef>
                <a:spcPts val="360"/>
              </a:spcBef>
              <a:buClr>
                <a:schemeClr val="dk1"/>
              </a:buClr>
              <a:buSzPct val="250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251" name="Shape 251"/>
          <p:cNvGraphicFramePr/>
          <p:nvPr/>
        </p:nvGraphicFramePr>
        <p:xfrm>
          <a:off x="457200" y="2362200"/>
          <a:ext cx="8229600" cy="2028280"/>
        </p:xfrm>
        <a:graphic>
          <a:graphicData uri="http://schemas.openxmlformats.org/drawingml/2006/table">
            <a:tbl>
              <a:tblPr>
                <a:noFill/>
                <a:tableStyleId>{F6F6BA80-BF79-4813-8E23-FE56DCBCFFE5}</a:tableStyleId>
              </a:tblPr>
              <a:tblGrid>
                <a:gridCol w="2743200"/>
                <a:gridCol w="2743200"/>
                <a:gridCol w="2743200"/>
              </a:tblGrid>
              <a:tr h="406050">
                <a:tc>
                  <a:txBody>
                    <a:bodyPr/>
                    <a:lstStyle/>
                    <a:p>
                      <a:pPr marL="0" marR="0" lvl="0" indent="0" algn="l" rtl="0">
                        <a:spcBef>
                          <a:spcPts val="0"/>
                        </a:spcBef>
                        <a:buSzPct val="25000"/>
                        <a:buNone/>
                      </a:pPr>
                      <a:r>
                        <a:rPr lang="en-US" sz="1700" u="none" strike="noStrike" cap="none"/>
                        <a:t>Name</a:t>
                      </a:r>
                    </a:p>
                  </a:txBody>
                  <a:tcPr marL="145025"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Stock</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Sold</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03550">
                <a:tc>
                  <a:txBody>
                    <a:bodyPr/>
                    <a:lstStyle/>
                    <a:p>
                      <a:pPr marL="0" marR="0" lvl="0" indent="0" algn="l" rtl="0">
                        <a:spcBef>
                          <a:spcPts val="0"/>
                        </a:spcBef>
                        <a:buSzPct val="25000"/>
                        <a:buNone/>
                      </a:pPr>
                      <a:r>
                        <a:rPr lang="en-US" sz="1700" u="none" strike="noStrike" cap="none"/>
                        <a:t>Volvo</a:t>
                      </a:r>
                    </a:p>
                  </a:txBody>
                  <a:tcPr marL="145025"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700" u="none" strike="noStrike" cap="none"/>
                        <a:t>22</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700" u="none" strike="noStrike" cap="none"/>
                        <a:t>18</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06050">
                <a:tc>
                  <a:txBody>
                    <a:bodyPr/>
                    <a:lstStyle/>
                    <a:p>
                      <a:pPr marL="0" marR="0" lvl="0" indent="0" algn="l" rtl="0">
                        <a:spcBef>
                          <a:spcPts val="0"/>
                        </a:spcBef>
                        <a:buSzPct val="25000"/>
                        <a:buNone/>
                      </a:pPr>
                      <a:r>
                        <a:rPr lang="en-US" sz="1700" u="none" strike="noStrike" cap="none"/>
                        <a:t>BMW</a:t>
                      </a:r>
                    </a:p>
                  </a:txBody>
                  <a:tcPr marL="145025"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15</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13</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06050">
                <a:tc>
                  <a:txBody>
                    <a:bodyPr/>
                    <a:lstStyle/>
                    <a:p>
                      <a:pPr marL="0" marR="0" lvl="0" indent="0" algn="l" rtl="0">
                        <a:spcBef>
                          <a:spcPts val="0"/>
                        </a:spcBef>
                        <a:buSzPct val="25000"/>
                        <a:buNone/>
                      </a:pPr>
                      <a:r>
                        <a:rPr lang="en-US" sz="1700" u="none" strike="noStrike" cap="none"/>
                        <a:t>Saab</a:t>
                      </a:r>
                    </a:p>
                  </a:txBody>
                  <a:tcPr marL="145025"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700" u="none" strike="noStrike" cap="none"/>
                        <a:t>5</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700" u="none" strike="noStrike" cap="none"/>
                        <a:t>2</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06050">
                <a:tc>
                  <a:txBody>
                    <a:bodyPr/>
                    <a:lstStyle/>
                    <a:p>
                      <a:pPr marL="0" marR="0" lvl="0" indent="0" algn="l" rtl="0">
                        <a:spcBef>
                          <a:spcPts val="0"/>
                        </a:spcBef>
                        <a:buSzPct val="25000"/>
                        <a:buNone/>
                      </a:pPr>
                      <a:r>
                        <a:rPr lang="en-US" sz="1700" u="none" strike="noStrike" cap="none"/>
                        <a:t>Land Rover</a:t>
                      </a:r>
                    </a:p>
                  </a:txBody>
                  <a:tcPr marL="145025"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17</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700" u="none" strike="noStrike" cap="none"/>
                        <a:t>15</a:t>
                      </a:r>
                    </a:p>
                  </a:txBody>
                  <a:tcPr marL="72500" marR="72500" marT="72500" marB="7250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r>
            </a:tbl>
          </a:graphicData>
        </a:graphic>
      </p:graphicFrame>
      <p:sp>
        <p:nvSpPr>
          <p:cNvPr id="252" name="Shape 252"/>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sp>
        <p:nvSpPr>
          <p:cNvPr id="253" name="Shape 253"/>
          <p:cNvSpPr/>
          <p:nvPr/>
        </p:nvSpPr>
        <p:spPr>
          <a:xfrm>
            <a:off x="446647" y="4572000"/>
            <a:ext cx="8468751" cy="230832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000000"/>
                </a:solidFill>
                <a:latin typeface="Verdana"/>
                <a:ea typeface="Verdana"/>
                <a:cs typeface="Verdana"/>
                <a:sym typeface="Verdana"/>
              </a:rPr>
              <a:t>We can store the data from the table above in a two-dimensional array, like this:</a:t>
            </a:r>
          </a:p>
          <a:p>
            <a:pPr marL="0" marR="0" lvl="0" indent="0" algn="l" rtl="0">
              <a:spcBef>
                <a:spcPts val="0"/>
              </a:spcBef>
              <a:buSzPct val="25000"/>
              <a:buNone/>
            </a:pPr>
            <a:r>
              <a:rPr lang="en-US" sz="1600">
                <a:solidFill>
                  <a:srgbClr val="000000"/>
                </a:solidFill>
                <a:latin typeface="Consolas"/>
                <a:ea typeface="Consolas"/>
                <a:cs typeface="Consolas"/>
                <a:sym typeface="Consolas"/>
              </a:rPr>
              <a:t>$cars = array</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array("Volvo",22,18),</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array("BMW",15,13),</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array("Saab",5,2),</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array("Land Rover",17,15)</a:t>
            </a:r>
            <a:br>
              <a:rPr lang="en-US" sz="1600">
                <a:solidFill>
                  <a:srgbClr val="000000"/>
                </a:solidFill>
                <a:latin typeface="Consolas"/>
                <a:ea typeface="Consolas"/>
                <a:cs typeface="Consolas"/>
                <a:sym typeface="Consolas"/>
              </a:rPr>
            </a:br>
            <a:r>
              <a:rPr lang="en-US" sz="1600">
                <a:solidFill>
                  <a:srgbClr val="000000"/>
                </a:solidFill>
                <a:latin typeface="Consolas"/>
                <a:ea typeface="Consolas"/>
                <a:cs typeface="Consolas"/>
                <a:sym typeface="Consolas"/>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 Two-dimensional Arrays</a:t>
            </a:r>
          </a:p>
        </p:txBody>
      </p:sp>
      <p:sp>
        <p:nvSpPr>
          <p:cNvPr id="259" name="Shape 259"/>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Now the two-dimensional $cars array contains four arrays, and it has two indices: row and column.</a:t>
            </a:r>
          </a:p>
          <a:p>
            <a:pPr marL="0" marR="0" lvl="0" indent="0" algn="l" rtl="0">
              <a:spcBef>
                <a:spcPts val="36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To get access to the elements of the $cars array we must point to the two indices (row and column):</a:t>
            </a:r>
          </a:p>
          <a:p>
            <a:pPr marL="0" marR="0" lvl="0" indent="0" algn="l" rtl="0">
              <a:spcBef>
                <a:spcPts val="36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260" name="Shape 260"/>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sp>
        <p:nvSpPr>
          <p:cNvPr id="261" name="Shape 261"/>
          <p:cNvSpPr/>
          <p:nvPr/>
        </p:nvSpPr>
        <p:spPr>
          <a:xfrm>
            <a:off x="228600" y="2847975"/>
            <a:ext cx="9132277" cy="206210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rgbClr val="FF0000"/>
                </a:solidFill>
                <a:latin typeface="Consolas"/>
                <a:ea typeface="Consolas"/>
                <a:cs typeface="Consolas"/>
                <a:sym typeface="Consolas"/>
              </a:rPr>
              <a:t>&lt;?php</a:t>
            </a:r>
            <a:r>
              <a:rPr lang="en-US" sz="1600">
                <a:solidFill>
                  <a:srgbClr val="000000"/>
                </a:solidFill>
                <a:latin typeface="Consolas"/>
                <a:ea typeface="Consolas"/>
                <a:cs typeface="Consolas"/>
                <a:sym typeface="Consolas"/>
              </a:rPr>
              <a:t/>
            </a:r>
            <a:br>
              <a:rPr lang="en-US" sz="1600">
                <a:solidFill>
                  <a:srgbClr val="000000"/>
                </a:solidFill>
                <a:latin typeface="Consolas"/>
                <a:ea typeface="Consolas"/>
                <a:cs typeface="Consolas"/>
                <a:sym typeface="Consolas"/>
              </a:rPr>
            </a:br>
            <a:r>
              <a:rPr lang="en-US" sz="1600">
                <a:solidFill>
                  <a:srgbClr val="0000CD"/>
                </a:solidFill>
                <a:latin typeface="Consolas"/>
                <a:ea typeface="Consolas"/>
                <a:cs typeface="Consolas"/>
                <a:sym typeface="Consolas"/>
              </a:rPr>
              <a:t>echo</a:t>
            </a:r>
            <a:r>
              <a:rPr lang="en-US" sz="1600">
                <a:solidFill>
                  <a:srgbClr val="000000"/>
                </a:solidFill>
                <a:latin typeface="Consolas"/>
                <a:ea typeface="Consolas"/>
                <a:cs typeface="Consolas"/>
                <a:sym typeface="Consolas"/>
              </a:rPr>
              <a:t> $cars[</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In stock: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sold: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".&lt;br&gt;"</a:t>
            </a:r>
            <a:r>
              <a:rPr lang="en-US" sz="1600">
                <a:solidFill>
                  <a:srgbClr val="000000"/>
                </a:solidFill>
                <a:latin typeface="Consolas"/>
                <a:ea typeface="Consolas"/>
                <a:cs typeface="Consolas"/>
                <a:sym typeface="Consolas"/>
              </a:rPr>
              <a:t>;</a:t>
            </a:r>
            <a:br>
              <a:rPr lang="en-US" sz="1600">
                <a:solidFill>
                  <a:srgbClr val="000000"/>
                </a:solidFill>
                <a:latin typeface="Consolas"/>
                <a:ea typeface="Consolas"/>
                <a:cs typeface="Consolas"/>
                <a:sym typeface="Consolas"/>
              </a:rPr>
            </a:br>
            <a:r>
              <a:rPr lang="en-US" sz="1600">
                <a:solidFill>
                  <a:srgbClr val="0000CD"/>
                </a:solidFill>
                <a:latin typeface="Consolas"/>
                <a:ea typeface="Consolas"/>
                <a:cs typeface="Consolas"/>
                <a:sym typeface="Consolas"/>
              </a:rPr>
              <a:t>echo</a:t>
            </a:r>
            <a:r>
              <a:rPr lang="en-US" sz="1600">
                <a:solidFill>
                  <a:srgbClr val="000000"/>
                </a:solidFill>
                <a:latin typeface="Consolas"/>
                <a:ea typeface="Consolas"/>
                <a:cs typeface="Consolas"/>
                <a:sym typeface="Consolas"/>
              </a:rPr>
              <a:t> $cars[</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In stock: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sold: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".&lt;br&gt;"</a:t>
            </a:r>
            <a:r>
              <a:rPr lang="en-US" sz="1600">
                <a:solidFill>
                  <a:srgbClr val="000000"/>
                </a:solidFill>
                <a:latin typeface="Consolas"/>
                <a:ea typeface="Consolas"/>
                <a:cs typeface="Consolas"/>
                <a:sym typeface="Consolas"/>
              </a:rPr>
              <a:t>;</a:t>
            </a:r>
            <a:br>
              <a:rPr lang="en-US" sz="1600">
                <a:solidFill>
                  <a:srgbClr val="000000"/>
                </a:solidFill>
                <a:latin typeface="Consolas"/>
                <a:ea typeface="Consolas"/>
                <a:cs typeface="Consolas"/>
                <a:sym typeface="Consolas"/>
              </a:rPr>
            </a:br>
            <a:r>
              <a:rPr lang="en-US" sz="1600">
                <a:solidFill>
                  <a:srgbClr val="0000CD"/>
                </a:solidFill>
                <a:latin typeface="Consolas"/>
                <a:ea typeface="Consolas"/>
                <a:cs typeface="Consolas"/>
                <a:sym typeface="Consolas"/>
              </a:rPr>
              <a:t>echo</a:t>
            </a:r>
            <a:r>
              <a:rPr lang="en-US" sz="1600">
                <a:solidFill>
                  <a:srgbClr val="000000"/>
                </a:solidFill>
                <a:latin typeface="Consolas"/>
                <a:ea typeface="Consolas"/>
                <a:cs typeface="Consolas"/>
                <a:sym typeface="Consolas"/>
              </a:rPr>
              <a:t> $cars[</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In stock: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sold: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".&lt;br&gt;"</a:t>
            </a:r>
            <a:r>
              <a:rPr lang="en-US" sz="1600">
                <a:solidFill>
                  <a:srgbClr val="000000"/>
                </a:solidFill>
                <a:latin typeface="Consolas"/>
                <a:ea typeface="Consolas"/>
                <a:cs typeface="Consolas"/>
                <a:sym typeface="Consolas"/>
              </a:rPr>
              <a:t>;</a:t>
            </a:r>
            <a:br>
              <a:rPr lang="en-US" sz="1600">
                <a:solidFill>
                  <a:srgbClr val="000000"/>
                </a:solidFill>
                <a:latin typeface="Consolas"/>
                <a:ea typeface="Consolas"/>
                <a:cs typeface="Consolas"/>
                <a:sym typeface="Consolas"/>
              </a:rPr>
            </a:br>
            <a:r>
              <a:rPr lang="en-US" sz="1600">
                <a:solidFill>
                  <a:srgbClr val="0000CD"/>
                </a:solidFill>
                <a:latin typeface="Consolas"/>
                <a:ea typeface="Consolas"/>
                <a:cs typeface="Consolas"/>
                <a:sym typeface="Consolas"/>
              </a:rPr>
              <a:t>echo</a:t>
            </a:r>
            <a:r>
              <a:rPr lang="en-US" sz="1600">
                <a:solidFill>
                  <a:srgbClr val="000000"/>
                </a:solidFill>
                <a:latin typeface="Consolas"/>
                <a:ea typeface="Consolas"/>
                <a:cs typeface="Consolas"/>
                <a:sym typeface="Consolas"/>
              </a:rPr>
              <a:t> $cars[</a:t>
            </a:r>
            <a:r>
              <a:rPr lang="en-US" sz="1600">
                <a:solidFill>
                  <a:srgbClr val="FF0000"/>
                </a:solidFill>
                <a:latin typeface="Consolas"/>
                <a:ea typeface="Consolas"/>
                <a:cs typeface="Consolas"/>
                <a:sym typeface="Consolas"/>
              </a:rPr>
              <a:t>3</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0</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In stock: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3</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1</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 sold: "</a:t>
            </a:r>
            <a:r>
              <a:rPr lang="en-US" sz="1600">
                <a:solidFill>
                  <a:srgbClr val="000000"/>
                </a:solidFill>
                <a:latin typeface="Consolas"/>
                <a:ea typeface="Consolas"/>
                <a:cs typeface="Consolas"/>
                <a:sym typeface="Consolas"/>
              </a:rPr>
              <a:t>.$cars[</a:t>
            </a:r>
            <a:r>
              <a:rPr lang="en-US" sz="1600">
                <a:solidFill>
                  <a:srgbClr val="FF0000"/>
                </a:solidFill>
                <a:latin typeface="Consolas"/>
                <a:ea typeface="Consolas"/>
                <a:cs typeface="Consolas"/>
                <a:sym typeface="Consolas"/>
              </a:rPr>
              <a:t>3</a:t>
            </a:r>
            <a:r>
              <a:rPr lang="en-US" sz="1600">
                <a:solidFill>
                  <a:srgbClr val="000000"/>
                </a:solidFill>
                <a:latin typeface="Consolas"/>
                <a:ea typeface="Consolas"/>
                <a:cs typeface="Consolas"/>
                <a:sym typeface="Consolas"/>
              </a:rPr>
              <a:t>][</a:t>
            </a:r>
            <a:r>
              <a:rPr lang="en-US" sz="1600">
                <a:solidFill>
                  <a:srgbClr val="FF0000"/>
                </a:solidFill>
                <a:latin typeface="Consolas"/>
                <a:ea typeface="Consolas"/>
                <a:cs typeface="Consolas"/>
                <a:sym typeface="Consolas"/>
              </a:rPr>
              <a:t>2</a:t>
            </a:r>
            <a:r>
              <a:rPr lang="en-US" sz="1600">
                <a:solidFill>
                  <a:srgbClr val="000000"/>
                </a:solidFill>
                <a:latin typeface="Consolas"/>
                <a:ea typeface="Consolas"/>
                <a:cs typeface="Consolas"/>
                <a:sym typeface="Consolas"/>
              </a:rPr>
              <a:t>].</a:t>
            </a:r>
            <a:r>
              <a:rPr lang="en-US" sz="1600">
                <a:solidFill>
                  <a:srgbClr val="A52A2A"/>
                </a:solidFill>
                <a:latin typeface="Consolas"/>
                <a:ea typeface="Consolas"/>
                <a:cs typeface="Consolas"/>
                <a:sym typeface="Consolas"/>
              </a:rPr>
              <a:t>".&lt;br&gt;"</a:t>
            </a:r>
            <a:r>
              <a:rPr lang="en-US" sz="1600">
                <a:solidFill>
                  <a:srgbClr val="000000"/>
                </a:solidFill>
                <a:latin typeface="Consolas"/>
                <a:ea typeface="Consolas"/>
                <a:cs typeface="Consolas"/>
                <a:sym typeface="Consolas"/>
              </a:rPr>
              <a:t>;</a:t>
            </a:r>
            <a:br>
              <a:rPr lang="en-US" sz="1600">
                <a:solidFill>
                  <a:srgbClr val="000000"/>
                </a:solidFill>
                <a:latin typeface="Consolas"/>
                <a:ea typeface="Consolas"/>
                <a:cs typeface="Consolas"/>
                <a:sym typeface="Consolas"/>
              </a:rPr>
            </a:br>
            <a:r>
              <a:rPr lang="en-US" sz="1600">
                <a:solidFill>
                  <a:srgbClr val="FF0000"/>
                </a:solidFill>
                <a:latin typeface="Consolas"/>
                <a:ea typeface="Consolas"/>
                <a:cs typeface="Consolas"/>
                <a:sym typeface="Consolas"/>
              </a:rPr>
              <a:t>?&gt;</a:t>
            </a:r>
          </a:p>
          <a:p>
            <a:pPr marL="0" marR="0" lvl="0" indent="0" algn="l" rtl="0">
              <a:spcBef>
                <a:spcPts val="0"/>
              </a:spcBef>
              <a:buSzPct val="25000"/>
              <a:buNone/>
            </a:pPr>
            <a:r>
              <a:rPr lang="en-US" sz="1600">
                <a:solidFill>
                  <a:schemeClr val="dk1"/>
                </a:solidFill>
                <a:latin typeface="Calibri"/>
                <a:ea typeface="Calibri"/>
                <a:cs typeface="Calibri"/>
                <a:sym typeface="Calibri"/>
              </a:rPr>
              <a:t/>
            </a:r>
            <a:br>
              <a:rPr lang="en-US" sz="1600">
                <a:solidFill>
                  <a:schemeClr val="dk1"/>
                </a:solidFill>
                <a:latin typeface="Calibri"/>
                <a:ea typeface="Calibri"/>
                <a:cs typeface="Calibri"/>
                <a:sym typeface="Calibri"/>
              </a:rPr>
            </a:br>
            <a:endParaRPr lang="en-US" sz="1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 Two-dimensional Arrays</a:t>
            </a:r>
          </a:p>
        </p:txBody>
      </p:sp>
      <p:sp>
        <p:nvSpPr>
          <p:cNvPr id="267" name="Shape 267"/>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We can also put a For loop inside another For loop to get the elements of the $cars array (we still have to point to the two indices):</a:t>
            </a:r>
          </a:p>
          <a:p>
            <a:pPr marL="0" marR="0" lvl="0" indent="0" algn="l" rtl="0">
              <a:spcBef>
                <a:spcPts val="36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268" name="Shape 268"/>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sp>
        <p:nvSpPr>
          <p:cNvPr id="269" name="Shape 269"/>
          <p:cNvSpPr/>
          <p:nvPr/>
        </p:nvSpPr>
        <p:spPr>
          <a:xfrm>
            <a:off x="461889" y="2286000"/>
            <a:ext cx="8153399" cy="3693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0000"/>
                </a:solidFill>
                <a:latin typeface="Consolas"/>
                <a:ea typeface="Consolas"/>
                <a:cs typeface="Consolas"/>
                <a:sym typeface="Consolas"/>
              </a:rPr>
              <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&lt;?php</a:t>
            </a:r>
            <a:r>
              <a:rPr lang="en-US" sz="1800">
                <a:solidFill>
                  <a:srgbClr val="000000"/>
                </a:solidFill>
                <a:latin typeface="Consolas"/>
                <a:ea typeface="Consolas"/>
                <a:cs typeface="Consolas"/>
                <a:sym typeface="Consolas"/>
              </a:rPr>
              <a:t/>
            </a:r>
            <a:br>
              <a:rPr lang="en-US" sz="1800">
                <a:solidFill>
                  <a:srgbClr val="000000"/>
                </a:solidFill>
                <a:latin typeface="Consolas"/>
                <a:ea typeface="Consolas"/>
                <a:cs typeface="Consolas"/>
                <a:sym typeface="Consolas"/>
              </a:rPr>
            </a:br>
            <a:r>
              <a:rPr lang="en-US" sz="1800">
                <a:solidFill>
                  <a:srgbClr val="0000CD"/>
                </a:solidFill>
                <a:latin typeface="Consolas"/>
                <a:ea typeface="Consolas"/>
                <a:cs typeface="Consolas"/>
                <a:sym typeface="Consolas"/>
              </a:rPr>
              <a:t>for</a:t>
            </a:r>
            <a:r>
              <a:rPr lang="en-US" sz="1800">
                <a:solidFill>
                  <a:srgbClr val="000000"/>
                </a:solidFill>
                <a:latin typeface="Consolas"/>
                <a:ea typeface="Consolas"/>
                <a:cs typeface="Consolas"/>
                <a:sym typeface="Consolas"/>
              </a:rPr>
              <a:t> ($row = </a:t>
            </a:r>
            <a:r>
              <a:rPr lang="en-US" sz="1800">
                <a:solidFill>
                  <a:srgbClr val="FF0000"/>
                </a:solidFill>
                <a:latin typeface="Consolas"/>
                <a:ea typeface="Consolas"/>
                <a:cs typeface="Consolas"/>
                <a:sym typeface="Consolas"/>
              </a:rPr>
              <a:t>0</a:t>
            </a:r>
            <a:r>
              <a:rPr lang="en-US" sz="1800">
                <a:solidFill>
                  <a:srgbClr val="000000"/>
                </a:solidFill>
                <a:latin typeface="Consolas"/>
                <a:ea typeface="Consolas"/>
                <a:cs typeface="Consolas"/>
                <a:sym typeface="Consolas"/>
              </a:rPr>
              <a:t>; $row &lt; </a:t>
            </a:r>
            <a:r>
              <a:rPr lang="en-US" sz="1800">
                <a:solidFill>
                  <a:srgbClr val="FF0000"/>
                </a:solidFill>
                <a:latin typeface="Consolas"/>
                <a:ea typeface="Consolas"/>
                <a:cs typeface="Consolas"/>
                <a:sym typeface="Consolas"/>
              </a:rPr>
              <a:t>4</a:t>
            </a:r>
            <a:r>
              <a:rPr lang="en-US" sz="1800">
                <a:solidFill>
                  <a:srgbClr val="000000"/>
                </a:solidFill>
                <a:latin typeface="Consolas"/>
                <a:ea typeface="Consolas"/>
                <a:cs typeface="Consolas"/>
                <a:sym typeface="Consolas"/>
              </a:rPr>
              <a:t>; $row++) {</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r>
              <a:rPr lang="en-US" sz="1800">
                <a:solidFill>
                  <a:srgbClr val="0000CD"/>
                </a:solidFill>
                <a:latin typeface="Consolas"/>
                <a:ea typeface="Consolas"/>
                <a:cs typeface="Consolas"/>
                <a:sym typeface="Consolas"/>
              </a:rPr>
              <a:t>echo</a:t>
            </a:r>
            <a:r>
              <a:rPr lang="en-US" sz="1800">
                <a:solidFill>
                  <a:srgbClr val="000000"/>
                </a:solidFill>
                <a:latin typeface="Consolas"/>
                <a:ea typeface="Consolas"/>
                <a:cs typeface="Consolas"/>
                <a:sym typeface="Consolas"/>
              </a:rPr>
              <a:t> </a:t>
            </a:r>
            <a:r>
              <a:rPr lang="en-US" sz="1800">
                <a:solidFill>
                  <a:srgbClr val="A52A2A"/>
                </a:solidFill>
                <a:latin typeface="Consolas"/>
                <a:ea typeface="Consolas"/>
                <a:cs typeface="Consolas"/>
                <a:sym typeface="Consolas"/>
              </a:rPr>
              <a:t>"&lt;p&gt;&lt;b&gt;Row number $row&lt;/b&gt;&lt;/p&gt;"</a:t>
            </a: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r>
              <a:rPr lang="en-US" sz="1800">
                <a:solidFill>
                  <a:srgbClr val="0000CD"/>
                </a:solidFill>
                <a:latin typeface="Consolas"/>
                <a:ea typeface="Consolas"/>
                <a:cs typeface="Consolas"/>
                <a:sym typeface="Consolas"/>
              </a:rPr>
              <a:t>echo</a:t>
            </a:r>
            <a:r>
              <a:rPr lang="en-US" sz="1800">
                <a:solidFill>
                  <a:srgbClr val="000000"/>
                </a:solidFill>
                <a:latin typeface="Consolas"/>
                <a:ea typeface="Consolas"/>
                <a:cs typeface="Consolas"/>
                <a:sym typeface="Consolas"/>
              </a:rPr>
              <a:t> </a:t>
            </a:r>
            <a:r>
              <a:rPr lang="en-US" sz="1800">
                <a:solidFill>
                  <a:srgbClr val="A52A2A"/>
                </a:solidFill>
                <a:latin typeface="Consolas"/>
                <a:ea typeface="Consolas"/>
                <a:cs typeface="Consolas"/>
                <a:sym typeface="Consolas"/>
              </a:rPr>
              <a:t>"&lt;ul&gt;"</a:t>
            </a: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r>
              <a:rPr lang="en-US" sz="1800">
                <a:solidFill>
                  <a:srgbClr val="0000CD"/>
                </a:solidFill>
                <a:latin typeface="Consolas"/>
                <a:ea typeface="Consolas"/>
                <a:cs typeface="Consolas"/>
                <a:sym typeface="Consolas"/>
              </a:rPr>
              <a:t>for</a:t>
            </a:r>
            <a:r>
              <a:rPr lang="en-US" sz="1800">
                <a:solidFill>
                  <a:srgbClr val="000000"/>
                </a:solidFill>
                <a:latin typeface="Consolas"/>
                <a:ea typeface="Consolas"/>
                <a:cs typeface="Consolas"/>
                <a:sym typeface="Consolas"/>
              </a:rPr>
              <a:t> ($col = </a:t>
            </a:r>
            <a:r>
              <a:rPr lang="en-US" sz="1800">
                <a:solidFill>
                  <a:srgbClr val="FF0000"/>
                </a:solidFill>
                <a:latin typeface="Consolas"/>
                <a:ea typeface="Consolas"/>
                <a:cs typeface="Consolas"/>
                <a:sym typeface="Consolas"/>
              </a:rPr>
              <a:t>0</a:t>
            </a:r>
            <a:r>
              <a:rPr lang="en-US" sz="1800">
                <a:solidFill>
                  <a:srgbClr val="000000"/>
                </a:solidFill>
                <a:latin typeface="Consolas"/>
                <a:ea typeface="Consolas"/>
                <a:cs typeface="Consolas"/>
                <a:sym typeface="Consolas"/>
              </a:rPr>
              <a:t>; $col &lt; </a:t>
            </a:r>
            <a:r>
              <a:rPr lang="en-US" sz="1800">
                <a:solidFill>
                  <a:srgbClr val="FF0000"/>
                </a:solidFill>
                <a:latin typeface="Consolas"/>
                <a:ea typeface="Consolas"/>
                <a:cs typeface="Consolas"/>
                <a:sym typeface="Consolas"/>
              </a:rPr>
              <a:t>3</a:t>
            </a:r>
            <a:r>
              <a:rPr lang="en-US" sz="1800">
                <a:solidFill>
                  <a:srgbClr val="000000"/>
                </a:solidFill>
                <a:latin typeface="Consolas"/>
                <a:ea typeface="Consolas"/>
                <a:cs typeface="Consolas"/>
                <a:sym typeface="Consolas"/>
              </a:rPr>
              <a:t>; $col++) {</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r>
              <a:rPr lang="en-US" sz="1800">
                <a:solidFill>
                  <a:srgbClr val="0000CD"/>
                </a:solidFill>
                <a:latin typeface="Consolas"/>
                <a:ea typeface="Consolas"/>
                <a:cs typeface="Consolas"/>
                <a:sym typeface="Consolas"/>
              </a:rPr>
              <a:t>echo</a:t>
            </a:r>
            <a:r>
              <a:rPr lang="en-US" sz="1800">
                <a:solidFill>
                  <a:srgbClr val="000000"/>
                </a:solidFill>
                <a:latin typeface="Consolas"/>
                <a:ea typeface="Consolas"/>
                <a:cs typeface="Consolas"/>
                <a:sym typeface="Consolas"/>
              </a:rPr>
              <a:t> </a:t>
            </a:r>
            <a:r>
              <a:rPr lang="en-US" sz="1800">
                <a:solidFill>
                  <a:srgbClr val="A52A2A"/>
                </a:solidFill>
                <a:latin typeface="Consolas"/>
                <a:ea typeface="Consolas"/>
                <a:cs typeface="Consolas"/>
                <a:sym typeface="Consolas"/>
              </a:rPr>
              <a:t>"&lt;li&gt;"</a:t>
            </a:r>
            <a:r>
              <a:rPr lang="en-US" sz="1800">
                <a:solidFill>
                  <a:srgbClr val="000000"/>
                </a:solidFill>
                <a:latin typeface="Consolas"/>
                <a:ea typeface="Consolas"/>
                <a:cs typeface="Consolas"/>
                <a:sym typeface="Consolas"/>
              </a:rPr>
              <a:t>.$cars[$row][$col].</a:t>
            </a:r>
            <a:r>
              <a:rPr lang="en-US" sz="1800">
                <a:solidFill>
                  <a:srgbClr val="A52A2A"/>
                </a:solidFill>
                <a:latin typeface="Consolas"/>
                <a:ea typeface="Consolas"/>
                <a:cs typeface="Consolas"/>
                <a:sym typeface="Consolas"/>
              </a:rPr>
              <a:t>"&lt;/li&gt;"</a:t>
            </a: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  </a:t>
            </a:r>
            <a:r>
              <a:rPr lang="en-US" sz="1800">
                <a:solidFill>
                  <a:srgbClr val="0000CD"/>
                </a:solidFill>
                <a:latin typeface="Consolas"/>
                <a:ea typeface="Consolas"/>
                <a:cs typeface="Consolas"/>
                <a:sym typeface="Consolas"/>
              </a:rPr>
              <a:t>echo</a:t>
            </a:r>
            <a:r>
              <a:rPr lang="en-US" sz="1800">
                <a:solidFill>
                  <a:srgbClr val="000000"/>
                </a:solidFill>
                <a:latin typeface="Consolas"/>
                <a:ea typeface="Consolas"/>
                <a:cs typeface="Consolas"/>
                <a:sym typeface="Consolas"/>
              </a:rPr>
              <a:t> </a:t>
            </a:r>
            <a:r>
              <a:rPr lang="en-US" sz="1800">
                <a:solidFill>
                  <a:srgbClr val="A52A2A"/>
                </a:solidFill>
                <a:latin typeface="Consolas"/>
                <a:ea typeface="Consolas"/>
                <a:cs typeface="Consolas"/>
                <a:sym typeface="Consolas"/>
              </a:rPr>
              <a:t>"&lt;/ul&gt;"</a:t>
            </a: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r>
              <a:rPr lang="en-US" sz="1800">
                <a:solidFill>
                  <a:srgbClr val="FF0000"/>
                </a:solidFill>
                <a:latin typeface="Consolas"/>
                <a:ea typeface="Consolas"/>
                <a:cs typeface="Consolas"/>
                <a:sym typeface="Consolas"/>
              </a:rPr>
              <a:t>?&gt;</a:t>
            </a:r>
          </a:p>
          <a:p>
            <a:pPr marL="0" marR="0" lvl="0" indent="0" algn="l" rtl="0">
              <a:spcBef>
                <a:spcPts val="0"/>
              </a:spcBef>
              <a:buSzPct val="25000"/>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lang="en-US"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275" name="Shape 27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The array functions allow you to access and manipulate arrays.</a:t>
            </a:r>
          </a:p>
          <a:p>
            <a:pPr marL="342900" marR="0" lvl="0" indent="-342900" algn="l" rtl="0">
              <a:spcBef>
                <a:spcPts val="360"/>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Simple and multi-dimensional arrays are supported.</a:t>
            </a:r>
          </a:p>
          <a:p>
            <a:pPr marL="0" marR="0" lvl="0" indent="0" algn="l" rtl="0">
              <a:spcBef>
                <a:spcPts val="36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276" name="Shape 276"/>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277" name="Shape 277"/>
          <p:cNvGraphicFramePr/>
          <p:nvPr/>
        </p:nvGraphicFramePr>
        <p:xfrm>
          <a:off x="685800" y="2133600"/>
          <a:ext cx="7543800" cy="4562195"/>
        </p:xfrm>
        <a:graphic>
          <a:graphicData uri="http://schemas.openxmlformats.org/drawingml/2006/table">
            <a:tbl>
              <a:tblPr>
                <a:noFill/>
                <a:tableStyleId>{F6F6BA80-BF79-4813-8E23-FE56DCBCFFE5}</a:tableStyleId>
              </a:tblPr>
              <a:tblGrid>
                <a:gridCol w="1888025"/>
                <a:gridCol w="5655775"/>
              </a:tblGrid>
              <a:tr h="169250">
                <a:tc>
                  <a:txBody>
                    <a:bodyPr/>
                    <a:lstStyle/>
                    <a:p>
                      <a:pPr marL="0" marR="0" lvl="0" indent="0" algn="l" rtl="0">
                        <a:spcBef>
                          <a:spcPts val="0"/>
                        </a:spcBef>
                        <a:buSzPct val="25000"/>
                        <a:buNone/>
                      </a:pPr>
                      <a:r>
                        <a:rPr lang="en-US" sz="1300" u="none" strike="noStrike" cap="none"/>
                        <a:t>Function</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Description</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21650">
                <a:tc>
                  <a:txBody>
                    <a:bodyPr/>
                    <a:lstStyle/>
                    <a:p>
                      <a:pPr marL="0" marR="0" lvl="0" indent="0" algn="l" rtl="0">
                        <a:spcBef>
                          <a:spcPts val="0"/>
                        </a:spcBef>
                        <a:buSzPct val="25000"/>
                        <a:buNone/>
                      </a:pPr>
                      <a:r>
                        <a:rPr lang="en-US" sz="1300" u="sng" strike="noStrike" cap="none">
                          <a:solidFill>
                            <a:schemeClr val="hlink"/>
                          </a:solidFill>
                          <a:hlinkClick r:id="rId3"/>
                        </a:rPr>
                        <a:t>array()</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Creates an array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8425">
                <a:tc>
                  <a:txBody>
                    <a:bodyPr/>
                    <a:lstStyle/>
                    <a:p>
                      <a:pPr marL="0" marR="0" lvl="0" indent="0" algn="l" rtl="0">
                        <a:spcBef>
                          <a:spcPts val="0"/>
                        </a:spcBef>
                        <a:buSzPct val="25000"/>
                        <a:buNone/>
                      </a:pPr>
                      <a:r>
                        <a:rPr lang="en-US" sz="1300" u="sng" strike="noStrike" cap="none">
                          <a:solidFill>
                            <a:schemeClr val="hlink"/>
                          </a:solidFill>
                          <a:hlinkClick r:id="rId4"/>
                        </a:rPr>
                        <a:t>array_change_key_case()</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Changes all keys in an array to lowercase or uppercase</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21650">
                <a:tc>
                  <a:txBody>
                    <a:bodyPr/>
                    <a:lstStyle/>
                    <a:p>
                      <a:pPr marL="0" marR="0" lvl="0" indent="0" algn="l" rtl="0">
                        <a:spcBef>
                          <a:spcPts val="0"/>
                        </a:spcBef>
                        <a:buSzPct val="25000"/>
                        <a:buNone/>
                      </a:pPr>
                      <a:r>
                        <a:rPr lang="en-US" sz="1300" u="sng" strike="noStrike" cap="none">
                          <a:solidFill>
                            <a:schemeClr val="hlink"/>
                          </a:solidFill>
                          <a:hlinkClick r:id="rId5"/>
                        </a:rPr>
                        <a:t>array_chunk()</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Splits an array into chunks of arrays</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21650">
                <a:tc>
                  <a:txBody>
                    <a:bodyPr/>
                    <a:lstStyle/>
                    <a:p>
                      <a:pPr marL="0" marR="0" lvl="0" indent="0" algn="l" rtl="0">
                        <a:spcBef>
                          <a:spcPts val="0"/>
                        </a:spcBef>
                        <a:buSzPct val="25000"/>
                        <a:buNone/>
                      </a:pPr>
                      <a:r>
                        <a:rPr lang="en-US" sz="1300" u="sng" strike="noStrike" cap="none">
                          <a:solidFill>
                            <a:schemeClr val="hlink"/>
                          </a:solidFill>
                          <a:hlinkClick r:id="rId6"/>
                        </a:rPr>
                        <a:t>array_column()</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Returns the values from a single column in the input array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528425">
                <a:tc>
                  <a:txBody>
                    <a:bodyPr/>
                    <a:lstStyle/>
                    <a:p>
                      <a:pPr marL="0" marR="0" lvl="0" indent="0" algn="l" rtl="0">
                        <a:spcBef>
                          <a:spcPts val="0"/>
                        </a:spcBef>
                        <a:buSzPct val="25000"/>
                        <a:buNone/>
                      </a:pPr>
                      <a:r>
                        <a:rPr lang="en-US" sz="1300" u="sng" strike="noStrike" cap="none">
                          <a:solidFill>
                            <a:schemeClr val="hlink"/>
                          </a:solidFill>
                          <a:hlinkClick r:id="rId7"/>
                        </a:rPr>
                        <a:t>array_combine()</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Creates an array by using the elements from one "keys" array and one "values" array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8425">
                <a:tc>
                  <a:txBody>
                    <a:bodyPr/>
                    <a:lstStyle/>
                    <a:p>
                      <a:pPr marL="0" marR="0" lvl="0" indent="0" algn="l" rtl="0">
                        <a:spcBef>
                          <a:spcPts val="0"/>
                        </a:spcBef>
                        <a:buSzPct val="25000"/>
                        <a:buNone/>
                      </a:pPr>
                      <a:r>
                        <a:rPr lang="en-US" sz="1300" u="sng" strike="noStrike" cap="none">
                          <a:solidFill>
                            <a:schemeClr val="hlink"/>
                          </a:solidFill>
                          <a:hlinkClick r:id="rId8"/>
                        </a:rPr>
                        <a:t>array_count_values()</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Counts all the values of an array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21650">
                <a:tc>
                  <a:txBody>
                    <a:bodyPr/>
                    <a:lstStyle/>
                    <a:p>
                      <a:pPr marL="0" marR="0" lvl="0" indent="0" algn="l" rtl="0">
                        <a:spcBef>
                          <a:spcPts val="0"/>
                        </a:spcBef>
                        <a:buSzPct val="25000"/>
                        <a:buNone/>
                      </a:pPr>
                      <a:r>
                        <a:rPr lang="en-US" sz="1300" u="sng" strike="noStrike" cap="none">
                          <a:solidFill>
                            <a:schemeClr val="hlink"/>
                          </a:solidFill>
                          <a:hlinkClick r:id="rId9"/>
                        </a:rPr>
                        <a:t>array_diff()</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Compare arrays, and returns the differences (compare values only)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8425">
                <a:tc>
                  <a:txBody>
                    <a:bodyPr/>
                    <a:lstStyle/>
                    <a:p>
                      <a:pPr marL="0" marR="0" lvl="0" indent="0" algn="l" rtl="0">
                        <a:spcBef>
                          <a:spcPts val="0"/>
                        </a:spcBef>
                        <a:buSzPct val="25000"/>
                        <a:buNone/>
                      </a:pPr>
                      <a:r>
                        <a:rPr lang="en-US" sz="1300" u="sng" strike="noStrike" cap="none">
                          <a:solidFill>
                            <a:schemeClr val="hlink"/>
                          </a:solidFill>
                          <a:hlinkClick r:id="rId10"/>
                        </a:rPr>
                        <a:t>array_diff_assoc()</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Compare arrays, and returns the differences (compare keys and values)</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21650">
                <a:tc>
                  <a:txBody>
                    <a:bodyPr/>
                    <a:lstStyle/>
                    <a:p>
                      <a:pPr marL="0" marR="0" lvl="0" indent="0" algn="l" rtl="0">
                        <a:spcBef>
                          <a:spcPts val="0"/>
                        </a:spcBef>
                        <a:buSzPct val="25000"/>
                        <a:buNone/>
                      </a:pPr>
                      <a:r>
                        <a:rPr lang="en-US" sz="1300" u="sng" strike="noStrike" cap="none">
                          <a:solidFill>
                            <a:schemeClr val="hlink"/>
                          </a:solidFill>
                          <a:hlinkClick r:id="rId11"/>
                        </a:rPr>
                        <a:t>array_diff_key()</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Compare arrays, and returns the differences (compare keys only)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8425">
                <a:tc>
                  <a:txBody>
                    <a:bodyPr/>
                    <a:lstStyle/>
                    <a:p>
                      <a:pPr marL="0" marR="0" lvl="0" indent="0" algn="l" rtl="0">
                        <a:spcBef>
                          <a:spcPts val="0"/>
                        </a:spcBef>
                        <a:buSzPct val="25000"/>
                        <a:buNone/>
                      </a:pPr>
                      <a:r>
                        <a:rPr lang="en-US" sz="1300" u="sng" strike="noStrike" cap="none">
                          <a:solidFill>
                            <a:schemeClr val="hlink"/>
                          </a:solidFill>
                          <a:hlinkClick r:id="rId12"/>
                        </a:rPr>
                        <a:t>array_diff_uassoc()</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Compare arrays, and returns the differences (compare keys and values, using a user-</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dirty="0">
                <a:solidFill>
                  <a:schemeClr val="dk1"/>
                </a:solidFill>
                <a:latin typeface="Calibri"/>
                <a:ea typeface="Calibri"/>
                <a:cs typeface="Calibri"/>
                <a:sym typeface="Calibri"/>
              </a:rPr>
              <a:t>PHP Functions </a:t>
            </a:r>
          </a:p>
        </p:txBody>
      </p:sp>
      <p:sp>
        <p:nvSpPr>
          <p:cNvPr id="95" name="Shape 9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lvl="0" indent="-342900">
              <a:buNone/>
            </a:pPr>
            <a:r>
              <a:rPr lang="en-US" dirty="0" smtClean="0"/>
              <a:t>1</a:t>
            </a:r>
            <a:r>
              <a:rPr lang="en-US" dirty="0" smtClean="0"/>
              <a:t>. Easier maintenance – use functions so you don’t repeat code for common tasks.</a:t>
            </a:r>
          </a:p>
          <a:p>
            <a:pPr lvl="0" indent="-342900">
              <a:buNone/>
            </a:pPr>
            <a:r>
              <a:rPr lang="en-US" dirty="0" smtClean="0"/>
              <a:t>2. Reusability – functions can be used within individual scripts and across multiple scripts.</a:t>
            </a:r>
          </a:p>
          <a:p>
            <a:pPr lvl="0" indent="-342900">
              <a:buNone/>
            </a:pPr>
            <a:r>
              <a:rPr lang="en-US" dirty="0" smtClean="0"/>
              <a:t>3. Flexibility – functions are flexible, accepting a specific number of </a:t>
            </a:r>
            <a:r>
              <a:rPr lang="en-US" dirty="0" smtClean="0"/>
              <a:t>arguments.</a:t>
            </a:r>
            <a:endParaRPr lang="en-US" dirty="0" smtClean="0"/>
          </a:p>
          <a:p>
            <a:pPr lvl="0" indent="-342900">
              <a:buNone/>
            </a:pPr>
            <a:r>
              <a:rPr lang="en-US" dirty="0" smtClean="0"/>
              <a:t>4. Improved Readability – separating functionality into functions streamlines your code and improves its readability.</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283" name="Shape 283"/>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284" name="Shape 284"/>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285" name="Shape 285"/>
          <p:cNvGraphicFramePr/>
          <p:nvPr/>
        </p:nvGraphicFramePr>
        <p:xfrm>
          <a:off x="609600" y="1443369"/>
          <a:ext cx="7620000" cy="4598990"/>
        </p:xfrm>
        <a:graphic>
          <a:graphicData uri="http://schemas.openxmlformats.org/drawingml/2006/table">
            <a:tbl>
              <a:tblPr>
                <a:noFill/>
                <a:tableStyleId>{F6F6BA80-BF79-4813-8E23-FE56DCBCFFE5}</a:tableStyleId>
              </a:tblPr>
              <a:tblGrid>
                <a:gridCol w="3810000"/>
                <a:gridCol w="3810000"/>
              </a:tblGrid>
              <a:tr h="572450">
                <a:tc>
                  <a:txBody>
                    <a:bodyPr/>
                    <a:lstStyle/>
                    <a:p>
                      <a:pPr marL="0" marR="0" lvl="0" indent="0" algn="l" rtl="0">
                        <a:spcBef>
                          <a:spcPts val="0"/>
                        </a:spcBef>
                        <a:buSzPct val="25000"/>
                        <a:buNone/>
                      </a:pPr>
                      <a:r>
                        <a:rPr lang="en-US" sz="1100" u="sng" strike="noStrike" cap="none">
                          <a:solidFill>
                            <a:schemeClr val="hlink"/>
                          </a:solidFill>
                          <a:hlinkClick r:id="rId3"/>
                        </a:rPr>
                        <a:t>array_diff_ukey()</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Compare arrays, and returns the differences (compare keys only, using a user-defined key comparison function)</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50450">
                <a:tc>
                  <a:txBody>
                    <a:bodyPr/>
                    <a:lstStyle/>
                    <a:p>
                      <a:pPr marL="0" marR="0" lvl="0" indent="0" algn="l" rtl="0">
                        <a:spcBef>
                          <a:spcPts val="0"/>
                        </a:spcBef>
                        <a:buSzPct val="25000"/>
                        <a:buNone/>
                      </a:pPr>
                      <a:r>
                        <a:rPr lang="en-US" sz="1100" u="sng" strike="noStrike" cap="none">
                          <a:solidFill>
                            <a:schemeClr val="hlink"/>
                          </a:solidFill>
                          <a:hlinkClick r:id="rId4"/>
                        </a:rPr>
                        <a:t>array_fill()</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Fills an array with values</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50450">
                <a:tc>
                  <a:txBody>
                    <a:bodyPr/>
                    <a:lstStyle/>
                    <a:p>
                      <a:pPr marL="0" marR="0" lvl="0" indent="0" algn="l" rtl="0">
                        <a:spcBef>
                          <a:spcPts val="0"/>
                        </a:spcBef>
                        <a:buSzPct val="25000"/>
                        <a:buNone/>
                      </a:pPr>
                      <a:r>
                        <a:rPr lang="en-US" sz="1100" u="sng" strike="noStrike" cap="none">
                          <a:solidFill>
                            <a:schemeClr val="hlink"/>
                          </a:solidFill>
                          <a:hlinkClick r:id="rId5"/>
                        </a:rPr>
                        <a:t>array_fill_keys()</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Fills an array with values, specifying keys</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1450">
                <a:tc>
                  <a:txBody>
                    <a:bodyPr/>
                    <a:lstStyle/>
                    <a:p>
                      <a:pPr marL="0" marR="0" lvl="0" indent="0" algn="l" rtl="0">
                        <a:spcBef>
                          <a:spcPts val="0"/>
                        </a:spcBef>
                        <a:buSzPct val="25000"/>
                        <a:buNone/>
                      </a:pPr>
                      <a:r>
                        <a:rPr lang="en-US" sz="1100" u="sng" strike="noStrike" cap="none">
                          <a:solidFill>
                            <a:schemeClr val="hlink"/>
                          </a:solidFill>
                          <a:hlinkClick r:id="rId6"/>
                        </a:rPr>
                        <a:t>array_filter()</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Filters the values of an array using a callback function</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11450">
                <a:tc>
                  <a:txBody>
                    <a:bodyPr/>
                    <a:lstStyle/>
                    <a:p>
                      <a:pPr marL="0" marR="0" lvl="0" indent="0" algn="l" rtl="0">
                        <a:spcBef>
                          <a:spcPts val="0"/>
                        </a:spcBef>
                        <a:buSzPct val="25000"/>
                        <a:buNone/>
                      </a:pPr>
                      <a:r>
                        <a:rPr lang="en-US" sz="1100" u="sng" strike="noStrike" cap="none">
                          <a:solidFill>
                            <a:schemeClr val="hlink"/>
                          </a:solidFill>
                          <a:hlinkClick r:id="rId7"/>
                        </a:rPr>
                        <a:t>array_flip()</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Flips/Exchanges all keys with their associated values in an array</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1450">
                <a:tc>
                  <a:txBody>
                    <a:bodyPr/>
                    <a:lstStyle/>
                    <a:p>
                      <a:pPr marL="0" marR="0" lvl="0" indent="0" algn="l" rtl="0">
                        <a:spcBef>
                          <a:spcPts val="0"/>
                        </a:spcBef>
                        <a:buSzPct val="25000"/>
                        <a:buNone/>
                      </a:pPr>
                      <a:r>
                        <a:rPr lang="en-US" sz="1100" u="sng" strike="noStrike" cap="none">
                          <a:solidFill>
                            <a:schemeClr val="hlink"/>
                          </a:solidFill>
                          <a:hlinkClick r:id="rId8"/>
                        </a:rPr>
                        <a:t>array_intersect()</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Compare arrays, and returns the matches (compare values only)</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11450">
                <a:tc>
                  <a:txBody>
                    <a:bodyPr/>
                    <a:lstStyle/>
                    <a:p>
                      <a:pPr marL="0" marR="0" lvl="0" indent="0" algn="l" rtl="0">
                        <a:spcBef>
                          <a:spcPts val="0"/>
                        </a:spcBef>
                        <a:buSzPct val="25000"/>
                        <a:buNone/>
                      </a:pPr>
                      <a:r>
                        <a:rPr lang="en-US" sz="1100" u="sng" strike="noStrike" cap="none">
                          <a:solidFill>
                            <a:schemeClr val="hlink"/>
                          </a:solidFill>
                          <a:hlinkClick r:id="rId9"/>
                        </a:rPr>
                        <a:t>array_intersect_assoc()</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Compare arrays and returns the matches (compare keys and values)</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1450">
                <a:tc>
                  <a:txBody>
                    <a:bodyPr/>
                    <a:lstStyle/>
                    <a:p>
                      <a:pPr marL="0" marR="0" lvl="0" indent="0" algn="l" rtl="0">
                        <a:spcBef>
                          <a:spcPts val="0"/>
                        </a:spcBef>
                        <a:buSzPct val="25000"/>
                        <a:buNone/>
                      </a:pPr>
                      <a:r>
                        <a:rPr lang="en-US" sz="1100" u="sng" strike="noStrike" cap="none">
                          <a:solidFill>
                            <a:schemeClr val="hlink"/>
                          </a:solidFill>
                          <a:hlinkClick r:id="rId10"/>
                        </a:rPr>
                        <a:t>array_intersect_key()</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Compare arrays, and returns the matches (compare keys only)</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572450">
                <a:tc>
                  <a:txBody>
                    <a:bodyPr/>
                    <a:lstStyle/>
                    <a:p>
                      <a:pPr marL="0" marR="0" lvl="0" indent="0" algn="l" rtl="0">
                        <a:spcBef>
                          <a:spcPts val="0"/>
                        </a:spcBef>
                        <a:buSzPct val="25000"/>
                        <a:buNone/>
                      </a:pPr>
                      <a:r>
                        <a:rPr lang="en-US" sz="1100" u="sng" strike="noStrike" cap="none">
                          <a:solidFill>
                            <a:schemeClr val="hlink"/>
                          </a:solidFill>
                          <a:hlinkClick r:id="rId11"/>
                        </a:rPr>
                        <a:t>array_intersect_uassoc()</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Compare arrays, and returns the matches (compare keys and values, using a user-defined key comparison function)</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72450">
                <a:tc>
                  <a:txBody>
                    <a:bodyPr/>
                    <a:lstStyle/>
                    <a:p>
                      <a:pPr marL="0" marR="0" lvl="0" indent="0" algn="l" rtl="0">
                        <a:spcBef>
                          <a:spcPts val="0"/>
                        </a:spcBef>
                        <a:buSzPct val="25000"/>
                        <a:buNone/>
                      </a:pPr>
                      <a:r>
                        <a:rPr lang="en-US" sz="1100" u="sng" strike="noStrike" cap="none">
                          <a:solidFill>
                            <a:schemeClr val="hlink"/>
                          </a:solidFill>
                          <a:hlinkClick r:id="rId12"/>
                        </a:rPr>
                        <a:t>array_intersect_ukey()</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Compare arrays, and returns the matches (compare keys only, using a user-defined key comparison function)</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50450">
                <a:tc>
                  <a:txBody>
                    <a:bodyPr/>
                    <a:lstStyle/>
                    <a:p>
                      <a:pPr marL="0" marR="0" lvl="0" indent="0" algn="l" rtl="0">
                        <a:spcBef>
                          <a:spcPts val="0"/>
                        </a:spcBef>
                        <a:buSzPct val="25000"/>
                        <a:buNone/>
                      </a:pPr>
                      <a:r>
                        <a:rPr lang="en-US" sz="1100" u="sng" strike="noStrike" cap="none">
                          <a:solidFill>
                            <a:schemeClr val="hlink"/>
                          </a:solidFill>
                          <a:hlinkClick r:id="rId13"/>
                        </a:rPr>
                        <a:t>array_key_exists()</a:t>
                      </a:r>
                    </a:p>
                  </a:txBody>
                  <a:tcPr marL="89450"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Checks if the specified key exists in the array</a:t>
                      </a:r>
                    </a:p>
                  </a:txBody>
                  <a:tcPr marL="44725" marR="44725" marT="44725" marB="447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291" name="Shape 291"/>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292" name="Shape 292"/>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293" name="Shape 293"/>
          <p:cNvGraphicFramePr/>
          <p:nvPr/>
        </p:nvGraphicFramePr>
        <p:xfrm>
          <a:off x="457197" y="1600200"/>
          <a:ext cx="8077200" cy="4525900"/>
        </p:xfrm>
        <a:graphic>
          <a:graphicData uri="http://schemas.openxmlformats.org/drawingml/2006/table">
            <a:tbl>
              <a:tblPr>
                <a:noFill/>
                <a:tableStyleId>{F6F6BA80-BF79-4813-8E23-FE56DCBCFFE5}</a:tableStyleId>
              </a:tblPr>
              <a:tblGrid>
                <a:gridCol w="4038600"/>
                <a:gridCol w="4038600"/>
              </a:tblGrid>
              <a:tr h="292000">
                <a:tc>
                  <a:txBody>
                    <a:bodyPr/>
                    <a:lstStyle/>
                    <a:p>
                      <a:pPr marL="0" marR="0" lvl="0" indent="0" algn="l" rtl="0">
                        <a:spcBef>
                          <a:spcPts val="0"/>
                        </a:spcBef>
                        <a:buSzPct val="25000"/>
                        <a:buNone/>
                      </a:pPr>
                      <a:r>
                        <a:rPr lang="en-US" sz="1200" u="sng" strike="noStrike" cap="none">
                          <a:solidFill>
                            <a:schemeClr val="hlink"/>
                          </a:solidFill>
                          <a:hlinkClick r:id="rId3"/>
                        </a:rPr>
                        <a:t>array_keys()</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Returns all the keys of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4"/>
                        </a:rPr>
                        <a:t>array_map()</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200" u="none" strike="noStrike" cap="none"/>
                        <a:t>Sends each value of an array to a user-made function, which returns new values</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92000">
                <a:tc>
                  <a:txBody>
                    <a:bodyPr/>
                    <a:lstStyle/>
                    <a:p>
                      <a:pPr marL="0" marR="0" lvl="0" indent="0" algn="l" rtl="0">
                        <a:spcBef>
                          <a:spcPts val="0"/>
                        </a:spcBef>
                        <a:buSzPct val="25000"/>
                        <a:buNone/>
                      </a:pPr>
                      <a:r>
                        <a:rPr lang="en-US" sz="1200" u="sng" strike="noStrike" cap="none">
                          <a:solidFill>
                            <a:schemeClr val="hlink"/>
                          </a:solidFill>
                          <a:hlinkClick r:id="rId5"/>
                        </a:rPr>
                        <a:t>array_merge()</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Merges one or more arrays into one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6"/>
                        </a:rPr>
                        <a:t>array_merge_recursive()</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200" u="none" strike="noStrike" cap="none"/>
                        <a:t>Merges one or more arrays into one array recursively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92000">
                <a:tc>
                  <a:txBody>
                    <a:bodyPr/>
                    <a:lstStyle/>
                    <a:p>
                      <a:pPr marL="0" marR="0" lvl="0" indent="0" algn="l" rtl="0">
                        <a:spcBef>
                          <a:spcPts val="0"/>
                        </a:spcBef>
                        <a:buSzPct val="25000"/>
                        <a:buNone/>
                      </a:pPr>
                      <a:r>
                        <a:rPr lang="en-US" sz="1200" u="sng" strike="noStrike" cap="none">
                          <a:solidFill>
                            <a:schemeClr val="hlink"/>
                          </a:solidFill>
                          <a:hlinkClick r:id="rId7"/>
                        </a:rPr>
                        <a:t>array_multisort()</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Sorts multiple or multi-dimensional arrays</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8"/>
                        </a:rPr>
                        <a:t>array_pad()</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200" u="none" strike="noStrike" cap="none"/>
                        <a:t>Inserts a specified number of items, with a specified value, to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92000">
                <a:tc>
                  <a:txBody>
                    <a:bodyPr/>
                    <a:lstStyle/>
                    <a:p>
                      <a:pPr marL="0" marR="0" lvl="0" indent="0" algn="l" rtl="0">
                        <a:spcBef>
                          <a:spcPts val="0"/>
                        </a:spcBef>
                        <a:buSzPct val="25000"/>
                        <a:buNone/>
                      </a:pPr>
                      <a:r>
                        <a:rPr lang="en-US" sz="1200" u="sng" strike="noStrike" cap="none">
                          <a:solidFill>
                            <a:schemeClr val="hlink"/>
                          </a:solidFill>
                          <a:hlinkClick r:id="rId9"/>
                        </a:rPr>
                        <a:t>array_pop()</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Deletes the last element of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10"/>
                        </a:rPr>
                        <a:t>array_product()</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200" u="none" strike="noStrike" cap="none"/>
                        <a:t>Calculates the product of the values in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11"/>
                        </a:rPr>
                        <a:t>array_push()</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Inserts one or more elements to the end of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12"/>
                        </a:rPr>
                        <a:t>array_rand()</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200" u="none" strike="noStrike" cap="none"/>
                        <a:t>Returns one or more random keys from an array</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79700">
                <a:tc>
                  <a:txBody>
                    <a:bodyPr/>
                    <a:lstStyle/>
                    <a:p>
                      <a:pPr marL="0" marR="0" lvl="0" indent="0" algn="l" rtl="0">
                        <a:spcBef>
                          <a:spcPts val="0"/>
                        </a:spcBef>
                        <a:buSzPct val="25000"/>
                        <a:buNone/>
                      </a:pPr>
                      <a:r>
                        <a:rPr lang="en-US" sz="1200" u="sng" strike="noStrike" cap="none">
                          <a:solidFill>
                            <a:schemeClr val="hlink"/>
                          </a:solidFill>
                          <a:hlinkClick r:id="rId13"/>
                        </a:rPr>
                        <a:t>array_reduce()</a:t>
                      </a:r>
                    </a:p>
                  </a:txBody>
                  <a:tcPr marL="104275"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200" u="none" strike="noStrike" cap="none"/>
                        <a:t>Returns an array as a string, using a user-defined function</a:t>
                      </a:r>
                    </a:p>
                  </a:txBody>
                  <a:tcPr marL="52150" marR="52150" marT="52150" marB="521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299" name="Shape 299"/>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300" name="Shape 300"/>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301" name="Shape 301"/>
          <p:cNvGraphicFramePr/>
          <p:nvPr/>
        </p:nvGraphicFramePr>
        <p:xfrm>
          <a:off x="457200" y="1295399"/>
          <a:ext cx="8153400" cy="4340950"/>
        </p:xfrm>
        <a:graphic>
          <a:graphicData uri="http://schemas.openxmlformats.org/drawingml/2006/table">
            <a:tbl>
              <a:tblPr>
                <a:noFill/>
                <a:tableStyleId>{F6F6BA80-BF79-4813-8E23-FE56DCBCFFE5}</a:tableStyleId>
              </a:tblPr>
              <a:tblGrid>
                <a:gridCol w="4076700"/>
                <a:gridCol w="4076700"/>
              </a:tblGrid>
              <a:tr h="359025">
                <a:tc>
                  <a:txBody>
                    <a:bodyPr/>
                    <a:lstStyle/>
                    <a:p>
                      <a:pPr marL="0" marR="0" lvl="0" indent="0" algn="l" rtl="0">
                        <a:spcBef>
                          <a:spcPts val="0"/>
                        </a:spcBef>
                        <a:buSzPct val="25000"/>
                        <a:buNone/>
                      </a:pPr>
                      <a:r>
                        <a:rPr lang="en-US" sz="1000" u="sng" strike="noStrike" cap="none">
                          <a:solidFill>
                            <a:schemeClr val="hlink"/>
                          </a:solidFill>
                          <a:hlinkClick r:id="rId3"/>
                        </a:rPr>
                        <a:t>array_replace()</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Replaces the values of the first array with the values from following arrays</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72525">
                <a:tc>
                  <a:txBody>
                    <a:bodyPr/>
                    <a:lstStyle/>
                    <a:p>
                      <a:pPr marL="0" marR="0" lvl="0" indent="0" algn="l" rtl="0">
                        <a:spcBef>
                          <a:spcPts val="0"/>
                        </a:spcBef>
                        <a:buSzPct val="25000"/>
                        <a:buNone/>
                      </a:pPr>
                      <a:r>
                        <a:rPr lang="en-US" sz="1000" u="sng" strike="noStrike" cap="none">
                          <a:solidFill>
                            <a:schemeClr val="hlink"/>
                          </a:solidFill>
                          <a:hlinkClick r:id="rId4"/>
                        </a:rPr>
                        <a:t>array_replace_recursive()</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Replaces the values of the first array with the values from following arrays recursively</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26325">
                <a:tc>
                  <a:txBody>
                    <a:bodyPr/>
                    <a:lstStyle/>
                    <a:p>
                      <a:pPr marL="0" marR="0" lvl="0" indent="0" algn="l" rtl="0">
                        <a:spcBef>
                          <a:spcPts val="0"/>
                        </a:spcBef>
                        <a:buSzPct val="25000"/>
                        <a:buNone/>
                      </a:pPr>
                      <a:r>
                        <a:rPr lang="en-US" sz="1000" u="sng" strike="noStrike" cap="none">
                          <a:solidFill>
                            <a:schemeClr val="hlink"/>
                          </a:solidFill>
                          <a:hlinkClick r:id="rId5"/>
                        </a:rPr>
                        <a:t>array_reverse()</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Returns an array in the reverse order</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59025">
                <a:tc>
                  <a:txBody>
                    <a:bodyPr/>
                    <a:lstStyle/>
                    <a:p>
                      <a:pPr marL="0" marR="0" lvl="0" indent="0" algn="l" rtl="0">
                        <a:spcBef>
                          <a:spcPts val="0"/>
                        </a:spcBef>
                        <a:buSzPct val="25000"/>
                        <a:buNone/>
                      </a:pPr>
                      <a:r>
                        <a:rPr lang="en-US" sz="1000" u="sng" strike="noStrike" cap="none">
                          <a:solidFill>
                            <a:schemeClr val="hlink"/>
                          </a:solidFill>
                          <a:hlinkClick r:id="rId6"/>
                        </a:rPr>
                        <a:t>array_search()</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Searches an array for a given value and returns the key</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99525">
                <a:tc>
                  <a:txBody>
                    <a:bodyPr/>
                    <a:lstStyle/>
                    <a:p>
                      <a:pPr marL="0" marR="0" lvl="0" indent="0" algn="l" rtl="0">
                        <a:spcBef>
                          <a:spcPts val="0"/>
                        </a:spcBef>
                        <a:buSzPct val="25000"/>
                        <a:buNone/>
                      </a:pPr>
                      <a:r>
                        <a:rPr lang="en-US" sz="1000" u="sng" strike="noStrike" cap="none">
                          <a:solidFill>
                            <a:schemeClr val="hlink"/>
                          </a:solidFill>
                          <a:hlinkClick r:id="rId7"/>
                        </a:rPr>
                        <a:t>array_shift()</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Removes the first element from an array, and returns the value of the removed element</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26325">
                <a:tc>
                  <a:txBody>
                    <a:bodyPr/>
                    <a:lstStyle/>
                    <a:p>
                      <a:pPr marL="0" marR="0" lvl="0" indent="0" algn="l" rtl="0">
                        <a:spcBef>
                          <a:spcPts val="0"/>
                        </a:spcBef>
                        <a:buSzPct val="25000"/>
                        <a:buNone/>
                      </a:pPr>
                      <a:r>
                        <a:rPr lang="en-US" sz="1000" u="sng" strike="noStrike" cap="none">
                          <a:solidFill>
                            <a:schemeClr val="hlink"/>
                          </a:solidFill>
                          <a:hlinkClick r:id="rId8"/>
                        </a:rPr>
                        <a:t>array_slice()</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Returns selected parts of an array</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59025">
                <a:tc>
                  <a:txBody>
                    <a:bodyPr/>
                    <a:lstStyle/>
                    <a:p>
                      <a:pPr marL="0" marR="0" lvl="0" indent="0" algn="l" rtl="0">
                        <a:spcBef>
                          <a:spcPts val="0"/>
                        </a:spcBef>
                        <a:buSzPct val="25000"/>
                        <a:buNone/>
                      </a:pPr>
                      <a:r>
                        <a:rPr lang="en-US" sz="1000" u="sng" strike="noStrike" cap="none">
                          <a:solidFill>
                            <a:schemeClr val="hlink"/>
                          </a:solidFill>
                          <a:hlinkClick r:id="rId9"/>
                        </a:rPr>
                        <a:t>array_splice()</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Removes and replaces specified elements of an array</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26325">
                <a:tc>
                  <a:txBody>
                    <a:bodyPr/>
                    <a:lstStyle/>
                    <a:p>
                      <a:pPr marL="0" marR="0" lvl="0" indent="0" algn="l" rtl="0">
                        <a:spcBef>
                          <a:spcPts val="0"/>
                        </a:spcBef>
                        <a:buSzPct val="25000"/>
                        <a:buNone/>
                      </a:pPr>
                      <a:r>
                        <a:rPr lang="en-US" sz="1000" u="sng" strike="noStrike" cap="none">
                          <a:solidFill>
                            <a:schemeClr val="hlink"/>
                          </a:solidFill>
                          <a:hlinkClick r:id="rId10"/>
                        </a:rPr>
                        <a:t>array_sum()</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Returns the sum of the values in an array</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99525">
                <a:tc>
                  <a:txBody>
                    <a:bodyPr/>
                    <a:lstStyle/>
                    <a:p>
                      <a:pPr marL="0" marR="0" lvl="0" indent="0" algn="l" rtl="0">
                        <a:spcBef>
                          <a:spcPts val="0"/>
                        </a:spcBef>
                        <a:buSzPct val="25000"/>
                        <a:buNone/>
                      </a:pPr>
                      <a:r>
                        <a:rPr lang="en-US" sz="1000" u="sng" strike="noStrike" cap="none">
                          <a:solidFill>
                            <a:schemeClr val="hlink"/>
                          </a:solidFill>
                          <a:hlinkClick r:id="rId11"/>
                        </a:rPr>
                        <a:t>array_udiff()</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Compare arrays, and returns the differences (compare values only, using a user-defined key comparison function)</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640025">
                <a:tc>
                  <a:txBody>
                    <a:bodyPr/>
                    <a:lstStyle/>
                    <a:p>
                      <a:pPr marL="0" marR="0" lvl="0" indent="0" algn="l" rtl="0">
                        <a:spcBef>
                          <a:spcPts val="0"/>
                        </a:spcBef>
                        <a:buSzPct val="25000"/>
                        <a:buNone/>
                      </a:pPr>
                      <a:r>
                        <a:rPr lang="en-US" sz="1000" u="sng" strike="noStrike" cap="none">
                          <a:solidFill>
                            <a:schemeClr val="hlink"/>
                          </a:solidFill>
                          <a:hlinkClick r:id="rId12"/>
                        </a:rPr>
                        <a:t>array_udiff_assoc()</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Compare arrays, and returns the differences (compare keys and values, using a built-in function to compare the keys and a user-defined function to compare the values)</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99525">
                <a:tc>
                  <a:txBody>
                    <a:bodyPr/>
                    <a:lstStyle/>
                    <a:p>
                      <a:pPr marL="0" marR="0" lvl="0" indent="0" algn="l" rtl="0">
                        <a:spcBef>
                          <a:spcPts val="0"/>
                        </a:spcBef>
                        <a:buSzPct val="25000"/>
                        <a:buNone/>
                      </a:pPr>
                      <a:r>
                        <a:rPr lang="en-US" sz="1000" u="sng" strike="noStrike" cap="none">
                          <a:solidFill>
                            <a:schemeClr val="hlink"/>
                          </a:solidFill>
                          <a:hlinkClick r:id="rId13"/>
                        </a:rPr>
                        <a:t>array_udiff_uassoc()</a:t>
                      </a:r>
                    </a:p>
                  </a:txBody>
                  <a:tcPr marL="8350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Compare arrays, and returns the differences (compare keys and values, using two user-defined key comparison functions)</a:t>
                      </a:r>
                    </a:p>
                  </a:txBody>
                  <a:tcPr marL="41750" marR="41750" marT="41750" marB="417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307" name="Shape 307"/>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308" name="Shape 308"/>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309" name="Shape 309"/>
          <p:cNvGraphicFramePr/>
          <p:nvPr/>
        </p:nvGraphicFramePr>
        <p:xfrm>
          <a:off x="457200" y="1562891"/>
          <a:ext cx="7848600" cy="4553120"/>
        </p:xfrm>
        <a:graphic>
          <a:graphicData uri="http://schemas.openxmlformats.org/drawingml/2006/table">
            <a:tbl>
              <a:tblPr>
                <a:noFill/>
                <a:tableStyleId>{F6F6BA80-BF79-4813-8E23-FE56DCBCFFE5}</a:tableStyleId>
              </a:tblPr>
              <a:tblGrid>
                <a:gridCol w="3924300"/>
                <a:gridCol w="3924300"/>
              </a:tblGrid>
              <a:tr h="584000">
                <a:tc>
                  <a:txBody>
                    <a:bodyPr/>
                    <a:lstStyle/>
                    <a:p>
                      <a:pPr marL="0" marR="0" lvl="0" indent="0" algn="l" rtl="0">
                        <a:spcBef>
                          <a:spcPts val="0"/>
                        </a:spcBef>
                        <a:buSzPct val="25000"/>
                        <a:buNone/>
                      </a:pPr>
                      <a:r>
                        <a:rPr lang="en-US" sz="1100" u="sng" strike="noStrike" cap="none">
                          <a:solidFill>
                            <a:schemeClr val="hlink"/>
                          </a:solidFill>
                          <a:hlinkClick r:id="rId3"/>
                        </a:rPr>
                        <a:t>array_uintersect()</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Compare arrays, and returns the matches (compare values only, using a user-defined key comparison function)</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748250">
                <a:tc>
                  <a:txBody>
                    <a:bodyPr/>
                    <a:lstStyle/>
                    <a:p>
                      <a:pPr marL="0" marR="0" lvl="0" indent="0" algn="l" rtl="0">
                        <a:spcBef>
                          <a:spcPts val="0"/>
                        </a:spcBef>
                        <a:buSzPct val="25000"/>
                        <a:buNone/>
                      </a:pPr>
                      <a:r>
                        <a:rPr lang="en-US" sz="1100" u="sng" strike="noStrike" cap="none">
                          <a:solidFill>
                            <a:schemeClr val="hlink"/>
                          </a:solidFill>
                          <a:hlinkClick r:id="rId4"/>
                        </a:rPr>
                        <a:t>array_uintersect_assoc()</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Compare arrays, and returns the matches (compare keys and values, using a built-in function to compare the keys and a user-defined function to compare the values)</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84000">
                <a:tc>
                  <a:txBody>
                    <a:bodyPr/>
                    <a:lstStyle/>
                    <a:p>
                      <a:pPr marL="0" marR="0" lvl="0" indent="0" algn="l" rtl="0">
                        <a:spcBef>
                          <a:spcPts val="0"/>
                        </a:spcBef>
                        <a:buSzPct val="25000"/>
                        <a:buNone/>
                      </a:pPr>
                      <a:r>
                        <a:rPr lang="en-US" sz="1100" u="sng" strike="noStrike" cap="none">
                          <a:solidFill>
                            <a:schemeClr val="hlink"/>
                          </a:solidFill>
                          <a:hlinkClick r:id="rId5"/>
                        </a:rPr>
                        <a:t>array_uintersect_uassoc()</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Compare arrays, and returns the matches (compare keys and values, using two user-defined key comparison functions)</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55500">
                <a:tc>
                  <a:txBody>
                    <a:bodyPr/>
                    <a:lstStyle/>
                    <a:p>
                      <a:pPr marL="0" marR="0" lvl="0" indent="0" algn="l" rtl="0">
                        <a:spcBef>
                          <a:spcPts val="0"/>
                        </a:spcBef>
                        <a:buSzPct val="25000"/>
                        <a:buNone/>
                      </a:pPr>
                      <a:r>
                        <a:rPr lang="en-US" sz="1100" u="sng" strike="noStrike" cap="none">
                          <a:solidFill>
                            <a:schemeClr val="hlink"/>
                          </a:solidFill>
                          <a:hlinkClick r:id="rId6"/>
                        </a:rPr>
                        <a:t>array_unique()</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Removes duplicate values from an array</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9750">
                <a:tc>
                  <a:txBody>
                    <a:bodyPr/>
                    <a:lstStyle/>
                    <a:p>
                      <a:pPr marL="0" marR="0" lvl="0" indent="0" algn="l" rtl="0">
                        <a:spcBef>
                          <a:spcPts val="0"/>
                        </a:spcBef>
                        <a:buSzPct val="25000"/>
                        <a:buNone/>
                      </a:pPr>
                      <a:r>
                        <a:rPr lang="en-US" sz="1100" u="sng" strike="noStrike" cap="none">
                          <a:solidFill>
                            <a:schemeClr val="hlink"/>
                          </a:solidFill>
                          <a:hlinkClick r:id="rId7"/>
                        </a:rPr>
                        <a:t>array_unshift()</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Adds one or more elements to the beginning of an array</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55500">
                <a:tc>
                  <a:txBody>
                    <a:bodyPr/>
                    <a:lstStyle/>
                    <a:p>
                      <a:pPr marL="0" marR="0" lvl="0" indent="0" algn="l" rtl="0">
                        <a:spcBef>
                          <a:spcPts val="0"/>
                        </a:spcBef>
                        <a:buSzPct val="25000"/>
                        <a:buNone/>
                      </a:pPr>
                      <a:r>
                        <a:rPr lang="en-US" sz="1100" u="sng" strike="noStrike" cap="none">
                          <a:solidFill>
                            <a:schemeClr val="hlink"/>
                          </a:solidFill>
                          <a:hlinkClick r:id="rId8"/>
                        </a:rPr>
                        <a:t>array_values()</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Returns all the values of an array</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9750">
                <a:tc>
                  <a:txBody>
                    <a:bodyPr/>
                    <a:lstStyle/>
                    <a:p>
                      <a:pPr marL="0" marR="0" lvl="0" indent="0" algn="l" rtl="0">
                        <a:spcBef>
                          <a:spcPts val="0"/>
                        </a:spcBef>
                        <a:buSzPct val="25000"/>
                        <a:buNone/>
                      </a:pPr>
                      <a:r>
                        <a:rPr lang="en-US" sz="1100" u="sng" strike="noStrike" cap="none">
                          <a:solidFill>
                            <a:schemeClr val="hlink"/>
                          </a:solidFill>
                          <a:hlinkClick r:id="rId9"/>
                        </a:rPr>
                        <a:t>array_walk()</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Applies a user function to every member of an array</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19750">
                <a:tc>
                  <a:txBody>
                    <a:bodyPr/>
                    <a:lstStyle/>
                    <a:p>
                      <a:pPr marL="0" marR="0" lvl="0" indent="0" algn="l" rtl="0">
                        <a:spcBef>
                          <a:spcPts val="0"/>
                        </a:spcBef>
                        <a:buSzPct val="25000"/>
                        <a:buNone/>
                      </a:pPr>
                      <a:r>
                        <a:rPr lang="en-US" sz="1100" u="sng" strike="noStrike" cap="none">
                          <a:solidFill>
                            <a:schemeClr val="hlink"/>
                          </a:solidFill>
                          <a:hlinkClick r:id="rId10"/>
                        </a:rPr>
                        <a:t>array_walk_recursive()</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Applies a user function recursively to every member of an array</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419750">
                <a:tc>
                  <a:txBody>
                    <a:bodyPr/>
                    <a:lstStyle/>
                    <a:p>
                      <a:pPr marL="0" marR="0" lvl="0" indent="0" algn="l" rtl="0">
                        <a:spcBef>
                          <a:spcPts val="0"/>
                        </a:spcBef>
                        <a:buSzPct val="25000"/>
                        <a:buNone/>
                      </a:pPr>
                      <a:r>
                        <a:rPr lang="en-US" sz="1100" u="sng" strike="noStrike" cap="none">
                          <a:solidFill>
                            <a:schemeClr val="hlink"/>
                          </a:solidFill>
                          <a:hlinkClick r:id="rId11"/>
                        </a:rPr>
                        <a:t>arsort()</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00" u="none" strike="noStrike" cap="none"/>
                        <a:t>Sorts an associative array in descending order, according to the value</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419750">
                <a:tc>
                  <a:txBody>
                    <a:bodyPr/>
                    <a:lstStyle/>
                    <a:p>
                      <a:pPr marL="0" marR="0" lvl="0" indent="0" algn="l" rtl="0">
                        <a:spcBef>
                          <a:spcPts val="0"/>
                        </a:spcBef>
                        <a:buSzPct val="25000"/>
                        <a:buNone/>
                      </a:pPr>
                      <a:r>
                        <a:rPr lang="en-US" sz="1100" u="sng" strike="noStrike" cap="none">
                          <a:solidFill>
                            <a:schemeClr val="hlink"/>
                          </a:solidFill>
                          <a:hlinkClick r:id="rId12"/>
                        </a:rPr>
                        <a:t>asort()</a:t>
                      </a:r>
                    </a:p>
                  </a:txBody>
                  <a:tcPr marL="91250"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100" u="none" strike="noStrike" cap="none"/>
                        <a:t>Sorts an associative array in ascending order, according to the value</a:t>
                      </a:r>
                    </a:p>
                  </a:txBody>
                  <a:tcPr marL="45625" marR="45625" marT="45625" marB="456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315" name="Shape 31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316" name="Shape 316"/>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317" name="Shape 317"/>
          <p:cNvGraphicFramePr/>
          <p:nvPr/>
        </p:nvGraphicFramePr>
        <p:xfrm>
          <a:off x="457200" y="1462509"/>
          <a:ext cx="8077200" cy="4552700"/>
        </p:xfrm>
        <a:graphic>
          <a:graphicData uri="http://schemas.openxmlformats.org/drawingml/2006/table">
            <a:tbl>
              <a:tblPr>
                <a:noFill/>
                <a:tableStyleId>{F6F6BA80-BF79-4813-8E23-FE56DCBCFFE5}</a:tableStyleId>
              </a:tblPr>
              <a:tblGrid>
                <a:gridCol w="4038600"/>
                <a:gridCol w="4038600"/>
              </a:tblGrid>
              <a:tr h="375800">
                <a:tc>
                  <a:txBody>
                    <a:bodyPr/>
                    <a:lstStyle/>
                    <a:p>
                      <a:pPr marL="0" marR="0" lvl="0" indent="0" algn="l" rtl="0">
                        <a:spcBef>
                          <a:spcPts val="0"/>
                        </a:spcBef>
                        <a:buSzPct val="25000"/>
                        <a:buNone/>
                      </a:pPr>
                      <a:r>
                        <a:rPr lang="en-US" sz="1000" u="sng" strike="noStrike" cap="none">
                          <a:solidFill>
                            <a:schemeClr val="hlink"/>
                          </a:solidFill>
                          <a:hlinkClick r:id="rId3"/>
                        </a:rPr>
                        <a:t>compact()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Create array containing variables and their values</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28750">
                <a:tc>
                  <a:txBody>
                    <a:bodyPr/>
                    <a:lstStyle/>
                    <a:p>
                      <a:pPr marL="0" marR="0" lvl="0" indent="0" algn="l" rtl="0">
                        <a:spcBef>
                          <a:spcPts val="0"/>
                        </a:spcBef>
                        <a:buSzPct val="25000"/>
                        <a:buNone/>
                      </a:pPr>
                      <a:r>
                        <a:rPr lang="en-US" sz="1000" u="sng" strike="noStrike" cap="none">
                          <a:solidFill>
                            <a:schemeClr val="hlink"/>
                          </a:solidFill>
                          <a:hlinkClick r:id="rId4"/>
                        </a:rPr>
                        <a:t>count()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Returns the number of elements in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28750">
                <a:tc>
                  <a:txBody>
                    <a:bodyPr/>
                    <a:lstStyle/>
                    <a:p>
                      <a:pPr marL="0" marR="0" lvl="0" indent="0" algn="l" rtl="0">
                        <a:spcBef>
                          <a:spcPts val="0"/>
                        </a:spcBef>
                        <a:buSzPct val="25000"/>
                        <a:buNone/>
                      </a:pPr>
                      <a:r>
                        <a:rPr lang="en-US" sz="1000" u="sng" strike="noStrike" cap="none">
                          <a:solidFill>
                            <a:schemeClr val="hlink"/>
                          </a:solidFill>
                          <a:hlinkClick r:id="rId5"/>
                        </a:rPr>
                        <a:t>current()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Returns the current element in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6"/>
                        </a:rPr>
                        <a:t>each()</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Returns the current key and value pair from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7"/>
                        </a:rPr>
                        <a:t>end()</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Sets the internal pointer of an array to its last element</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8"/>
                        </a:rPr>
                        <a:t>extract()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Imports variables into the current symbol table from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28750">
                <a:tc>
                  <a:txBody>
                    <a:bodyPr/>
                    <a:lstStyle/>
                    <a:p>
                      <a:pPr marL="0" marR="0" lvl="0" indent="0" algn="l" rtl="0">
                        <a:spcBef>
                          <a:spcPts val="0"/>
                        </a:spcBef>
                        <a:buSzPct val="25000"/>
                        <a:buNone/>
                      </a:pPr>
                      <a:r>
                        <a:rPr lang="en-US" sz="1000" u="sng" strike="noStrike" cap="none">
                          <a:solidFill>
                            <a:schemeClr val="hlink"/>
                          </a:solidFill>
                          <a:hlinkClick r:id="rId9"/>
                        </a:rPr>
                        <a:t>in_array()</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Checks if a specified value exists in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228750">
                <a:tc>
                  <a:txBody>
                    <a:bodyPr/>
                    <a:lstStyle/>
                    <a:p>
                      <a:pPr marL="0" marR="0" lvl="0" indent="0" algn="l" rtl="0">
                        <a:spcBef>
                          <a:spcPts val="0"/>
                        </a:spcBef>
                        <a:buSzPct val="25000"/>
                        <a:buNone/>
                      </a:pPr>
                      <a:r>
                        <a:rPr lang="en-US" sz="1000" u="sng" strike="noStrike" cap="none">
                          <a:solidFill>
                            <a:schemeClr val="hlink"/>
                          </a:solidFill>
                          <a:hlinkClick r:id="rId10"/>
                        </a:rPr>
                        <a:t>key()</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Fetches a key from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11"/>
                        </a:rPr>
                        <a:t>krsort()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Sorts an associative array in descending order, according to the key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12"/>
                        </a:rPr>
                        <a:t>ksort()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Sorts an associative array in ascending order, according to the key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228750">
                <a:tc>
                  <a:txBody>
                    <a:bodyPr/>
                    <a:lstStyle/>
                    <a:p>
                      <a:pPr marL="0" marR="0" lvl="0" indent="0" algn="l" rtl="0">
                        <a:spcBef>
                          <a:spcPts val="0"/>
                        </a:spcBef>
                        <a:buSzPct val="25000"/>
                        <a:buNone/>
                      </a:pPr>
                      <a:r>
                        <a:rPr lang="en-US" sz="1000" u="sng" strike="noStrike" cap="none">
                          <a:solidFill>
                            <a:schemeClr val="hlink"/>
                          </a:solidFill>
                          <a:hlinkClick r:id="rId13"/>
                        </a:rPr>
                        <a:t>list()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Assigns variables as if they were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14"/>
                        </a:rPr>
                        <a:t>natcasesort()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Sorts an array using a case insensitive "natural order" algorithm</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15"/>
                        </a:rPr>
                        <a:t>natsort()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000" u="none" strike="noStrike" cap="none"/>
                        <a:t>Sorts an array using a "natural order" algorithm</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75800">
                <a:tc>
                  <a:txBody>
                    <a:bodyPr/>
                    <a:lstStyle/>
                    <a:p>
                      <a:pPr marL="0" marR="0" lvl="0" indent="0" algn="l" rtl="0">
                        <a:spcBef>
                          <a:spcPts val="0"/>
                        </a:spcBef>
                        <a:buSzPct val="25000"/>
                        <a:buNone/>
                      </a:pPr>
                      <a:r>
                        <a:rPr lang="en-US" sz="1000" u="sng" strike="noStrike" cap="none">
                          <a:solidFill>
                            <a:schemeClr val="hlink"/>
                          </a:solidFill>
                          <a:hlinkClick r:id="rId16"/>
                        </a:rPr>
                        <a:t>next()</a:t>
                      </a:r>
                    </a:p>
                  </a:txBody>
                  <a:tcPr marL="8170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000" u="none" strike="noStrike" cap="none"/>
                        <a:t>Advance the internal array pointer of an array</a:t>
                      </a:r>
                    </a:p>
                  </a:txBody>
                  <a:tcPr marL="40850" marR="40850" marT="40850" marB="40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Array Functions</a:t>
            </a:r>
          </a:p>
        </p:txBody>
      </p:sp>
      <p:sp>
        <p:nvSpPr>
          <p:cNvPr id="323" name="Shape 323"/>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1800" b="0" i="0" u="none" strike="noStrike" cap="none">
              <a:solidFill>
                <a:srgbClr val="FF0000"/>
              </a:solidFill>
              <a:latin typeface="Consolas"/>
              <a:ea typeface="Consolas"/>
              <a:cs typeface="Consolas"/>
              <a:sym typeface="Consolas"/>
            </a:endParaRPr>
          </a:p>
          <a:p>
            <a:pPr marL="0" marR="0" lvl="0" indent="0" algn="l" rtl="0">
              <a:spcBef>
                <a:spcPts val="360"/>
              </a:spcBef>
              <a:buClr>
                <a:srgbClr val="FFFFFF"/>
              </a:buClr>
              <a:buSzPct val="25000"/>
              <a:buFont typeface="Arial"/>
              <a:buNone/>
            </a:pPr>
            <a:r>
              <a:rPr lang="en-US" sz="1800" b="0" i="0" u="none" strike="noStrike" cap="none">
                <a:solidFill>
                  <a:srgbClr val="FFFFFF"/>
                </a:solidFill>
                <a:latin typeface="Verdana"/>
                <a:ea typeface="Verdana"/>
                <a:cs typeface="Verdana"/>
                <a:sym typeface="Verdana"/>
              </a:rPr>
              <a:t>Run example </a:t>
            </a: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endParaRPr lang="en-US" sz="1800" b="0" i="0" u="none" strike="noStrike" cap="none">
              <a:solidFill>
                <a:schemeClr val="dk1"/>
              </a:solidFill>
              <a:latin typeface="Calibri"/>
              <a:ea typeface="Calibri"/>
              <a:cs typeface="Calibri"/>
              <a:sym typeface="Calibri"/>
            </a:endParaRPr>
          </a:p>
        </p:txBody>
      </p:sp>
      <p:sp>
        <p:nvSpPr>
          <p:cNvPr id="324" name="Shape 324"/>
          <p:cNvSpPr/>
          <p:nvPr/>
        </p:nvSpPr>
        <p:spPr>
          <a:xfrm>
            <a:off x="457200" y="2847975"/>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graphicFrame>
        <p:nvGraphicFramePr>
          <p:cNvPr id="325" name="Shape 325"/>
          <p:cNvGraphicFramePr/>
          <p:nvPr/>
        </p:nvGraphicFramePr>
        <p:xfrm>
          <a:off x="609597" y="1600201"/>
          <a:ext cx="8077200" cy="4525900"/>
        </p:xfrm>
        <a:graphic>
          <a:graphicData uri="http://schemas.openxmlformats.org/drawingml/2006/table">
            <a:tbl>
              <a:tblPr>
                <a:noFill/>
                <a:tableStyleId>{F6F6BA80-BF79-4813-8E23-FE56DCBCFFE5}</a:tableStyleId>
              </a:tblPr>
              <a:tblGrid>
                <a:gridCol w="4038600"/>
                <a:gridCol w="4038600"/>
              </a:tblGrid>
              <a:tr h="318400">
                <a:tc>
                  <a:txBody>
                    <a:bodyPr/>
                    <a:lstStyle/>
                    <a:p>
                      <a:pPr marL="0" marR="0" lvl="0" indent="0" algn="l" rtl="0">
                        <a:spcBef>
                          <a:spcPts val="0"/>
                        </a:spcBef>
                        <a:buSzPct val="25000"/>
                        <a:buNone/>
                      </a:pPr>
                      <a:r>
                        <a:rPr lang="en-US" sz="1300" u="sng" strike="noStrike" cap="none">
                          <a:solidFill>
                            <a:schemeClr val="hlink"/>
                          </a:solidFill>
                          <a:hlinkClick r:id="rId3"/>
                        </a:rPr>
                        <a:t>pos()</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Alias of </a:t>
                      </a:r>
                      <a:r>
                        <a:rPr lang="en-US" sz="1300" u="sng" strike="noStrike" cap="none">
                          <a:solidFill>
                            <a:schemeClr val="hlink"/>
                          </a:solidFill>
                          <a:hlinkClick r:id="rId4"/>
                        </a:rPr>
                        <a:t>current()</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18400">
                <a:tc>
                  <a:txBody>
                    <a:bodyPr/>
                    <a:lstStyle/>
                    <a:p>
                      <a:pPr marL="0" marR="0" lvl="0" indent="0" algn="l" rtl="0">
                        <a:spcBef>
                          <a:spcPts val="0"/>
                        </a:spcBef>
                        <a:buSzPct val="25000"/>
                        <a:buNone/>
                      </a:pPr>
                      <a:r>
                        <a:rPr lang="en-US" sz="1300" u="sng" strike="noStrike" cap="none">
                          <a:solidFill>
                            <a:schemeClr val="hlink"/>
                          </a:solidFill>
                          <a:hlinkClick r:id="rId5"/>
                        </a:rPr>
                        <a:t>prev()</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Rewinds the internal array pointer</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3100">
                <a:tc>
                  <a:txBody>
                    <a:bodyPr/>
                    <a:lstStyle/>
                    <a:p>
                      <a:pPr marL="0" marR="0" lvl="0" indent="0" algn="l" rtl="0">
                        <a:spcBef>
                          <a:spcPts val="0"/>
                        </a:spcBef>
                        <a:buSzPct val="25000"/>
                        <a:buNone/>
                      </a:pPr>
                      <a:r>
                        <a:rPr lang="en-US" sz="1300" u="sng" strike="noStrike" cap="none">
                          <a:solidFill>
                            <a:schemeClr val="hlink"/>
                          </a:solidFill>
                          <a:hlinkClick r:id="rId6"/>
                        </a:rPr>
                        <a:t>range()</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Creates an array containing a range of elements</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523100">
                <a:tc>
                  <a:txBody>
                    <a:bodyPr/>
                    <a:lstStyle/>
                    <a:p>
                      <a:pPr marL="0" marR="0" lvl="0" indent="0" algn="l" rtl="0">
                        <a:spcBef>
                          <a:spcPts val="0"/>
                        </a:spcBef>
                        <a:buSzPct val="25000"/>
                        <a:buNone/>
                      </a:pPr>
                      <a:r>
                        <a:rPr lang="en-US" sz="1300" u="sng" strike="noStrike" cap="none">
                          <a:solidFill>
                            <a:schemeClr val="hlink"/>
                          </a:solidFill>
                          <a:hlinkClick r:id="rId7"/>
                        </a:rPr>
                        <a:t>reset()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Sets the internal pointer of an array to its first element</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18400">
                <a:tc>
                  <a:txBody>
                    <a:bodyPr/>
                    <a:lstStyle/>
                    <a:p>
                      <a:pPr marL="0" marR="0" lvl="0" indent="0" algn="l" rtl="0">
                        <a:spcBef>
                          <a:spcPts val="0"/>
                        </a:spcBef>
                        <a:buSzPct val="25000"/>
                        <a:buNone/>
                      </a:pPr>
                      <a:r>
                        <a:rPr lang="en-US" sz="1300" u="sng" strike="noStrike" cap="none">
                          <a:solidFill>
                            <a:schemeClr val="hlink"/>
                          </a:solidFill>
                          <a:hlinkClick r:id="rId8"/>
                        </a:rPr>
                        <a:t>rsort()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Sorts an indexed array in descending order</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18400">
                <a:tc>
                  <a:txBody>
                    <a:bodyPr/>
                    <a:lstStyle/>
                    <a:p>
                      <a:pPr marL="0" marR="0" lvl="0" indent="0" algn="l" rtl="0">
                        <a:spcBef>
                          <a:spcPts val="0"/>
                        </a:spcBef>
                        <a:buSzPct val="25000"/>
                        <a:buNone/>
                      </a:pPr>
                      <a:r>
                        <a:rPr lang="en-US" sz="1300" u="sng" strike="noStrike" cap="none">
                          <a:solidFill>
                            <a:schemeClr val="hlink"/>
                          </a:solidFill>
                          <a:hlinkClick r:id="rId9"/>
                        </a:rPr>
                        <a:t>shuffle()</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Shuffles an array</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318400">
                <a:tc>
                  <a:txBody>
                    <a:bodyPr/>
                    <a:lstStyle/>
                    <a:p>
                      <a:pPr marL="0" marR="0" lvl="0" indent="0" algn="l" rtl="0">
                        <a:spcBef>
                          <a:spcPts val="0"/>
                        </a:spcBef>
                        <a:buSzPct val="25000"/>
                        <a:buNone/>
                      </a:pPr>
                      <a:r>
                        <a:rPr lang="en-US" sz="1300" u="sng" strike="noStrike" cap="none">
                          <a:solidFill>
                            <a:schemeClr val="hlink"/>
                          </a:solidFill>
                          <a:hlinkClick r:id="rId10"/>
                        </a:rPr>
                        <a:t>sizeof()</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Alias of </a:t>
                      </a:r>
                      <a:r>
                        <a:rPr lang="en-US" sz="1300" u="sng" strike="noStrike" cap="none">
                          <a:solidFill>
                            <a:schemeClr val="hlink"/>
                          </a:solidFill>
                          <a:hlinkClick r:id="rId11"/>
                        </a:rPr>
                        <a:t>count()</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318400">
                <a:tc>
                  <a:txBody>
                    <a:bodyPr/>
                    <a:lstStyle/>
                    <a:p>
                      <a:pPr marL="0" marR="0" lvl="0" indent="0" algn="l" rtl="0">
                        <a:spcBef>
                          <a:spcPts val="0"/>
                        </a:spcBef>
                        <a:buSzPct val="25000"/>
                        <a:buNone/>
                      </a:pPr>
                      <a:r>
                        <a:rPr lang="en-US" sz="1300" u="sng" strike="noStrike" cap="none">
                          <a:solidFill>
                            <a:schemeClr val="hlink"/>
                          </a:solidFill>
                          <a:hlinkClick r:id="rId12"/>
                        </a:rPr>
                        <a:t>sort()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Sorts an indexed array in ascending order</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3100">
                <a:tc>
                  <a:txBody>
                    <a:bodyPr/>
                    <a:lstStyle/>
                    <a:p>
                      <a:pPr marL="0" marR="0" lvl="0" indent="0" algn="l" rtl="0">
                        <a:spcBef>
                          <a:spcPts val="0"/>
                        </a:spcBef>
                        <a:buSzPct val="25000"/>
                        <a:buNone/>
                      </a:pPr>
                      <a:r>
                        <a:rPr lang="en-US" sz="1300" u="sng" strike="noStrike" cap="none">
                          <a:solidFill>
                            <a:schemeClr val="hlink"/>
                          </a:solidFill>
                          <a:hlinkClick r:id="rId13"/>
                        </a:rPr>
                        <a:t>uasort()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Sorts an array by values using a user-defined comparison function</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FFFF"/>
                    </a:solidFill>
                  </a:tcPr>
                </a:tc>
              </a:tr>
              <a:tr h="523100">
                <a:tc>
                  <a:txBody>
                    <a:bodyPr/>
                    <a:lstStyle/>
                    <a:p>
                      <a:pPr marL="0" marR="0" lvl="0" indent="0" algn="l" rtl="0">
                        <a:spcBef>
                          <a:spcPts val="0"/>
                        </a:spcBef>
                        <a:buSzPct val="25000"/>
                        <a:buNone/>
                      </a:pPr>
                      <a:r>
                        <a:rPr lang="en-US" sz="1300" u="sng" strike="noStrike" cap="none">
                          <a:solidFill>
                            <a:schemeClr val="hlink"/>
                          </a:solidFill>
                          <a:hlinkClick r:id="rId14"/>
                        </a:rPr>
                        <a:t>uksort()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c>
                  <a:txBody>
                    <a:bodyPr/>
                    <a:lstStyle/>
                    <a:p>
                      <a:pPr marL="0" marR="0" lvl="0" indent="0" algn="l" rtl="0">
                        <a:spcBef>
                          <a:spcPts val="0"/>
                        </a:spcBef>
                        <a:buSzPct val="25000"/>
                        <a:buNone/>
                      </a:pPr>
                      <a:r>
                        <a:rPr lang="en-US" sz="1300" u="none" strike="noStrike" cap="none"/>
                        <a:t>Sorts an array by keys using a user-defined comparison function</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1F1F1"/>
                    </a:solidFill>
                  </a:tcPr>
                </a:tc>
              </a:tr>
              <a:tr h="523100">
                <a:tc>
                  <a:txBody>
                    <a:bodyPr/>
                    <a:lstStyle/>
                    <a:p>
                      <a:pPr marL="0" marR="0" lvl="0" indent="0" algn="l" rtl="0">
                        <a:spcBef>
                          <a:spcPts val="0"/>
                        </a:spcBef>
                        <a:buSzPct val="25000"/>
                        <a:buNone/>
                      </a:pPr>
                      <a:r>
                        <a:rPr lang="en-US" sz="1300" u="sng" strike="noStrike" cap="none">
                          <a:solidFill>
                            <a:schemeClr val="hlink"/>
                          </a:solidFill>
                          <a:hlinkClick r:id="rId15"/>
                        </a:rPr>
                        <a:t>usort()</a:t>
                      </a:r>
                    </a:p>
                  </a:txBody>
                  <a:tcPr marL="113725"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300" u="none" strike="noStrike" cap="none"/>
                        <a:t>Sorts an array using a user-defined comparison function</a:t>
                      </a:r>
                    </a:p>
                  </a:txBody>
                  <a:tcPr marL="56850" marR="56850" marT="56850" marB="568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FFFFF"/>
                    </a:solidFill>
                  </a:tcPr>
                </a:tc>
              </a:tr>
            </a:tbl>
          </a:graphicData>
        </a:graphic>
      </p:graphicFrame>
      <p:sp>
        <p:nvSpPr>
          <p:cNvPr id="326" name="Shape 326"/>
          <p:cNvSpPr/>
          <p:nvPr/>
        </p:nvSpPr>
        <p:spPr>
          <a:xfrm>
            <a:off x="1344612" y="1600200"/>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lang="en-US"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Assignment </a:t>
            </a:r>
          </a:p>
        </p:txBody>
      </p:sp>
      <p:sp>
        <p:nvSpPr>
          <p:cNvPr id="332" name="Shape 332"/>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909"/>
              <a:buFont typeface="Arial"/>
              <a:buChar char="•"/>
            </a:pPr>
            <a:r>
              <a:rPr lang="en-US" sz="2220" b="0" i="1" u="none" strike="noStrike" cap="none">
                <a:solidFill>
                  <a:schemeClr val="dk1"/>
                </a:solidFill>
                <a:latin typeface="Calibri"/>
                <a:ea typeface="Calibri"/>
                <a:cs typeface="Calibri"/>
                <a:sym typeface="Calibri"/>
              </a:rPr>
              <a:t>Create a large cities array into a multi-dimensional array called $multiCity. The first sub-array will be completely new and include the labels, City, Country, Continent.</a:t>
            </a:r>
          </a:p>
          <a:p>
            <a:pPr marL="342900" marR="0" lvl="0" indent="-342900" algn="l" rtl="0">
              <a:lnSpc>
                <a:spcPct val="80000"/>
              </a:lnSpc>
              <a:spcBef>
                <a:spcPts val="444"/>
              </a:spcBef>
              <a:spcAft>
                <a:spcPts val="0"/>
              </a:spcAft>
              <a:buClr>
                <a:schemeClr val="dk1"/>
              </a:buClr>
              <a:buSzPct val="100909"/>
              <a:buFont typeface="Arial"/>
              <a:buChar char="•"/>
            </a:pPr>
            <a:r>
              <a:rPr lang="en-US" sz="2220" b="0" i="1" u="none" strike="noStrike" cap="none">
                <a:solidFill>
                  <a:schemeClr val="dk1"/>
                </a:solidFill>
                <a:latin typeface="Calibri"/>
                <a:ea typeface="Calibri"/>
                <a:cs typeface="Calibri"/>
                <a:sym typeface="Calibri"/>
              </a:rPr>
              <a:t>Here's the content for your array: </a:t>
            </a:r>
            <a:r>
              <a:rPr lang="en-US" sz="2220" b="0" i="1" u="none" strike="noStrike" cap="none">
                <a:solidFill>
                  <a:srgbClr val="FF0000"/>
                </a:solidFill>
                <a:latin typeface="Calibri"/>
                <a:ea typeface="Calibri"/>
                <a:cs typeface="Calibri"/>
                <a:sym typeface="Calibri"/>
              </a:rPr>
              <a:t>City, Country, Continent; Tokyo, Japan, Asia; Mexico City, Mexico, North America; New York City, USA, North America; Mumbai, India, Asia; Seoul, Korea, Asia; Shanghai, China, Asia; Lagos, Nigeria, Africa; Buenos Aires, Argentina, South America; Cairo, Egypt, Africa; London, UK, Europe.</a:t>
            </a:r>
          </a:p>
          <a:p>
            <a:pPr marL="342900" marR="0" lvl="0" indent="-342900" algn="l" rtl="0">
              <a:lnSpc>
                <a:spcPct val="80000"/>
              </a:lnSpc>
              <a:spcBef>
                <a:spcPts val="444"/>
              </a:spcBef>
              <a:spcAft>
                <a:spcPts val="0"/>
              </a:spcAft>
              <a:buClr>
                <a:schemeClr val="dk1"/>
              </a:buClr>
              <a:buSzPct val="100909"/>
              <a:buFont typeface="Arial"/>
              <a:buChar char="•"/>
            </a:pPr>
            <a:r>
              <a:rPr lang="en-US" sz="2220" b="0" i="1" u="none" strike="noStrike" cap="none">
                <a:solidFill>
                  <a:schemeClr val="dk1"/>
                </a:solidFill>
                <a:latin typeface="Calibri"/>
                <a:ea typeface="Calibri"/>
                <a:cs typeface="Calibri"/>
                <a:sym typeface="Calibri"/>
              </a:rPr>
              <a:t>In the HTML, use the array in a table. The first row should be a header row and contain the entries in the first sub-array. Call these items without using a loop. For the succeeding rows, use a for loop with a foreach loop nested inside to populate the table with the remaining contents of the array. Use the count() function so that your for loop will function properly even if you increment or decrement the array.</a:t>
            </a:r>
          </a:p>
          <a:p>
            <a:pPr marL="342900" marR="0" lvl="0" indent="-342900" algn="l" rtl="0">
              <a:lnSpc>
                <a:spcPct val="80000"/>
              </a:lnSpc>
              <a:spcBef>
                <a:spcPts val="444"/>
              </a:spcBef>
              <a:spcAft>
                <a:spcPts val="0"/>
              </a:spcAft>
              <a:buClr>
                <a:schemeClr val="dk1"/>
              </a:buClr>
              <a:buSzPct val="100909"/>
              <a:buFont typeface="Arial"/>
              <a:buChar char="•"/>
            </a:pPr>
            <a:r>
              <a:rPr lang="en-US" sz="2220" b="0" i="1" u="none" strike="noStrike" cap="none">
                <a:solidFill>
                  <a:schemeClr val="dk1"/>
                </a:solidFill>
                <a:latin typeface="Calibri"/>
                <a:ea typeface="Calibri"/>
                <a:cs typeface="Calibri"/>
                <a:sym typeface="Calibri"/>
              </a:rPr>
              <a:t>Use a bootstrap table with stripe to display the table.</a:t>
            </a:r>
          </a:p>
          <a:p>
            <a:pPr marL="342900" marR="0" lvl="0" indent="-342900" algn="l" rtl="0">
              <a:lnSpc>
                <a:spcPct val="80000"/>
              </a:lnSpc>
              <a:spcBef>
                <a:spcPts val="444"/>
              </a:spcBef>
              <a:spcAft>
                <a:spcPts val="0"/>
              </a:spcAft>
              <a:buClr>
                <a:schemeClr val="dk1"/>
              </a:buClr>
              <a:buSzPct val="100909"/>
              <a:buFont typeface="Arial"/>
              <a:buNone/>
            </a:pPr>
            <a:endParaRPr sz="2220" b="0" i="1" u="none" strike="noStrike" cap="none">
              <a:solidFill>
                <a:schemeClr val="dk1"/>
              </a:solidFill>
              <a:latin typeface="Calibri"/>
              <a:ea typeface="Calibri"/>
              <a:cs typeface="Calibri"/>
              <a:sym typeface="Calibri"/>
            </a:endParaRPr>
          </a:p>
          <a:p>
            <a:pPr marL="342900" marR="0" lvl="0" indent="-342900" algn="l" rtl="0">
              <a:lnSpc>
                <a:spcPct val="80000"/>
              </a:lnSpc>
              <a:spcBef>
                <a:spcPts val="444"/>
              </a:spcBef>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Functions - Returning values</a:t>
            </a:r>
          </a:p>
        </p:txBody>
      </p:sp>
      <p:sp>
        <p:nvSpPr>
          <p:cNvPr id="95" name="Shape 9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To let a function return a value, use the return statement: </a:t>
            </a: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pic>
        <p:nvPicPr>
          <p:cNvPr id="96" name="Shape 96" descr="New Picture (3).bmp"/>
          <p:cNvPicPr preferRelativeResize="0"/>
          <p:nvPr/>
        </p:nvPicPr>
        <p:blipFill rotWithShape="1">
          <a:blip r:embed="rId3">
            <a:alphaModFix/>
          </a:blip>
          <a:srcRect/>
          <a:stretch/>
        </p:blipFill>
        <p:spPr>
          <a:xfrm>
            <a:off x="838200" y="2590799"/>
            <a:ext cx="6096000" cy="395993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b="0" i="0" u="none" strike="noStrike" cap="none">
                <a:solidFill>
                  <a:schemeClr val="dk1"/>
                </a:solidFill>
                <a:latin typeface="Calibri"/>
                <a:ea typeface="Calibri"/>
                <a:cs typeface="Calibri"/>
                <a:sym typeface="Calibri"/>
              </a:rPr>
              <a:t>PHP Functions - Returning values</a:t>
            </a:r>
          </a:p>
        </p:txBody>
      </p:sp>
      <p:sp>
        <p:nvSpPr>
          <p:cNvPr id="102" name="Shape 102"/>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Create a Function called "Area ()" that calculates the area of a rectangle </a:t>
            </a: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
        <p:nvSpPr>
          <p:cNvPr id="103" name="Shape 103"/>
          <p:cNvSpPr txBox="1"/>
          <p:nvPr/>
        </p:nvSpPr>
        <p:spPr>
          <a:xfrm>
            <a:off x="896815" y="2365633"/>
            <a:ext cx="7010400" cy="449353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solidFill>
                  <a:schemeClr val="dk1"/>
                </a:solidFill>
                <a:latin typeface="Calibri"/>
                <a:ea typeface="Calibri"/>
                <a:cs typeface="Calibri"/>
                <a:sym typeface="Calibri"/>
              </a:rPr>
              <a:t>&lt;?php</a:t>
            </a:r>
          </a:p>
          <a:p>
            <a:pPr marL="0" marR="0" lvl="0" indent="0" algn="l" rtl="0">
              <a:spcBef>
                <a:spcPts val="0"/>
              </a:spcBef>
              <a:buSzPct val="25000"/>
              <a:buNone/>
            </a:pPr>
            <a:r>
              <a:rPr lang="en-US" sz="2200">
                <a:solidFill>
                  <a:schemeClr val="dk1"/>
                </a:solidFill>
                <a:latin typeface="Calibri"/>
                <a:ea typeface="Calibri"/>
                <a:cs typeface="Calibri"/>
                <a:sym typeface="Calibri"/>
              </a:rPr>
              <a:t>  function area($length, $width) {</a:t>
            </a:r>
          </a:p>
          <a:p>
            <a:pPr marL="0" marR="0" lvl="0" indent="0" algn="l" rtl="0">
              <a:spcBef>
                <a:spcPts val="0"/>
              </a:spcBef>
              <a:buSzPct val="25000"/>
              <a:buNone/>
            </a:pPr>
            <a:r>
              <a:rPr lang="en-US" sz="2200">
                <a:solidFill>
                  <a:schemeClr val="dk1"/>
                </a:solidFill>
                <a:latin typeface="Calibri"/>
                <a:ea typeface="Calibri"/>
                <a:cs typeface="Calibri"/>
                <a:sym typeface="Calibri"/>
              </a:rPr>
              <a:t>    return $length* $width; </a:t>
            </a:r>
          </a:p>
          <a:p>
            <a:pPr marL="0" marR="0" lvl="0" indent="0" algn="l" rtl="0">
              <a:spcBef>
                <a:spcPts val="0"/>
              </a:spcBef>
              <a:buSzPct val="25000"/>
              <a:buNone/>
            </a:pPr>
            <a:r>
              <a:rPr lang="en-US" sz="2200">
                <a:solidFill>
                  <a:schemeClr val="dk1"/>
                </a:solidFill>
                <a:latin typeface="Calibri"/>
                <a:ea typeface="Calibri"/>
                <a:cs typeface="Calibri"/>
                <a:sym typeface="Calibri"/>
              </a:rPr>
              <a:t>  }</a:t>
            </a:r>
          </a:p>
          <a:p>
            <a:pPr marL="0" marR="0" lvl="0" indent="0" algn="l" rtl="0">
              <a:spcBef>
                <a:spcPts val="0"/>
              </a:spcBef>
              <a:buSzPct val="25000"/>
              <a:buNone/>
            </a:pPr>
            <a:r>
              <a:rPr lang="en-US" sz="2200">
                <a:solidFill>
                  <a:schemeClr val="dk1"/>
                </a:solidFill>
                <a:latin typeface="Calibri"/>
                <a:ea typeface="Calibri"/>
                <a:cs typeface="Calibri"/>
                <a:sym typeface="Calibri"/>
              </a:rPr>
              <a:t>?&gt;</a:t>
            </a:r>
          </a:p>
          <a:p>
            <a:pPr marL="0" marR="0" lvl="0" indent="0" algn="l" rtl="0">
              <a:spcBef>
                <a:spcPts val="0"/>
              </a:spcBef>
              <a:buSzPct val="25000"/>
              <a:buNone/>
            </a:pPr>
            <a:r>
              <a:rPr lang="en-US" sz="2200">
                <a:solidFill>
                  <a:schemeClr val="dk1"/>
                </a:solidFill>
                <a:latin typeface="Calibri"/>
                <a:ea typeface="Calibri"/>
                <a:cs typeface="Calibri"/>
                <a:sym typeface="Calibri"/>
              </a:rPr>
              <a:t>&lt;?php</a:t>
            </a:r>
          </a:p>
          <a:p>
            <a:pPr marL="0" marR="0" lvl="0" indent="0" algn="l" rtl="0">
              <a:spcBef>
                <a:spcPts val="0"/>
              </a:spcBef>
              <a:buSzPct val="25000"/>
              <a:buNone/>
            </a:pPr>
            <a:r>
              <a:rPr lang="en-US" sz="2200">
                <a:solidFill>
                  <a:schemeClr val="dk1"/>
                </a:solidFill>
                <a:latin typeface="Calibri"/>
                <a:ea typeface="Calibri"/>
                <a:cs typeface="Calibri"/>
                <a:sym typeface="Calibri"/>
              </a:rPr>
              <a:t>  //$length = 20;</a:t>
            </a:r>
          </a:p>
          <a:p>
            <a:pPr marL="0" marR="0" lvl="0" indent="0" algn="l" rtl="0">
              <a:spcBef>
                <a:spcPts val="0"/>
              </a:spcBef>
              <a:buSzPct val="25000"/>
              <a:buNone/>
            </a:pPr>
            <a:r>
              <a:rPr lang="en-US" sz="2200">
                <a:solidFill>
                  <a:schemeClr val="dk1"/>
                </a:solidFill>
                <a:latin typeface="Calibri"/>
                <a:ea typeface="Calibri"/>
                <a:cs typeface="Calibri"/>
                <a:sym typeface="Calibri"/>
              </a:rPr>
              <a:t> //$width = 30;</a:t>
            </a:r>
          </a:p>
          <a:p>
            <a:pPr marL="0" marR="0" lvl="0" indent="0" algn="l" rtl="0">
              <a:spcBef>
                <a:spcPts val="0"/>
              </a:spcBef>
              <a:buSzPct val="25000"/>
              <a:buNone/>
            </a:pPr>
            <a:r>
              <a:rPr lang="en-US" sz="2200">
                <a:solidFill>
                  <a:schemeClr val="dk1"/>
                </a:solidFill>
                <a:latin typeface="Calibri"/>
                <a:ea typeface="Calibri"/>
                <a:cs typeface="Calibri"/>
                <a:sym typeface="Calibri"/>
              </a:rPr>
              <a:t>  //$area = area($length, $width); </a:t>
            </a:r>
          </a:p>
          <a:p>
            <a:pPr marL="0" marR="0" lvl="0" indent="0" algn="l" rtl="0">
              <a:spcBef>
                <a:spcPts val="0"/>
              </a:spcBef>
              <a:buSzPct val="25000"/>
              <a:buNone/>
            </a:pPr>
            <a:r>
              <a:rPr lang="en-US" sz="2200">
                <a:solidFill>
                  <a:schemeClr val="dk1"/>
                </a:solidFill>
                <a:latin typeface="Calibri"/>
                <a:ea typeface="Calibri"/>
                <a:cs typeface="Calibri"/>
                <a:sym typeface="Calibri"/>
              </a:rPr>
              <a:t>  echo "area:" . area(20, 30) . “&lt;br /&gt;”; </a:t>
            </a:r>
          </a:p>
          <a:p>
            <a:pPr marL="0" marR="0" lvl="0" indent="0" algn="l" rtl="0">
              <a:spcBef>
                <a:spcPts val="0"/>
              </a:spcBef>
              <a:buSzPct val="25000"/>
              <a:buNone/>
            </a:pPr>
            <a:r>
              <a:rPr lang="en-US" sz="2200">
                <a:solidFill>
                  <a:schemeClr val="dk1"/>
                </a:solidFill>
                <a:latin typeface="Calibri"/>
                <a:ea typeface="Calibri"/>
                <a:cs typeface="Calibri"/>
                <a:sym typeface="Calibri"/>
              </a:rPr>
              <a:t> echo "area:" . area(7, 8) . “&lt;br /&gt;”; </a:t>
            </a:r>
          </a:p>
          <a:p>
            <a:pPr marL="0" marR="0" lvl="0" indent="0" algn="l" rtl="0">
              <a:spcBef>
                <a:spcPts val="0"/>
              </a:spcBef>
              <a:buSzPct val="25000"/>
              <a:buNone/>
            </a:pPr>
            <a:r>
              <a:rPr lang="en-US" sz="2200">
                <a:solidFill>
                  <a:schemeClr val="dk1"/>
                </a:solidFill>
                <a:latin typeface="Calibri"/>
                <a:ea typeface="Calibri"/>
                <a:cs typeface="Calibri"/>
                <a:sym typeface="Calibri"/>
              </a:rPr>
              <a:t> echo "area:" . area(3, 5.2) . “&lt;br /&gt;”; </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Exercise:</a:t>
            </a:r>
          </a:p>
        </p:txBody>
      </p:sp>
      <p:sp>
        <p:nvSpPr>
          <p:cNvPr id="110" name="Shape 110"/>
          <p:cNvSpPr txBox="1">
            <a:spLocks noGrp="1"/>
          </p:cNvSpPr>
          <p:nvPr>
            <p:ph type="body" idx="1"/>
          </p:nvPr>
        </p:nvSpPr>
        <p:spPr>
          <a:xfrm>
            <a:off x="457200" y="1219200"/>
            <a:ext cx="8229600" cy="4906962"/>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To demonstrate the fact that functions can call other functions</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To appreciate the use of the return keyword with variables</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Create a function customFxn(l,b,r) that accepts 3 parameters: length and breadth of a rectangle, calls another function peri() which calculate the perimeter of a rectangle, calls another function calcarea() which calculates the area of a circle based on the radius supplied </a:t>
            </a:r>
          </a:p>
          <a:p>
            <a:pPr marL="342900" marR="0" lvl="0" indent="-342900" algn="l" rtl="0">
              <a:lnSpc>
                <a:spcPct val="80000"/>
              </a:lnSpc>
              <a:spcBef>
                <a:spcPts val="592"/>
              </a:spcBef>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Use constant to define PI in the calcarea() for circle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Class Exercise</a:t>
            </a:r>
          </a:p>
        </p:txBody>
      </p:sp>
      <p:sp>
        <p:nvSpPr>
          <p:cNvPr id="135" name="Shape 135"/>
          <p:cNvSpPr txBox="1">
            <a:spLocks noGrp="1"/>
          </p:cNvSpPr>
          <p:nvPr>
            <p:ph type="body" idx="1"/>
          </p:nvPr>
        </p:nvSpPr>
        <p:spPr>
          <a:xfrm>
            <a:off x="457200" y="1371600"/>
            <a:ext cx="8229600" cy="47545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Create a Function called “Perimeter()" that calculates the perimeter of a rectangle. Given that perimeter = 2 * (length + width).</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Call the function" Perimeter()“ use length and width as an argument to the function" Perimeter()“</a:t>
            </a:r>
          </a:p>
          <a:p>
            <a:pPr marL="342900" marR="0" lvl="0" indent="-342900" algn="l" rtl="0">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prints the perimeter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74637"/>
            <a:ext cx="8229600" cy="8683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PHP include File</a:t>
            </a:r>
          </a:p>
        </p:txBody>
      </p:sp>
      <p:sp>
        <p:nvSpPr>
          <p:cNvPr id="141" name="Shape 141"/>
          <p:cNvSpPr txBox="1">
            <a:spLocks noGrp="1"/>
          </p:cNvSpPr>
          <p:nvPr>
            <p:ph type="body" idx="1"/>
          </p:nvPr>
        </p:nvSpPr>
        <p:spPr>
          <a:xfrm>
            <a:off x="457200" y="1219200"/>
            <a:ext cx="8229600" cy="490696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740"/>
              <a:buFont typeface="Arial"/>
              <a:buChar char="•"/>
            </a:pPr>
            <a:r>
              <a:rPr lang="en-US" sz="2720" b="0" i="0" u="none" strike="noStrike" cap="none">
                <a:solidFill>
                  <a:schemeClr val="dk1"/>
                </a:solidFill>
                <a:latin typeface="Calibri"/>
                <a:ea typeface="Calibri"/>
                <a:cs typeface="Calibri"/>
                <a:sym typeface="Calibri"/>
              </a:rPr>
              <a:t>The include (or require) statement takes all the text/code/markup that exists in the specified file and copies it into the file that uses the include statement.</a:t>
            </a:r>
          </a:p>
          <a:p>
            <a:pPr marL="342900" marR="0" lvl="0" indent="-342900" algn="l" rtl="0">
              <a:lnSpc>
                <a:spcPct val="90000"/>
              </a:lnSpc>
              <a:spcBef>
                <a:spcPts val="544"/>
              </a:spcBef>
              <a:spcAft>
                <a:spcPts val="0"/>
              </a:spcAft>
              <a:buClr>
                <a:schemeClr val="dk1"/>
              </a:buClr>
              <a:buSzPct val="100740"/>
              <a:buFont typeface="Arial"/>
              <a:buChar char="•"/>
            </a:pPr>
            <a:r>
              <a:rPr lang="en-US" sz="2720" b="0" i="0" u="none" strike="noStrike" cap="none">
                <a:solidFill>
                  <a:schemeClr val="dk1"/>
                </a:solidFill>
                <a:latin typeface="Calibri"/>
                <a:ea typeface="Calibri"/>
                <a:cs typeface="Calibri"/>
                <a:sym typeface="Calibri"/>
              </a:rPr>
              <a:t>Including files is very useful when you want to include the same PHP, HTML, or text on multiple pages of a website.</a:t>
            </a:r>
          </a:p>
          <a:p>
            <a:pPr marL="342900" marR="0" lvl="0" indent="-342900" algn="l" rtl="0">
              <a:lnSpc>
                <a:spcPct val="90000"/>
              </a:lnSpc>
              <a:spcBef>
                <a:spcPts val="544"/>
              </a:spcBef>
              <a:spcAft>
                <a:spcPts val="0"/>
              </a:spcAft>
              <a:buClr>
                <a:schemeClr val="dk1"/>
              </a:buClr>
              <a:buSzPct val="100740"/>
              <a:buFont typeface="Arial"/>
              <a:buChar char="•"/>
            </a:pPr>
            <a:r>
              <a:rPr lang="en-US" sz="2720" b="1" i="0" u="none" strike="noStrike" cap="none">
                <a:solidFill>
                  <a:schemeClr val="dk1"/>
                </a:solidFill>
                <a:latin typeface="Calibri"/>
                <a:ea typeface="Calibri"/>
                <a:cs typeface="Calibri"/>
                <a:sym typeface="Calibri"/>
              </a:rPr>
              <a:t>The include and require statements are identical, except upon failure:</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require will produce a fatal error (E_COMPILE_ERROR) and stop the script</a:t>
            </a:r>
          </a:p>
          <a:p>
            <a:pPr marL="742950" marR="0" lvl="1" indent="-285750" algn="l" rtl="0">
              <a:lnSpc>
                <a:spcPct val="90000"/>
              </a:lnSpc>
              <a:spcBef>
                <a:spcPts val="476"/>
              </a:spcBef>
              <a:spcAft>
                <a:spcPts val="0"/>
              </a:spcAft>
              <a:buClr>
                <a:schemeClr val="dk1"/>
              </a:buClr>
              <a:buSzPct val="99166"/>
              <a:buFont typeface="Arial"/>
              <a:buChar char="–"/>
            </a:pPr>
            <a:r>
              <a:rPr lang="en-US" sz="2380" b="0" i="0" u="none" strike="noStrike" cap="none">
                <a:solidFill>
                  <a:schemeClr val="dk1"/>
                </a:solidFill>
                <a:latin typeface="Calibri"/>
                <a:ea typeface="Calibri"/>
                <a:cs typeface="Calibri"/>
                <a:sym typeface="Calibri"/>
              </a:rPr>
              <a:t>include will only produce a warning (E_WARNING) and the script will continue</a:t>
            </a:r>
          </a:p>
          <a:p>
            <a:pPr marL="342900" marR="0" lvl="0" indent="-342900" algn="l" rtl="0">
              <a:lnSpc>
                <a:spcPct val="90000"/>
              </a:lnSpc>
              <a:spcBef>
                <a:spcPts val="544"/>
              </a:spcBef>
              <a:buClr>
                <a:schemeClr val="dk1"/>
              </a:buClr>
              <a:buSzPct val="100740"/>
              <a:buFont typeface="Arial"/>
              <a:buNone/>
            </a:pPr>
            <a:endParaRPr sz="272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PHP File Includes</a:t>
            </a:r>
          </a:p>
        </p:txBody>
      </p:sp>
      <p:sp>
        <p:nvSpPr>
          <p:cNvPr id="147" name="Shape 147"/>
          <p:cNvSpPr txBox="1">
            <a:spLocks noGrp="1"/>
          </p:cNvSpPr>
          <p:nvPr>
            <p:ph type="body" idx="1"/>
          </p:nvPr>
        </p:nvSpPr>
        <p:spPr>
          <a:xfrm>
            <a:off x="457200" y="1143000"/>
            <a:ext cx="8229600" cy="49831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Including files saves a lot of work. This means that you can create a standard header, footer, or menu file for all your web pages. Then, when the header needs to be updated, you can only update the header include file.</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Syntax is : include '</a:t>
            </a:r>
            <a:r>
              <a:rPr lang="en-US" sz="3200" b="0" i="1" u="none" strike="noStrike" cap="none">
                <a:solidFill>
                  <a:schemeClr val="dk1"/>
                </a:solidFill>
                <a:latin typeface="Calibri"/>
                <a:ea typeface="Calibri"/>
                <a:cs typeface="Calibri"/>
                <a:sym typeface="Calibri"/>
              </a:rPr>
              <a:t>filename</a:t>
            </a:r>
            <a:r>
              <a:rPr lang="en-US" sz="3200" b="0" i="0" u="none" strike="noStrike" cap="none">
                <a:solidFill>
                  <a:schemeClr val="dk1"/>
                </a:solidFill>
                <a:latin typeface="Calibri"/>
                <a:ea typeface="Calibri"/>
                <a:cs typeface="Calibri"/>
                <a:sym typeface="Calibri"/>
              </a:rPr>
              <a:t>‘; or </a:t>
            </a:r>
          </a:p>
          <a:p>
            <a:pPr marL="342900" marR="0" lvl="0" indent="-342900" algn="l" rtl="0">
              <a:spcBef>
                <a:spcPts val="640"/>
              </a:spcBef>
              <a:buClr>
                <a:schemeClr val="dk1"/>
              </a:buClr>
              <a:buSzPct val="25000"/>
              <a:buFont typeface="Arial"/>
              <a:buNone/>
            </a:pPr>
            <a:r>
              <a:rPr lang="en-US" sz="3200" b="0" i="0" u="none" strike="noStrike" cap="none">
                <a:solidFill>
                  <a:schemeClr val="dk1"/>
                </a:solidFill>
                <a:latin typeface="Calibri"/>
                <a:ea typeface="Calibri"/>
                <a:cs typeface="Calibri"/>
                <a:sym typeface="Calibri"/>
              </a:rPr>
              <a:t>require '</a:t>
            </a:r>
            <a:r>
              <a:rPr lang="en-US" sz="3200" b="0" i="1" u="none" strike="noStrike" cap="none">
                <a:solidFill>
                  <a:schemeClr val="dk1"/>
                </a:solidFill>
                <a:latin typeface="Calibri"/>
                <a:ea typeface="Calibri"/>
                <a:cs typeface="Calibri"/>
                <a:sym typeface="Calibri"/>
              </a:rPr>
              <a:t>filename</a:t>
            </a:r>
            <a:r>
              <a:rPr lang="en-US" sz="3200" b="0" i="0" u="none" strike="noStrike" cap="none">
                <a:solidFill>
                  <a:schemeClr val="dk1"/>
                </a:solidFill>
                <a:latin typeface="Calibri"/>
                <a:ea typeface="Calibri"/>
                <a:cs typeface="Calibri"/>
                <a:sym typeface="Calibri"/>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2621</Words>
  <Application>Microsoft Office PowerPoint</Application>
  <PresentationFormat>On-screen Show (4:3)</PresentationFormat>
  <Paragraphs>405</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Quattrocento Sans</vt:lpstr>
      <vt:lpstr>Verdana</vt:lpstr>
      <vt:lpstr>Office Theme</vt:lpstr>
      <vt:lpstr>WEB APPLICATION DEVELOPMENT TRAINING</vt:lpstr>
      <vt:lpstr>PHP Functions </vt:lpstr>
      <vt:lpstr>PHP Functions </vt:lpstr>
      <vt:lpstr>PHP Functions - Returning values</vt:lpstr>
      <vt:lpstr>PHP Functions - Returning values</vt:lpstr>
      <vt:lpstr>Exercise:</vt:lpstr>
      <vt:lpstr>Class Exercise</vt:lpstr>
      <vt:lpstr>PHP include File</vt:lpstr>
      <vt:lpstr>PHP File Includes</vt:lpstr>
      <vt:lpstr>PHP Array</vt:lpstr>
      <vt:lpstr>PHP Array</vt:lpstr>
      <vt:lpstr>Create an Array in PHP</vt:lpstr>
      <vt:lpstr>PHP Indexed Arrays</vt:lpstr>
      <vt:lpstr>PHP Indexed Arrays</vt:lpstr>
      <vt:lpstr> print_r and the &lt;pre&gt; tag</vt:lpstr>
      <vt:lpstr>Length of an Array</vt:lpstr>
      <vt:lpstr>Loop Through an Indexed Array</vt:lpstr>
      <vt:lpstr>Class Exercise</vt:lpstr>
      <vt:lpstr>Class Exercise Solution</vt:lpstr>
      <vt:lpstr>PHP Associative Arrays</vt:lpstr>
      <vt:lpstr>Loop Through an Associative Array</vt:lpstr>
      <vt:lpstr>Class Exercise</vt:lpstr>
      <vt:lpstr>Class Exercise Solution</vt:lpstr>
      <vt:lpstr>Class Exercise Solution</vt:lpstr>
      <vt:lpstr>PHP - Multidimensional Arrays</vt:lpstr>
      <vt:lpstr>PHP - Two-dimensional Arrays</vt:lpstr>
      <vt:lpstr>PHP - Two-dimensional Arrays</vt:lpstr>
      <vt:lpstr>PHP - Two-dimensional Arrays</vt:lpstr>
      <vt:lpstr>PHP Array Functions</vt:lpstr>
      <vt:lpstr>PHP Array Functions</vt:lpstr>
      <vt:lpstr>PHP Array Functions</vt:lpstr>
      <vt:lpstr>PHP Array Functions</vt:lpstr>
      <vt:lpstr>PHP Array Functions</vt:lpstr>
      <vt:lpstr>PHP Array Functions</vt:lpstr>
      <vt:lpstr>PHP Array Functions</vt:lpstr>
      <vt:lpstr>Assignment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TRAINING</dc:title>
  <dc:creator>Bamido Yemi</dc:creator>
  <cp:lastModifiedBy>bamido</cp:lastModifiedBy>
  <cp:revision>8</cp:revision>
  <dcterms:modified xsi:type="dcterms:W3CDTF">2017-09-07T14:05:33Z</dcterms:modified>
</cp:coreProperties>
</file>