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7" r:id="rId9"/>
  </p:sldIdLst>
  <p:sldSz cx="9144000" cy="5143500" type="screen16x9"/>
  <p:notesSz cx="6858000" cy="9144000"/>
  <p:embeddedFontLst>
    <p:embeddedFont>
      <p:font typeface="Roboto" pitchFamily="2" charset="0"/>
      <p:regular r:id="rId11"/>
      <p:bold r:id="rId12"/>
      <p:italic r:id="rId13"/>
      <p:boldItalic r:id="rId14"/>
    </p:embeddedFont>
    <p:embeddedFont>
      <p:font typeface="Nunito"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83313" autoAdjust="0"/>
  </p:normalViewPr>
  <p:slideViewPr>
    <p:cSldViewPr snapToGrid="0">
      <p:cViewPr varScale="1">
        <p:scale>
          <a:sx n="97" d="100"/>
          <a:sy n="97" d="100"/>
        </p:scale>
        <p:origin x="-1042" y="-8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050975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d6d2a115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d6d2a115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d6d2a11559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d6d2a1155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Los modelos lineales mixtos son extensiones del modelo lineal que permiten trabajar con datos agrupados, jerárquicos, longitudinales/medidas repetidas donde el agrupamiento se da en torno al sujero</a:t>
            </a:r>
            <a:endParaRPr/>
          </a:p>
          <a:p>
            <a:pPr marL="0" lvl="0" indent="0" algn="l" rtl="0">
              <a:spcBef>
                <a:spcPts val="0"/>
              </a:spcBef>
              <a:spcAft>
                <a:spcPts val="0"/>
              </a:spcAft>
              <a:buNone/>
            </a:pPr>
            <a:r>
              <a:rPr lang="es-419"/>
              <a:t>Todos estos escenarios comparten la particularidad de no cumplirse el supuesto de independencia, de ahi la imposibilidad de utilizar el modelo lineal clásico.</a:t>
            </a:r>
            <a:endParaRPr/>
          </a:p>
          <a:p>
            <a:pPr marL="0" lvl="0" indent="0" algn="l" rtl="0">
              <a:spcBef>
                <a:spcPts val="0"/>
              </a:spcBef>
              <a:spcAft>
                <a:spcPts val="0"/>
              </a:spcAft>
              <a:buNone/>
            </a:pPr>
            <a:r>
              <a:rPr lang="es-419"/>
              <a:t>A su vez, aplicar un modelo lineal a datos no independientes conlleva el peligro de atribuir confundir la el efecto de una variable con el efecto de un agrupamiento</a:t>
            </a:r>
            <a:endParaRPr/>
          </a:p>
          <a:p>
            <a:pPr marL="0" lvl="0" indent="0" algn="l" rtl="0">
              <a:spcBef>
                <a:spcPts val="0"/>
              </a:spcBef>
              <a:spcAft>
                <a:spcPts val="0"/>
              </a:spcAft>
              <a:buNone/>
            </a:pPr>
            <a:endParaRPr/>
          </a:p>
          <a:p>
            <a:pPr marL="0" lvl="0" indent="0" algn="l" rtl="0">
              <a:spcBef>
                <a:spcPts val="0"/>
              </a:spcBef>
              <a:spcAft>
                <a:spcPts val="0"/>
              </a:spcAft>
              <a:buNone/>
            </a:pPr>
            <a:r>
              <a:rPr lang="es-419"/>
              <a:t>1) Calidad del aire en función de espacios verdes en la ciudad</a:t>
            </a:r>
            <a:endParaRPr/>
          </a:p>
          <a:p>
            <a:pPr marL="0" lvl="0" indent="0" algn="l" rtl="0">
              <a:spcBef>
                <a:spcPts val="0"/>
              </a:spcBef>
              <a:spcAft>
                <a:spcPts val="0"/>
              </a:spcAft>
              <a:buNone/>
            </a:pPr>
            <a:r>
              <a:rPr lang="es-419"/>
              <a:t>2) Notas de un examen afectado por la clase, la escuela y el districo</a:t>
            </a:r>
            <a:endParaRPr/>
          </a:p>
          <a:p>
            <a:pPr marL="0" lvl="0" indent="0" algn="l" rtl="0">
              <a:spcBef>
                <a:spcPts val="0"/>
              </a:spcBef>
              <a:spcAft>
                <a:spcPts val="0"/>
              </a:spcAft>
              <a:buNone/>
            </a:pPr>
            <a:r>
              <a:rPr lang="es-419"/>
              <a:t>3) Mediciones a lo largo del tiempo de un infividui</a:t>
            </a:r>
            <a:endParaRPr/>
          </a:p>
          <a:p>
            <a:pPr marL="0" lvl="0" indent="0" algn="l" rtl="0">
              <a:spcBef>
                <a:spcPts val="0"/>
              </a:spcBef>
              <a:spcAft>
                <a:spcPts val="0"/>
              </a:spcAft>
              <a:buNone/>
            </a:pPr>
            <a:r>
              <a:rPr lang="es-419"/>
              <a:t>En el estudio longitudinal es evidente que las observaciones de cada individuo van a estar super correlacionadas entre si.</a:t>
            </a:r>
            <a:endParaRPr/>
          </a:p>
          <a:p>
            <a:pPr marL="0" lvl="0" indent="0" algn="l" rtl="0">
              <a:spcBef>
                <a:spcPts val="0"/>
              </a:spcBef>
              <a:spcAft>
                <a:spcPts val="0"/>
              </a:spcAft>
              <a:buNone/>
            </a:pPr>
            <a:endParaRPr/>
          </a:p>
          <a:p>
            <a:pPr marL="0" lvl="0" indent="0" algn="l" rtl="0">
              <a:spcBef>
                <a:spcPts val="0"/>
              </a:spcBef>
              <a:spcAft>
                <a:spcPts val="0"/>
              </a:spcAft>
              <a:buNone/>
            </a:pPr>
            <a:r>
              <a:rPr lang="es-419"/>
              <a:t>Flexibles para manejar datos faltantes, mejor que la anterior forma de manejarlo que era ANOVA de medidas repetidas</a:t>
            </a:r>
            <a:endParaRPr/>
          </a:p>
          <a:p>
            <a:pPr marL="0" lvl="0" indent="0" algn="l" rtl="0">
              <a:spcBef>
                <a:spcPts val="0"/>
              </a:spcBef>
              <a:spcAft>
                <a:spcPts val="0"/>
              </a:spcAft>
              <a:buNone/>
            </a:pPr>
            <a:endParaRPr/>
          </a:p>
          <a:p>
            <a:pPr marL="0" lvl="0" indent="0" algn="l" rtl="0">
              <a:spcBef>
                <a:spcPts val="0"/>
              </a:spcBef>
              <a:spcAft>
                <a:spcPts val="0"/>
              </a:spcAft>
              <a:buNone/>
            </a:pPr>
            <a:r>
              <a:rPr lang="es-419"/>
              <a:t>RUPTURA DE INDEPENDENCIA</a:t>
            </a:r>
            <a:endParaRPr/>
          </a:p>
          <a:p>
            <a:pPr marL="0" lvl="0" indent="0" algn="l" rtl="0">
              <a:spcBef>
                <a:spcPts val="0"/>
              </a:spcBef>
              <a:spcAft>
                <a:spcPts val="0"/>
              </a:spcAft>
              <a:buNone/>
            </a:pPr>
            <a:endParaRPr/>
          </a:p>
          <a:p>
            <a:pPr marL="0" lvl="0" indent="0" algn="l" rtl="0">
              <a:spcBef>
                <a:spcPts val="0"/>
              </a:spcBef>
              <a:spcAft>
                <a:spcPts val="0"/>
              </a:spcAft>
              <a:buNone/>
            </a:pPr>
            <a:r>
              <a:rPr lang="es-419"/>
              <a:t>La manera de resolver la dependencia es con el agregado de efectos aleatorios (sumado al efecto fijo del modelo lineal clasico)</a:t>
            </a:r>
            <a:endParaRPr/>
          </a:p>
          <a:p>
            <a:pPr marL="0" lvl="0" indent="0" algn="l" rtl="0">
              <a:spcBef>
                <a:spcPts val="0"/>
              </a:spcBef>
              <a:spcAft>
                <a:spcPts val="0"/>
              </a:spcAft>
              <a:buNone/>
            </a:pPr>
            <a:r>
              <a:rPr lang="es-419"/>
              <a:t>El efecto aleatorio captura la variabilidad entre los grupos (o entre los sujetos si es un estudio de medidas repetidas.) permitiendo la estimacion del efecto a nive grupo o sujeto.</a:t>
            </a:r>
            <a:endParaRPr/>
          </a:p>
          <a:p>
            <a:pPr marL="0" lvl="0" indent="0" algn="l" rtl="0">
              <a:spcBef>
                <a:spcPts val="0"/>
              </a:spcBef>
              <a:spcAft>
                <a:spcPts val="0"/>
              </a:spcAft>
              <a:buNone/>
            </a:pPr>
            <a:r>
              <a:rPr lang="es-419"/>
              <a:t>Modelo clasico solo hay efecto fijo: es constante para todos los grupos o todos los sujetos</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1e09406f1e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1e09406f1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1e09406f1e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1e09406f1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El hospital azul solo toma pacientes con sintomas severos y el rojos solo con sintomas leves. Dentro de cada hospital se observa una clara correlación negativa entre severidad y probabilidad de supervivencia.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1e09406f1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1e09406f1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dirty="0"/>
              <a:t>Se denomina modelo de efectos mixto por que se utiliza para analizar datos con dos tipos de efectos. Fijo y variables.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s-419" sz="1350" dirty="0">
                <a:solidFill>
                  <a:srgbClr val="273239"/>
                </a:solidFill>
                <a:highlight>
                  <a:srgbClr val="FFFFFF"/>
                </a:highlight>
                <a:latin typeface="Nunito"/>
                <a:ea typeface="Nunito"/>
                <a:cs typeface="Nunito"/>
                <a:sym typeface="Nunito"/>
              </a:rPr>
              <a:t>Fijo: ej. efecto de severidad en probabilidad de sobrevida. O en un estudio longitudinal el efecto de una droga sobre p.ej. el tamaño de un tumor</a:t>
            </a:r>
            <a:endParaRPr sz="1350" dirty="0">
              <a:solidFill>
                <a:srgbClr val="273239"/>
              </a:solidFill>
              <a:highlight>
                <a:srgbClr val="FFFFFF"/>
              </a:highlight>
              <a:latin typeface="Nunito"/>
              <a:ea typeface="Nunito"/>
              <a:cs typeface="Nunito"/>
              <a:sym typeface="Nunito"/>
            </a:endParaRPr>
          </a:p>
          <a:p>
            <a:pPr marL="0" lvl="0" indent="0" algn="l" rtl="0">
              <a:spcBef>
                <a:spcPts val="0"/>
              </a:spcBef>
              <a:spcAft>
                <a:spcPts val="0"/>
              </a:spcAft>
              <a:buNone/>
            </a:pPr>
            <a:endParaRPr sz="1350" dirty="0">
              <a:solidFill>
                <a:srgbClr val="273239"/>
              </a:solidFill>
              <a:highlight>
                <a:srgbClr val="FFFFFF"/>
              </a:highlight>
              <a:latin typeface="Nunito"/>
              <a:ea typeface="Nunito"/>
              <a:cs typeface="Nunito"/>
              <a:sym typeface="Nunito"/>
            </a:endParaRPr>
          </a:p>
          <a:p>
            <a:pPr marL="685800" lvl="0" indent="-314325" algn="l" rtl="0">
              <a:lnSpc>
                <a:spcPct val="158000"/>
              </a:lnSpc>
              <a:spcBef>
                <a:spcPts val="0"/>
              </a:spcBef>
              <a:spcAft>
                <a:spcPts val="0"/>
              </a:spcAft>
              <a:buClr>
                <a:srgbClr val="273239"/>
              </a:buClr>
              <a:buSzPts val="1350"/>
              <a:buFont typeface="Nunito"/>
              <a:buChar char="●"/>
            </a:pPr>
            <a:r>
              <a:rPr lang="es-419" sz="1350" dirty="0">
                <a:solidFill>
                  <a:srgbClr val="273239"/>
                </a:solidFill>
                <a:highlight>
                  <a:srgbClr val="FFFFFF"/>
                </a:highlight>
                <a:latin typeface="Nunito"/>
                <a:ea typeface="Nunito"/>
                <a:cs typeface="Nunito"/>
                <a:sym typeface="Nunito"/>
              </a:rPr>
              <a:t>Random effects capture the variability between different groups or subjects in the data. They are called “random” because their values are assumed to be drawn from a random distribution.</a:t>
            </a:r>
            <a:endParaRPr sz="1350" dirty="0">
              <a:solidFill>
                <a:srgbClr val="273239"/>
              </a:solidFill>
              <a:highlight>
                <a:srgbClr val="FFFFFF"/>
              </a:highlight>
              <a:latin typeface="Nunito"/>
              <a:ea typeface="Nunito"/>
              <a:cs typeface="Nunito"/>
              <a:sym typeface="Nunito"/>
            </a:endParaRPr>
          </a:p>
          <a:p>
            <a:pPr marL="685800" lvl="0" indent="-314325" algn="l" rtl="0">
              <a:lnSpc>
                <a:spcPct val="158000"/>
              </a:lnSpc>
              <a:spcBef>
                <a:spcPts val="0"/>
              </a:spcBef>
              <a:spcAft>
                <a:spcPts val="0"/>
              </a:spcAft>
              <a:buClr>
                <a:srgbClr val="273239"/>
              </a:buClr>
              <a:buSzPts val="1350"/>
              <a:buFont typeface="Nunito"/>
              <a:buChar char="●"/>
            </a:pPr>
            <a:r>
              <a:rPr lang="es-419" sz="1350" dirty="0">
                <a:solidFill>
                  <a:srgbClr val="273239"/>
                </a:solidFill>
                <a:highlight>
                  <a:srgbClr val="FFFFFF"/>
                </a:highlight>
                <a:latin typeface="Nunito"/>
                <a:ea typeface="Nunito"/>
                <a:cs typeface="Nunito"/>
                <a:sym typeface="Nunito"/>
              </a:rPr>
              <a:t>Random effects allow for the estimation of group-level or subject-level effects and account for correlation structure among observations within the same group or subject</a:t>
            </a:r>
            <a:endParaRPr sz="1350" dirty="0">
              <a:solidFill>
                <a:srgbClr val="273239"/>
              </a:solidFill>
              <a:highlight>
                <a:srgbClr val="FFFFFF"/>
              </a:highlight>
              <a:latin typeface="Nunito"/>
              <a:ea typeface="Nunito"/>
              <a:cs typeface="Nunito"/>
              <a:sym typeface="Nunito"/>
            </a:endParaRPr>
          </a:p>
          <a:p>
            <a:pPr marL="0" lvl="0" indent="0" algn="l" rtl="0">
              <a:spcBef>
                <a:spcPts val="1800"/>
              </a:spcBef>
              <a:spcAft>
                <a:spcPts val="0"/>
              </a:spcAft>
              <a:buNone/>
            </a:pPr>
            <a:endParaRPr sz="1350" dirty="0">
              <a:solidFill>
                <a:srgbClr val="273239"/>
              </a:solidFill>
              <a:highlight>
                <a:srgbClr val="FFFFFF"/>
              </a:highlight>
              <a:latin typeface="Nunito"/>
              <a:ea typeface="Nunito"/>
              <a:cs typeface="Nunito"/>
              <a:sym typeface="Nuni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1e09406f1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1e09406f1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dirty="0"/>
              <a:t>Modelo para el vinculo de dos variables aleatorias.</a:t>
            </a:r>
            <a:endParaRPr dirty="0"/>
          </a:p>
          <a:p>
            <a:pPr marL="0" lvl="0" indent="0" algn="l" rtl="0">
              <a:spcBef>
                <a:spcPts val="0"/>
              </a:spcBef>
              <a:spcAft>
                <a:spcPts val="0"/>
              </a:spcAft>
              <a:buNone/>
            </a:pPr>
            <a:r>
              <a:rPr lang="es-419" dirty="0"/>
              <a:t>X: predictora o covariable</a:t>
            </a:r>
            <a:endParaRPr dirty="0"/>
          </a:p>
          <a:p>
            <a:pPr marL="0" lvl="0" indent="0" algn="l" rtl="0">
              <a:spcBef>
                <a:spcPts val="0"/>
              </a:spcBef>
              <a:spcAft>
                <a:spcPts val="0"/>
              </a:spcAft>
              <a:buNone/>
            </a:pPr>
            <a:r>
              <a:rPr lang="es-419" dirty="0"/>
              <a:t>Y: dependiente o de respuesta</a:t>
            </a:r>
            <a:endParaRPr dirty="0"/>
          </a:p>
          <a:p>
            <a:pPr marL="0" lvl="0" indent="0" algn="l" rtl="0">
              <a:spcBef>
                <a:spcPts val="0"/>
              </a:spcBef>
              <a:spcAft>
                <a:spcPts val="0"/>
              </a:spcAft>
              <a:buNone/>
            </a:pPr>
            <a:r>
              <a:rPr lang="es-419" dirty="0"/>
              <a:t>La variable de repuesta se interpreta como el valor x por b1 + b0 + cierto error</a:t>
            </a:r>
            <a:endParaRPr dirty="0"/>
          </a:p>
          <a:p>
            <a:pPr marL="0" lvl="0" indent="0" algn="l" rtl="0">
              <a:spcBef>
                <a:spcPts val="0"/>
              </a:spcBef>
              <a:spcAft>
                <a:spcPts val="0"/>
              </a:spcAft>
              <a:buNone/>
            </a:pPr>
            <a:r>
              <a:rPr lang="es-419" dirty="0"/>
              <a:t>El error da cuenta que la relacion entre x e y no es lineal lo que explica que el par observado x e y no caera siempre sobre esta recta</a:t>
            </a:r>
            <a:endParaRPr dirty="0"/>
          </a:p>
          <a:p>
            <a:pPr marL="0" lvl="0" indent="0" algn="l" rtl="0">
              <a:spcBef>
                <a:spcPts val="0"/>
              </a:spcBef>
              <a:spcAft>
                <a:spcPts val="0"/>
              </a:spcAft>
              <a:buNone/>
            </a:pPr>
            <a:r>
              <a:rPr lang="es-419" dirty="0"/>
              <a:t>b0 y b1 son constantes desconocidas: parámetros del modelo o coeficientes de la ecuacion</a:t>
            </a:r>
            <a:endParaRPr dirty="0"/>
          </a:p>
          <a:p>
            <a:pPr marL="0" lvl="0" indent="0" algn="l" rtl="0">
              <a:spcBef>
                <a:spcPts val="0"/>
              </a:spcBef>
              <a:spcAft>
                <a:spcPts val="0"/>
              </a:spcAft>
              <a:buNone/>
            </a:pPr>
            <a:r>
              <a:rPr lang="es-419" dirty="0"/>
              <a:t>El modelo es lineal por la relacion entre X e Y y tb a nivel de los parámetros ya que los b no aparecen como exponentes ni multiplicados ni dividios po otros parametros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s-419" dirty="0"/>
              <a:t>La otra forma de escribirlo es pensando en las observaciones iesimas donde e corresponde al error de la observacion iesima que no es observavble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s-419" dirty="0"/>
              <a:t>Hasta aquí siempre hablamos de una sola variable regresora, pero lo más probable es que nos interese poder explicar la variable respuesta por más de una variable predictora, en ese caso hablamos de modelo lineal múltiple.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s-419" dirty="0"/>
              <a:t>Escribiendola en términos de las variables el modelo puede plantearse de esta manera. Aqui nuevamente el error corresponde al iesimo individuo no es observable, suponemos una distirucion normal, la relacion entre las variables siguie siendo lineas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s-419" dirty="0"/>
              <a:t>Lo que importa acá y tb se cumple en el modelo simples es que aqui decimos que los efectos son fijos. Que significa eso que los parametros son CONSTANTES para todas las </a:t>
            </a:r>
            <a:r>
              <a:rPr lang="es-419" dirty="0" smtClean="0"/>
              <a:t>observaciones</a:t>
            </a:r>
          </a:p>
          <a:p>
            <a:pPr marL="0" lvl="0" indent="0" algn="l" rtl="0">
              <a:spcBef>
                <a:spcPts val="0"/>
              </a:spcBef>
              <a:spcAft>
                <a:spcPts val="0"/>
              </a:spcAft>
              <a:buNone/>
            </a:pPr>
            <a:endParaRPr lang="es-419" dirty="0" smtClean="0"/>
          </a:p>
          <a:p>
            <a:pPr marL="0" lvl="0" indent="0" algn="l" rtl="0">
              <a:spcBef>
                <a:spcPts val="0"/>
              </a:spcBef>
              <a:spcAft>
                <a:spcPts val="0"/>
              </a:spcAft>
              <a:buNone/>
            </a:pPr>
            <a:r>
              <a:rPr lang="es-419" dirty="0" smtClean="0"/>
              <a:t>Forma matricial:</a:t>
            </a:r>
            <a:endParaRPr dirty="0"/>
          </a:p>
          <a:p>
            <a:pPr marL="0" lvl="0" indent="0" algn="l" rtl="0">
              <a:spcBef>
                <a:spcPts val="0"/>
              </a:spcBef>
              <a:spcAft>
                <a:spcPts val="0"/>
              </a:spcAft>
              <a:buNone/>
            </a:pPr>
            <a:endParaRPr lang="es-AR" dirty="0" smtClean="0"/>
          </a:p>
          <a:p>
            <a:pPr marL="0" lvl="0" indent="0" algn="l" rtl="0">
              <a:spcBef>
                <a:spcPts val="0"/>
              </a:spcBef>
              <a:spcAft>
                <a:spcPts val="0"/>
              </a:spcAft>
              <a:buNone/>
            </a:pPr>
            <a:r>
              <a:rPr lang="es-AR" dirty="0" smtClean="0"/>
              <a:t>y=vector</a:t>
            </a:r>
            <a:r>
              <a:rPr lang="es-AR" baseline="0" dirty="0" smtClean="0"/>
              <a:t> de variables dependientes observadas de tamaño n*1, es decir tantas observaciones como muestras</a:t>
            </a:r>
          </a:p>
          <a:p>
            <a:pPr marL="0" lvl="0" indent="0" algn="l" rtl="0">
              <a:spcBef>
                <a:spcPts val="0"/>
              </a:spcBef>
              <a:spcAft>
                <a:spcPts val="0"/>
              </a:spcAft>
              <a:buNone/>
            </a:pPr>
            <a:r>
              <a:rPr lang="es-AR" baseline="0" dirty="0" smtClean="0"/>
              <a:t>X= la matriz de diseño de las variables </a:t>
            </a:r>
            <a:r>
              <a:rPr lang="es-AR" baseline="0" dirty="0" err="1" smtClean="0"/>
              <a:t>regresoras</a:t>
            </a:r>
            <a:r>
              <a:rPr lang="es-AR" baseline="0" dirty="0" smtClean="0"/>
              <a:t>, que va a incluir una </a:t>
            </a:r>
            <a:r>
              <a:rPr lang="es-AR" baseline="0" dirty="0" err="1" smtClean="0"/>
              <a:t>columa</a:t>
            </a:r>
            <a:r>
              <a:rPr lang="es-AR" baseline="0" dirty="0" smtClean="0"/>
              <a:t> de 1 para el intercepto</a:t>
            </a:r>
          </a:p>
          <a:p>
            <a:pPr marL="0" lvl="0" indent="0" algn="l" rtl="0">
              <a:spcBef>
                <a:spcPts val="0"/>
              </a:spcBef>
              <a:spcAft>
                <a:spcPts val="0"/>
              </a:spcAft>
              <a:buNone/>
            </a:pPr>
            <a:r>
              <a:rPr lang="es-AR" baseline="0" dirty="0" smtClean="0"/>
              <a:t>B=Vector de coeficientes de efectos fijos</a:t>
            </a:r>
          </a:p>
          <a:p>
            <a:pPr marL="0" lvl="0" indent="0" algn="l" rtl="0">
              <a:spcBef>
                <a:spcPts val="0"/>
              </a:spcBef>
              <a:spcAft>
                <a:spcPts val="0"/>
              </a:spcAft>
              <a:buNone/>
            </a:pPr>
            <a:r>
              <a:rPr lang="es-AR" baseline="0" dirty="0" smtClean="0"/>
              <a:t>E= vector de </a:t>
            </a:r>
            <a:r>
              <a:rPr lang="es-AR" baseline="0" dirty="0" err="1" smtClean="0"/>
              <a:t>erorres</a:t>
            </a:r>
            <a:endParaRPr lang="es-AR" baseline="0" dirty="0" smtClean="0"/>
          </a:p>
          <a:p>
            <a:pPr marL="0" lvl="0" indent="0" algn="l" rtl="0">
              <a:spcBef>
                <a:spcPts val="0"/>
              </a:spcBef>
              <a:spcAft>
                <a:spcPts val="0"/>
              </a:spcAft>
              <a:buNone/>
            </a:pPr>
            <a:endParaRPr dirty="0"/>
          </a:p>
          <a:p>
            <a:pPr marL="0" lvl="0" indent="0" algn="l" rtl="0">
              <a:spcBef>
                <a:spcPts val="0"/>
              </a:spcBef>
              <a:spcAft>
                <a:spcPts val="0"/>
              </a:spcAft>
              <a:buNone/>
            </a:pPr>
            <a:r>
              <a:rPr lang="es-419" dirty="0"/>
              <a:t>El modelo lineal mixto vemos que incluye toda una primera parte de efectos fijos que es igual a la anterior y se le incorporan los efectos aleatorios. Aqui los b son los coeficientes de los efectos aleatorios que tienen una estrcutra similar de bo y b1. Aqui b0 es el coeficiente de el intercepto aleatorio es decir se modela que cada grupo va a tener un intercepto distinto. y b1 la pendiente aleatoria: es decir que la rta va a variar de manera distitna por cada grupo</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s-AR" dirty="0" smtClean="0"/>
              <a:t>Z= matriz</a:t>
            </a:r>
            <a:r>
              <a:rPr lang="es-AR" baseline="0" dirty="0" smtClean="0"/>
              <a:t> de diseño para efector aleatorios: matriz de 0 y 1 para conectar observaciones con efecto aleatorio (esta </a:t>
            </a:r>
            <a:r>
              <a:rPr lang="es-AR" baseline="0" dirty="0" err="1" smtClean="0"/>
              <a:t>observacione</a:t>
            </a:r>
            <a:r>
              <a:rPr lang="es-AR" baseline="0" dirty="0" smtClean="0"/>
              <a:t> </a:t>
            </a:r>
            <a:r>
              <a:rPr lang="es-AR" baseline="0" dirty="0" err="1" smtClean="0"/>
              <a:t>pertence</a:t>
            </a:r>
            <a:r>
              <a:rPr lang="es-AR" baseline="0" dirty="0" smtClean="0"/>
              <a:t> a este grupo o no </a:t>
            </a:r>
            <a:r>
              <a:rPr lang="es-AR" baseline="0" dirty="0" err="1" smtClean="0"/>
              <a:t>etc</a:t>
            </a:r>
            <a:r>
              <a:rPr lang="es-AR" baseline="0" dirty="0" smtClean="0"/>
              <a:t>)</a:t>
            </a:r>
          </a:p>
          <a:p>
            <a:pPr marL="0" lvl="0" indent="0" algn="l" rtl="0">
              <a:spcBef>
                <a:spcPts val="0"/>
              </a:spcBef>
              <a:spcAft>
                <a:spcPts val="0"/>
              </a:spcAft>
              <a:buNone/>
            </a:pPr>
            <a:r>
              <a:rPr lang="es-AR" baseline="0" dirty="0" smtClean="0"/>
              <a:t>B= vector de	efectos aleatorios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2498575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stats.oarc.ucla.edu/other/mult-pkg/introduction-to-linear-mixed-models/" TargetMode="External"/><Relationship Id="rId7" Type="http://schemas.openxmlformats.org/officeDocument/2006/relationships/hyperlink" Target="https://gkhajduk.github.io/2017-03-09-mixed-models/"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bodowinter.com/tutorial/bw_LME_tutorial.pdf" TargetMode="External"/><Relationship Id="rId5" Type="http://schemas.openxmlformats.org/officeDocument/2006/relationships/hyperlink" Target="https://www.kaggle.com/code/ojwatson/mixed-models" TargetMode="External"/><Relationship Id="rId4" Type="http://schemas.openxmlformats.org/officeDocument/2006/relationships/hyperlink" Target="https://cran.r-project.org/web/packages/mmrm/vignettes/methodological_introduction.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26200" y="-128325"/>
            <a:ext cx="85206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s-419" sz="3780"/>
              <a:t>Modelos lineales mixtos</a:t>
            </a:r>
            <a:endParaRPr sz="3780"/>
          </a:p>
        </p:txBody>
      </p:sp>
      <p:sp>
        <p:nvSpPr>
          <p:cNvPr id="55" name="Google Shape;55;p13"/>
          <p:cNvSpPr txBox="1"/>
          <p:nvPr/>
        </p:nvSpPr>
        <p:spPr>
          <a:xfrm>
            <a:off x="2720800" y="588075"/>
            <a:ext cx="4069200" cy="53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800">
                <a:solidFill>
                  <a:schemeClr val="dk1"/>
                </a:solidFill>
              </a:rPr>
              <a:t>Fernando Lisa y Alejandro Czernikier</a:t>
            </a:r>
            <a:endParaRPr sz="1800">
              <a:solidFill>
                <a:schemeClr val="dk1"/>
              </a:solidFill>
            </a:endParaRPr>
          </a:p>
        </p:txBody>
      </p:sp>
      <p:pic>
        <p:nvPicPr>
          <p:cNvPr id="56" name="Google Shape;56;p13"/>
          <p:cNvPicPr preferRelativeResize="0"/>
          <p:nvPr/>
        </p:nvPicPr>
        <p:blipFill>
          <a:blip r:embed="rId5">
            <a:alphaModFix/>
          </a:blip>
          <a:stretch>
            <a:fillRect/>
          </a:stretch>
        </p:blipFill>
        <p:spPr>
          <a:xfrm>
            <a:off x="2137963" y="1121775"/>
            <a:ext cx="5234874" cy="3259375"/>
          </a:xfrm>
          <a:prstGeom prst="rect">
            <a:avLst/>
          </a:prstGeom>
          <a:noFill/>
          <a:ln>
            <a:noFill/>
          </a:ln>
        </p:spPr>
      </p:pic>
      <p:sp>
        <p:nvSpPr>
          <p:cNvPr id="57" name="Google Shape;57;p13"/>
          <p:cNvSpPr txBox="1"/>
          <p:nvPr/>
        </p:nvSpPr>
        <p:spPr>
          <a:xfrm>
            <a:off x="2430625" y="4528700"/>
            <a:ext cx="4942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800">
                <a:solidFill>
                  <a:schemeClr val="dk2"/>
                </a:solidFill>
                <a:highlight>
                  <a:srgbClr val="FFFFFF"/>
                </a:highlight>
                <a:latin typeface="Roboto"/>
                <a:ea typeface="Roboto"/>
                <a:cs typeface="Roboto"/>
                <a:sym typeface="Roboto"/>
              </a:rPr>
              <a:t>Heise MJ, Mon SK, Bowman LC. Utility of linear mixed effects models for event-related potential research with infants and children. Dev Cogn Neurosci. 2022</a:t>
            </a:r>
            <a:endParaRPr sz="1000">
              <a:solidFill>
                <a:schemeClr val="dk2"/>
              </a:solidFill>
            </a:endParaRPr>
          </a:p>
        </p:txBody>
      </p:sp>
      <p:pic>
        <p:nvPicPr>
          <p:cNvPr id="2" name="1 Audio">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440738" y="4440238"/>
            <a:ext cx="487362" cy="48736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721"/>
    </mc:Choice>
    <mc:Fallback>
      <p:transition spd="slow" advTm="272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2527050" y="0"/>
            <a:ext cx="4089900" cy="78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s-419" sz="3280"/>
              <a:t>Recorrido</a:t>
            </a:r>
            <a:endParaRPr sz="3280"/>
          </a:p>
        </p:txBody>
      </p:sp>
      <p:sp>
        <p:nvSpPr>
          <p:cNvPr id="63" name="Google Shape;63;p14"/>
          <p:cNvSpPr txBox="1"/>
          <p:nvPr/>
        </p:nvSpPr>
        <p:spPr>
          <a:xfrm>
            <a:off x="411112" y="163500"/>
            <a:ext cx="7735500" cy="35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990"/>
              <a:buFont typeface="Arial"/>
              <a:buNone/>
            </a:pPr>
            <a:endParaRPr sz="3780" dirty="0">
              <a:solidFill>
                <a:schemeClr val="dk1"/>
              </a:solidFill>
            </a:endParaRPr>
          </a:p>
          <a:p>
            <a:pPr marL="457200" lvl="0" indent="-411480" algn="just" rtl="0">
              <a:spcBef>
                <a:spcPts val="0"/>
              </a:spcBef>
              <a:spcAft>
                <a:spcPts val="0"/>
              </a:spcAft>
              <a:buClr>
                <a:schemeClr val="dk1"/>
              </a:buClr>
              <a:buSzPts val="2880"/>
              <a:buChar char="●"/>
            </a:pPr>
            <a:r>
              <a:rPr lang="es-419" sz="2880" dirty="0">
                <a:solidFill>
                  <a:schemeClr val="dk1"/>
                </a:solidFill>
              </a:rPr>
              <a:t>Definición</a:t>
            </a:r>
            <a:endParaRPr sz="2880" dirty="0">
              <a:solidFill>
                <a:schemeClr val="dk1"/>
              </a:solidFill>
            </a:endParaRPr>
          </a:p>
          <a:p>
            <a:pPr marL="457200" lvl="0" indent="-411480" algn="just" rtl="0">
              <a:spcBef>
                <a:spcPts val="0"/>
              </a:spcBef>
              <a:spcAft>
                <a:spcPts val="0"/>
              </a:spcAft>
              <a:buClr>
                <a:schemeClr val="dk1"/>
              </a:buClr>
              <a:buSzPts val="2880"/>
              <a:buChar char="●"/>
            </a:pPr>
            <a:r>
              <a:rPr lang="es-419" sz="2880" dirty="0">
                <a:solidFill>
                  <a:schemeClr val="dk1"/>
                </a:solidFill>
              </a:rPr>
              <a:t>Usos</a:t>
            </a:r>
            <a:endParaRPr sz="2880" dirty="0">
              <a:solidFill>
                <a:schemeClr val="dk1"/>
              </a:solidFill>
            </a:endParaRPr>
          </a:p>
          <a:p>
            <a:pPr marL="457200" lvl="0" indent="-411480" algn="just" rtl="0">
              <a:spcBef>
                <a:spcPts val="0"/>
              </a:spcBef>
              <a:spcAft>
                <a:spcPts val="0"/>
              </a:spcAft>
              <a:buClr>
                <a:schemeClr val="dk1"/>
              </a:buClr>
              <a:buSzPts val="2880"/>
              <a:buChar char="●"/>
            </a:pPr>
            <a:r>
              <a:rPr lang="es-419" sz="2880" dirty="0" smtClean="0">
                <a:solidFill>
                  <a:schemeClr val="dk1"/>
                </a:solidFill>
              </a:rPr>
              <a:t>Intuición definición formal</a:t>
            </a:r>
            <a:endParaRPr sz="2880" dirty="0">
              <a:solidFill>
                <a:schemeClr val="dk1"/>
              </a:solidFill>
            </a:endParaRPr>
          </a:p>
          <a:p>
            <a:pPr marL="457200" lvl="0" indent="-411480" algn="just" rtl="0">
              <a:spcBef>
                <a:spcPts val="0"/>
              </a:spcBef>
              <a:spcAft>
                <a:spcPts val="0"/>
              </a:spcAft>
              <a:buClr>
                <a:schemeClr val="dk1"/>
              </a:buClr>
              <a:buSzPts val="2880"/>
              <a:buChar char="●"/>
            </a:pPr>
            <a:r>
              <a:rPr lang="es-419" sz="2880" dirty="0">
                <a:solidFill>
                  <a:schemeClr val="dk1"/>
                </a:solidFill>
              </a:rPr>
              <a:t>Aplicación en R con paquete </a:t>
            </a:r>
            <a:r>
              <a:rPr lang="es-419" sz="2880" dirty="0" smtClean="0">
                <a:solidFill>
                  <a:schemeClr val="dk1"/>
                </a:solidFill>
              </a:rPr>
              <a:t>lme4</a:t>
            </a:r>
            <a:endParaRPr sz="900" dirty="0">
              <a:solidFill>
                <a:schemeClr val="dk2"/>
              </a:solidFill>
            </a:endParaRPr>
          </a:p>
        </p:txBody>
      </p:sp>
      <p:sp>
        <p:nvSpPr>
          <p:cNvPr id="64" name="Google Shape;64;p14"/>
          <p:cNvSpPr txBox="1"/>
          <p:nvPr/>
        </p:nvSpPr>
        <p:spPr>
          <a:xfrm>
            <a:off x="133500" y="3069275"/>
            <a:ext cx="8877000" cy="193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800">
                <a:solidFill>
                  <a:schemeClr val="dk1"/>
                </a:solidFill>
              </a:rPr>
              <a:t>Bibliografía:</a:t>
            </a:r>
            <a:endParaRPr sz="1800">
              <a:solidFill>
                <a:schemeClr val="dk1"/>
              </a:solidFill>
            </a:endParaRPr>
          </a:p>
          <a:p>
            <a:pPr marL="0" lvl="0" indent="0" algn="l" rtl="0">
              <a:lnSpc>
                <a:spcPct val="115000"/>
              </a:lnSpc>
              <a:spcBef>
                <a:spcPts val="0"/>
              </a:spcBef>
              <a:spcAft>
                <a:spcPts val="0"/>
              </a:spcAft>
              <a:buNone/>
            </a:pPr>
            <a:r>
              <a:rPr lang="es-419" sz="1700" u="sng">
                <a:solidFill>
                  <a:schemeClr val="hlink"/>
                </a:solidFill>
                <a:hlinkClick r:id="rId3"/>
              </a:rPr>
              <a:t>https://stats.oarc.ucla.edu/other/mult-pkg/introduction-to-linear-mixed-models/</a:t>
            </a:r>
            <a:r>
              <a:rPr lang="es-419" sz="1700">
                <a:solidFill>
                  <a:schemeClr val="dk2"/>
                </a:solidFill>
              </a:rPr>
              <a:t>.</a:t>
            </a:r>
            <a:endParaRPr sz="1700">
              <a:solidFill>
                <a:schemeClr val="dk2"/>
              </a:solidFill>
            </a:endParaRPr>
          </a:p>
          <a:p>
            <a:pPr marL="0" lvl="0" indent="0" algn="l" rtl="0">
              <a:lnSpc>
                <a:spcPct val="115000"/>
              </a:lnSpc>
              <a:spcBef>
                <a:spcPts val="0"/>
              </a:spcBef>
              <a:spcAft>
                <a:spcPts val="0"/>
              </a:spcAft>
              <a:buNone/>
            </a:pPr>
            <a:r>
              <a:rPr lang="es-419" sz="1700" u="sng">
                <a:solidFill>
                  <a:schemeClr val="hlink"/>
                </a:solidFill>
                <a:hlinkClick r:id="rId4"/>
              </a:rPr>
              <a:t>https://cran.r-project.org/web/packages/mmrm/vignettes/methodological_introduction.html</a:t>
            </a:r>
            <a:r>
              <a:rPr lang="es-419" sz="1700">
                <a:solidFill>
                  <a:schemeClr val="dk2"/>
                </a:solidFill>
              </a:rPr>
              <a:t>.</a:t>
            </a:r>
            <a:endParaRPr sz="1700">
              <a:solidFill>
                <a:schemeClr val="dk2"/>
              </a:solidFill>
            </a:endParaRPr>
          </a:p>
          <a:p>
            <a:pPr marL="0" lvl="0" indent="0" algn="l" rtl="0">
              <a:lnSpc>
                <a:spcPct val="115000"/>
              </a:lnSpc>
              <a:spcBef>
                <a:spcPts val="0"/>
              </a:spcBef>
              <a:spcAft>
                <a:spcPts val="0"/>
              </a:spcAft>
              <a:buNone/>
            </a:pPr>
            <a:r>
              <a:rPr lang="es-419" sz="1700" u="sng">
                <a:solidFill>
                  <a:schemeClr val="hlink"/>
                </a:solidFill>
                <a:hlinkClick r:id="rId5"/>
              </a:rPr>
              <a:t>https://www.kaggle.com/code/ojwatson/mixed-models</a:t>
            </a:r>
            <a:r>
              <a:rPr lang="es-419" sz="1700">
                <a:solidFill>
                  <a:schemeClr val="dk2"/>
                </a:solidFill>
              </a:rPr>
              <a:t>.</a:t>
            </a:r>
            <a:endParaRPr sz="1700">
              <a:solidFill>
                <a:schemeClr val="dk2"/>
              </a:solidFill>
            </a:endParaRPr>
          </a:p>
          <a:p>
            <a:pPr marL="0" lvl="0" indent="0" algn="l" rtl="0">
              <a:lnSpc>
                <a:spcPct val="115000"/>
              </a:lnSpc>
              <a:spcBef>
                <a:spcPts val="0"/>
              </a:spcBef>
              <a:spcAft>
                <a:spcPts val="0"/>
              </a:spcAft>
              <a:buNone/>
            </a:pPr>
            <a:r>
              <a:rPr lang="es-419" sz="1700" u="sng">
                <a:solidFill>
                  <a:schemeClr val="hlink"/>
                </a:solidFill>
                <a:hlinkClick r:id="rId6"/>
              </a:rPr>
              <a:t>https://bodowinter.com/tutorial/bw_LME_tutorial.pdf</a:t>
            </a:r>
            <a:endParaRPr sz="1700">
              <a:solidFill>
                <a:schemeClr val="dk2"/>
              </a:solidFill>
            </a:endParaRPr>
          </a:p>
          <a:p>
            <a:pPr marL="0" lvl="0" indent="0" algn="l" rtl="0">
              <a:lnSpc>
                <a:spcPct val="115000"/>
              </a:lnSpc>
              <a:spcBef>
                <a:spcPts val="0"/>
              </a:spcBef>
              <a:spcAft>
                <a:spcPts val="0"/>
              </a:spcAft>
              <a:buNone/>
            </a:pPr>
            <a:r>
              <a:rPr lang="es-419" sz="1700" u="sng">
                <a:solidFill>
                  <a:schemeClr val="hlink"/>
                </a:solidFill>
                <a:hlinkClick r:id="rId7"/>
              </a:rPr>
              <a:t>https://gkhajduk.github.io/2017-03-09-mixed-models/</a:t>
            </a:r>
            <a:endParaRPr sz="1700">
              <a:solidFill>
                <a:schemeClr val="dk2"/>
              </a:solidFill>
            </a:endParaRPr>
          </a:p>
          <a:p>
            <a:pPr marL="0" lvl="0" indent="0" algn="l" rtl="0">
              <a:spcBef>
                <a:spcPts val="0"/>
              </a:spcBef>
              <a:spcAft>
                <a:spcPts val="0"/>
              </a:spcAft>
              <a:buNone/>
            </a:pPr>
            <a:endParaRPr sz="1700">
              <a:solidFill>
                <a:schemeClr val="dk2"/>
              </a:solidFill>
            </a:endParaRPr>
          </a:p>
          <a:p>
            <a:pPr marL="0" lvl="0" indent="0" algn="l" rtl="0">
              <a:spcBef>
                <a:spcPts val="0"/>
              </a:spcBef>
              <a:spcAft>
                <a:spcPts val="0"/>
              </a:spcAft>
              <a:buNone/>
            </a:pPr>
            <a:endParaRPr sz="1800">
              <a:solidFill>
                <a:schemeClr val="dk2"/>
              </a:solidFill>
            </a:endParaRPr>
          </a:p>
          <a:p>
            <a:pPr marL="0" lvl="0" indent="0" algn="l" rtl="0">
              <a:spcBef>
                <a:spcPts val="0"/>
              </a:spcBef>
              <a:spcAft>
                <a:spcPts val="0"/>
              </a:spcAft>
              <a:buNone/>
            </a:pPr>
            <a:endParaRPr sz="1800">
              <a:solidFill>
                <a:schemeClr val="dk2"/>
              </a:solidFill>
            </a:endParaRPr>
          </a:p>
          <a:p>
            <a:pPr marL="0" lvl="0" indent="0" algn="l" rtl="0">
              <a:spcBef>
                <a:spcPts val="0"/>
              </a:spcBef>
              <a:spcAft>
                <a:spcPts val="0"/>
              </a:spcAft>
              <a:buNone/>
            </a:pPr>
            <a:endParaRPr sz="1800">
              <a:solidFill>
                <a:schemeClr val="dk2"/>
              </a:solidFill>
            </a:endParaRPr>
          </a:p>
          <a:p>
            <a:pPr marL="0" lvl="0" indent="0" algn="l" rtl="0">
              <a:spcBef>
                <a:spcPts val="0"/>
              </a:spcBef>
              <a:spcAft>
                <a:spcPts val="0"/>
              </a:spcAft>
              <a:buNone/>
            </a:pPr>
            <a:endParaRPr sz="1800">
              <a:solidFill>
                <a:schemeClr val="dk2"/>
              </a:solidFill>
            </a:endParaRPr>
          </a:p>
          <a:p>
            <a:pPr marL="0" lvl="0" indent="0" algn="l" rtl="0">
              <a:spcBef>
                <a:spcPts val="0"/>
              </a:spcBef>
              <a:spcAft>
                <a:spcPts val="0"/>
              </a:spcAft>
              <a:buNone/>
            </a:pPr>
            <a:endParaRPr sz="1800">
              <a:solidFill>
                <a:schemeClr val="dk2"/>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ctrTitle"/>
          </p:nvPr>
        </p:nvSpPr>
        <p:spPr>
          <a:xfrm>
            <a:off x="355351" y="-161050"/>
            <a:ext cx="85206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s-419" sz="2800" dirty="0" smtClean="0"/>
              <a:t>Utiles cuando los datos son…</a:t>
            </a:r>
            <a:endParaRPr sz="2800" dirty="0"/>
          </a:p>
        </p:txBody>
      </p:sp>
      <p:sp>
        <p:nvSpPr>
          <p:cNvPr id="70" name="Google Shape;70;p15"/>
          <p:cNvSpPr txBox="1"/>
          <p:nvPr/>
        </p:nvSpPr>
        <p:spPr>
          <a:xfrm>
            <a:off x="725225" y="762350"/>
            <a:ext cx="1494900" cy="53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2000">
                <a:solidFill>
                  <a:schemeClr val="dk1"/>
                </a:solidFill>
              </a:rPr>
              <a:t>Agrupados		           			</a:t>
            </a:r>
            <a:endParaRPr sz="2000">
              <a:solidFill>
                <a:schemeClr val="dk1"/>
              </a:solidFill>
            </a:endParaRPr>
          </a:p>
        </p:txBody>
      </p:sp>
      <p:sp>
        <p:nvSpPr>
          <p:cNvPr id="71" name="Google Shape;71;p15"/>
          <p:cNvSpPr txBox="1"/>
          <p:nvPr/>
        </p:nvSpPr>
        <p:spPr>
          <a:xfrm>
            <a:off x="5621392" y="680102"/>
            <a:ext cx="30000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2000">
                <a:solidFill>
                  <a:schemeClr val="dk1"/>
                </a:solidFill>
              </a:rPr>
              <a:t>Longitudinales/medidas repetidas</a:t>
            </a:r>
            <a:endParaRPr sz="2000">
              <a:solidFill>
                <a:schemeClr val="dk1"/>
              </a:solidFill>
            </a:endParaRPr>
          </a:p>
        </p:txBody>
      </p:sp>
      <p:sp>
        <p:nvSpPr>
          <p:cNvPr id="72" name="Google Shape;72;p15"/>
          <p:cNvSpPr txBox="1"/>
          <p:nvPr/>
        </p:nvSpPr>
        <p:spPr>
          <a:xfrm>
            <a:off x="3530508" y="742775"/>
            <a:ext cx="1586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000">
                <a:solidFill>
                  <a:schemeClr val="dk1"/>
                </a:solidFill>
              </a:rPr>
              <a:t>Jerárquicos</a:t>
            </a:r>
            <a:endParaRPr/>
          </a:p>
        </p:txBody>
      </p:sp>
      <p:pic>
        <p:nvPicPr>
          <p:cNvPr id="73" name="Google Shape;73;p15"/>
          <p:cNvPicPr preferRelativeResize="0"/>
          <p:nvPr/>
        </p:nvPicPr>
        <p:blipFill>
          <a:blip r:embed="rId3">
            <a:alphaModFix/>
          </a:blip>
          <a:stretch>
            <a:fillRect/>
          </a:stretch>
        </p:blipFill>
        <p:spPr>
          <a:xfrm>
            <a:off x="307770" y="1555055"/>
            <a:ext cx="2170321" cy="1332918"/>
          </a:xfrm>
          <a:prstGeom prst="rect">
            <a:avLst/>
          </a:prstGeom>
          <a:noFill/>
          <a:ln>
            <a:noFill/>
          </a:ln>
        </p:spPr>
      </p:pic>
      <p:pic>
        <p:nvPicPr>
          <p:cNvPr id="74" name="Google Shape;74;p15"/>
          <p:cNvPicPr preferRelativeResize="0"/>
          <p:nvPr/>
        </p:nvPicPr>
        <p:blipFill>
          <a:blip r:embed="rId4">
            <a:alphaModFix/>
          </a:blip>
          <a:stretch>
            <a:fillRect/>
          </a:stretch>
        </p:blipFill>
        <p:spPr>
          <a:xfrm>
            <a:off x="2976204" y="1542457"/>
            <a:ext cx="2461192" cy="1332917"/>
          </a:xfrm>
          <a:prstGeom prst="rect">
            <a:avLst/>
          </a:prstGeom>
          <a:noFill/>
          <a:ln>
            <a:noFill/>
          </a:ln>
        </p:spPr>
      </p:pic>
      <p:pic>
        <p:nvPicPr>
          <p:cNvPr id="75" name="Google Shape;75;p15"/>
          <p:cNvPicPr preferRelativeResize="0"/>
          <p:nvPr/>
        </p:nvPicPr>
        <p:blipFill>
          <a:blip r:embed="rId5">
            <a:alphaModFix/>
          </a:blip>
          <a:stretch>
            <a:fillRect/>
          </a:stretch>
        </p:blipFill>
        <p:spPr>
          <a:xfrm>
            <a:off x="6144375" y="1434052"/>
            <a:ext cx="2025342" cy="1646850"/>
          </a:xfrm>
          <a:prstGeom prst="rect">
            <a:avLst/>
          </a:prstGeom>
          <a:noFill/>
          <a:ln>
            <a:noFill/>
          </a:ln>
        </p:spPr>
      </p:pic>
      <p:sp>
        <p:nvSpPr>
          <p:cNvPr id="76" name="Google Shape;76;p15"/>
          <p:cNvSpPr txBox="1"/>
          <p:nvPr/>
        </p:nvSpPr>
        <p:spPr>
          <a:xfrm>
            <a:off x="12008775" y="2669950"/>
            <a:ext cx="6344100" cy="74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77" name="Google Shape;77;p15"/>
          <p:cNvSpPr txBox="1"/>
          <p:nvPr/>
        </p:nvSpPr>
        <p:spPr>
          <a:xfrm>
            <a:off x="2478100" y="3228525"/>
            <a:ext cx="5506800" cy="538800"/>
          </a:xfrm>
          <a:prstGeom prst="rect">
            <a:avLst/>
          </a:prstGeom>
          <a:noFill/>
          <a:ln>
            <a:noFill/>
          </a:ln>
        </p:spPr>
        <p:txBody>
          <a:bodyPr spcFirstLastPara="1" wrap="square" lIns="91425" tIns="91425" rIns="91425" bIns="91425" anchor="t" anchorCtr="0">
            <a:noAutofit/>
          </a:bodyPr>
          <a:lstStyle/>
          <a:p>
            <a:pPr marL="0" lvl="0" indent="0" algn="just" rtl="0">
              <a:lnSpc>
                <a:spcPct val="200000"/>
              </a:lnSpc>
              <a:spcBef>
                <a:spcPts val="1200"/>
              </a:spcBef>
              <a:spcAft>
                <a:spcPts val="1200"/>
              </a:spcAft>
              <a:buClr>
                <a:schemeClr val="dk1"/>
              </a:buClr>
              <a:buSzPts val="1100"/>
              <a:buFont typeface="Arial"/>
              <a:buNone/>
            </a:pPr>
            <a:r>
              <a:rPr lang="es-419" sz="4000" b="1" dirty="0">
                <a:solidFill>
                  <a:schemeClr val="dk1"/>
                </a:solidFill>
              </a:rPr>
              <a:t>∄ independencia</a:t>
            </a:r>
            <a:endParaRPr sz="4000" dirty="0">
              <a:solidFill>
                <a:schemeClr val="dk2"/>
              </a:solidFill>
            </a:endParaRPr>
          </a:p>
        </p:txBody>
      </p:sp>
      <p:sp>
        <p:nvSpPr>
          <p:cNvPr id="2" name="1 CuadroTexto"/>
          <p:cNvSpPr txBox="1"/>
          <p:nvPr/>
        </p:nvSpPr>
        <p:spPr>
          <a:xfrm>
            <a:off x="457419" y="3125653"/>
            <a:ext cx="1871025" cy="523220"/>
          </a:xfrm>
          <a:prstGeom prst="rect">
            <a:avLst/>
          </a:prstGeom>
          <a:noFill/>
        </p:spPr>
        <p:txBody>
          <a:bodyPr wrap="none" rtlCol="0">
            <a:spAutoFit/>
          </a:bodyPr>
          <a:lstStyle/>
          <a:p>
            <a:pPr algn="ctr"/>
            <a:r>
              <a:rPr lang="es-AR" dirty="0" smtClean="0"/>
              <a:t>Concentración O</a:t>
            </a:r>
            <a:r>
              <a:rPr lang="es-AR" sz="900" dirty="0" smtClean="0"/>
              <a:t>2</a:t>
            </a:r>
            <a:r>
              <a:rPr lang="es-AR" dirty="0" smtClean="0"/>
              <a:t> vs </a:t>
            </a:r>
          </a:p>
          <a:p>
            <a:pPr algn="ctr"/>
            <a:r>
              <a:rPr lang="es-AR" dirty="0" smtClean="0"/>
              <a:t>materia orgánica</a:t>
            </a:r>
            <a:endParaRPr lang="es-AR" dirty="0"/>
          </a:p>
        </p:txBody>
      </p:sp>
      <p:sp>
        <p:nvSpPr>
          <p:cNvPr id="12" name="11 CuadroTexto"/>
          <p:cNvSpPr txBox="1"/>
          <p:nvPr/>
        </p:nvSpPr>
        <p:spPr>
          <a:xfrm>
            <a:off x="2842394" y="2994635"/>
            <a:ext cx="2778998" cy="738664"/>
          </a:xfrm>
          <a:prstGeom prst="rect">
            <a:avLst/>
          </a:prstGeom>
          <a:noFill/>
        </p:spPr>
        <p:txBody>
          <a:bodyPr wrap="square" rtlCol="0">
            <a:spAutoFit/>
          </a:bodyPr>
          <a:lstStyle/>
          <a:p>
            <a:pPr algn="ctr"/>
            <a:r>
              <a:rPr lang="es-AR" dirty="0" smtClean="0"/>
              <a:t>Puntaje matemática vs </a:t>
            </a:r>
          </a:p>
          <a:p>
            <a:pPr algn="ctr"/>
            <a:r>
              <a:rPr lang="es-AR" dirty="0" smtClean="0"/>
              <a:t>horas de estudio, género, ingreso de los padres</a:t>
            </a:r>
            <a:endParaRPr lang="es-AR" dirty="0"/>
          </a:p>
        </p:txBody>
      </p:sp>
      <p:sp>
        <p:nvSpPr>
          <p:cNvPr id="13" name="12 CuadroTexto"/>
          <p:cNvSpPr txBox="1"/>
          <p:nvPr/>
        </p:nvSpPr>
        <p:spPr>
          <a:xfrm>
            <a:off x="5973788" y="3177145"/>
            <a:ext cx="2366516" cy="523220"/>
          </a:xfrm>
          <a:prstGeom prst="rect">
            <a:avLst/>
          </a:prstGeom>
          <a:noFill/>
        </p:spPr>
        <p:txBody>
          <a:bodyPr wrap="square" rtlCol="0">
            <a:spAutoFit/>
          </a:bodyPr>
          <a:lstStyle/>
          <a:p>
            <a:pPr algn="ctr"/>
            <a:r>
              <a:rPr lang="es-AR" dirty="0" smtClean="0"/>
              <a:t>Tamaño tumor vs aplicación tratamiento</a:t>
            </a:r>
            <a:endParaRPr lang="es-A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6"/>
          <p:cNvPicPr preferRelativeResize="0"/>
          <p:nvPr/>
        </p:nvPicPr>
        <p:blipFill>
          <a:blip r:embed="rId3">
            <a:alphaModFix/>
          </a:blip>
          <a:stretch>
            <a:fillRect/>
          </a:stretch>
        </p:blipFill>
        <p:spPr>
          <a:xfrm>
            <a:off x="655100" y="368738"/>
            <a:ext cx="7704898" cy="440602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7"/>
          <p:cNvPicPr preferRelativeResize="0"/>
          <p:nvPr/>
        </p:nvPicPr>
        <p:blipFill rotWithShape="1">
          <a:blip r:embed="rId3">
            <a:alphaModFix/>
          </a:blip>
          <a:srcRect r="12319"/>
          <a:stretch/>
        </p:blipFill>
        <p:spPr>
          <a:xfrm>
            <a:off x="731873" y="152400"/>
            <a:ext cx="7546276" cy="483870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p:nvPr/>
        </p:nvSpPr>
        <p:spPr>
          <a:xfrm>
            <a:off x="139133" y="871167"/>
            <a:ext cx="7160301"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dirty="0" smtClean="0">
                <a:solidFill>
                  <a:schemeClr val="dk1"/>
                </a:solidFill>
              </a:rPr>
              <a:t>Efecto </a:t>
            </a:r>
            <a:r>
              <a:rPr lang="es-419" b="1" dirty="0" smtClean="0">
                <a:solidFill>
                  <a:schemeClr val="dk1"/>
                </a:solidFill>
              </a:rPr>
              <a:t>fijo</a:t>
            </a:r>
            <a:r>
              <a:rPr lang="es-419" dirty="0" smtClean="0">
                <a:solidFill>
                  <a:schemeClr val="dk1"/>
                </a:solidFill>
              </a:rPr>
              <a:t>. </a:t>
            </a:r>
            <a:r>
              <a:rPr lang="es-419" dirty="0">
                <a:solidFill>
                  <a:schemeClr val="dk1"/>
                </a:solidFill>
              </a:rPr>
              <a:t>C</a:t>
            </a:r>
            <a:r>
              <a:rPr lang="es-419" dirty="0" smtClean="0">
                <a:solidFill>
                  <a:schemeClr val="dk1"/>
                </a:solidFill>
              </a:rPr>
              <a:t>onstante </a:t>
            </a:r>
            <a:r>
              <a:rPr lang="es-419" dirty="0">
                <a:solidFill>
                  <a:schemeClr val="dk1"/>
                </a:solidFill>
              </a:rPr>
              <a:t>y no </a:t>
            </a:r>
            <a:r>
              <a:rPr lang="es-419" dirty="0" smtClean="0">
                <a:solidFill>
                  <a:schemeClr val="dk1"/>
                </a:solidFill>
              </a:rPr>
              <a:t>aleatorio para la población en estudio. Suele ser la varaiable de interés. Consistente entre observaciones</a:t>
            </a:r>
            <a:endParaRPr sz="1050" dirty="0"/>
          </a:p>
        </p:txBody>
      </p:sp>
      <p:sp>
        <p:nvSpPr>
          <p:cNvPr id="93" name="Google Shape;93;p18"/>
          <p:cNvSpPr txBox="1"/>
          <p:nvPr/>
        </p:nvSpPr>
        <p:spPr>
          <a:xfrm>
            <a:off x="142042" y="1396484"/>
            <a:ext cx="8600919"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dirty="0" smtClean="0">
                <a:solidFill>
                  <a:schemeClr val="dk1"/>
                </a:solidFill>
              </a:rPr>
              <a:t>Efecto </a:t>
            </a:r>
            <a:r>
              <a:rPr lang="es-419" b="1" dirty="0" smtClean="0">
                <a:solidFill>
                  <a:schemeClr val="dk1"/>
                </a:solidFill>
              </a:rPr>
              <a:t>aleatorio</a:t>
            </a:r>
            <a:r>
              <a:rPr lang="es-419" dirty="0" smtClean="0">
                <a:solidFill>
                  <a:schemeClr val="dk1"/>
                </a:solidFill>
              </a:rPr>
              <a:t>: Capturan </a:t>
            </a:r>
            <a:r>
              <a:rPr lang="es-419" dirty="0">
                <a:solidFill>
                  <a:schemeClr val="dk1"/>
                </a:solidFill>
              </a:rPr>
              <a:t>la variabilidad entre grupos o sujetos, permiten estimar el efecto del nivel grupo y dan cuenta de la correlacion observada dentro de cada </a:t>
            </a:r>
            <a:r>
              <a:rPr lang="es-419" dirty="0" smtClean="0">
                <a:solidFill>
                  <a:schemeClr val="dk1"/>
                </a:solidFill>
              </a:rPr>
              <a:t>grupo. Se busca independizarse de este efecto y que el modelo sea generalizable más allá de él.</a:t>
            </a:r>
            <a:endParaRPr sz="1050" dirty="0"/>
          </a:p>
        </p:txBody>
      </p:sp>
      <p:sp>
        <p:nvSpPr>
          <p:cNvPr id="4" name="Google Shape;69;p15"/>
          <p:cNvSpPr txBox="1">
            <a:spLocks noGrp="1"/>
          </p:cNvSpPr>
          <p:nvPr>
            <p:ph type="ctrTitle"/>
          </p:nvPr>
        </p:nvSpPr>
        <p:spPr>
          <a:xfrm>
            <a:off x="-940940" y="0"/>
            <a:ext cx="85206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s-419" sz="3200" dirty="0"/>
              <a:t>Modelos lineales </a:t>
            </a:r>
            <a:r>
              <a:rPr lang="es-419" sz="3200" b="1" u="sng" dirty="0"/>
              <a:t>mixtos</a:t>
            </a:r>
            <a:endParaRPr sz="3200" b="1" u="sng" dirty="0"/>
          </a:p>
        </p:txBody>
      </p:sp>
      <p:pic>
        <p:nvPicPr>
          <p:cNvPr id="5" name="Google Shape;73;p15"/>
          <p:cNvPicPr preferRelativeResize="0"/>
          <p:nvPr/>
        </p:nvPicPr>
        <p:blipFill>
          <a:blip r:embed="rId3">
            <a:alphaModFix/>
          </a:blip>
          <a:stretch>
            <a:fillRect/>
          </a:stretch>
        </p:blipFill>
        <p:spPr>
          <a:xfrm>
            <a:off x="1049095" y="2325682"/>
            <a:ext cx="2170321" cy="1332918"/>
          </a:xfrm>
          <a:prstGeom prst="rect">
            <a:avLst/>
          </a:prstGeom>
          <a:noFill/>
          <a:ln>
            <a:noFill/>
          </a:ln>
        </p:spPr>
      </p:pic>
      <p:sp>
        <p:nvSpPr>
          <p:cNvPr id="10" name="9 CuadroTexto"/>
          <p:cNvSpPr txBox="1"/>
          <p:nvPr/>
        </p:nvSpPr>
        <p:spPr>
          <a:xfrm>
            <a:off x="10729" y="3940654"/>
            <a:ext cx="1107996" cy="1169551"/>
          </a:xfrm>
          <a:prstGeom prst="rect">
            <a:avLst/>
          </a:prstGeom>
          <a:noFill/>
        </p:spPr>
        <p:txBody>
          <a:bodyPr wrap="none" rtlCol="0">
            <a:spAutoFit/>
          </a:bodyPr>
          <a:lstStyle/>
          <a:p>
            <a:r>
              <a:rPr lang="es-AR" dirty="0" smtClean="0"/>
              <a:t>Respuesta</a:t>
            </a:r>
          </a:p>
          <a:p>
            <a:endParaRPr lang="es-AR" dirty="0"/>
          </a:p>
          <a:p>
            <a:r>
              <a:rPr lang="es-AR" dirty="0" smtClean="0"/>
              <a:t>Fijo</a:t>
            </a:r>
          </a:p>
          <a:p>
            <a:endParaRPr lang="es-AR" dirty="0"/>
          </a:p>
          <a:p>
            <a:r>
              <a:rPr lang="es-AR" dirty="0" smtClean="0"/>
              <a:t>Aleatorio	</a:t>
            </a:r>
            <a:endParaRPr lang="es-AR" dirty="0"/>
          </a:p>
        </p:txBody>
      </p:sp>
      <p:sp>
        <p:nvSpPr>
          <p:cNvPr id="6" name="5 Rectángulo"/>
          <p:cNvSpPr/>
          <p:nvPr/>
        </p:nvSpPr>
        <p:spPr>
          <a:xfrm>
            <a:off x="1254812" y="3935049"/>
            <a:ext cx="1627369" cy="1169551"/>
          </a:xfrm>
          <a:prstGeom prst="rect">
            <a:avLst/>
          </a:prstGeom>
        </p:spPr>
        <p:txBody>
          <a:bodyPr wrap="none">
            <a:spAutoFit/>
          </a:bodyPr>
          <a:lstStyle/>
          <a:p>
            <a:r>
              <a:rPr lang="es-AR" dirty="0"/>
              <a:t>Concentración </a:t>
            </a:r>
            <a:r>
              <a:rPr lang="es-AR" dirty="0" smtClean="0"/>
              <a:t>O2</a:t>
            </a:r>
          </a:p>
          <a:p>
            <a:endParaRPr lang="es-AR" dirty="0"/>
          </a:p>
          <a:p>
            <a:r>
              <a:rPr lang="es-AR" dirty="0" smtClean="0"/>
              <a:t>Materia orgánica</a:t>
            </a:r>
          </a:p>
          <a:p>
            <a:endParaRPr lang="es-AR" dirty="0"/>
          </a:p>
          <a:p>
            <a:r>
              <a:rPr lang="es-AR" dirty="0" smtClean="0"/>
              <a:t>Lago</a:t>
            </a:r>
            <a:endParaRPr lang="es-AR" dirty="0"/>
          </a:p>
        </p:txBody>
      </p:sp>
      <p:pic>
        <p:nvPicPr>
          <p:cNvPr id="12" name="Google Shape;74;p15"/>
          <p:cNvPicPr preferRelativeResize="0"/>
          <p:nvPr/>
        </p:nvPicPr>
        <p:blipFill>
          <a:blip r:embed="rId4">
            <a:alphaModFix/>
          </a:blip>
          <a:stretch>
            <a:fillRect/>
          </a:stretch>
        </p:blipFill>
        <p:spPr>
          <a:xfrm>
            <a:off x="3792890" y="2325682"/>
            <a:ext cx="2461192" cy="1332917"/>
          </a:xfrm>
          <a:prstGeom prst="rect">
            <a:avLst/>
          </a:prstGeom>
          <a:noFill/>
          <a:ln>
            <a:noFill/>
          </a:ln>
        </p:spPr>
      </p:pic>
      <p:pic>
        <p:nvPicPr>
          <p:cNvPr id="13" name="Google Shape;75;p15"/>
          <p:cNvPicPr preferRelativeResize="0"/>
          <p:nvPr/>
        </p:nvPicPr>
        <p:blipFill>
          <a:blip r:embed="rId5">
            <a:alphaModFix/>
          </a:blip>
          <a:stretch>
            <a:fillRect/>
          </a:stretch>
        </p:blipFill>
        <p:spPr>
          <a:xfrm>
            <a:off x="6852327" y="2097693"/>
            <a:ext cx="2025342" cy="1646850"/>
          </a:xfrm>
          <a:prstGeom prst="rect">
            <a:avLst/>
          </a:prstGeom>
          <a:noFill/>
          <a:ln>
            <a:noFill/>
          </a:ln>
        </p:spPr>
      </p:pic>
      <p:sp>
        <p:nvSpPr>
          <p:cNvPr id="14" name="13 Rectángulo"/>
          <p:cNvSpPr/>
          <p:nvPr/>
        </p:nvSpPr>
        <p:spPr>
          <a:xfrm>
            <a:off x="3499927" y="3935047"/>
            <a:ext cx="3227165" cy="1169551"/>
          </a:xfrm>
          <a:prstGeom prst="rect">
            <a:avLst/>
          </a:prstGeom>
        </p:spPr>
        <p:txBody>
          <a:bodyPr wrap="none">
            <a:spAutoFit/>
          </a:bodyPr>
          <a:lstStyle/>
          <a:p>
            <a:r>
              <a:rPr lang="es-AR" dirty="0" smtClean="0"/>
              <a:t>Puntaje matemática</a:t>
            </a:r>
          </a:p>
          <a:p>
            <a:endParaRPr lang="es-AR" dirty="0"/>
          </a:p>
          <a:p>
            <a:r>
              <a:rPr lang="es-AR" dirty="0" smtClean="0"/>
              <a:t>Horas estudio, género, ingreso padres</a:t>
            </a:r>
          </a:p>
          <a:p>
            <a:endParaRPr lang="es-AR" dirty="0"/>
          </a:p>
          <a:p>
            <a:r>
              <a:rPr lang="es-AR" dirty="0" smtClean="0"/>
              <a:t>Clase, Escuela, Distrito</a:t>
            </a:r>
            <a:endParaRPr lang="es-AR" dirty="0"/>
          </a:p>
        </p:txBody>
      </p:sp>
      <p:sp>
        <p:nvSpPr>
          <p:cNvPr id="15" name="14 Rectángulo"/>
          <p:cNvSpPr/>
          <p:nvPr/>
        </p:nvSpPr>
        <p:spPr>
          <a:xfrm>
            <a:off x="7191576" y="3935045"/>
            <a:ext cx="1346844" cy="1169551"/>
          </a:xfrm>
          <a:prstGeom prst="rect">
            <a:avLst/>
          </a:prstGeom>
        </p:spPr>
        <p:txBody>
          <a:bodyPr wrap="none">
            <a:spAutoFit/>
          </a:bodyPr>
          <a:lstStyle/>
          <a:p>
            <a:r>
              <a:rPr lang="es-AR" dirty="0" smtClean="0"/>
              <a:t>Tamaño tumor</a:t>
            </a:r>
          </a:p>
          <a:p>
            <a:endParaRPr lang="es-AR" dirty="0"/>
          </a:p>
          <a:p>
            <a:r>
              <a:rPr lang="es-AR" dirty="0" smtClean="0"/>
              <a:t>Tratamiento</a:t>
            </a:r>
          </a:p>
          <a:p>
            <a:endParaRPr lang="es-AR" dirty="0"/>
          </a:p>
          <a:p>
            <a:r>
              <a:rPr lang="es-AR" dirty="0" smtClean="0"/>
              <a:t>Individuo</a:t>
            </a:r>
            <a:endParaRPr lang="es-A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105" name="Google Shape;105;p19"/>
          <p:cNvSpPr txBox="1">
            <a:spLocks noGrp="1"/>
          </p:cNvSpPr>
          <p:nvPr>
            <p:ph type="ctrTitle"/>
          </p:nvPr>
        </p:nvSpPr>
        <p:spPr>
          <a:xfrm>
            <a:off x="2153887" y="257369"/>
            <a:ext cx="4809615" cy="43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s-419" sz="2800" dirty="0"/>
              <a:t>Modelo lineal mixto</a:t>
            </a:r>
            <a:endParaRPr sz="2800" dirty="0"/>
          </a:p>
        </p:txBody>
      </p:sp>
      <p:pic>
        <p:nvPicPr>
          <p:cNvPr id="107" name="Google Shape;107;p19"/>
          <p:cNvPicPr preferRelativeResize="0"/>
          <p:nvPr/>
        </p:nvPicPr>
        <p:blipFill>
          <a:blip r:embed="rId3">
            <a:alphaModFix/>
          </a:blip>
          <a:stretch>
            <a:fillRect/>
          </a:stretch>
        </p:blipFill>
        <p:spPr>
          <a:xfrm>
            <a:off x="6057824" y="3541774"/>
            <a:ext cx="2887900" cy="735300"/>
          </a:xfrm>
          <a:prstGeom prst="rect">
            <a:avLst/>
          </a:prstGeom>
          <a:noFill/>
          <a:ln>
            <a:noFill/>
          </a:ln>
        </p:spPr>
      </p:pic>
      <p:grpSp>
        <p:nvGrpSpPr>
          <p:cNvPr id="6" name="5 Grupo"/>
          <p:cNvGrpSpPr/>
          <p:nvPr/>
        </p:nvGrpSpPr>
        <p:grpSpPr>
          <a:xfrm>
            <a:off x="665921" y="1075542"/>
            <a:ext cx="5795187" cy="1054162"/>
            <a:chOff x="872422" y="2822097"/>
            <a:chExt cx="5976308" cy="1208051"/>
          </a:xfrm>
        </p:grpSpPr>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2422" y="2822097"/>
              <a:ext cx="59721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errar llave"/>
            <p:cNvSpPr/>
            <p:nvPr/>
          </p:nvSpPr>
          <p:spPr>
            <a:xfrm rot="5400000">
              <a:off x="2720620" y="2291372"/>
              <a:ext cx="298176" cy="249020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5" name="4 CuadroTexto"/>
            <p:cNvSpPr txBox="1"/>
            <p:nvPr/>
          </p:nvSpPr>
          <p:spPr>
            <a:xfrm>
              <a:off x="2339564" y="3722371"/>
              <a:ext cx="1191352" cy="307777"/>
            </a:xfrm>
            <a:prstGeom prst="rect">
              <a:avLst/>
            </a:prstGeom>
            <a:noFill/>
          </p:spPr>
          <p:txBody>
            <a:bodyPr wrap="none" rtlCol="0">
              <a:spAutoFit/>
            </a:bodyPr>
            <a:lstStyle/>
            <a:p>
              <a:r>
                <a:rPr lang="es-AR" dirty="0" smtClean="0"/>
                <a:t>Efectos </a:t>
              </a:r>
              <a:r>
                <a:rPr lang="es-AR" dirty="0" err="1" smtClean="0"/>
                <a:t>fiijos</a:t>
              </a:r>
              <a:endParaRPr lang="es-AR" dirty="0"/>
            </a:p>
          </p:txBody>
        </p:sp>
        <p:sp>
          <p:nvSpPr>
            <p:cNvPr id="17" name="16 Cerrar llave"/>
            <p:cNvSpPr/>
            <p:nvPr/>
          </p:nvSpPr>
          <p:spPr>
            <a:xfrm rot="5400000">
              <a:off x="5033176" y="2697618"/>
              <a:ext cx="298176" cy="167770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8" name="17 CuadroTexto"/>
            <p:cNvSpPr txBox="1"/>
            <p:nvPr/>
          </p:nvSpPr>
          <p:spPr>
            <a:xfrm>
              <a:off x="4343409" y="3722371"/>
              <a:ext cx="2505321" cy="307777"/>
            </a:xfrm>
            <a:prstGeom prst="rect">
              <a:avLst/>
            </a:prstGeom>
            <a:noFill/>
          </p:spPr>
          <p:txBody>
            <a:bodyPr wrap="square" rtlCol="0">
              <a:spAutoFit/>
            </a:bodyPr>
            <a:lstStyle/>
            <a:p>
              <a:r>
                <a:rPr lang="es-AR" dirty="0" smtClean="0"/>
                <a:t>Efectos aleatorios</a:t>
              </a:r>
              <a:endParaRPr lang="es-AR" dirty="0"/>
            </a:p>
          </p:txBody>
        </p:sp>
      </p:grpSp>
      <p:sp>
        <p:nvSpPr>
          <p:cNvPr id="19" name="18 CuadroTexto"/>
          <p:cNvSpPr txBox="1"/>
          <p:nvPr/>
        </p:nvSpPr>
        <p:spPr>
          <a:xfrm>
            <a:off x="6461109" y="1712736"/>
            <a:ext cx="2682891" cy="1323439"/>
          </a:xfrm>
          <a:prstGeom prst="rect">
            <a:avLst/>
          </a:prstGeom>
          <a:noFill/>
        </p:spPr>
        <p:txBody>
          <a:bodyPr wrap="square" rtlCol="0">
            <a:spAutoFit/>
          </a:bodyPr>
          <a:lstStyle/>
          <a:p>
            <a:r>
              <a:rPr lang="es-AR" sz="1600" dirty="0" smtClean="0"/>
              <a:t>Estimación parámetros</a:t>
            </a:r>
          </a:p>
          <a:p>
            <a:r>
              <a:rPr lang="es-AR" sz="1600" b="1" dirty="0" smtClean="0"/>
              <a:t>Máxima verosimilitud</a:t>
            </a:r>
          </a:p>
          <a:p>
            <a:r>
              <a:rPr lang="es-AR" sz="1600" dirty="0"/>
              <a:t>o</a:t>
            </a:r>
            <a:endParaRPr lang="es-AR" sz="1600" dirty="0" smtClean="0"/>
          </a:p>
          <a:p>
            <a:r>
              <a:rPr lang="es-AR" sz="1600" b="1" dirty="0" smtClean="0"/>
              <a:t>Máxima verosimilitud restringida</a:t>
            </a:r>
            <a:endParaRPr lang="es-AR" sz="1600" b="1" dirty="0"/>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7811" y="2294652"/>
            <a:ext cx="4749734" cy="2006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0375" y="-108162"/>
            <a:ext cx="8520600" cy="841800"/>
          </a:xfrm>
        </p:spPr>
        <p:txBody>
          <a:bodyPr>
            <a:normAutofit/>
          </a:bodyPr>
          <a:lstStyle/>
          <a:p>
            <a:r>
              <a:rPr lang="es-AR" sz="2000" dirty="0"/>
              <a:t>¿</a:t>
            </a:r>
            <a:r>
              <a:rPr lang="es-AR" sz="2000" dirty="0" smtClean="0"/>
              <a:t>Efecto fijo multinivel o efecto aleatorio?</a:t>
            </a:r>
            <a:endParaRPr lang="es-AR" sz="2000" dirty="0"/>
          </a:p>
        </p:txBody>
      </p:sp>
      <p:sp>
        <p:nvSpPr>
          <p:cNvPr id="3" name="AutoShape 2" descr="data:image/png;base64,iVBORw0KGgoAAAANSUhEUgAAA8AAAAHgCAIAAADlh5PTAAAACXBIWXMAAA7DAAAOwwHHb6hkAAAgAElEQVR4nOzdT3AcWZ7Y9x/kHdVc+BoH1l74wGhGgXNI8ODm9gaLoNrqjrUxIDcEzSoYkDVe9VgjCVzqj0Fqp2fCy97wOHa4jpkdmYT1h0uMduVpKXotBMPqgWJJBGwFp93qmmJsI+gDmIcBEGwDrw6OwgF+uHQ1D/Ahq4CqQlVlvkRlIavw/Vy6q5jIfJWVlfnL9375e0N7e3sCAAAAIJq/dNwNAAAAAPoJATQAAADggAAaAAAAcEAADQAAADgggAYAAAAcEEADAAAADgigAQAAAAcE0AAAAICDfg2g1+euDB1y5cbck/XkN3tlLtJG1uduXLnxpFsb7cqakuKyW47Jkxu1A+ZGQsdIm53w5MZQl/dN7OMhia/pyY2hRA/OPji0AAAnUL8G0C0V5m9dO5+WSHP9zxfmC8fdCASe3LhW92WM9m7D63M/mB+/v/bpbA+3CQAAEtbXAfTM4716a49nxkXmP0pJBH2CjM5+ureX+iCxerg8vJrM6lvuhNHZT9O/Y9KsPw4tAMBJ09cBdJPRq+9Nj4us/rJuvHf9YOh+6MrB4H2QAXIwMnwwzv7kRvA/+3935Uan8ePW61+fuzJ0/lZBZP7awVbW51o2pfNaWy5Yt9ErndbU+bNUMwFqyTC19XRc+XqHVdWPs7fZ7a77oX1jqlt88mTuStj39OTG0NC1eQm+jKEbT1pkBdQnRYSv+cg7waHxh7d4hOOh0x8e6WsSkfYtXH9y48r+mho+6eEjsM07SRxaAAAcxV5/Wrs/3qIH+v64yPj9tdobj2fGmz/u/r+u3R+X2hoez0jD/4/PNP1h41/tv2q7/mDl9W81vBNoan3jR6tf5cxM/Wdtsaa6j9wgymcZH2/b8EMrD/ZT/N3SegPt9kPHxrT4t3aramz1zOOm1u6vrfrHYWtOZid02A/dOx6S+Joez0jdUXSoAS0/am1Vh4/Adu90+9ACAOBo+jqAbqEudqguMvO48QJbdzGu/nNdKH0QH1X/LAjKG6Or6hpC1t8Q4gd/17Ro68t70IDx+43bbwzv6tb0OHRVHT9Liz3WbuXVf61++CBwqv+sUXaLw36I0piDzaw1fLTWe6LxywgLoFuvuRs7wa3xXTwekviaqsdYc/samre/oqZVtTsCD73T5TYDAHBUAxdAd7yCNgQ89Z2JTR2MjV14ddFX3eU8bP2HA2gZH5+5f//xWuvuwfoPdji6O7z9xn9v3/fa+bPU/2Hnlbf61xZ/2Xm3HGU/NHzSw5tpiJFb7gmXALrNmruyE5wa383jIYGvqcUx1mLVa2trjx/fv78/GNJ2V7d5p8ttBgDgqPo6B7o5Slh7PFOYb6jDMfONhifGrn6jYfz96nu1Lqz3Gh8su/C1+oeWznvjTZnVEdd/YHT2/RmRQmH+1q1r588Pdai4t+YXmrY/+pvT4w3/Wrh1fqjO+VuFds0L/yzj3vnGTXdeeePK2mq7Wxz3Q8gnrW988Mm6peOaj7oTImziQNePhygtjP41BR9l+jcPta/WgPW5K0ND58+fv3bt1q35VmVpGvZDm3cSaDMAAEfR1wF0s9GrDx/PuNThWPMLIiIFfy3BVgWuPtxbe3x/P4UzVRX3eon90Be69DU9uXH+VkFkfGbm/v3Hjx+vrR1KIe8iDi0AQM8MVAB9WFMs/eSj+fpXN67NB49kzV9rvNA2FvL484XmTsBo6282enX24ad7e3t7a2uP788c/msRadndXQ3z9/+11fB8+0JfkT9LlJVH6tgM2y3R94PbJ41q9GsXmm6a6vZwBF3ZCVF1/XiI3MJIX5OINN+A1h1j679cFZl5vPfpw4ezs1evXh0dXf/lani7etFmAACOYqAC6PUnN67N14aAg5Hk+Wv1teWuzR+MN6/P/WBexu//9OHD92dE5n9QX0escOtb1eHf9Sdz37pVODRyHGH9InIQ+VTL5FUXHR09/zVvvPVYdRDd3frWflW5YK31G52/duVgcHr9ydyVoU5zwUX5LFFWPvqb0+NSuPWtg6J8Q62miOu8Wxz2g/sndTP/0VyrPdxZV3aCk64fD1FaGP1rCsxf26/VePgYm/9ofxtPbnzrVkEi34Ik2mYAAI7CLWU6Ndo9RCiNDwQeWqihZEKrh5laluVqrBkWqajWQQvblbHrWH2ufrHGsmWtxsDbrMnls0RZ+aF/bf1YnmsFt4j7oWHZzg8Ctl5V21J0DXs4bM3d2gmOjW/TWqfjIYmvqWWpxE419upW1WY/dHinW4cWAABHM1A90OPjM/fX6maau/rw07WDnEgZn3lcm1P5yR/dKhw8Ozg6+9P7DXkcF97/tHapHp+5/3itzeR17dcvwUNN4yIiBX9tXUZnGxdtXLZ5tQepnOMzjz99z2v8173Ia3L4LFFWfvXh2kEEMz7Tbl2ddovbfnD7pNFdfbh2sIPvrzXt4dC/PepOcG9tF4+HSC10+ZpExHvv4Bgbrz/GRmd/+rh+E/cfrz2eOcJDB11sMwAARzC0t7d33G1IlSc3hq7NzzxObMLnXhqkzwIAAJAWA9UDDQAAACSNABoAAABwQAANAAAAOCAHGgAAAHBADzQAAADggAAaAAAAcEAADQAAADgggAYAAAAc/Eoiay09mr259c3F25cOXn7wUkRE3rlTfbfuvfq3n92buvtURM69+2Du+plEGgcAAADEl0AP9LN7U3Whscizezc/eevB4uLi4uKDdz+/O/uoJCJitl6+c2exZj+ovit3FhcXFx+89cnNe8/ibX97e/tELd+DTfT78j3YxElbvgeb6Pfle7CJfl++B5vo9+V7sIl+X74Hm+j35XuwiZO2fKDLAfSze1NTdz9/98675w7eKjx955vVzuQz17/5zsstIyKlrc/PjeimvzZbL98ZvyQicubyW+eeFmJG0AAAAEBikqkD3ZTCceDZvakPRx7MXT9TS9UQkf0EjtKj2R/Jd6uZG/tLtlh9vHsFAAAAILrTp0+3fD+ZHOjWSo9m737+7oPbZ0RKW58fpDmXHs3OPtJz183WSxmJsqJ2Hyawvb3deYEBWz6FTUrb8ilsUr8vn8ImpW35FDYpbcunsElpWz6FTUrb8ilsUtqWT2GT+n35QM8C6Gf3pu5+vv9k4Jnrc4vXa/90ZuT1lwUjokfOtf97AAAAIA16Usau9Gh26q7cWQypq3Fm5PUgQVqCLurXRyjDAQAAgJRJPoAuPZq9+cHrdxoTop/dm6pW4xCR0tbnwbODeuTc0w8flUSk9ItPas8TAgAAACmSeApH6RefvBR5eXeq8ZHB2w+2Zm9OfSAiQc3noPbG9bk7W1M3pz6oew8AAABIk2QC6DPX5xbr/vd6m0VavH/p9uLi7UTaBAAAAHQBU3kDAAAADgigAQAAAAcE0AAAAIADAmgAAADAAQE0AAAA4IAAGgAAAHBAAA0AAAA4IIAGAAAAHBBAAwAAAA4IoAEAAAAHBNAAAACAAwJoAAAAwAEBNAAAAOCAABoAAABwQAANAAAAOCCABgAAABwQQAMAAAAOCKABAAAABwTQAAAAgAMCaAAAAMDBAAbQk5OTx90EAAAADKwBDKABAACA5BBAAwAAAA6G9vb2jrsNzra3tzv86+Tk5NLSUs8aAwAAgIF0+vTp1v+wN3B+7dd+zWn5crnc18v3YBP9vnwPNnHSlu/BJvp9+R5sot+X78Em+n35Hmyi35fvwSb6ffkebOKkLR8ghQMAAABwQAANAAAAOCCABgAAABwQQAMAAAAOCKABAAAABwTQAAAAgAMCaAAAAMABATQAAADggAAaAAAAcEAADQAAADgggAYAAAAcEEADAAAADgigAQAAAAcE0AAAAIADAmgAAADAAQE0AAAA4IAAGgAAAHBAAA0AAAA4IIAGAAAAHBBAAwAAAA4IoAEAAAAHBNAAAACAAwJoAAAAwAEBNAAAAOCAABoAAABwkEwAXXo0O3Xv2cHrZ/empqampqZmH5XivAkAAACkRQIB9LN7Uzc/eHnwuvRo9q7cWVxcXHzw1ic3q3F19DcBAACAFOlyAP3s3tTU3c/fvfPuuYP3zNbLd8YviYicufzWuaeFZ25vAgAAACkytLe31/21lh7N3tz65uLtS8H//0i+O3f9jIjIs3tTH448mLsukd8802L129vbHTY+OTm5tLTU9c8EAACAE+X06dMt3/+VxLdstl7KSPw3W2n3YaIvUG97e7uvl09hk9K2fAqb1O/Lp7BJaVs+hU1K2/IpbFLalk9hk9K2fAqblLblU9ikfl8+kHwVDj1y7ihvAgAAAGmSfAB9ZuT1l1sm+P/S1ufy+sgZlzcBAACANOlBHWg9cu7ph49KIlL6xSe1pwSjvwkAAACkSPI50HLm+tydrambUx+InHv3wdwlxzcBAACAFEkmgD5zfW6x/vWl24uLt5sXiv4mAAAAkBZM5Q0AAAA4IIAGAAAAHBBAAwAAAA4IoAEAAAAHBNAAAACAAwJoAAAAwAEBNAAAAOCAABoAAABwQAANAAAAOCCABgAAABwQQAMAAAAOCKABAAAABwTQAAAAgAMCaAAAAMABATQAAADggAAaAAAAcEAADQAAADgggAYAAAAcEEADAAAADgigAQAAAAcE0AAAAIADAmgAAADAAQE0AAAA4GBob2/vuNvgbHt7u8O/Tk5OLi0t9awxAAAAGEinT59u/Q97A+fXfu3XnJYvl8t9vXwPNtHvy/dgEydt+R5sot+X78Em+n35Hmyi35fvwSb6ffkebKLfl+/BJk7a8gFSOAAAAAAHBNAAAACAAwJoAAAAwAEBNAAAAOCAABoAAABwQAANAAAAOCCABgAAABwQQAMAAAAOCKABAAAABwTQAAAAgIOIAfSTG0NDN55U/2doaKj6CgAAADhhIgXQT25cm595/PCqrM/9YF5mHu/trd1fvUYIDQAAgJMnSgD95KN5mfnGVZH1P18oBP83+rULMv8RETQAAABOGqcc6DW/IOPe+aTaAgAAAKTer0RY5rw3Lgu/XBf5aF7G7//mqFQ7pR9fTbp1AAAAQMpECaBHZ396f+H8+SERmXk8OypPbgxdW72/9inxMwAAAE6cKAG0yOjsp3uz+6+uPtzbS6o9AAAAQKpRBxoAAABwEDWAXp+7sl//eX3uytCVufVE2wUAAACkUsQ60EPnF6bX9h7PiEiQEy23zlMHGgAAACdP5DrQ78+OHrwzOvv+DHWgAQAAcAKRAw0AAAA4iBJAX33v/vj8D+qTnp/cuDY/fv896tgBAADgpIlUxm509tO9r90YGrolInJtaF5k/P7ap/U5HQAAAMDJEK0OtATFnx/G2EDp0ezND17Wv/POncXbl5reD94TkWf3pu4+FZFz7z6Yu34mxvYAAACAJEUOoOM6c31u8XrtxbN7Ux+OTF8SETFbL/ej5prSo9m7cmdxMQiv7400/TMAAABw7DrkQD+5MdSZax27Z/fufv7ud4N+5dLW5+dGdNMCZuvlO+OXRETOXH7r3NPCM7f1AwAAAIkb2uvVtNylR7M3t75Z61SupWqIyH4CR+nR7I/ku9XMjWf3pj4caZPGsb293WFDk5OTS0tLXW07AAAATpzTp0+3fD/xFI6aZwsfyLsPaikZpa3PD9KcS49mZx/puetm66WMRFlXuw8TfYF629vbfb18CpuUtuVT2KR+Xz6FTUrb8ilsUtqWT2GT0rZ8CpuUtuVT2KS0LZ/CJvX78oGQFI4bT6R9LodLCsezwtNzb13e704+c31ucb93+czI6y+3jIgeOefafAAAAKC3OvRAX31Yze6IW4CjzrPC03NvPQipqnFm5PWXBSNyRoIu6tfHKcMBAACAlOnNTISlrc/r+59Fnt2bmn1UOvjX4NlBPXLu6YePSiJS+sUntecJAQAAgBSJlgO9Pnfl/K1C87szj/ceRpuM8FB286XbD7Zmb059ICJBzeeg9sb1uTtbUzenPqh7DwAAAEiTKAH0+ty3bhWiR8stXLq92BwNN9SHblhy8XbczQAAAABJi5LCseYXZOYbsaNnAAAAYHBECaDPe+OJt+MYTU5OHncTAAAA0DeiBNCjs+/PzF9znXcQAAAAGEDRqnCc98Zl/tpRp/IGAAAA+l7Uhwjl/tre7GjizQEAAADSLepDhBe+RvQMAAAA8BAhAAAA4CLaQ4Q/vb/KQ4QAAABAtAD6yY3ztwo8RIjIqAwIAAAGWJSHCK8+3Nt7mHhLAAAAgD4QrYwd6tC9CgAAcJIRQAMAAAAOCKABAAAABwTQAAAAgAMCaAAAAMBBtAB6fe5Kcw07ytgBAADgJIpSxm597lu3CjOP9x5eTbw5AAAAQLpF6YFe8wsy8w2iZwAAACBSAH3eG0+8HQAAAEBfiBJAj86+PzN/jYxnAAAAIFIA/eTGtXmR+Ws8RAgAAIATL8pDhFcf7u09TLwlAAAAQB+IEkCn2ptvvhnlzc8++6wnzQEAAMCAG9rb24uy3PrclfO3CiIy83jvvV9eOb8wvfbp7GjCjWtne3t7//8nJye/+uOfd17+i++8vbS01O5fJycnO/zr0Zc/gdhFAABgAJw+fbrl+5F6oJ/cGLq2en9t7/0/GromIqOzP72/cP78ja8dV2Xopg/zla98pf7lq1evmt75ov3nb7lC1wZ0tr29nejyPdhEjCalrT1p20X9vnwKm5S25VPYpLQtn8ImpW35FDYpbcunsElpWz6FTer35QORHiL8aF5m3q/vbx6dfX9G5j/iIUIAAACcNNGm8gYAAAAgItEC6Kvv3R+f/8Hc+sE7T25cmx+//x6TEwIAAOCkiZQDPTr76d7XbgwN3RIRuTY0LzJ+/xifIQQAAACOTeQydhSDBgAAAMiBBgAAAJwQQAMAAAAOCKABAAAABwTQAAAAgAMCaAAAAMBBxAD6yY2hoRtPqv8zNDRUfQUAAACcMJEC6Cc3rs3PPH54VdbnfjAvM4/39tbur14jhAYAAMDJEyWAfvLRvMx846rI+p8vFIL/G/3aBZn/iAgaAAAAJ41TDvSaX5Bx73xSbQEAAABSL8pMhOe9cVn45brIR/Myfv83R6XaKf34atKtAwAAAFImSgA9OvvT+wvnzw+JyMzj2VF5cmPo2ur9tU+JnwEAAHDiRAmgRUZnP92b3X919eHeXlLtQRyTk5OfffbZcbcCAADgRKAONAAAAOAgagC9PndlqM6VufVEmwUAAACkU6QAen3uyvlbFx7v7Xt84dZ5YmgAAACcQJHqQP/RrcLM44d1zwxeffh4pnDrj6gDHcXk5ORxNwEAAABdQw40AAAA4CBKAH31vfvj8w0zdz+5cW1+/P571LEDAADASROpjN3o7KdrcuX80ND+O+P31z6dHU2sVQAAAEBKRasD3VwJGgAAADihogbQR1F6NHvzg5e1V+/cWbx9SUTk2b2pu09F5Ny7D+aun6n+a8s3AQAAgLTokAP95MbQ0I0n1f9p5UbEKhxm6+U7dxZrgui59Gj2rtxZXFxcfPDWJzfvPZO2bwIAAAAp0iGAvvpwb+/h1er/tPIw2kOEpa3Pz43opjfN1st3xi+JiJy5/Na5p4Vnbd8EAAAAUqQHKRxm6+XLpzenPhCR/QSO0tbn50amg38/M/K6fLJVkkvS6s1WaRzb29v1L1+9etW0wOF3mv7E6V/Tv3wPNtHvy/dgEydt+R5sot+X78Em+n35Hmyi35fvwSb6ffkebKLfl+/BJgZ4+dOnT7d8P2IAvT535fzCdFB5ozYvYfQO6IOM5tKj2dlHeu662XopI81LtnyzlaYP85WvfKX+5atXr5re+aL952+5QtcGdHf57e1t1/W7buLNN9/87LPPEm1Soh85RnuS3sRJWz6FTUrb8ilsUtqWT2GT0rZ8CpuUtuVT2KS0LZ/CJvX78oFIAfSTG+dvXXi8V61bVytqdyNaDH3m+tzi9f0XI6+/LBgRPXLu8JIt3wQAAADSJNJU3h/Ny8w36mPl0dn3Z2T+o/hTeZ8Zef3llgn+v7T1ubw+cqbNmwAAAECaJD+V97N7U7OPStUXpa3Pg8cE9ci5px8+KolI6Ref1B4dbPkmAAAAkCJRUjiuvnd//Py1G984yNgIpvJei5QEfen2g63Z2jOE5959MBeU2bg+d2dr6ubUB3XvtX4TAAAASJGoU3nvfe3GUNypvBuyoA9cur24eDvSmwAAAEBaRC5jd/Xh3t7DJFsCAAAA9IHkc6ABAACAARI1gF6fu7I/f/f63JWhK3PribYLAAAASKVIAfSTG0PnF6bX9h7PiIjI6OxP78ut8zfiV7EDAAAA+lTkOtDv1z8zeOQ60AAAAEB/IgcaAAAAcBAlgL763v3x+R/UJz0HdaDfi1QHGgAAABggTnWgb4mIXBuad6wDDQAAAAwM6kADAAAADqKkcKzPXRmi5MZJNjk5edxNAAAASIsoAfSaX0i8HQAAAEBfiJLCcfW9++PnfzD33tWUZj3vzl5peueLY2kHAAAAToBIdaD/6FZBCrfODzUhrQMAAAAnTqQe6JQ/P3hq7tP6l69evfrKV75S/87hLmr0tcnJyc8+++y4WwEAAE4oJlLB8eMhRQAA0EdCAugnN0jYAAAAAA50CqCf3Bi6tnp/bW9vb29v7f7qNWJoAAAAnHgdAuj1X67KzPvVyhujsz+9Pz7/ERE0AAAATrYOAXSL8s+rv1xPsjEAAABA2vEQIQAAAOCAABoAAABwQAANAAAAOAgJoOev7ZexO39oOkKKcgAAAODE6TATYXonINze3q5/+erVq6YFDr/T9CdO/5r+5XuwiX5fvgebOGnL92AT/b58DzbR78v3YBP9vnwPNtHvy/dgE/2+fA82McDLnz59uuX7UabyTp2mD9M0cffhqby/qPuTN9988/AKD8+E13mm6HZ7syvLb29vu67fdRMncHnXvcryx76Jfl8+hU1K2/IpbFLalk9hk9K2fAqblLblU9ikfl8+0JcB9BGd+qd/Uf/y1asvv/KVv1z/zu7v/npvWwQAAIC+wUOEwDE4POiBHuMrAADERgANAAAAOCCABgAAABycxBxoJy0fOjz8ZueHDgEAADAwCKDDPfq9U/UvD1f5uP6Hu71tEQAAAI4NKRwAAACAAwJoAAAAwAEpHDgq0sQHwOTkJF8QAAAREUCjC079sCH2Opwmvvu9FkE2AABAPyKFAwAAAHBAAA0gjZgpEACQWgTQQBcQ7YU6gbvoBH5kADghCKCBPkAoBgBAehBAAwAQB3e2wIlFAA20wHURg4ejGunHUYp+QQANAAAAOCCABgAAABwwkUqfaTntX8v3mVgOAAAgCYMQQO/OXml654tjaYeI9GRe61N/+qOmd1rM/Pft78ZePwAAADro+wD6cCT65ptvHm/n68+/+R/rXx6Obt/+8Dd62yJg8E1OTjLq0l0p3KUpbBKAk4kcaADA8aDkAoA+RQANAAAAOOj7FA6E6kFaNjDwUpg8kMImAU04SjGoehJAlx7N3vzgpYiIvHNn8falpvfq3352b+ruUxE59+6DuetnetG4E+Fn3ztV//JwWvZf/+Fub1uEZHHRAgAgOT0IoJ/du/nJWw8W584EUfPsowdz18+I2Xq5HzXXlB7N3pU7i4uXpPRo9ua9kaZ/BgCkFrdtodhFwMBIPgf6WeHpO9+sdiafuf7Nd15uGREpbX1+bkQ3LWq2Xr4zfklE5Mzlt849LTxLvHEAAACAm+R7oC/dXjzoR35WeHpuZFpEzNbLl09vTn0gIvsJHKWtz4N/FJEzI6/LJ1sludQqjWN7e7vzNjsv8OrVl6Hv1K/h1atXh5Zvfucoyx8W1v7mtaWwSd1d/9GX78EmTtryPdhEvy/fg030+/JJb2JycnJpaSk97YmxfA820e/L92AT/b58DzYxwMufPn265fu9fIiw9Gj27ufvPrh9RqS09flBmnPp0ezsIz133Wy9lJEoK2r3YSIu8JWv/OX6l69efdn0zheNa2hKFz6cQCzyhePynVq4vb0d1v7mtR3exFE+QsuHDg9Xm6ofiAxdf317Yqz/sNBjoEmM6uCumzhpy4ceqEffRL8v7/onJ3CX9mAT/f4VuDYpbctL8rvI9fSetl3Ug68gbU3q9+UDPQugn92buvv5/pOBZ67PLV6v/dOZkddfFoyIHjnXq9ags1N/0jCRYYuZDv9u82yIThZmGk52h9c/Pd96xnIAAIBj15M60KVHs1N35c5iSF2NMyOvBwnSEnRRvz5CGQ4AQK8MwMQuSX+EAdhFQFckH0CXHs3e/OD1poIbz+5NzT4q1ZbY+jx4dlCPnHv64aOSiJR+8UnteUIAAAAgRRJP4Sj94pOXIi/vTj2tvfPOncXbl24/2JqtPUN47t0Hc0Htjetzd7ambk59UPceAJwM1DjDYRwVQDolHkA3ZDuHv3/p9uLi7YSbtPu7v970zhcJbxFHwUyKAAAgVZjKG31g5n7ITIrzt5hJEQAA9MhJDKBP/dO/qH95uIzd4S5qAAAAINCTKhwAAADAoCCATh2KBAEAeuMEXnFcP/IJ3EWIggAaAACgPxDQp8RJzIF2df0PDz+gRt0OAACAE4oAGkgclfgAABgkBNDhHv1eSA21Vl3UURFanRB//AchR9Hv/H7vKvFFPOqEAw8AgFYIoLvv7Q9/w2n5U3/yr+pfHg6tdv/u3+tCs4A6b99tiIwPH3Ui8vM7LULqPsWdKgBExPyXURBAH7/D8TEZ1imXdDTWF9Fed8+wPfjIv//jkEGAP/gO0/EAACIhgO6+n3/zP9a/PHyddu2iRtJiRG+/+z+HRGP/9J8cKRp79u1/2Hn9l/70Xxxl/Sm0/Lc/qX95+CNP/Ju3etsiAEhcD7p76VFOAgH08XNN4dj99ncPr6Rzp/Vf/yGFREJ89jcb4tHD38Kb/+4fSlqlsMc6hU1K2gn8yABwYhFAA4Pgs7/14/qXLW4A/uw7vfnB1YAAACAASURBVG2RnPrJv61/2eLO8O//dm9blLjRfxkyLrH+D8gSATBoXHu4k+4R702POwF0/zn1pz9qeqdFaNLYS/2z74Vc15u6qHf/bvMm+qi/umVHYMv36QvsXyewu9f1Iw/ALkrbR0hbewAcIwJodMHu95ovIccbcN/7w1NN7xy+Z7j9e/QF9rf/8O1i/cvDX/Ff+9N8b1uUuFM/eVT/slWn/vX6l4+/E3LnfO3Haf8VnPpXIQ8D7P69nj4M8J9u/lbn9vyVB/++l+0BcFwIoNHCqT9p6MBulZbd3EWNwUbfG46OowhNOCTQvwig0QWnfhhSVLipi3p63q3A8PwtHoI8fp/99v9Y/7JFmvW//R9626IEncC5ZnqTInLqJ3+j/mWrTvT/PVp7MSCeTTf02beoOLTwWwKkDwE0BlCb9Axibjj4bPpP61+2nGvmzYVv97BFiTv1x/95/csW0e3v/N8Nyz/8jZDlbzTU9DxpetC9mrYe3LS1B0gOATSOwcJMSI91Uxf1zP2QVM5WXdRAqhFqdF0Kn7M89S+X61+2uMf4BxOxVx74i299r/Mmfv2nP4y98hi76O53Q07vd340OFOcYjDEq9pBAI0BFOMhQtcyz63mSaGHG25O/ck/q3/Z6mGDf9zbFvW9f/39kJvtv/P9hl/uv/6HIdHe3/kXPY32Unhb9enffFz/8vAuuvLvrvWsMRRZQnoQQB8/pvI+CX7n990C7sGbaBBAFE//8Tv1Lw8HrO/8s6e9bVG6/MX0nzW906LTfeFv9bBFOKEIoI/Z4bvkN998k1vn3nOdiTDpqbyT9vM7zv1qg/SMIIATIoWd+hgMBNDhrv8hg/U4qj/+g5CAu6mL+tm3Q8rfNnVR936iwVCHJxrs/LOZ+DdvJdcYAHJSo8lTf/wf6l+2ejr2r+3//8ncRYihLwPo7e3toyyw+7u/3vTO4ev6/hqWlpaa/mlycvLwm/VbfPXqVdO/Hn6ncws7/+vhtYVuwrVJg7d8CpvU3eWjqF/+yvd/Ebr8p9+/XP8nv/ib73de/vK/+8FRmuS6fJR5UuqX/4PvhN8J1y8fscJGmo+KtC2fwialbfkebOKrD+9IR1/cuJvmXdSD0/v/9d9+8/Am6v0X/+uHR7mI9375HmxigJc/ffp0y/f7MoBu92GiLNCVlInODWi6tW1Z/arzGpzW33ITXzSuJEKTvqhf/ovfudehAYcbGbr+pvb8N//6cnfX39T+KLuo85+EfmtHbFLX2/PZ3/px5+Xf/LPvuK5fnD9yw/KnfvJvOy+/+/d/u3755b/9SeflJ/7NW6G//Q7tSWL5pj/5f2bDx6Yaf2j/xGl51x9a14861/V/cWiXJr2JpH9oXV8+xi7qcZOOvT2dl+/KJo74kZtsb2+n/EzV4+VbdupPTk42vdMhEut6nHb05aVPA2gkKum0bNK++1TacqBdp/L+/R+HZNE0dVGnsA5000zdEpYV02qmbtLPgH4yGNXE/9ntkHI3//he/HI3x5V1QwDdfW9/+BvhCx3B7re/e/hNropIFLc9UYz+y5AYff0fNES0aStj1zRPioSdWA7PkxJ6Ijo80WDIJv5eczmazss3VakL/QvXKnV/5cG/D18IaC9GtPedOyHR54/vHvx5vEp//+etsc6b+C/vv2i52pQ49c9/Xv+yxbn0H73d9Y0SQHdZ77tvo2zir/+Qjiig7536yaP6l62yYhq6qB9/JySgb9VFjW46PE9K6JnXtUrdUeZJwbH4r/+XkB/m//bfHemH+e73m+OBw5v44Pv91+ObNgTQg4++QwBR9GAq71M/+Rshf9LYRX3qX4WUo2nqok56IpX/dPO3Oi+f/i7q3W9/v+mdzjF9L+dJQb849ZNv1b9s9UP+aW9bdAwIoNEHWs3Ufcw96EnPRMhEKsAAiDGVt+tEKolO5R2D60zdlxZ+K3yhOkySgpQggE6dwzXyTrje9KA7TeU9AM9ZxphIBcAAOPWn369/2SKmb+yiTtVU3vHUl3kOdO7tuPyTwe89xdERQKMLdr/XHI0db//w7d9rmUDWtlE9CFhdp/JOVDqzephIBRgAd78bkhXT1EX9bPrfd16+qYs6bVN5t3tor0n9CbZVinOny0H9M4JIDwJoHFXaorF4z1kmqge7KIUzETqJsYuiTKSScoeLbISUpHAsYzcAXKtwAIc5zUQoIr/4+yEJvinvoo7xgGCqimwk/ZBixPWHbmIAA2hSIHDSpO0eJuA6lbeTdH5kJ64fYQA+sqsT+JHRj/6nH4Y8uvrff6+hy9m1CodTGbveOPyMYOfTu2uZ5w9/P2QXffMPjlSo5L/65yHrF5H/4x+FbGIAA2gAPdD5TvVkhj5NZZ5F5Hg7TFM4kYprHegTKG1l7NKf4owmMcrYpa0OdKv4OHWnCgJoACdC00SDItL5jOw6y2Da7hl60B7XiVR60KSkJ1JJWg/GJZzK2KXtqEZKuJaxS3QmwuNCAA1g8JEvEYXTTIQp3EU9+JZdyzzHmEglUSn81nrAtQoHjp1rCsfhiQY7f8Wt0jOcDwoCaJwIZMYDnZ3M0MoJt2FRpK0OdIxvIeXPCCbBNUPDNQd6IBFAAwCALkj6HqMHRZZiBNxNzwiKSOd4Mukydq5VOHpwZ5h0hsapf/7z+pctUkoau6h5iBAAAODY9P6e4djvMVwN6lAMATQAAADSwrUKh2sOdFcQQDtzzaYl+7brerBL+ZaRfhx1AAZPvzxsQACN40cc0HUDsEuT/ggDsItOoLR9a2lrj/DDiWAAPgKOiCoc6BFON8eOr+DYDcBXMAAfod/xFQBy3D+EbvVY/6UutQfHiXwDHBGHBA47gUdFCj9yv/co9+DylMJv7aQ5mV8BATS672T+lpycwF10Aj8ygAGQ9D1ACp/qSZt0tp8AOqVfDICThnMRgFAE3ClBAA0AiThpF6EUDr6ftK8AgPRqEIAAGsAgIFQCAPQMATQAAADgIG0B9LN7U1NTU1NTs49Kx90UAAAA4LBUBdClR7N35c7i4uLig7c+uXnv2XG3BwAAAGiWqgDabL18Z/ySiMiZy2+de1ogggYAAEDaDO3t7R13G2pKj2Z/JN+du35GROTZvakPRx5UXzTZ3t7ucdMAAABw0pw+fbrl+2mayttsvZSRKAu2+zCB7e3tzgsM2PIpbFLalk9hk/p9+RQ2KW3Lp7BJaVs+hU1K2/IpbFLalk9hk9K2fAqb1O/LB9KUwqFHzh13EwAAAIDO0hRAnxl5/eWWCf6/tPW5vD7SKn8DAAAAOEZpCqBFj5x7+uGjkoiUfvFJ7XlCAAAAIEXSlAMtZ67P3dmaujn1gci5dx/MET8DAAAgdVIVQIvIpduLi7ePuxEAAABAO6lK4QAAAADSjgAaAAAAcEAADQAAADgggAYAAAAcEEADAAAADgigAQAAAAcE0AAAAICDob29veNuAwAAANA36IEGAAAAHBBAAwAAAA4IoAEAAAAHBNAAAACAAwJoAAAAwAEBNAAAAODgV467AQAAAIPI+sXi6uaOyPDwWS+f1+q4G4SuoQ40AABA11l/ecl6k3mtxJpisWD15IRHDD0gSOEAAADoOmt3zuqg11npfP6CrPrmuNuEbiGFA0DPMawJYPApNbxpjFeLoZUSe9xNQteQwgGgxxjWBHAyBKc4OauUiN3cVOPTeX3cbUJ30AOdbnTUYQA1D2suL/nG46rSyPjLvhGltNJKKyVB9xWAPmKNEW9iWqyxVkR5eX7EA4Qc6DSzfnFVvMnp6enpvCf+0rLP6A8GQDCsafdfcUk5xPq+0V5eW2ut8ZeWikUyJ5E+1i8uLy8vF41Ya7k8tWCNsSJKaa215lQ3WAig04znDzCQlJcfF39peblYLBaLy4XNs5ru50bW7iillVI7ovMTkxeOuz3AYdYvGpX31I6IiCkWi4YYupnSYoo+O2YgkcKRZjx/gAGldH5i2jKs2Vbtt197pXaMFWE3IU2s3VG6ellSXl4vL/mGDN/DrCksrcrw8LBSWnt0RA8MAug0U15+vFhcWvZrzx+cHc8fd5uALrDG963Oe2T1t6G8iUm/aESftX6xaOzmsPaOu01Ao+A2T++/oounFc+bUHkREWuNNdaI8FMeEFThSCdTXDB62rO+UVqLWAmyqLhxxSCw/vKS1ZOep5SY4oKvKMJxwBrfilaqlhoe9NMrzb0GUsgUlwubO8PDZ5Wym1aNT/RfB7Q1RpK4uJrisi8im6In81519cb4SnlcyAcEAXSaWesb3xq7ubMjw8NnlVae5rfXc8ElQmR4+KzWWtNremTB/WHtSmv95aLkCaGrrPWNb4zd2dmpDvoGZTh41hJpY41vladrJSb6sYvH+stLRo3n88osL63uyPCFbt7NW+sXl4ycFdnc2RkePqvEbiqPLJdBQQpHqllRXj4Y/rHWWmMY/ek9YzbV+PSEFmuN8U1xoUAlzyMKRn7z1ScHSfBtoJTn5T3PFJd98fKessb3C0s7cpajDmljjRFP636MnKus3TnrTWhliqtqfHpCigvdLKmplDcx7YmI1C7i1lP8igcGAXSqBaen2iOEyiN4PgZan632ryjt5bWXJw/9qILk/gWH5P4gEViUN+EpexIK3xmzqbxprYKHs7RaLnKD0TPNWTRoJygxIV7/DsspNWyttb6/edbLi3S/zBUDmANs0APoPp+IpP9PTwPA2KBck9d3h09qWSvqoAqHhO7ZarUsWTIiYopF24e/ZUd00h8nJdYv+oOQRdOD6Xj6u8SE8vK6WCyKnsxra4p+t5/WZQBzkA12DnS/zxhsje+bWgp0f56eBoI1xpjgixgePqu05o6mmdudqvWXi6tBYr+OMr9AkDOtTZA5HfysB/4ixAzAx60hi2Z1sw+zaKy/XBQvL37RKmU3N2X4QlcfNrDGl9ojcUGJCau9frrENrK+b7veRRzc8PfvTkEHg90D3e8zBgcpA0IFnGMW3Ll4kq9+DcfdntSpTZlZvVNdWrad71SVNzHhiQSdMv7SUiEkNDmR1bLqS2WHd9Kj6wYgi8baHaW1ErNj9cSEp5aLXVv1QYkJHZSYUEpb5ffP1XVf481/t79iBjAH2WAH0P0/EUnjABy9z8ejqXuVzoRmce9Ug6xyJcvW67iw8ibGi8uFTRm2xaKxm/bseB9eqB01pn2jhWQz9AYgiybB6Xh0fkJZv7hpjF809SUmuh+DJsr15t+V9jwxxpjicuH4BzBNccG3Z5VWWut+TEhKnf/s+9///nG3ITmZbPY18/ypv7FbLhvjr27+6tjlfroNtH7RV15emQ0rFbOyYra/qnPZzHE362QwxWVfslplrP9xoeJNfv3yxbFsxjx/6ldG+BKa2NJKOTOiVUZEJFMpv7BqrMMvzRSXi6ZSkUxGZTKipPx0Qzotb63N5LyLIyMZlVEqN/ZGLtv9z5Au1v/Yz+Q9WbVqLFv+uLiRyVZ3b/s/MaYiKnNiDs2kf5jB5WOpby8fIpLJ5kasbzL6q8Y35bLZHMqOdWcfmeKCn7mYywyJznm5ixcv5rJKKTWqdZ8dgOWNlSF9OadEJKN0dmijYDKdzkXuMkpltc7lxsbGslnJWMlkQ37JiVF6LJtVGWuN8TcKKysvSqVSef9EDGeD3QNtjRFvYlr6dcbgBAfgEEbn81L0fcmrPk8E6gHXKTN1Pq+MMaZYLOzsDA/LzvCFzplJpliXM338v+Jq+dsk2+E6SXKtnK0WP4FytqmUXIbeQUedl58UsX2bRWONLzrvKRGljLXidW06Hp2f1iLWivh+sX6mAuv1Zyd9csPU9UNJovQx/yqDcl5avIPCesYYYZ7TWAY7gO73KpUJDsAhnNL54ByTtkSgHjxZH7kpLUKNKHeqSmnP056XF7HWhjXfNWc6cXX1JRPimvadbDnbVEou9NH5aRUEFvvB4bDSVlJx9xZRU46yUlopY3wr3ZmKy/pFo7RWnpevi8X6cKYC15t/V6msINSUGjrgd9rOolceHOwUjkqlUjYbVtSxDZkcTXIDcHWsX/z4ub9RzuSU2EqGkZxmaUsESlViT8OY4Mrq2tbu7q6V8DFBa/znxef+RrlcCc9N2JfJqKzOvbZbes17o/Mntn7x46eFlRcvSqVdhw1E1IMTSyabe80UC5tfDO3ulsv+qv3VsTc6HnW2tFHJZsvPV76au6yVNSFZNAMg0R9mJpNR2drI+1g2m82INWWl+yZ5S+lcVlXMurVfmo3CykqptFsum7VuHRXljcKKGfqqmOdPCyul0m65kskoldM6gctTQj9kU1zwZUyZjXLWu5jV1fSwy11ODytvrFSyF5V9YdVYLpet+E+7nSLinLuVqitIChm/UBmb/vrlsWxWrDF+oVB+rc1XNuABtC2Xbbm8uhrk+pQroo4518f5dJDJ6qxSOpuVTCY79kau21fEGKmWJ4c1ftlmRFQ2lxvLZiWTyBnWVXljpZK9nMuUV6z++l8dG9owcqynvxihhvU/fmqzb7/h6WzGbjx/bkKOOuec6YSzY3tzYlE6NxY57TuTzVY2in5Fv53PVUzx+WoSN9vpYs1GRecv6+R+mPudC142Ixmd63Z0mKCkc5SVHhvJGH/DqtGLl71cJlNNq20basSS6A9Z6TGtpJIp2w3jm5W1ta3d3S9txapMtpu/5eD5ENmyakyr8OdDnFfvLy9tVH5Va9lY/tnTlRelodBdlLYrSNoo2TVW6Wwmk1FZrXNj7b+vwU7hSFsZOOcHfpuGEhIYkHVNtTxZWsynIMqKHOs4bioTexrz/MJyB6zdOasnguQTL68k7KhzzZlOun5lL04sjb99Ff4FKy8/EbTBWhVUvx9wCWfopXLwPaoe5CgrnZ/Q1hSLxSVR4/l8vvqL6KIeFKJVCWehJF1BKEbuViqvICniUHlwsHug6/MTshnJ6K4PMLlxfeDXYSghtoTvj/taJpPN6lwus1vafc3Lv6Ez1vgrK6vru13/Fpxa1YvEHjfRxzFMcWHJLw1lftWa/W7nTKVcCusCCXq5q0+yj1z0Qn7IjlVB3Bl/ufh8o1yu2IxkVVYp6XLyk/tvv65JSqtMpdKH+VhOg9FJJ9K4D74ffAVSyYgc/1eQydSPDamMtWWV7eq5IqN0LjeSsRvPn/vlCMOXjmOwif+QJUgnMxmdzVQH07p+LnUaSnLmnruV9BXEGr8iXe3F7y2VVSIVa3y/mvpUaXuOGewAOnX5CY6nA4ehhLicUy3TJ+nqXcYvVHJf97JBAu7IUGk7kzvmgDXpxB5X0UMNpYNaTpVMpbIRpGa+WFkbGh3VnaIgU1wu+hvVyCTCCGvSaes9SCJ0/e0PQF6j62B04ok0jp0L6foKrL/8s6crLw72YiaTUZlMpqt3etbaSqVctlKRioiYjUK54z2Ga0pGD54/CdLJLmazmYyY4kLRdr1IqTX+c6NyuaxSCVym4uVuJXUFMcXlojHlNSMj2dpp2hhfwuLplJXgjFx5cLBTONKWn+D6wG8PJjGyxlfexLRXq/TXP0+ZB3pQvStt8ylYa6tVN1Raysu4lYxQSitPdMOwaef6CdrTftFqrZU1fnGzsCNBSo3X9pdRP41f9+tX9qC+pOtvfwBKXsYYjPa8CZVYIo3r4HuqvgLjr6rx6QltigtFX09oWyz6mzvBVN5dWX9xobApMjw8LMEvPkhw81TYLnJMyUj2h1xrUpBOJjo/aZeLvu7qbOd+sWD1pIgEiekq9ALlOj1QjNwta3zfN1aU0pGmXo9c9ynW9DrpK8EZeeq0wQ6g0zYDsDVGudSlTnYSo8Y6R8HPwhhfVHfqHPVGD6p3Bbc9C4nVOXJl/aXC5sE5xvpFo1v/xOPOO+VcJs89z6+pjlLIQW38VeVNe1pEtPY8f9lXeU/ZDr/mak62iCjtRcj6dPvIPUgidP3tD0Beo1LD1lrr+5tnvbyI6bBowvNIm+KC0dOe9a3OT2qxEqlzIZVfgdZnC4WlZXPWy090dYpANSyyIzsiLicY58qDzk8COEu6f8Q1QHefGbHx3BWhLGg1ps97Itb4xWUTEqZb3zfay4tftGLM0mbn2zClvIlpT0QOCk1HuK1K9iIe6fRuistG5/NaOXwFg53CkaL8hPqhDa2ySimVKYcPbSQ5iVHCdY5icxvNiVW9y3HAKKP0fhWO7Nhl73ircFjzYmjs7czzj8vZXDYj5fbDpvHmnYoxEu06U6DzJmxp5eBDZirlgslczOm2n8IUf7YiF9/+q2942axEGCl2bU9P0tDdfvsxmpSyYVOXweiEz11KvSYZlVFu9RlS9XDC/pnQmhe7I29PhJR9dKayubGx2qFZMb6/sbKy8qJUGsp2/uG4pWTEegrILc068fkmm89dK52zXCI+KFU3Ua7z6bq8sTKk385V08PCk/vdq3bUPyKilBLp/DBAwiU4I+4ipbPi+0a0lCM/qzaoPdDW+Fa0UkrnnfITXPveIo+2xBraSHwSI6W0d0EpT6uoN4tJcx3NUV5eF4tF0ZN5bU3R3xwOnVLJfcCo/ls47klUqpQ3kfeXl/38RFivmPO8U3FGoh1nCnTdhPLyF1wGAZQaPqt0NcslPzEe1qUR4yMrL+9J9yd4q9N0Lgr/WTo1KX3DpuI2GO3e0RWd8QtGT2tjxJuYUCH1GfY7riTyVxB3aCimJLdQzcfyal9b2PnRLSVD67PBkioofJMPH/uL3n1YG2cwVucnJRhn6P58k64DmBE76esnyo1+7jLFhYIdPqvOBhVmqqdINdy5x911aMWtxzrWRdxJ5NO7+9RpgxpAxytA5vrFu422xBjaiFNHyTGDqm5ONdWDc3kY99Ec5www1004fwvR5zE62IJT0ltAeRN5v1j0beh4o9u8UzFGol1nCnQ+IzfkPkW4yCktB1cIERkOSUFxbU/yaeiu56L9uzyltdaq67+Cnsx/2fhDiLBya4worVSXz11KDW8WFjZFhpUJPm1wI9py4YNQxiz7Eux+1bnmaOuZDrWOcPfpcK7YLCzY4WGR2vEa9qm7IOxLsMHdmogMnz2rtWdDkjJiPAUUPc26daU/az3d3STG+nuG8HNX5AelmqK96pudz106Pz1dfVzA+sWFws7wsOzsDF8YD2nSxKRfNKLPBieZsADXvT8i2RKcrqd3h2fVBjWFI14BMtehCteydPWjS9tfqpyX7XycxJjEyPUx59RN1ug8mlNXqTAbNv9drE24fguuw47Rv7Jg6iwtQ5Xq0/SZrFaZypeS0R2OpB7mJ0SdKdB1ExXzfENyOpsJIpnQtlRsuVwum9WVlVKptLFSzozqbKdDw7U95ec/e1o4KBJh/eJGpstz1Lmei8zzpyb7dt7bn9FiJaTYouOvoAclJlzPXTGmkIgok82NjY29tvuiXBmqbGz4QXbCbrnSenqgjNI6qyQoamCN8Tdq+QyZXLsfZryZDqPvIqXHxsbGctlsRn21Uvb3P0Mle5yTKZY3VobGpr9+eWwkW60T1jmfwaGg2D7HUleVcln0G294yVX6s37x46crq1tbu7tDWR1eB6w+YzB8eiDn03Umow6OvFx2ZORXxdqOH9ka32bfyGUjV+0IvgJl160a09nQrJU4F3EX0XeR8+SUA9sDLSIixmwqb1qrYJBAq+Vid4cqXB+JcH0+IMZDkLEqz1tTWFqt9tRrL8oYfGJcR3NidNK7bsL1W3Addjxql4lWIQkojv0B1vg2eCoxcn6CKS77st+DprWKUMzfKQVCaTFFX6I+Qlud6ERkf+w9mIOlXb+4Nb44fuSz43kpLvv5CU+JtZvW5rv7gFOMc5FUB9S1jjCjhfMPLfkSE67nrqSfPQp+bgdbCykVI3W7PyK3oSGJcXpvbJG1nZ7MdBIvC0Xrs74xorVS2vO054Ufp1rXDmgb1FkJ+wPHUlfNY7Btxhlic38osDquEnoOqvsKvGCQJHI6WXOVidAAobqLog24OfdYJz9jUcTLTZtBCdV2UGJQe6CrHPP3XW/mXB+JcO2xjvMQpOP9d2b/QaWxXDYrCdx/u8pkdS6nsxmRirHqYr7zzW6MTnrXTbh+C8YYa8tGVNSa465dJpWMyuW86JMjOPYHVLt7VdBXEaG/V4K+N7vfUbT1/351JKTTujZ5gYq0iRgVf2tPyDX09LX41E2FSzMZpZQthzzda80Lqy6+8Ua2/PHH5Wwuk8D8Dk69Jkt+6UvRmbJvM9nIQ0luvwL3XiV3rrNmJPzskTQ8Z5nJhFXxrVVefvGitLsb5RCN0al/tIlFuti5F+8BZRG7sbKyUdqtZCLW7K6bm0aCU0VIHWvXCd7dx2DdHlJ0vehHH1dp/grWt3d3K5kI33LSw9SuPdaxLuIOTHHZtxmVVZloVzSH6YcGO4B2fcDWGl+yb+joQxWOoy2upz9r/IzOXxx1mMTIvfJ8fVZJNvdGrvMcb9bahGfXchzNiTOTotucbdb4FZ2/HPlbcB12dP3KKhsfF59Wx2Mlo7K5kPk1nfMl4mT1uM0U6Dp5gettnsPgfqx6DrVYLZPNZcvPn2/Y/y+T7doZ3xQXiv5uuWIzOpfNZnNh56La3DRWKmLMfrZBSMkI119BD6p8uP4Q4k0hEZ1riohrfoJ7cYNeTCwSXYwsFPP8aXlkMq8z1jz3CysrL0q7r+W6mzjUmO4VfvS53py7Rp+uF/3yxspQ7ute1jx/Whmb/vpI+emGtF0+XiKQa0zvuoucu2ASng5Z6ayUN54/9cuvRZxJL/LklIMdQDsUIIvVESWmuLxUWFlf390dymQyoRGHw+kvZtk7cY3pXU8HSWd/uk4eGaOT3vWk7HpGdi1AZs1GRucvRu4yyWRrp0uxxi+srLwInVrcad6pOBO81e56yhWRCDMF1uooiYgoPVJ5Xix3rH7lOnV29IuQKS74mYu5zJDonJe7ePFiLquUUqNad/wMan+erUhp6IGIAWWcjqWGvMZI2i6vZAAAIABJREFU4xKuvwLXzoUYCcqufYfOnegx+g4jhzIiomTXN5LTav9uMuxM5Nyp776Lkrb/w6xkJKuy2c4/TCW7G5Wsl6vdbI91ip4l1j2G6/1/xZazOu9djHpz7j6M7HjPE+spoKeFlRcvtre/zObeCOm8CDaR6DC161eQfLnhjMrq3FhW/OKSXx4Ki9Qc+ncGPYA2/nLxubGVjKhMNiPte1lidUS5V6mMHN3GLXRaHUZcX9/aHRrKZDo+OiUSY4ApchHigxY5XrQijubsd9SpnDc2Oqoid9K7npTde2QjDzvGv02S6E/sHYS3ytNKOhwR1vhlm8koncu5ZfXEeILNKbcqRt3oiBchpce0kkqmbDeqQ9Hb219WMpVsx7uA+kGAiqhsLiQOEJeA0hQXnm98WVGZakgf3rFk/eWfbdR2oDW+zWitQ74yh19BrM4F1+hT4typOg4lufcduoYyTvkJMTr1j7KLpJKRDlfAWFx/mMb4ZWPK4deB/Q0432M43P8fmnc6k1G2Uu7823cfRna753EdV3E+quMOU1eHhTOS0SFjntG/gtgXcXfWWqlk1GsVs7q6+qK026Ez2qF/Z7ADaLefdyaTzY3lcrWnUyN0RCnZNVbpakFynWuZZFknKH6ustVQKawr2bk94j6M6H46cMv+jDngFWE0p6GjbmV1bWt3d9dKeBKee06w8xhf5KMu3m1bcblo9rMNlYSFJtE79StSLm/sT4lQKpcrlUwmm41wtbMlI9rTWdUh27iOa26V6z2P60XI9Un8GIMA0QPKQ9ml29vblYzSus0pw/ofF+Ti12sPJmWk7Befm0xYTB/9VxDvZt49Qdk51dIxeovRd+h0FLnmJ4jj0JAkv4vqQyUl4dl6rj9MlclmROxGsHuipLe532NIJpvzvCj3/7EObOeMO/cBTNengBxLgTmPeboOC1dsOaPzb0To1I9/EXdhigtL/va2tRVR2WxubOziRS1+sWjbhcXR+3cGuwqH+5PjTROXhDxx6lqlUufz4vvFZasiPmbqXFHY+TFn52eW9/8uWhFi18fGnSaFjjFLiLg/Iywi2pvQ+eDjmOBR8K5MRFKt5K8viNJa5ZWKVB1c5/Nqv67E8LDsDF8Ir59QLR2ivLxeXvJN62IUSnle3vNMcdkXL+8pa3y/sLTTqahzrTK/Vrboq3zkieYda6M6l6Z2LCwa80n8oM6KkmUb9hy7yzzVjgd28BOr+2MvP6GKC8U2X/L+Ui6/Avca9nEnR3CoCOQ8HY9r0SRjlDcRzFQU5SjS+qxva2UjopxFm07vUeuHJLiLXOshRP9h1lft8ILLUuSqGm4zFjVM6qS113G/xpicoaEmffhcMK4VhBqCkAgVsdyOalNc9kVkU7TOe9UAxxhfVKfS19GvILU/qD+dahVS5CrGRdytJr3OT08fek+rQrtj1WHum8HugXbta3S903KvUplRWZ3LZcUvFv1yJSwXJ95EplGHEa2VTMY1ZzoY8g4+S6Tsz8g93HFHc9yS8Pab7pATvP9IRC3XNNKT8hGOunj5A65P7Lk+omH8QiX3dS8bpIiMDJW2M7m2vT5HeoItSm5V8IGdO6LcHkV17dhzHQSQOE+87X8EL5uRjG77dG+rzl0luwUT3iS37s/9HO5MeEUKsWZDdP6NXPQEZfeKQI6n95h9h6r6t6GHhmt+QozTe9K7yLUeQvQfZouqHds2k8lmOx5JwUNGpVKpbEUFZRTCz+2uo0OR552OlXEX4yFFx6eAXI7quKNJTleQIyQ9RrqId2VcpS6SObS0rWRy3sUoz84NdgDtPD+CczkVt8fFAtZWKhmVyZjVldXOv23XFBFxGUY0B3mc5Uolk82qaBWw6o/FSkaHjlFG/XnHG82JUwoqOCu/eFHa/jKTUaGXuxiPREQvQFb0d61ksrlczrt4MVr+gCkuF/2NalpjhCf2nB/RcExQTvgJNmuKHxf9DatyuZwOLUlRW7/zmKPTRc69bJ+4jsxG/whKdgt+83MuURJ2nSoJuj4U6Bp9VjfikmoZ/YcWJPeLqGzOobPA9Yfvmp8Q5/S+H1CWK5lMVmVDemSd7zwdQyWngmUxSkYoVSltfzWYCm3DL6ysvnjxorQ7FGUymKiPiCSdced6zxMnCHEqBeaeGup6BUkw6VFE3BOHnC8HQWi0vr07lMmojrd4g5rCYf2iUVor7TQA5D5xSdNQQsggnCkuFDaDsTellDc+rjoP28WYyDT6MKL2JnQw/bK1tm5O2Qv5TnXeXcf4rDESbcDrYIzPyx+kM4SN5sSY38GYTTU+PaGDiadNcaGgOs47Xf0cEYZNXSvbt53Rt2NTtKf9otVaK2v84mZhR4J2ee0PE52fmPZqX0HYqKDDANYBa/zq9CtRUiCif2vWLxbEm8wr61fnIIhSyd91zLE68Ur0LB1jJEh3yYtYayNNJOE2MuvwEXR+3CwXl8WrZdBYUyyEfWvWLxasnhSR4LhVIdM7OM9a4jxyHXNSpEindyXWL/p2p/obU1ppUVYizG/tMslUfdpchPyEOKd3Tw9bVUuvWtrcEZHhsxfy+TbfnesMQU4ZdMEGnKbYaE6SDJv3xvirjVOh+SqvzVLR122PVtdJndyuIO4pH43nxpB8BokThNTW71K4IpirRQWn6wh/53YFcT2dxszFqr0Ky+hzvhx4ExNBaGSM7y8tFdonMQ5sAG03V42INmZ1c2d4+Kyq/p46cz19WN832suLX7RizNKmDF+oZV62pPPT05EyjGvLe54YY0xxubBT/RRh1yNjrZhiUUWfyicI5pVSRnzZ3BHp6rFYPcPq8NNrvGjSPTvWeabA6KeDNh9BbGjA7XLPEFxUPC0iWnuev+yrvKdsq9Os9ZeXVndEhi9MTtQy3sRa2zFjzDVBWdyjsejfWjWHXonK5y8sF431wqdrO/qdcIeDtTGJMMi+s2FJhBI3uzTiR9D5CWWKxeJCYUdERIbPjk+GhCbW7pzVE0GbdX7SLncKSsQxh3t/I05TnLqcW6y/vGS96r9aa0R1OjHGSO4X9zhADk3w1vlQjXN6jx5QNh2oSmmljPGthByoTqGS621SvF9BvnoRUEptGpvXZ9tmr4r7IyIxriBO0afzudE5CHFbvwQ/HqPG81qC60NweejwB43J+ip8ztX62ySlOqehu38Frk8xxZjRubpk6CMug5rCofTYSMb4G1aNXrzs5fbLa7VLMouXgOtepdLtGecYKSKuw4hijf+8+LSwur371az3xtuXvZBytkmmQ8UY44vxmLbrTIEH8xhFyIF2+giu9RaqmlMsCiZzMadb/Em14sPl18pPn9uRXKZc/LhYiJoxtmEq2Te0kggp5c51nV0G3/cPsAjJJHXrdxpzTHoYV2Jllzp9hIyqHnPV6rqh35nzLK1uOdxxpjiNfG6JV3jEKbm/+hcu1cddKw5Zs1FRnpdzyQBs8du/rIdafXcxD1Rr/OdG5XLZRGYhcf8VHCrXMyZmY1d1+uLcHhFxvYLEmV7H5dzoOm+Xe0195xKTrsn6MSZzcL2IOz2/4TyXcPRHXAa1B1qCbjRtTbFYXBI1ns/nq30JLbXuO7Qh/dbOQwnOY5RNVUHCe9+sNaKrY8udhxGtKRYLmzvDw2e1Nzkdub/adYwv2JRDR1RTX2Dbj1wtYWF9ozytlMpHfUzbteOnWjtlwVfj0fr1a19aMOzROZMmxjPIystfcEux0PpsobC0bM56+Yl8lN4D55H05o6i8F4c54frXVjji+fQkeY6jKu9C0p5WkUfxo3TC+LWF+jIPVHHsbCJYy+UuJxbYhYecTxKXQcYXSsO1RcriDS63/Jb84yxw60PjhglJly7Sx076V1/BdaKOhgNU15eiV8UL6xvv2571l82bYdWrAkKSWnP0zo0467WJLdcJudzY+Qx25jrdx9Nch2zdR6mdr4c7GfFRN1LTudSh0GMAQ6gRaQaRXvG94vLfkjtuFihjNtQguuBFSOUiX5StmZzR4aHlVLR0zhFJPKxWAtwRem85ymloqVDRb5o6fy0FrFWxN+/6TmrtFW67RhlrUnGKu15nspHSlWsXSasKRYXfHXBCxmvNP6q1ZN5ba0xpmgLOzudR4qj3zMEGusoRUqxEJGQ3Pb69cc6/blFY033GJ1+lWetv7BQkOHhsxJyXahff5yLkMMwblPZuyhZJY53nqa4bHTei/wR3Lkm6jjmcLucu6zxrWil1BHuGbQ+WzgIJFpxPUqTLpMXI0288VuLEFA6FkJ1TexxHqx37X9pqEmngtQVlyxIEbtj26WHxXq+wjX6dD43Oh4VMR5ZcS0x6Zqs79xZ4FjP0T1rpXqUiojSnhd2GXF4xGVQUzgC1tpKpVy2UpGKiBiHafMizYrp9AyyiHP+g/sDuQ4pE0rvl0ww5SCDIMj5aJVvYPzl6kBM5NnLW9VoG6qoTE6FTGDmNmVGxqH+w+Emlba/rGQyumOTRERc5jFynVXkaFOLd07PqR5g1ryoZC9GvUw7HqUi0vgkeMe6PyLiMnNhJrv/5YrIULlaAWu30vFB/OQKp8Rbv7iPzCqdFeM/f+47TNvmxq2SoOuwrNO5q2EGn+3tSiUjSjpkD8UtPOJ2lCZeJs8x/0FEGr81lZGKdMxmcK6U5zxFaNSjwvhFk9HZjCidGxuJ+iuIMWNRcwvbHxXVKUiywfwjfttpNZqbFDWXyRQXfBlTZqOc9S5mdUZFOuqcpvFzXf/+n9is52mtMpEqArmW63VOmXA8Sl2zVkzxZyty8e2/+oaXzUrn3KpDk1NKpmOlwkENoE1xYanwYn17e9uUy5WKVJTSWZ0d61yuxTWJ7aBUUyZSKah4BcWcQhnHk3Jjyu5YNiuty0erbPUSKMbtWK+Uy0q/4UWe4831otVY10l1rusUt2xc1HmMTHFhyS99KTpT9m3k2l3JTS1uzYvV1RelUqlc+aKSqZ0RwjgfpSKu0ZjrPYY0JDaOZbOipFOoESM0cSsN7r7+GBOSOdWMd32+IlbpKJebeZdzVyaTzepcLrNb2n0tqFlm/JWV1fW20ZLSr5WfP/cr+z8ya4pPV1+LNCNx5OR+99RMt4JiMdLEXb8110p5saYIjXRU2Preq0z0X4HU/iC8Jl1w0Q8CPMlUv98OAXS85yui16Ns6K8xK2trW7u7QzasRn70oyLG+lv0an351YqElu13fxbL5TbJuZ6ja6FVW/oy+0YuiNN07rUOOc2uTw4MbAqHGhbZkR2R6uRHkcZZnZPY3MfgHAuKOSccuz853vDX7UbTTXHJ6MkJLSKR06EO1StQSlkloWN8TlkxTnWdYpaNizyPkc5PT1d3ujL+0mohyCpRXvusEon1GHjEtPJq1RdrjTXGFIvLO9XR0LACAa4j6dETb+LOXNggtF5kjPoJTkl1cX5lccbrxVoR7WnrrxaWbMdEIOf6krHyE6IPy8Y4dxmz2VhiotjhVxCn8IjTLgpKLTilZiZcrEDcvzX3Snlxpgh1r28QlVNNuuB0V/09BkULh4dlR85GneIxaqMaMu7aj/HXaul6Xr4uMdSYzueK4CCqntl1ELy0WTQop+S4fhERGzw1EP1P3Mr1Su3XE/HRFucUkRhZMX7RqP3Vt3lmIMbcwIMaQOvq0xO1X1OxWgK0cyKocxKbSPQn5Kzxfb+ah6O09kKqCdU+iHNSoPNJOQrtjVvf901eRT/WdX5CWb+4aYxfNJvB83piN5XndX6Qzel5AtdCobEmDq3fpdUScEEGdssNaOWJdjijORflcY3elNLK07WV2tDytO7Zt9Gv6/HuMVw0FjgzvlVe6CTSzkl11tQy6nS0p79qfxb5aVrXmvHOtU7dS0dFDIj3n+61Oj+pxUrUc5fr41BK5ye0Q0Kswy6y/nLRaC8vSmq1IIfPXgh5PMG1wHzsp3Wjf2vOlfKa7wFCON0mbRYWgnvnkEqR9e13rEkn+ydgr/a8q7Ht9k+85yuidxa0rqXrtS2JFojeJWRM0V+tPftT6yUMrcEvcugRjtCy/a5P0zqWyXOv5+hcaFXE+ksLheHhYdkRdcFrU6y3zYNVyrNtEqeH9vb2wrc9KMIr4FpTLBas1O5sIsywcbBuY421uk2dWlNcKMiFyeqPxxrfN1Z3iuZbxQGRDpPlouQ9u2T0tGeXIz136MYaY4wxdjNq7dKDv7TWWgk9de5X2Yy0zvrdVLt4a7NgdIdvrul+WqTjUeG6S5u7EKI9ZCYSHENWVNsLV/Xqtn8uTur5suq9XshTt/V/4C8vWW9SmyWjp/M6+BYi/nKCe4x2P5y6uWkijSI1HQ/BvY94E50b09jg4Avv9OR+waqzSkTEbm7K2YjFWepW0flcEUvwwcelEHyQKF9B0ENmfV+UsptWd7zKVU9BtRmRwn/F1je+NfUXofB7pPin3yii76K6m6j9gyHCHg2C4MhfauPJqvnIbf8pHL61xr+0Jqxg9v6HDO4BTMTvwIYfFdXbquoIYHBcRBoNq9+Kw6PuLmz1mrYZZYCuuosk+I/qeK6olvlQ2vO02v/gnXfpoXNR0CXU4aa+1g1kIk2FJrXwQ0W+cjt95LqP0Ph3neayqYvLIhyl0lxwPfrpt7qrghNTu4f76+v6d748DWwPdGvhP7/mZ5yjDNlFGW0xZvPs+PT+d6C8vNZ+h0ecrV9cVeP7nZxKiV9cNmFxgLh3RLkei9bW9YBGKmHRVIkv7LrrePPqVtepugnn6lROu9R1trCDwYnqyET7Necn9lMyrCn6hZ2dYffwLdxB1ZFlX+mwqiPi1onesoe47dJts27adN8mXuDM+AXxpidqK8t7pri0VIwUZTTNshEpNLS2enm0VnSnn7/z/AumOjta1PwE58Im7iPLcTqWHDjtouq1wviroieVRKnykXixguqncCr45Tb47lqwzDVrJegj1XUDaCHrb/zjjjXp4muaQTJsYYdBAKdauvXrd5k7xm0qtBqH0TDn0SrXSZcaaq1oHVqHyi+uSlB715pitYJKp3S16nxiIsNnz2rt6bxq9z245p0O6kOEcbmVkVeqUtr+avDUy4Zf+P/bO3/nNpIk3ydeXETJStHpsYp0mjqjSUe0WhzjZPE48yIunsU/QWOOnPXWPG8dyVx5z6V1azyJAYchYzvaQcAhyzgKDlUw9kCDW3AGcvSM6gYaJNBVWUCDAJQfYzc4AvoXuqqzszK/387V9fV1f9iaIRAwo5VBRGLQHeDsFhDbIDz5vIhkLPSFqtU7t3ui9R2S+yatTfx1vz8cjQRGsk4MwW6f2rxP0nh/3LgjemogX85vNaHb3xAvqe5eTvs1fNt/HZus+1A1YLx59fnSRK9fJjISptftapfsgnVzkXF8cLAr9OWlJjame2HMaCRQCH3VuarpfC/bupXGWGIUS0cTXoAFBsmbZlbPEMIw07V3kX/vlFbZ1MAEgfL5DEmImSfuN9CMVl3VVarT6Vxf393d3dwMfjqIo7heEsgYI+LkyLtxh9oATRYese2919f9/hBARElcr2hkv0NrRaXj29tk+r1RFEdCq6wVv7Y3s1Plo2mxAgAwqv23y8719fX13beWQIfjEpCbDskmUwT9hNboUTOccKuOTJ9Oz7/VLxDnIYW1lsa7wvS8NHXI3jFUKzR69yr1lMmmS0StlUI+BQHAKqhk9Q3Ng16ndXD2768OdqNifM69i6hNhBxAV7GhzFEUCQE6P89dT0X/UGnm5Gv03OkgLA4A+qRMvRcD7nVq835vFEWDbudZ/EqihzRVtbN+ZNu1HVMUWZ0qRDvFyy0MACaiPLYH2UuscHJsiK2+86EyMVSDkQBXXGKb2e/u7kajkRDx/v5BTej2sK376stw2Kpp6w59MxxLTCSRACHnRmNNC5zNGZju57r/QBvorh7IJD16dXR0EMdieD2KXjkENcdvtl/uhq0iIq7/AjUgpgqPkAXU6NFe5a7wNHY1Kv982bn6+nU4bGHNNCEiMbi8zPrXw9Fh+S6uVTZEZ6hEESswWgmZHnkrGwIpFCg/T0oWUN8B/PUThNOH0gOPgQzU6S4AkmIPXUvXNyVkdP75IuvcDZ9FyavXr5JYeoxlo9p/65UHYLQyIpbS/dOQTtlfqOTBt3y0VgDKJ3gxft0pLYSh0hBLHEs51V1/IaL4II7tMI4jRMT9uept217CQa1PoMnI+6+2VPsVahagx0i5lymVeFgPjplUiybpaQLGU+gjpG8SwMcmvrJ9SvM+TeM9pBGHbH9jkKad4ltVUkpS7JlJjzAi7nj7hYDPJaWWrBTaHRSC1usnO3QujhN+ZZke63behqRU+DA6z9zmAlMr3TXNErMGpjEeY8Z/oMnkBKVW+YW1vnRv2m4/OTkp2qa1UhcXGbjse4C2jEtsXSUXAwBZYoIsPEJY+ZXp2VlioKjjyNvZLewdOqt1H1bpzP349Eqxve66Unk5Dyn3lNYgZbXqoAa6wo+9EXwr9OgqH76UTbR75EYS4nRHx7fizp4C7OzsgB3xiBIluFxLH1XFzPOOCbBCCysNHbeVo6fz3wNjFNc3SForUD5hLwgqHAi3WdvsFY6T7hOYNGI57rztzkBT6xOo+oL+qy1VPwhTvOBff/0nPN9dmtApytIWRate5+rm63A4NDByrElRxf8JNvHF9mnpW6N7INOXse/La4DXjNEKopfS2/6GmtvzTyGgtJmqkRiNenbB6Lpz09rfn5NKKFbFx0qnKITRquNIjJFLVkgpnHJRud8qxpYQAoUQc1R2wzLEpF8ZZRyJXrebdTrX19fXX4bPj1+nDkck/9wnyueDy0vVej4emOpzZvZf1adMiANN2DvISkD/4w8xb5aY/VWvLM7IDIRMXx75ixCPTab6d9+i+KWjJINaDABAXhqijn3yalt54Cjjg4PYUaxGetxQV4orO+l1Or3+cDRbr//RKVDrDYzWA9vrjUIIdK1PUDPW/qAsjQmM0dZjp9//+o8/5j4xS+jTHVVA3bfizpj+1//5A/549uwnlCjjOJJR5Hx8+C/dkKzQLGELgFRTJ+rqE8pKWNTvf/3Hs92lCq7r7uVg9zSVwuiuyjqd6/7weV3RoFHti97oJymh1/7bZWfybHvMdmegqbrO/vqCU+leKNO9TmNVSr9CgNApSaNt4mst01Mo1aZcfZMBukI0Jb6qwo6HSgEtw/2gRQBRImqtDNTqNJNze9OJKDk3hWAP+bHs3dzcZKWJsHAJhx1nYoyahSKlcLS6wuOzE6nz81zJE2nyXN3e13wlKENMXscIETjzzX3K9Oy0MjB39hx9rvPmCve9bTuQlFJZO3f1ilKzONNSVm4lPmrjDl2aiq7nSL0rAlfbfKE9bhALqdXJZO3KTdqexsPTFE0xA8PO3vH89CFNynpaXibL/ORlaBlrKv6adJWvUKc7soB6uUyNSYowv6c8TEuXuHQz/cy3l4iGewGQ2lZOX32qhEX1ufSxpuRxKnWe3d7Dzt4xOiZTKfeUKe9Uj8eCMfd7yYlEnV/h8dkJ5PPn0u3OQFNrZfxLIeele1EmXn6gdmfOfgUsLQIPDg5i776OIn04EhBhFOG8XOAMH6NvdT5GxoAQU5ZwUbR7NL84s5qblIXttDCm/h0/wISZkOEOT/yAf26PvO5RyfgKQIxw3k82OZBKF4gzMUbNQpFSOGXyGGHY6XT6d604/bdXR3XuwiEZ4iBzRArUsvjKwHT+AGFLQ5NdRUUyWkFd1oSaxaEONP/07cRhWMhYJsmRr3sZdWmIeldQV9vIkB830wMfAVz5T4RhbxQl8diUc/4tYVQ77wmUEQowqn2R3Xwdtp7NaHAvj6V7YeKzf0vsS1js259cSd+KkZi/+XIvk9bS0ch5RzxACJ/lv5DpzmsdwxrNtsRPRo/TzmI06Lsy3OOm72INet7qXLGXgKWb6X3VbDy0RQTAu60cQk7BaNXNu6o3GIxqk9yFtsCryOQXvej1f7w+2hWme9mrX3XWWg209kyfA1AasbY7gKbPmASvV5I4wMqgNuKMBgOQL196WG3rif7GYGRACBC1vfvlvf58cNk1u7EY5J/zzH083r1K1pd7MDIYJwf7++jZiENqESh2RKtaoa4U03unfBlfIiHjKIpizxYQSjQ5nlyMvh7uvj5xVTJY/N8MjVYDI4rmVW+JCSr0znoCdkE8WmiuECjromf7Gd83WwAIcCP3jg4f2wX3776NhJA43y5Y5+1c68GNht0oEkIIRDQDBVDnMExvwqOt/FKhPm4CBr5/KKC7l4PodRojgFGfFb7+j9dHQs+fusLkZagiSwGtpf4sNN15iCxRK+5mI1zvSI1VxQCElIYCsa084BQIVTHF40aMBtej6EgiCIyES1wBRSQATM+Wb/jI43iriGx5CYfWmJycga+uM70jbVrkuHbJdDVQG3H8TYlkciLtgpQxpiLL65Jtl3Ivyy7aei9JT+otCAEovUqzFYKNu0FzhpFKvZsXsWqFulJM/sm8mSOiDKa+XYy4kj75YhMuBwhGWVveotkNJaABWPa+iPK6BIy6KJw7VG6K0iFEPxlof3TeVoWXhW2EdEBtCqQ27tD6SqmupdQmvKCVX7fv1oPPaw2kxw194EuZAmit8vOsNFSav5weIGX9cG918sPjU6Bo5NNbS/0Jnu4IAuqUijtj2z3J59FsVQypNLQsPzs8PvXysSqhnYJ/VUwgDwpn3ZcUk7IE0RhMTudHgVsbQAe1OVOnA3rATfPAC4Dcdo0SdK7A204wSLbdbY40gWBFHuTLTarxtU5SgDJJ0hN3hZY9KnKoQe2U96VafYspovclIkWTt9m52dkBKCOOJRx45UgwSdIk0XlbQelNk13cO8vQiQOtvOlKh8elnsNkL7fGpEv5ZR8jE6lyI6VEo1V+m92DfeFI5gokTF+iWg+5sBruMYhowKXLQqoJJgbcZaW+Ue0LJU/PztBolV/kUHskHOCIAAAYFElEQVQTGXWR3U6cnIzKtaztNyB7zRAGftWSM/EIBayZBQBqfbuXnDkPKExehlqGTlftIAzksOmOKrI0+drY4WiOzzOiydtt8HGimt60r5aL5YHkhce+/FtEqD5W1FMI0KGyhvAApMfNYpe05tNbW8IRVu1KtMygtoE3L3RKXoymr+T6yrZXF/ftaosP1DXBijjA3d23KH7pFMwl1Pga9flylLx+GU9Kmb0URWkrxfT6AV+VjKnq26zTub67uxsJlC7/hXL7MEIRoahT4bDN8nEUCXw2Gqie6hQuO85qSApaZdOC63eitsya7B/RvdTR6zQRorxU9UV+JKGS6kDwq7YfnwRh7FtN+pcSMZKx1aRPX8ZCzKu09r9Ei9Vwl7vzssCg1ARTarHCVn6Nvm4dvBbdz4MojgQMXAq+Af0b/gP/0Vju9++MEHNlHchS1kHyMtQydPriPmEgh013/iJLZIcjEck4xpHKL9TguVt/ozxlWgtNo1UxEFSq6n8K1KqYsTYLwvORUb3MS5ulwUu6tRlosHn7Q8REom+bM9UOl/r+3bDQaSVdKiV6L0bLpHgdrV/JNTrPs9v7nZ09aZvx3QTkJgMWAUjiAEBJ/BRt9QiYpoftXBunLEjFpxoRjTZ+2UxSxtc/g14IrQCgTJMEEf1SMgFCqojSOvTaLdAM3t0L5QSr7eIAaAMNcad6Es7kTPNas+TVrZma9DXf8L9EduxK+lIPFfJVpefe6GBykqp2W6UnnhkAP2ntkLmauOBGlrKmysuU3yKlb8mL+/4DOWy68xdZMkYbI5M0LRa083ON0lkPY+3ptVK5XzKaKh3WaFVMyYPVKpfVtvcplFJgYKqrBvOrYiwP62hc2iwNXtJtDqDhUYGvxxRImg7CAm6Cwg4lmjQqzyA5TdGoIo70WozyVrOiyrYXfhyl5lrevi/c7mtXUALeSUhjAwJrfL0qK+gy9ZWA28ad6I4C/B8qMj2TAMYAqPEK3J5Tsmzxmmx0leCSo0NvfcnyAHwHWrmGKNHkClPPGIx0icYmSgCwg9oYv3FJfJPEJD1s5hJRa7jDLTCIN57Wt3h8diJt7KPz8wznF/YErfxaMDlJlY136z/nXVYeOFdPvl+tH6iblMZbLRQwXdD0H8dF4p7+GgCPSjIcEwXpiRk23U125bIGC3M4shuvysDVT3bUFprmvGzGUN9sCaZRC/1k5d5cJ97gJd3yANq/wLfoMgFb8lZMBx5dJNSAuzmhU3q61G7V9xLJ9OwsLV7pCw1ie7fX6l5Tc5Oh7yQ0bdeGOsbsTzC1mxPMz/N5kU+YLxQpOlRwmCQ0m8DmarLHUKPDMo9jBxo4Jzb/gSbTs7Mi2EGtLq6ycgaXtdLglEuERfk8FEPH6vcu/U1yqmF6mZeosg+vGm775lyK3ypzb1tvYc+ZqyPeeP6JosohoTZ5fu51SPbpbg8mSRNUrudu3s5u74vks5Q4v3oyYK42Wimtjbm38+7O/T0cHicSvTsCl41R7QstT0+S4pVpZ2fPnWAlh2KUuzRsuiMJqGORT87ztoJ7cPfqTn/bCrs7vXhJLTQBguvUpRvygh7VKdDYR2WYka2bBi/plgfQAJ5ramQ/CGJbd6UFxDpi+q3ZEaPJ8feIQY+/o++isu01KYfx9Ed8JyGNDVrGt2rADoExZF3nOzXgLj9FiA5RK5WfKzy0z7Z6oRXq9oOhRofjD7oFVgIG2qzOepckRcgl8jdRgoCxT+xgg8ZeI4uNB1hgEK8qNfdGXfmdLjRyiyzJRO4YLFtdL27vAWBn77C+Z8l3rg6rH2gOozVUCkL2jtMEVJ4rrK368A/FAgZy2HQXYA1Gcjh6/GV3lcskWeDTrUtW7SAt3QBttSrXKCVK2il4S4HRmdRKnSbo3QDtfUm3tokQAKwJQSk4X29XS/WDoAp6P+xv+HI3HI6Ey0vFGCPi5MhP/rbaouTfruR/iWZ+20fZ3hOUBxEMet1LNWiJSMrIxzQbSB17Rn3O4OjfyxlewEDlXS3mKuxWDdgBWoOieWduhxxVpn7WPyHM720KEDotfTh63W7WGzx368carUcQyThCXz8Le2gE9+8mjVHoA82o9t/G49ZoZYSUcu4QCNSafYSzA4809oHUwVY4HPWHzyNQny86V1+HrV05984IbYKs4pgojMp7IxCAKKX/jbeYYq577iKLHHcvp1tdv+2/jk3WfSylHDBXYxRH0aiXX6rB80jiKPy3WA62gb5yCkexxFFPmajeKtxXYz7siUme7gCoAuoPd+VyOKJQmYuEAKNrTLkrVOZeQESsN2oBAIShNigjIezj/8BxI/l3uw56WUe3noHuXmadu7vWSCC6Peep3bf+TMkA9ODgZRx5BRVjZYJ+/xvGNeZ42x1AQ6WTPRIgpJw3Nqh+ENS2bp2fd3vfRihknMRHR0d+3az+DcIAAGbY642Vwv8pIs/ptdr5Hrlt8JqEOP2RpxtrcTK5LCKSsdAXqrYXH2BqirUtwHN+CaJMPTXgDnuoQGFcshtBL79Qg5aYO1FR3csm36OpXlCjQ3+oA436ThX8E1ChjX2SAxHVzaucWL7+E1rPn0fLPlN48Nzt94cGEKMa35WSiiWnn9kh8ahoIks2Oiw/IUaDTItXsjUrRgyaq4XNFYDKczX4xx+iVnmghPZm64/R1xrGU1drhFEkhNvC0zsUC3tiFnvxnO6KHbVz1Suu0Fwb3rpdOdsCJ9HYsO4djDoXjbdOt+Mhmx2KyOvNFuXBrtCqZ3D/6FUSj1WN6oVByFJg3hSmZpF1NHO93ZUQVDu2O4D2TyFQNddmZmUIoY+fwo6IxjGb0SrrdK5r1LWo6dLiRBqzwQvGc/oLmG6oGd/Zh1c7tmk+1cSAe5GHCpjRYDQSLTO4uTFz7iKqe9kYkvs30KPD5pT7qO9UC/0EFEhjH0JW23xf/scTy+7ucyjyvUtWKgx77hISRWEQVU2tE+FF1YnwAHRviI9WMsPm6uK7KOM4Eq1vuqOcSYbmpneEYadXBBaivNMc2XTK6laoBOd4X+7prtgRjnoaZCxxpAuJun6/PxiIMC/txwfiHY2F5Xeocy+Qlm6Iq1VQ3p/Q63Y7erSbpElSk+HWKtdCymiRZfA6Kjek++1uDMFLeLtroEm9SlTNNVJbd5jCTom7Qfjhp71LLZuzwVsIAwZQ7hl9lSmcJypELiCeZRawfEid7CRfqLmy9nM+b3SutJk0HiFKTJLTuiq8MPcyavuXv3RUcSINK/dNU3fK1J9gYfzHvq8xykKH4j2xkDdu60rzPL8APE7T1K0mGCBhSTskcgvKw+pVUDnU9liHXtKJqkMOdT3HDU7vMj017Yu2GdcAG51nNS0oRrVzLZMUsNJBdDhXEi1gIAdMd2Dbn5KzRAKAlEmi2grTBJ0WMt4E6ERVcE+/QT3fvjW+YQ5ExWhOtFIu1ZFHfcn1UmCrgaBMsN0BtH+vElVzjdrWHSbXQmoQnslydYIaJWz6m8Y13cj0WLfzNiSlXplj0l8J/gE3/aFS6oj5XUOqe9nki4F9h77RYXPKfdR3qmUE6J47oo19kr7BAppuBc6JJQjv5y4ALBqa1DFlvpiU5ove7yQIYIxSuQHpUNSZ+hb5kqJMT+q/0+j0jsnJKSrlaQqtrkCeJhJtp5k8PTtBnc+/qYOemLTprjgLooA6FYKmW1B+J2jupYkJ2sO2lxVlkuyd18f0xpjifxARQOXnOlmqNbc3YTIABGWCLQ+gqSkEquaad1t3mMJOQIMwlRVILnhDm/7CphtSxrekcQN2T6gPFSQqK2CS4PnFuYYdOCwvita3OzVPrTB5GWp02KByH/GdahnCpV5Qxz7pHSNA020FUJ+7YRKWPsxeZzBzHYzXTmOupOnpvdAP9PwwZXUr4IlJne6KbxEF1AO27xuNBeR3jNaAkiin05wPlNWAh50da0yF9qEJdQZ29mW+oXWzaQlR0GUwXS8hShBCaX3//n2pR7xWFDrO5YVoYlmTcDBaKXVlSoUd+vc9zEsWwV6lsEnoidB5WxlZnW4uMqitBQjBqHYOdrpBNLfFdPMUV2mi9FfuvbBTkH6a336YR+5l9ZNN8WAzeqqkoU4MEYoJTWt9W0RvTtMzK5BklAJEc2vk/M8HDDSj81zd3o/fqeZnoFbzEzw6PvfYtwKNp1Jb1xObKfceCfbl/8nmx5nPXXTP2EbneWagDE3qxbgWofQtkbOHglZtpWWSyonGHOHiN0LlzVbi+CH4dNO7Ue0c0pMEqxen/kIt+sT0PDCtDCayFFBf+hWa3r47CPGfi8ZVMYnESlWMY7qG8WUH+39Y/jKzP2lNkQBuQZ6mCWLtr6ZVO7sqDSLKW895JEnxtmqfID4B7kIYowHmWoROCd3a367mSLY8gFbt/KqoxXA/01dzSDrP1S2gl3qkztuqGHQNvJ7NlLJe5uLVKiBMN6H4TzcrYDUPFX8ePqddocYMaqPD4DiANNBIrOYnCBj7/u8Y6wb1uTuWm7W2qI3lRwiG88ZolWcGj9NUmjUIoCHwzbY5rN0K7MA4/6Dzc4XON+fGBnKxfdVWSKi0WZ/tVy7fzNeTukMivWwXpkj2RtrZgfv7+paV8Te0NrYWdl7KaeauawPcZpkKn6GYAKDG2my7A+gS26t0dXvv6FVa4fGoPPN4BBvVzo1MJBqt9O24ODhZhm1nee+OHaXQHtUTVSutL4vl9po5pIYfKrSDoT+nSdHhAnGA90Cj0/hPQBj7E7OAJJFPnmtcAMJzNzN7hxL01e392DR82c9cG5Uk5kLLs8S0nYbzMP4l7u+bS4Z7soQ32wagrm5NvtfgQFZKG3Tb963d9idPokoo7fl4WuBlm75aNd/R2Wilscm1OyKzrl7tFd1uGbsSq2z/fNh/nrgEnleBt8KOVeZ/KREjGVtl/vRlLMRSRGepalY/LP7apas7JIrQaaPo/LwnjuRoMIqS5ODo6MhL1s1fOqpp5b5gmv4J/Mf+lFmAGu0m1oNoqUezIoRAK7heaLzNs4QIlb2jQdaBJmrMNcqiMnC+EB2Uyn9CGR8cxL46iE0O5OZEiBvfvun3RlEcCa2yVvw6LuoYXQ47gVZZY+juaWLuLSGWJFe3LMhCt9vdRLi4isWyCJOYaLpBmKknrENuRXgo/a2AQHkZb+moFSj3hdPkT+A/9gsxCgRM08N2rs0aZXQWorZkIkD2jr7/IMN5b425RlmNXExz7WgrG8j217I3T7ECUtvZH0CSnGAD2w/o+aaKCf5okJUJtjuAXoGKhf+xhCjsNNwgvLia1XYzJ3oD80R1hCuNDv0Ik5fxjw6bVu6jsrrnesjYf0oZyqeAJntH3jpZB/rRsS3zcGisRi6mSRuBZgdyhcYE1HXeVgBwC1La9jtEaVAt766Q6dlZ8qgqpib6o4oJ/nBQhVC2twZ6ui4QmlexaICmG4QhpD/gB2Ld6giN1gZW81AhENRUZ1SeX3nrJxijtBoXQe+hxEQmT/QOs6KfwH/s+8sabBlj2Ttb9W3MLS6pgWNKa2U9RJyorEixZ/36Q6g0K7JkjMovNOwB3N7f7+zsISzvLg1gkbLpHweCMsG2BtDFwE7QqDzbpH70KZpuEH68w6dVs1pD1qyTfX0hNdWRosMnkI1bA/zHvlF5rotXC4CnfDyvjFDZOwLrJncTwIpk4DZW+8WySpElY4x50gdsgJggU8e2NhEWbuaRtTJXJnrirq8wRqPRQPfMXKP6pUPvD9hqwjrkfkxITXUj3e1BLCNhc7k1n0R5EMGg170cb1QIgdF6tZ40gf/YF5Esm+4AoDXoZZ3Odb8/HEVbe5ca0//6P3/AH8+e/YQSZRxHMoqWO3UJjGR8EEGv2816T9sPGEqjp6Dz81wNByMjZBxFURzSjrYemH5nIHbRfDF4IKPRoDNwtYrS0Hn7IutcX/f7QwARxdETXiERicHlZda/Ho4OXxaCClplQ3zqtvhNZVsz0NvxglUYXJW5T2tgz7nPFbM+9QPrzliF7NYh4xUg7bRWyn0rYMGx/4RaqivEV/Zu4b00paG2Kho5ha1ZnWs0iT4OP4zRWmndpN+PJ6FigswjOIDeFOyzYutXrteKH7Z+wJ9ZTXUe0s6B0eEWhDIh8Nj3Yr7c7IKb9XwtXF8aOIV16w8JYiUC6jrPTbJBF4UhsK0B9LbUBU43CCM4tJ2YZbMFpZCNsnhTHSE63IJQhgCP/Scj7LVwrVjBKWx6Bno1jVJa5doAyGWYnzHrxrYG0GOsx7oug+lGPdaXTrMNwow3P1r9QPP4RodbEMqEwWP/CVlPuRsSTZ9CoS9plEabgt68DHRlado02TtYhCCm0OGQjZkeMitnu3WgAQBRJolMEqtQq5/6cGg0qbLJELB6s0ar/FxxMnpxKP4LK5ODXS947D8hG+mDPk3Tp7AanelV0aiAuq1QSyAt1tCa2AfzNGx9AF0FccMWfa3fRCLLv34sl4Q1Yz2c/7YD/+hwC0KZMHjsM+tMmIPSD4lRea4NYHKSILDp31bxQwXQGwcmJ6cq1yD37Bi83VmmDSvjYg2d/7YDjg6d8Nhn1hmZnqFW1SU5RMRkk+5RxD2jzs8z2yjV1PRjVK4xTeBCQ9lQyHWAW8PW10BvLCtpEGZq2YJSyLVl0/0XmoTHPrMxbEF/SKONUrbSWmpbb20bF3kBc1vgDPR6YlSeQXKaolH5RducniRb3zW1hnDQ0gCV6FBKRNTGQMIXegKPfWaD2IL+kEYbpexqmxz/hWCWuwPmCflfT30AzEyMud+TEhFlmh6C1jzmmK3ARodpmkqjLtrKIErJ0fMUPPaZDaPoDwFzlakN75Fbph283WBycgwquwWj8jxvZ2ZPcvp5a+AM9NrDFaLM9lBGh4BpetjOtWFzkBp47DNrCveH+CPTk7PEaGMAkJeTtgoOoBmGeQo4OmSYzeUH1ZekUKl4RkSjDb9fbBkcQK8nq2kQZhhm3eCxz6w/3B/ixKj8Co/PJuXPoPK2Tk64g3B7YBWONWejnRQZ5gFG5Xl5MwPcIjekz4fHPsNsLhWnw9r/xmwuHEBvEMZoAC6hYrYBjg5J8NhnmM1iZrDMEfRWwSUcG8TGOSkyzDwalY7aPnjsM8xmIeVeplTC1oNbDMvYMQzztCxdOophGOaJkekx6rytxkqURufZLcvYbRFcwsEwDMMwDLN0rFPj/T0AAOzsbbBhI/MYDqAZhmEYhmEYhgCXcDAMwzAMwzAMAQ6gGYZhGIZhGIYAB9AMwzAMwzAMQ4ADaIZhGIZhGIYhwAE0wzAMwzAMwxDgAJphGIZhGIZhCHAAzTAMs+Z8ef9z6wG/fVp8kz+//7Kc42MYhvnR4ACaYRhmAzh+d/N9zMc3H35dLIbe//3v3//++/7SDo9hGOaHggNohmGYTeOXP707hqv/5gQywzDM08ABNMMwzIYzXeJRVGZ8ef9z67f3xb/89mnGn+MSjsr3q2nt6c0uWjTCMAyzRXAAzTAMs2l8+stbePd/iwqMT7+9eHv4sSjuuHl3nL39Sxnrfnir/vz9+/fv3//6y4w/LV/e/zz+/s27q7I05Mv7n1+cn43LRir/wjAMw3AAzTAMswFkb19MssG/foBM3dh/+PLiT5WIeP9/n1WLO978n1+qG3nwJwDAp7+8zd58LL6///uf38CH/yrj5MN/HRdJ7//+9+m4m2EY5keGA2iGYZgNYKqJ8PvHN/DhV1uCsb+/DwCffiti6xdvs8qXkhdT25j+c9Z/fpEU8ff+739+8+FXrt5gGIaZBQfQDMMwG8cvf/34pkxCf/qt1Wr9elUE2Dfvjpe2j4rkB8fRDMMwFTiAZhiG2WQ+/deH43c3Y026G5U5vvCI7Pz/jfU8blRWrdwAKAPpj9XaDoZhmB8cDqAZhmE2ji/v//PD8bs/FTXJ4wj4y/uff/1A29Ivf6q0HX55/58fikLpT79NpZy//PfVvAoQhmGYH49/eeoDYBiGYdxkb1+03k7+PH53U+Scf/nrxzetX4t/PH538/Hwxa/qBsA32N3//e838POLVgsAAN58LFoFf/nr94+/tYr/OrVDhmEYpvX9+/enPgaGYRiGYRiG2Ri4hINhGIZhGIZhCHAAzTAMwzAMwzAEOIBmGIZhGIZhGAIcQDMMwzAMwzAMAQ6gGYZhGIZhGIYAB9AMwzAMwzAMQ4ADaIZhGIZhGIYhwAE0wzAMwzAMwxDgAJphGIZhGIZhCPx/SQ48TBlVdGU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4" name="AutoShape 4" descr="data:image/png;base64,iVBORw0KGgoAAAANSUhEUgAAA8AAAAHgCAIAAADlh5PTAAAACXBIWXMAAA7DAAAOwwHHb6hkAAAgAElEQVR4nOzdT3AcWZ7Y9x/kHdVc+BoH1l74wGhGgXNI8ODm9gaLoNrqjrUxIDcEzSoYkDVe9VgjCVzqj0Fqp2fCy97wOHa4jpkdmYT1h0uMduVpKXotBMPqgWJJBGwFp93qmmJsI+gDmIcBEGwDrw6OwgF+uHQ1D/Ahq4CqQlVlvkRlIavw/Vy6q5jIfJWVlfnL9375e0N7e3sCAAAAIJq/dNwNAAAAAPoJATQAAADggAAaAAAAcEAADQAAADgggAYAAAAcEEADAAAADgigAQAAAAcE0AAAAICDfg2g1+euDB1y5cbck/XkN3tlLtJG1uduXLnxpFsb7cqakuKyW47Jkxu1A+ZGQsdIm53w5MZQl/dN7OMhia/pyY2hRA/OPji0AAAnUL8G0C0V5m9dO5+WSHP9zxfmC8fdCASe3LhW92WM9m7D63M/mB+/v/bpbA+3CQAAEtbXAfTM4716a49nxkXmP0pJBH2CjM5+ureX+iCxerg8vJrM6lvuhNHZT9O/Y9KsPw4tAMBJ09cBdJPRq+9Nj4us/rJuvHf9YOh+6MrB4H2QAXIwMnwwzv7kRvA/+3935Uan8ePW61+fuzJ0/lZBZP7awVbW51o2pfNaWy5Yt9ErndbU+bNUMwFqyTC19XRc+XqHVdWPs7fZ7a77oX1jqlt88mTuStj39OTG0NC1eQm+jKEbT1pkBdQnRYSv+cg7waHxh7d4hOOh0x8e6WsSkfYtXH9y48r+mho+6eEjsM07SRxaAAAcxV5/Wrs/3qIH+v64yPj9tdobj2fGmz/u/r+u3R+X2hoez0jD/4/PNP1h41/tv2q7/mDl9W81vBNoan3jR6tf5cxM/Wdtsaa6j9wgymcZH2/b8EMrD/ZT/N3SegPt9kPHxrT4t3aramz1zOOm1u6vrfrHYWtOZid02A/dOx6S+Joez0jdUXSoAS0/am1Vh4/Adu90+9ACAOBo+jqAbqEudqguMvO48QJbdzGu/nNdKH0QH1X/LAjKG6Or6hpC1t8Q4gd/17Ro68t70IDx+43bbwzv6tb0OHRVHT9Liz3WbuXVf61++CBwqv+sUXaLw36I0piDzaw1fLTWe6LxywgLoFuvuRs7wa3xXTwekviaqsdYc/samre/oqZVtTsCD73T5TYDAHBUAxdAd7yCNgQ89Z2JTR2MjV14ddFX3eU8bP2HA2gZH5+5f//xWuvuwfoPdji6O7z9xn9v3/fa+bPU/2Hnlbf61xZ/2Xm3HGU/NHzSw5tpiJFb7gmXALrNmruyE5wa383jIYGvqcUx1mLVa2trjx/fv78/GNJ2V7d5p8ttBgDgqPo6B7o5Slh7PFOYb6jDMfONhifGrn6jYfz96nu1Lqz3Gh8su/C1+oeWznvjTZnVEdd/YHT2/RmRQmH+1q1r588Pdai4t+YXmrY/+pvT4w3/Wrh1fqjO+VuFds0L/yzj3vnGTXdeeePK2mq7Wxz3Q8gnrW988Mm6peOaj7oTImziQNePhygtjP41BR9l+jcPta/WgPW5K0ND58+fv3bt1q35VmVpGvZDm3cSaDMAAEfR1wF0s9GrDx/PuNThWPMLIiIFfy3BVgWuPtxbe3x/P4UzVRX3eon90Be69DU9uXH+VkFkfGbm/v3Hjx+vrR1KIe8iDi0AQM8MVAB9WFMs/eSj+fpXN67NB49kzV9rvNA2FvL484XmTsBo6282enX24ad7e3t7a2uP788c/msRadndXQ3z9/+11fB8+0JfkT9LlJVH6tgM2y3R94PbJ41q9GsXmm6a6vZwBF3ZCVF1/XiI3MJIX5OINN+A1h1j679cFZl5vPfpw4ezs1evXh0dXf/lani7etFmAACOYqAC6PUnN67N14aAg5Hk+Wv1teWuzR+MN6/P/WBexu//9OHD92dE5n9QX0escOtb1eHf9Sdz37pVODRyHGH9InIQ+VTL5FUXHR09/zVvvPVYdRDd3frWflW5YK31G52/duVgcHr9ydyVoU5zwUX5LFFWPvqb0+NSuPWtg6J8Q62miOu8Wxz2g/sndTP/0VyrPdxZV3aCk64fD1FaGP1rCsxf26/VePgYm/9ofxtPbnzrVkEi34Ik2mYAAI7CLWU6Ndo9RCiNDwQeWqihZEKrh5laluVqrBkWqajWQQvblbHrWH2ufrHGsmWtxsDbrMnls0RZ+aF/bf1YnmsFt4j7oWHZzg8Ctl5V21J0DXs4bM3d2gmOjW/TWqfjIYmvqWWpxE419upW1WY/dHinW4cWAABHM1A90OPjM/fX6maau/rw07WDnEgZn3lcm1P5yR/dKhw8Ozg6+9P7DXkcF97/tHapHp+5/3itzeR17dcvwUNN4yIiBX9tXUZnGxdtXLZ5tQepnOMzjz99z2v8173Ia3L4LFFWfvXh2kEEMz7Tbl2ddovbfnD7pNFdfbh2sIPvrzXt4dC/PepOcG9tF4+HSC10+ZpExHvv4Bgbrz/GRmd/+rh+E/cfrz2eOcJDB11sMwAARzC0t7d33G1IlSc3hq7NzzxObMLnXhqkzwIAAJAWA9UDDQAAACSNABoAAABwQAANAAAAOCAHGgAAAHBADzQAAADggAAaAAAAcEAADQAAADgggAYAAAAc/Eoiay09mr259c3F25cOXn7wUkRE3rlTfbfuvfq3n92buvtURM69+2Du+plEGgcAAADEl0AP9LN7U3Whscizezc/eevB4uLi4uKDdz+/O/uoJCJitl6+c2exZj+ovit3FhcXFx+89cnNe8/ibX97e/tELd+DTfT78j3YxElbvgeb6Pfle7CJfl++B5vo9+V7sIl+X74Hm+j35XuwiZO2fKDLAfSze1NTdz9/98675w7eKjx955vVzuQz17/5zsstIyKlrc/PjeimvzZbL98ZvyQicubyW+eeFmJG0AAAAEBikqkD3ZTCceDZvakPRx7MXT9TS9UQkf0EjtKj2R/Jd6uZG/tLtlh9vHsFAAAAILrTp0+3fD+ZHOjWSo9m737+7oPbZ0RKW58fpDmXHs3OPtJz183WSxmJsqJ2Hyawvb3deYEBWz6FTUrb8ilsUr8vn8ImpW35FDYpbcunsElpWz6FTUrb8ilsUtqWT2GT+n35QM8C6Gf3pu5+vv9k4Jnrc4vXa/90ZuT1lwUjokfOtf97AAAAIA16Usau9Gh26q7cWQypq3Fm5PUgQVqCLurXRyjDAQAAgJRJPoAuPZq9+cHrdxoTop/dm6pW4xCR0tbnwbODeuTc0w8flUSk9ItPas8TAgAAACmSeApH6RefvBR5eXeq8ZHB2w+2Zm9OfSAiQc3noPbG9bk7W1M3pz6oew8AAABIk2QC6DPX5xbr/vd6m0VavH/p9uLi7UTaBAAAAHQBU3kDAAAADgigAQAAAAcE0AAAAIADAmgAAADAAQE0AAAA4IAAGgAAAHBAAA0AAAA4IIAGAAAAHBBAAwAAAA4IoAEAAAAHBNAAAACAAwJoAAAAwAEBNAAAAOCAABoAAABwQAANAAAAOCCABgAAABwQQAMAAAAOCKABAAAABwTQAAAAgAMCaAAAAMDBAAbQk5OTx90EAAAADKwBDKABAACA5BBAAwAAAA6G9vb2jrsNzra3tzv86+Tk5NLSUs8aAwAAgIF0+vTp1v+wN3B+7dd+zWn5crnc18v3YBP9vnwPNnHSlu/BJvp9+R5sot+X78Em+n35Hmyi35fvwSb6ffkebOKkLR8ghQMAAABwQAANAAAAOCCABgAAABwQQAMAAAAOCKABAAAABwTQAAAAgAMCaAAAAMABATQAAADggAAaAAAAcEAADQAAADgggAYAAAAcEEADAAAADgigAQAAAAcE0AAAAIADAmgAAADAAQE0AAAA4IAAGgAAAHBAAA0AAAA4IIAGAAAAHBBAAwAAAA4IoAEAAAAHBNAAAACAAwJoAAAAwAEBNAAAAOCAABoAAABwkEwAXXo0O3Xv2cHrZ/empqampqZmH5XivAkAAACkRQIB9LN7Uzc/eHnwuvRo9q7cWVxcXHzw1ic3q3F19DcBAACAFOlyAP3s3tTU3c/fvfPuuYP3zNbLd8YviYicufzWuaeFZ25vAgAAACkytLe31/21lh7N3tz65uLtS8H//0i+O3f9jIjIs3tTH448mLsukd8802L129vbHTY+OTm5tLTU9c8EAACAE+X06dMt3/+VxLdstl7KSPw3W2n3YaIvUG97e7uvl09hk9K2fAqb1O/Lp7BJaVs+hU1K2/IpbFLalk9hk9K2fAqblLblU9ikfl8+kHwVDj1y7ihvAgAAAGmSfAB9ZuT1l1sm+P/S1ufy+sgZlzcBAACANOlBHWg9cu7ph49KIlL6xSe1pwSjvwkAAACkSPI50HLm+tydrambUx+InHv3wdwlxzcBAACAFEkmgD5zfW6x/vWl24uLt5sXiv4mAAAAkBZM5Q0AAAA4IIAGAAAAHBBAAwAAAA4IoAEAAAAHBNAAAACAAwJoAAAAwAEBNAAAAOCAABoAAABwQAANAAAAOCCABgAAABwQQAMAAAAOCKABAAAABwTQAAAAgAMCaAAAAMABATQAAADggAAaAAAAcEAADQAAADgggAYAAAAcEEADAAAADgigAQAAAAcE0AAAAIADAmgAAADAAQE0AAAA4GBob2/vuNvgbHt7u8O/Tk5OLi0t9awxAAAAGEinT59u/Q97A+fXfu3XnJYvl8t9vXwPNtHvy/dgEydt+R5sot+X78Em+n35Hmyi35fvwSb6ffkebKLfl+/BJk7a8gFSOAAAAAAHBNAAAACAAwJoAAAAwAEBNAAAAOCAABoAAABwQAANAAAAOCCABgAAABwQQAMAAAAOCKABAAAABwTQAAAAgIOIAfSTG0NDN55U/2doaKj6CgAAADhhIgXQT25cm595/PCqrM/9YF5mHu/trd1fvUYIDQAAgJMnSgD95KN5mfnGVZH1P18oBP83+rULMv8RETQAAABOGqcc6DW/IOPe+aTaAgAAAKTer0RY5rw3Lgu/XBf5aF7G7//mqFQ7pR9fTbp1AAAAQMpECaBHZ396f+H8+SERmXk8OypPbgxdW72/9inxMwAAAE6cKAG0yOjsp3uz+6+uPtzbS6o9AAAAQKpRBxoAAABwEDWAXp+7sl//eX3uytCVufVE2wUAAACkUsQ60EPnF6bX9h7PiEiQEy23zlMHGgAAACdP5DrQ78+OHrwzOvv+DHWgAQAAcAKRAw0AAAA4iBJAX33v/vj8D+qTnp/cuDY/fv896tgBAADgpIlUxm509tO9r90YGrolInJtaF5k/P7ap/U5HQAAAMDJEK0OtATFnx/G2EDp0ezND17Wv/POncXbl5reD94TkWf3pu4+FZFz7z6Yu34mxvYAAACAJEUOoOM6c31u8XrtxbN7Ux+OTF8SETFbL/ej5prSo9m7cmdxMQiv7400/TMAAABw7DrkQD+5MdSZax27Z/fufv7ud4N+5dLW5+dGdNMCZuvlO+OXRETOXH7r3NPCM7f1AwAAAIkb2uvVtNylR7M3t75Z61SupWqIyH4CR+nR7I/ku9XMjWf3pj4caZPGsb293WFDk5OTS0tLXW07AAAATpzTp0+3fD/xFI6aZwsfyLsPaikZpa3PD9KcS49mZx/puetm66WMRFlXuw8TfYF629vbfb18CpuUtuVT2KR+Xz6FTUrb8ilsUtqWT2GT0rZ8CpuUtuVT2KS0LZ/CJvX78oGQFI4bT6R9LodLCsezwtNzb13e704+c31ucb93+czI6y+3jIgeOefafAAAAKC3OvRAX31Yze6IW4CjzrPC03NvPQipqnFm5PWXBSNyRoIu6tfHKcMBAACAlOnNTISlrc/r+59Fnt2bmn1UOvjX4NlBPXLu6YePSiJS+sUntecJAQAAgBSJlgO9Pnfl/K1C87szj/ceRpuM8FB286XbD7Zmb059ICJBzeeg9sb1uTtbUzenPqh7DwAAAEiTKAH0+ty3bhWiR8stXLq92BwNN9SHblhy8XbczQAAAABJi5LCseYXZOYbsaNnAAAAYHBECaDPe+OJt+MYTU5OHncTAAAA0DeiBNCjs+/PzF9znXcQAAAAGEDRqnCc98Zl/tpRp/IGAAAA+l7Uhwjl/tre7GjizQEAAADSLepDhBe+RvQMAAAA8BAhAAAA4CLaQ4Q/vb/KQ4QAAABAtAD6yY3ztwo8RIjIqAwIAAAGWJSHCK8+3Nt7mHhLAAAAgD4QrYwd6tC9CgAAcJIRQAMAAAAOCKABAAAABwTQAAAAgAMCaAAAAMBBtAB6fe5Kcw07ytgBAADgJIpSxm597lu3CjOP9x5eTbw5AAAAQLpF6YFe8wsy8w2iZwAAACBSAH3eG0+8HQAAAEBfiBJAj86+PzN/jYxnAAAAIFIA/eTGtXmR+Ws8RAgAAIATL8pDhFcf7u09TLwlAAAAQB+IEkCn2ptvvhnlzc8++6wnzQEAAMCAG9rb24uy3PrclfO3CiIy83jvvV9eOb8wvfbp7GjCjWtne3t7//8nJye/+uOfd17+i++8vbS01O5fJycnO/zr0Zc/gdhFAABgAJw+fbrl+5F6oJ/cGLq2en9t7/0/GromIqOzP72/cP78ja8dV2Xopg/zla98pf7lq1evmt75ov3nb7lC1wZ0tr29nejyPdhEjCalrT1p20X9vnwKm5S25VPYpLQtn8ImpW35FDYpbcunsElpWz6FTer35QORHiL8aF5m3q/vbx6dfX9G5j/iIUIAAACcNNGm8gYAAAAgItEC6Kvv3R+f/8Hc+sE7T25cmx+//x6TEwIAAOCkiZQDPTr76d7XbgwN3RIRuTY0LzJ+/xifIQQAAACOTeQydhSDBgAAAMiBBgAAAJwQQAMAAAAOCKABAAAABwTQAAAAgAMCaAAAAMBBxAD6yY2hoRtPqv8zNDRUfQUAAACcMJEC6Cc3rs3PPH54VdbnfjAvM4/39tbur14jhAYAAMDJEyWAfvLRvMx846rI+p8vFIL/G/3aBZn/iAgaAAAAJ41TDvSaX5Bx73xSbQEAAABSL8pMhOe9cVn45brIR/Myfv83R6XaKf34atKtAwAAAFImSgA9OvvT+wvnzw+JyMzj2VF5cmPo2ur9tU+JnwEAAHDiRAmgRUZnP92b3X919eHeXlLtQRyTk5OfffbZcbcCAADgRKAONAAAAOAgagC9PndlqM6VufVEmwUAAACkU6QAen3uyvlbFx7v7Xt84dZ5YmgAAACcQJHqQP/RrcLM44d1zwxeffh4pnDrj6gDHcXk5ORxNwEAAABdQw40AAAA4CBKAH31vfvj8w0zdz+5cW1+/P571LEDAADASROpjN3o7KdrcuX80ND+O+P31z6dHU2sVQAAAEBKRasD3VwJGgAAADihogbQR1F6NHvzg5e1V+/cWbx9SUTk2b2pu09F5Ny7D+aun6n+a8s3AQAAgLTokAP95MbQ0I0n1f9p5UbEKhxm6+U7dxZrgui59Gj2rtxZXFxcfPDWJzfvPZO2bwIAAAAp0iGAvvpwb+/h1er/tPIw2kOEpa3Pz43opjfN1st3xi+JiJy5/Na5p4Vnbd8EAAAAUqQHKRxm6+XLpzenPhCR/QSO0tbn50amg38/M/K6fLJVkkvS6s1WaRzb29v1L1+9etW0wOF3mv7E6V/Tv3wPNtHvy/dgEydt+R5sot+X78Em+n35Hmyi35fvwSb6ffkebKLfl+/BJgZ4+dOnT7d8P2IAvT535fzCdFB5ozYvYfQO6IOM5tKj2dlHeu662XopI81LtnyzlaYP85WvfKX+5atXr5re+aL952+5QtcGdHf57e1t1/W7buLNN9/87LPPEm1Soh85RnuS3sRJWz6FTUrb8ilsUtqWT2GT0rZ8CpuUtuVT2KS0LZ/CJvX78oFIAfSTG+dvXXi8V61bVytqdyNaDH3m+tzi9f0XI6+/LBgRPXLu8JIt3wQAAADSJNJU3h/Ny8w36mPl0dn3Z2T+o/hTeZ8Zef3llgn+v7T1ubw+cqbNmwAAAECaJD+V97N7U7OPStUXpa3Pg8cE9ci5px8+KolI6Ref1B4dbPkmAAAAkCJRUjiuvnd//Py1G984yNgIpvJei5QEfen2g63Z2jOE5959MBeU2bg+d2dr6ubUB3XvtX4TAAAASJGoU3nvfe3GUNypvBuyoA9cur24eDvSmwAAAEBaRC5jd/Xh3t7DJFsCAAAA9IHkc6ABAACAARI1gF6fu7I/f/f63JWhK3PribYLAAAASKVIAfSTG0PnF6bX9h7PiIjI6OxP78ut8zfiV7EDAAAA+lTkOtDv1z8zeOQ60AAAAEB/IgcaAAAAcBAlgL763v3x+R/UJz0HdaDfi1QHGgAAABggTnWgb4mIXBuad6wDDQAAAAwM6kADAAAADqKkcKzPXRmi5MZJNjk5edxNAAAASIsoAfSaX0i8HQAAAEBfiJLCcfW9++PnfzD33tWUZj3vzl5peueLY2kHAAAAToBIdaD/6FZBCrfODzUhrQMAAAAnTqQe6JQ/P3hq7tP6l69evfrKV75S/87hLmr0tcnJyc8+++y4WwEAAE4oJlLB8eMhRQAA0EdCAugnN0jYAAAAAA50CqCf3Bi6tnp/bW9vb29v7f7qNWJoAAAAnHgdAuj1X67KzPvVyhujsz+9Pz7/ERE0AAAATrYOAXSL8s+rv1xPsjEAAABA2vEQIQAAAOCAABoAAABwQAANAAAAOAgJoOev7ZexO39oOkKKcgAAAODE6TATYXonINze3q5/+erVq6YFDr/T9CdO/5r+5XuwiX5fvgebOGnL92AT/b58DzbR78v3YBP9vnwPNtHvy/dgE/2+fA82McDLnz59uuX7UabyTp2mD9M0cffhqby/qPuTN9988/AKD8+E13mm6HZ7syvLb29vu67fdRMncHnXvcryx76Jfl8+hU1K2/IpbFLalk9hk9K2fAqblLblU9ikfl8+0JcB9BGd+qd/Uf/y1asvv/KVv1z/zu7v/npvWwQAAIC+wUOEwDE4POiBHuMrAADERgANAAAAOCCABgAAABycxBxoJy0fOjz8ZueHDgEAADAwCKDDPfq9U/UvD1f5uP6Hu71tEQAAAI4NKRwAAACAAwJoAAAAwAEpHDgq0sQHwOTkJF8QAAAREUCjC079sCH2Opwmvvu9FkE2AABAPyKFAwAAAHBAAA0gjZgpEACQWgTQQBcQ7YU6gbvoBH5kADghCKCBPkAoBgBAehBAAwAQB3e2wIlFAA20wHURg4ejGunHUYp+QQANAAAAOCCABgAAABwwkUqfaTntX8v3mVgOAAAgCYMQQO/OXml654tjaYeI9GRe61N/+qOmd1rM/Pft78ZePwAAADro+wD6cCT65ptvHm/n68+/+R/rXx6Obt/+8Dd62yJg8E1OTjLq0l0p3KUpbBKAk4kcaADA8aDkAoA+RQANAAAAOOj7FA6E6kFaNjDwUpg8kMImAU04SjGoehJAlx7N3vzgpYiIvHNn8falpvfq3352b+ruUxE59+6DuetnetG4E+Fn3ztV//JwWvZf/+Fub1uEZHHRAgAgOT0IoJ/du/nJWw8W584EUfPsowdz18+I2Xq5HzXXlB7N3pU7i4uXpPRo9ua9kaZ/BgCkFrdtodhFwMBIPgf6WeHpO9+sdiafuf7Nd15uGREpbX1+bkQ3LWq2Xr4zfklE5Mzlt849LTxLvHEAAACAm+R7oC/dXjzoR35WeHpuZFpEzNbLl09vTn0gIvsJHKWtz4N/FJEzI6/LJ1sludQqjWN7e7vzNjsv8OrVl6Hv1K/h1atXh5Zvfucoyx8W1v7mtaWwSd1d/9GX78EmTtryPdhEvy/fg030+/JJb2JycnJpaSk97YmxfA820e/L92AT/b58DzYxwMufPn265fu9fIiw9Gj27ufvPrh9RqS09flBmnPp0ezsIz133Wy9lJEoK2r3YSIu8JWv/OX6l69efdn0zheNa2hKFz6cQCzyhePynVq4vb0d1v7mtR3exFE+QsuHDg9Xm6ofiAxdf317Yqz/sNBjoEmM6uCumzhpy4ceqEffRL8v7/onJ3CX9mAT/f4VuDYpbctL8rvI9fSetl3Ug68gbU3q9+UDPQugn92buvv5/pOBZ67PLV6v/dOZkddfFoyIHjnXq9ags1N/0jCRYYuZDv9u82yIThZmGk52h9c/Pd96xnIAAIBj15M60KVHs1N35c5iSF2NMyOvBwnSEnRRvz5CGQ4AQK8MwMQuSX+EAdhFQFckH0CXHs3e/OD1poIbz+5NzT4q1ZbY+jx4dlCPnHv64aOSiJR+8UnteUIAAAAgRRJP4Sj94pOXIi/vTj2tvfPOncXbl24/2JqtPUN47t0Hc0Htjetzd7ambk59UPceAJwM1DjDYRwVQDolHkA3ZDuHv3/p9uLi7YSbtPu7v970zhcJbxFHwUyKAAAgVZjKG31g5n7ITIrzt5hJEQAA9MhJDKBP/dO/qH95uIzd4S5qAAAAINCTKhwAAADAoCCATh2KBAEAeuMEXnFcP/IJ3EWIggAaAACgPxDQp8RJzIF2df0PDz+gRt0OAACAE4oAGkgclfgAABgkBNDhHv1eSA21Vl3UURFanRB//AchR9Hv/H7vKvFFPOqEAw8AgFYIoLvv7Q9/w2n5U3/yr+pfHg6tdv/u3+tCs4A6b99tiIwPH3Ui8vM7LULqPsWdKgBExPyXURBAH7/D8TEZ1imXdDTWF9Fed8+wPfjIv//jkEGAP/gO0/EAACIhgO6+n3/zP9a/PHyddu2iRtJiRG+/+z+HRGP/9J8cKRp79u1/2Hn9l/70Xxxl/Sm0/Lc/qX95+CNP/Ju3etsiAEhcD7p76VFOAgH08XNN4dj99ncPr6Rzp/Vf/yGFREJ89jcb4tHD38Kb/+4fSlqlsMc6hU1K2gn8yABwYhFAA4Pgs7/14/qXLW4A/uw7vfnB1YAAACAASURBVG2RnPrJv61/2eLO8O//dm9blLjRfxkyLrH+D8gSATBoXHu4k+4R702POwF0/zn1pz9qeqdFaNLYS/2z74Vc15u6qHf/bvMm+qi/umVHYMv36QvsXyewu9f1Iw/ALkrbR0hbewAcIwJodMHu95ovIccbcN/7w1NN7xy+Z7j9e/QF9rf/8O1i/cvDX/Ff+9N8b1uUuFM/eVT/slWn/vX6l4+/E3LnfO3Haf8VnPpXIQ8D7P69nj4M8J9u/lbn9vyVB/++l+0BcFwIoNHCqT9p6MBulZbd3EWNwUbfG46OowhNOCTQvwig0QWnfhhSVLipi3p63q3A8PwtHoI8fp/99v9Y/7JFmvW//R9626IEncC5ZnqTInLqJ3+j/mWrTvT/PVp7MSCeTTf02beoOLTwWwKkDwE0BlCb9Axibjj4bPpP61+2nGvmzYVv97BFiTv1x/95/csW0e3v/N8Nyz/8jZDlbzTU9DxpetC9mrYe3LS1B0gOATSOwcJMSI91Uxf1zP2QVM5WXdRAqhFqdF0Kn7M89S+X61+2uMf4BxOxVx74i299r/Mmfv2nP4y98hi76O53Q07vd340OFOcYjDEq9pBAI0BFOMhQtcyz63mSaGHG25O/ck/q3/Z6mGDf9zbFvW9f/39kJvtv/P9hl/uv/6HIdHe3/kXPY32Unhb9enffFz/8vAuuvLvrvWsMRRZQnoQQB8/pvI+CX7n990C7sGbaBBAFE//8Tv1Lw8HrO/8s6e9bVG6/MX0nzW906LTfeFv9bBFOKEIoI/Z4bvkN998k1vn3nOdiTDpqbyT9vM7zv1qg/SMIIATIoWd+hgMBNDhrv8hg/U4qj/+g5CAu6mL+tm3Q8rfNnVR936iwVCHJxrs/LOZ+DdvJdcYAHJSo8lTf/wf6l+2ejr2r+3//8ncRYihLwPo7e3toyyw+7u/3vTO4ev6/hqWlpaa/mlycvLwm/VbfPXqVdO/Hn6ncws7/+vhtYVuwrVJg7d8CpvU3eWjqF/+yvd/Ebr8p9+/XP8nv/ib73de/vK/+8FRmuS6fJR5UuqX/4PvhN8J1y8fscJGmo+KtC2fwialbfkebOKrD+9IR1/cuJvmXdSD0/v/9d9+8/Am6v0X/+uHR7mI9375HmxigJc/ffp0y/f7MoBu92GiLNCVlInODWi6tW1Z/arzGpzW33ITXzSuJEKTvqhf/ovfudehAYcbGbr+pvb8N//6cnfX39T+KLuo85+EfmtHbFLX2/PZ3/px5+Xf/LPvuK5fnD9yw/KnfvJvOy+/+/d/u3755b/9SeflJ/7NW6G//Q7tSWL5pj/5f2bDx6Yaf2j/xGl51x9a14861/V/cWiXJr2JpH9oXV8+xi7qcZOOvT2dl+/KJo74kZtsb2+n/EzV4+VbdupPTk42vdMhEut6nHb05aVPA2gkKum0bNK++1TacqBdp/L+/R+HZNE0dVGnsA5000zdEpYV02qmbtLPgH4yGNXE/9ntkHI3//he/HI3x5V1QwDdfW9/+BvhCx3B7re/e/hNropIFLc9UYz+y5AYff0fNES0aStj1zRPioSdWA7PkxJ6Ijo80WDIJv5eczmazss3VakL/QvXKnV/5cG/D18IaC9GtPedOyHR54/vHvx5vEp//+etsc6b+C/vv2i52pQ49c9/Xv+yxbn0H73d9Y0SQHdZ77tvo2zir/+Qjiig7536yaP6l62yYhq6qB9/JySgb9VFjW46PE9K6JnXtUrdUeZJwbH4r/+XkB/m//bfHemH+e73m+OBw5v44Pv91+ObNgTQg4++QwBR9GAq71M/+Rshf9LYRX3qX4WUo2nqok56IpX/dPO3Oi+f/i7q3W9/v+mdzjF9L+dJQb849ZNv1b9s9UP+aW9bdAwIoNEHWs3Ufcw96EnPRMhEKsAAiDGVt+tEKolO5R2D60zdlxZ+K3yhOkySgpQggE6dwzXyTrje9KA7TeU9AM9ZxphIBcAAOPWn369/2SKmb+yiTtVU3vHUl3kOdO7tuPyTwe89xdERQKMLdr/XHI0db//w7d9rmUDWtlE9CFhdp/JOVDqzephIBRgAd78bkhXT1EX9bPrfd16+qYs6bVN5t3tor0n9CbZVinOny0H9M4JIDwJoHFXaorF4z1kmqge7KIUzETqJsYuiTKSScoeLbISUpHAsYzcAXKtwAIc5zUQoIr/4+yEJvinvoo7xgGCqimwk/ZBixPWHbmIAA2hSIHDSpO0eJuA6lbeTdH5kJ64fYQA+sqsT+JHRj/6nH4Y8uvrff6+hy9m1CodTGbveOPyMYOfTu2uZ5w9/P2QXffMPjlSo5L/65yHrF5H/4x+FbGIAA2gAPdD5TvVkhj5NZZ5F5Hg7TFM4kYprHegTKG1l7NKf4owmMcrYpa0OdKv4OHWnCgJoACdC00SDItL5jOw6y2Da7hl60B7XiVR60KSkJ1JJWg/GJZzK2KXtqEZKuJaxS3QmwuNCAA1g8JEvEYXTTIQp3EU9+JZdyzzHmEglUSn81nrAtQoHjp1rCsfhiQY7f8Wt0jOcDwoCaJwIZMYDnZ3M0MoJt2FRpK0OdIxvIeXPCCbBNUPDNQd6IBFAAwCALkj6HqMHRZZiBNxNzwiKSOd4Mukydq5VOHpwZ5h0hsapf/7z+pctUkoau6h5iBAAAODY9P6e4djvMVwN6lAMATQAAADSwrUKh2sOdFcQQDtzzaYl+7brerBL+ZaRfhx1AAZPvzxsQACN40cc0HUDsEuT/ggDsItOoLR9a2lrj/DDiWAAPgKOiCoc6BFON8eOr+DYDcBXMAAfod/xFQBy3D+EbvVY/6UutQfHiXwDHBGHBA47gUdFCj9yv/co9+DylMJv7aQ5mV8BATS672T+lpycwF10Aj8ygAGQ9D1ACp/qSZt0tp8AOqVfDICThnMRgFAE3ClBAA0AiThpF6EUDr6ftK8AgPRqEIAAGsAgIFQCAPQMATQAAADgIG0B9LN7U1NTU1NTs49Kx90UAAAA4LBUBdClR7N35c7i4uLig7c+uXnv2XG3BwAAAGiWqgDabL18Z/ySiMiZy2+de1ogggYAAEDaDO3t7R13G2pKj2Z/JN+du35GROTZvakPRx5UXzTZ3t7ucdMAAABw0pw+fbrl+2mayttsvZSRKAu2+zCB7e3tzgsM2PIpbFLalk9hk/p9+RQ2KW3Lp7BJaVs+hU1K2/IpbFLalk9hk9K2fAqb1O/LB9KUwqFHzh13EwAAAIDO0hRAnxl5/eWWCf6/tPW5vD7SKn8DAAAAOEZpCqBFj5x7+uGjkoiUfvFJ7XlCAAAAIEXSlAMtZ67P3dmaujn1gci5dx/MET8DAAAgdVIVQIvIpduLi7ePuxEAAABAO6lK4QAAAADSjgAaAAAAcEAADQAAADgggAYAAAAcEEADAAAADgigAQAAAAcE0AAAAICDob29veNuAwAAANA36IEGAAAAHBBAAwAAAA4IoAEAAAAHBNAAAACAAwJoAAAAwAEBNAAAAODgV467AQAAAIPI+sXi6uaOyPDwWS+f1+q4G4SuoQ40AABA11l/ecl6k3mtxJpisWD15IRHDD0gSOEAAADoOmt3zuqg11npfP6CrPrmuNuEbiGFA0DPMawJYPApNbxpjFeLoZUSe9xNQteQwgGgxxjWBHAyBKc4OauUiN3cVOPTeX3cbUJ30AOdbnTUYQA1D2suL/nG46rSyPjLvhGltNJKKyVB9xWAPmKNEW9iWqyxVkR5eX7EA4Qc6DSzfnFVvMnp6enpvCf+0rLP6A8GQDCsafdfcUk5xPq+0V5eW2ut8ZeWikUyJ5E+1i8uLy8vF41Ya7k8tWCNsSJKaa215lQ3WAig04znDzCQlJcfF39peblYLBaLy4XNs5ru50bW7iillVI7ovMTkxeOuz3AYdYvGpX31I6IiCkWi4YYupnSYoo+O2YgkcKRZjx/gAGldH5i2jKs2Vbtt197pXaMFWE3IU2s3VG6ellSXl4vL/mGDN/DrCksrcrw8LBSWnt0RA8MAug0U15+vFhcWvZrzx+cHc8fd5uALrDG963Oe2T1t6G8iUm/aESftX6xaOzmsPaOu01Ao+A2T++/oounFc+bUHkREWuNNdaI8FMeEFThSCdTXDB62rO+UVqLWAmyqLhxxSCw/vKS1ZOep5SY4oKvKMJxwBrfilaqlhoe9NMrzb0GUsgUlwubO8PDZ5Wym1aNT/RfB7Q1RpK4uJrisi8im6In81519cb4SnlcyAcEAXSaWesb3xq7ubMjw8NnlVae5rfXc8ElQmR4+KzWWtNremTB/WHtSmv95aLkCaGrrPWNb4zd2dmpDvoGZTh41hJpY41vladrJSb6sYvH+stLRo3n88osL63uyPCFbt7NW+sXl4ycFdnc2RkePqvEbiqPLJdBQQpHqllRXj4Y/rHWWmMY/ek9YzbV+PSEFmuN8U1xoUAlzyMKRn7z1ScHSfBtoJTn5T3PFJd98fKessb3C0s7cpajDmljjRFP636MnKus3TnrTWhliqtqfHpCigvdLKmplDcx7YmI1C7i1lP8igcGAXSqBaen2iOEyiN4PgZan632ryjt5bWXJw/9qILk/gWH5P4gEViUN+EpexIK3xmzqbxprYKHs7RaLnKD0TPNWTRoJygxIV7/DsspNWyttb6/edbLi3S/zBUDmANs0APoPp+IpP9PTwPA2KBck9d3h09qWSvqoAqHhO7ZarUsWTIiYopF24e/ZUd00h8nJdYv+oOQRdOD6Xj6u8SE8vK6WCyKnsxra4p+t5/WZQBzkA12DnS/zxhsje+bWgp0f56eBoI1xpjgixgePqu05o6mmdudqvWXi6tBYr+OMr9AkDOtTZA5HfysB/4ixAzAx60hi2Z1sw+zaKy/XBQvL37RKmU3N2X4QlcfNrDGl9ojcUGJCau9frrENrK+b7veRRzc8PfvTkEHg90D3e8zBgcpA0IFnGMW3Ll4kq9+DcfdntSpTZlZvVNdWrad71SVNzHhiQSdMv7SUiEkNDmR1bLqS2WHd9Kj6wYgi8baHaW1ErNj9cSEp5aLXVv1QYkJHZSYUEpb5ffP1XVf481/t79iBjAH2WAH0P0/EUnjABy9z8ejqXuVzoRmce9Ug6xyJcvW67iw8ibGi8uFTRm2xaKxm/bseB9eqB01pn2jhWQz9AYgiybB6Xh0fkJZv7hpjF809SUmuh+DJsr15t+V9jwxxpjicuH4BzBNccG3Z5VWWut+TEhKnf/s+9///nG3ITmZbPY18/ypv7FbLhvjr27+6tjlfroNtH7RV15emQ0rFbOyYra/qnPZzHE362QwxWVfslplrP9xoeJNfv3yxbFsxjx/6ldG+BKa2NJKOTOiVUZEJFMpv7BqrMMvzRSXi6ZSkUxGZTKipPx0Qzotb63N5LyLIyMZlVEqN/ZGLtv9z5Au1v/Yz+Q9WbVqLFv+uLiRyVZ3b/s/MaYiKnNiDs2kf5jB5WOpby8fIpLJ5kasbzL6q8Y35bLZHMqOdWcfmeKCn7mYywyJznm5ixcv5rJKKTWqdZ8dgOWNlSF9OadEJKN0dmijYDKdzkXuMkpltc7lxsbGslnJWMlkQ37JiVF6LJtVGWuN8TcKKysvSqVSef9EDGeD3QNtjRFvYlr6dcbgBAfgEEbn81L0fcmrPk8E6gHXKTN1Pq+MMaZYLOzsDA/LzvCFzplJpliXM338v+Jq+dsk2+E6SXKtnK0WP4FytqmUXIbeQUedl58UsX2bRWONLzrvKRGljLXidW06Hp2f1iLWivh+sX6mAuv1Zyd9csPU9UNJovQx/yqDcl5avIPCesYYYZ7TWAY7gO73KpUJDsAhnNL54ByTtkSgHjxZH7kpLUKNKHeqSmnP056XF7HWhjXfNWc6cXX1JRPimvadbDnbVEou9NH5aRUEFvvB4bDSVlJx9xZRU46yUlopY3wr3ZmKy/pFo7RWnpevi8X6cKYC15t/V6msINSUGjrgd9rOolceHOwUjkqlUjYbVtSxDZkcTXIDcHWsX/z4ub9RzuSU2EqGkZxmaUsESlViT8OY4Mrq2tbu7q6V8DFBa/znxef+RrlcCc9N2JfJqKzOvbZbes17o/Mntn7x46eFlRcvSqVdhw1E1IMTSyabe80UC5tfDO3ulsv+qv3VsTc6HnW2tFHJZsvPV76au6yVNSFZNAMg0R9mJpNR2drI+1g2m82INWWl+yZ5S+lcVlXMurVfmo3CykqptFsum7VuHRXljcKKGfqqmOdPCyul0m65kskoldM6gctTQj9kU1zwZUyZjXLWu5jV1fSwy11ODytvrFSyF5V9YdVYLpet+E+7nSLinLuVqitIChm/UBmb/vrlsWxWrDF+oVB+rc1XNuABtC2Xbbm8uhrk+pQroo4518f5dJDJ6qxSOpuVTCY79kau21fEGKmWJ4c1ftlmRFQ2lxvLZiWTyBnWVXljpZK9nMuUV6z++l8dG9owcqynvxihhvU/fmqzb7/h6WzGbjx/bkKOOuec6YSzY3tzYlE6NxY57TuTzVY2in5Fv53PVUzx+WoSN9vpYs1GRecv6+R+mPudC142Ixmd63Z0mKCkc5SVHhvJGH/DqtGLl71cJlNNq20basSS6A9Z6TGtpJIp2w3jm5W1ta3d3S9txapMtpu/5eD5ENmyakyr8OdDnFfvLy9tVH5Va9lY/tnTlRelodBdlLYrSNoo2TVW6Wwmk1FZrXNj7b+vwU7hSFsZOOcHfpuGEhIYkHVNtTxZWsynIMqKHOs4bioTexrz/MJyB6zdOasnguQTL68k7KhzzZlOun5lL04sjb99Ff4FKy8/EbTBWhVUvx9wCWfopXLwPaoe5CgrnZ/Q1hSLxSVR4/l8vvqL6KIeFKJVCWehJF1BKEbuViqvICniUHlwsHug6/MTshnJ6K4PMLlxfeDXYSghtoTvj/taJpPN6lwus1vafc3Lv6Ez1vgrK6vru13/Fpxa1YvEHjfRxzFMcWHJLw1lftWa/W7nTKVcCusCCXq5q0+yj1z0Qn7IjlVB3Bl/ufh8o1yu2IxkVVYp6XLyk/tvv65JSqtMpdKH+VhOg9FJJ9K4D74ffAVSyYgc/1eQydSPDamMtWWV7eq5IqN0LjeSsRvPn/vlCMOXjmOwif+QJUgnMxmdzVQH07p+LnUaSnLmnruV9BXEGr8iXe3F7y2VVSIVa3y/mvpUaXuOGewAOnX5CY6nA4ehhLicUy3TJ+nqXcYvVHJf97JBAu7IUGk7kzvmgDXpxB5X0UMNpYNaTpVMpbIRpGa+WFkbGh3VnaIgU1wu+hvVyCTCCGvSaes9SCJ0/e0PQF6j62B04ok0jp0L6foKrL/8s6crLw72YiaTUZlMpqt3etbaSqVctlKRioiYjUK54z2Ga0pGD54/CdLJLmazmYyY4kLRdr1IqTX+c6NyuaxSCVym4uVuJXUFMcXlojHlNSMj2dpp2hhfwuLplJXgjFx5cLBTONKWn+D6wG8PJjGyxlfexLRXq/TXP0+ZB3pQvStt8ylYa6tVN1Raysu4lYxQSitPdMOwaef6CdrTftFqrZU1fnGzsCNBSo3X9pdRP41f9+tX9qC+pOtvfwBKXsYYjPa8CZVYIo3r4HuqvgLjr6rx6QltigtFX09oWyz6mzvBVN5dWX9xobApMjw8LMEvPkhw81TYLnJMyUj2h1xrUpBOJjo/aZeLvu7qbOd+sWD1pIgEiekq9ALlOj1QjNwta3zfN1aU0pGmXo9c9ynW9DrpK8EZeeq0wQ6g0zYDsDVGudSlTnYSo8Y6R8HPwhhfVHfqHPVGD6p3Bbc9C4nVOXJl/aXC5sE5xvpFo1v/xOPOO+VcJs89z6+pjlLIQW38VeVNe1pEtPY8f9lXeU/ZDr/mak62iCjtRcj6dPvIPUgidP3tD0Beo1LD1lrr+5tnvbyI6bBowvNIm+KC0dOe9a3OT2qxEqlzIZVfgdZnC4WlZXPWy090dYpANSyyIzsiLicY58qDzk8COEu6f8Q1QHefGbHx3BWhLGg1ps97Itb4xWUTEqZb3zfay4tftGLM0mbn2zClvIlpT0QOCk1HuK1K9iIe6fRuistG5/NaOXwFg53CkaL8hPqhDa2ySimVKYcPbSQ5iVHCdY5icxvNiVW9y3HAKKP0fhWO7Nhl73ircFjzYmjs7czzj8vZXDYj5fbDpvHmnYoxEu06U6DzJmxp5eBDZirlgslczOm2n8IUf7YiF9/+q2942axEGCl2bU9P0tDdfvsxmpSyYVOXweiEz11KvSYZlVFu9RlS9XDC/pnQmhe7I29PhJR9dKayubGx2qFZMb6/sbKy8qJUGsp2/uG4pWTEegrILc068fkmm89dK52zXCI+KFU3Ua7z6bq8sTKk385V08PCk/vdq3bUPyKilBLp/DBAwiU4I+4ipbPi+0a0lCM/qzaoPdDW+Fa0UkrnnfITXPveIo+2xBraSHwSI6W0d0EpT6uoN4tJcx3NUV5eF4tF0ZN5bU3R3xwOnVLJfcCo/ls47klUqpQ3kfeXl/38RFivmPO8U3FGoh1nCnTdhPLyF1wGAZQaPqt0NcslPzEe1qUR4yMrL+9J9yd4q9N0Lgr/WTo1KX3DpuI2GO3e0RWd8QtGT2tjxJuYUCH1GfY7riTyVxB3aCimJLdQzcfyal9b2PnRLSVD67PBkioofJMPH/uL3n1YG2cwVucnJRhn6P58k64DmBE76esnyo1+7jLFhYIdPqvOBhVmqqdINdy5x911aMWtxzrWRdxJ5NO7+9RpgxpAxytA5vrFu422xBjaiFNHyTGDqm5ONdWDc3kY99Ec5www1004fwvR5zE62IJT0ltAeRN5v1j0beh4o9u8UzFGol1nCnQ+IzfkPkW4yCktB1cIERkOSUFxbU/yaeiu56L9uzyltdaq67+Cnsx/2fhDiLBya4worVSXz11KDW8WFjZFhpUJPm1wI9py4YNQxiz7Eux+1bnmaOuZDrWOcPfpcK7YLCzY4WGR2vEa9qm7IOxLsMHdmogMnz2rtWdDkjJiPAUUPc26daU/az3d3STG+nuG8HNX5AelmqK96pudz106Pz1dfVzA+sWFws7wsOzsDF8YD2nSxKRfNKLPBieZsADXvT8i2RKcrqd3h2fVBjWFI14BMtehCteydPWjS9tfqpyX7XycxJjEyPUx59RN1ug8mlNXqTAbNv9drE24fguuw47Rv7Jg6iwtQ5Xq0/SZrFaZypeS0R2OpB7mJ0SdKdB1ExXzfENyOpsJIpnQtlRsuVwum9WVlVKptLFSzozqbKdDw7U95ec/e1o4KBJh/eJGpstz1Lmei8zzpyb7dt7bn9FiJaTYouOvoAclJlzPXTGmkIgok82NjY29tvuiXBmqbGz4QXbCbrnSenqgjNI6qyQoamCN8Tdq+QyZXLsfZryZDqPvIqXHxsbGctlsRn21Uvb3P0Mle5yTKZY3VobGpr9+eWwkW60T1jmfwaGg2D7HUleVcln0G294yVX6s37x46crq1tbu7tDWR1eB6w+YzB8eiDn03Umow6OvFx2ZORXxdqOH9ka32bfyGUjV+0IvgJl160a09nQrJU4F3EX0XeR8+SUA9sDLSIixmwqb1qrYJBAq+Vid4cqXB+JcH0+IMZDkLEqz1tTWFqt9tRrL8oYfGJcR3NidNK7bsL1W3Addjxql4lWIQkojv0B1vg2eCoxcn6CKS77st+DprWKUMzfKQVCaTFFX6I+Qlud6ERkf+w9mIOlXb+4Nb44fuSz43kpLvv5CU+JtZvW5rv7gFOMc5FUB9S1jjCjhfMPLfkSE67nrqSfPQp+bgdbCykVI3W7PyK3oSGJcXpvbJG1nZ7MdBIvC0Xrs74xorVS2vO054Ufp1rXDmgb1FkJ+wPHUlfNY7Btxhlic38osDquEnoOqvsKvGCQJHI6WXOVidAAobqLog24OfdYJz9jUcTLTZtBCdV2UGJQe6CrHPP3XW/mXB+JcO2xjvMQpOP9d2b/QaWxXDYrCdx/u8pkdS6nsxmRirHqYr7zzW6MTnrXTbh+C8YYa8tGVNSa465dJpWMyuW86JMjOPYHVLt7VdBXEaG/V4K+N7vfUbT1/351JKTTujZ5gYq0iRgVf2tPyDX09LX41E2FSzMZpZQthzzda80Lqy6+8Ua2/PHH5Wwuk8D8Dk69Jkt+6UvRmbJvM9nIQ0luvwL3XiV3rrNmJPzskTQ8Z5nJhFXxrVVefvGitLsb5RCN0al/tIlFuti5F+8BZRG7sbKyUdqtZCLW7K6bm0aCU0VIHWvXCd7dx2DdHlJ0vehHH1dp/grWt3d3K5kI33LSw9SuPdaxLuIOTHHZtxmVVZloVzSH6YcGO4B2fcDWGl+yb+joQxWOoy2upz9r/IzOXxx1mMTIvfJ8fVZJNvdGrvMcb9bahGfXchzNiTOTotucbdb4FZ2/HPlbcB12dP3KKhsfF59Wx2Mlo7K5kPk1nfMl4mT1uM0U6Dp5gettnsPgfqx6DrVYLZPNZcvPn2/Y/y+T7doZ3xQXiv5uuWIzOpfNZnNh56La3DRWKmLMfrZBSMkI119BD6p8uP4Q4k0hEZ1riohrfoJ7cYNeTCwSXYwsFPP8aXlkMq8z1jz3CysrL0q7r+W6mzjUmO4VfvS53py7Rp+uF/3yxspQ7ute1jx/Whmb/vpI+emGtF0+XiKQa0zvuoucu2ASng5Z6ayUN54/9cuvRZxJL/LklIMdQDsUIIvVESWmuLxUWFlf390dymQyoRGHw+kvZtk7cY3pXU8HSWd/uk4eGaOT3vWk7HpGdi1AZs1GRucvRu4yyWRrp0uxxi+srLwInVrcad6pOBO81e56yhWRCDMF1uooiYgoPVJ5Xix3rH7lOnV29IuQKS74mYu5zJDonJe7ePFiLquUUqNad/wMan+erUhp6IGIAWWcjqWGvMZI2i6vZAAAIABJREFU4xKuvwLXzoUYCcqufYfOnegx+g4jhzIiomTXN5LTav9uMuxM5Nyp776Lkrb/w6xkJKuy2c4/TCW7G5Wsl6vdbI91ip4l1j2G6/1/xZazOu9djHpz7j6M7HjPE+spoKeFlRcvtre/zObeCOm8CDaR6DC161eQfLnhjMrq3FhW/OKSXx4Ki9Qc+ncGPYA2/nLxubGVjKhMNiPte1lidUS5V6mMHN3GLXRaHUZcX9/aHRrKZDo+OiUSY4ApchHigxY5XrQijubsd9SpnDc2Oqoid9K7npTde2QjDzvGv02S6E/sHYS3ytNKOhwR1vhlm8koncu5ZfXEeILNKbcqRt3oiBchpce0kkqmbDeqQ9Hb219WMpVsx7uA+kGAiqhsLiQOEJeA0hQXnm98WVGZakgf3rFk/eWfbdR2oDW+zWitQ74yh19BrM4F1+hT4typOg4lufcduoYyTvkJMTr1j7KLpJKRDlfAWFx/mMb4ZWPK4deB/Q0432M43P8fmnc6k1G2Uu7823cfRna753EdV3E+quMOU1eHhTOS0SFjntG/gtgXcXfWWqlk1GsVs7q6+qK026Ez2qF/Z7ADaLefdyaTzY3lcrWnUyN0RCnZNVbpakFynWuZZFknKH6ustVQKawr2bk94j6M6H46cMv+jDngFWE0p6GjbmV1bWt3d9dKeBKee06w8xhf5KMu3m1bcblo9rMNlYSFJtE79StSLm/sT4lQKpcrlUwmm41wtbMlI9rTWdUh27iOa26V6z2P60XI9Un8GIMA0QPKQ9ml29vblYzSus0pw/ofF+Ti12sPJmWk7Befm0xYTB/9VxDvZt49Qdk51dIxeovRd+h0FLnmJ4jj0JAkv4vqQyUl4dl6rj9MlclmROxGsHuipLe532NIJpvzvCj3/7EObOeMO/cBTNengBxLgTmPeboOC1dsOaPzb0To1I9/EXdhigtL/va2tRVR2WxubOziRS1+sWjbhcXR+3cGuwqH+5PjTROXhDxx6lqlUufz4vvFZasiPmbqXFHY+TFn52eW9/8uWhFi18fGnSaFjjFLiLg/Iywi2pvQ+eDjmOBR8K5MRFKt5K8viNJa5ZWKVB1c5/Nqv67E8LDsDF8Ir59QLR2ivLxeXvJN62IUSnle3vNMcdkXL+8pa3y/sLTTqahzrTK/Vrboq3zkieYda6M6l6Z2LCwa80n8oM6KkmUb9hy7yzzVjgd28BOr+2MvP6GKC8U2X/L+Ui6/Avca9nEnR3CoCOQ8HY9r0SRjlDcRzFQU5SjS+qxva2UjopxFm07vUeuHJLiLXOshRP9h1lft8ILLUuSqGm4zFjVM6qS113G/xpicoaEmffhcMK4VhBqCkAgVsdyOalNc9kVkU7TOe9UAxxhfVKfS19GvILU/qD+dahVS5CrGRdytJr3OT08fek+rQrtj1WHum8HugXbta3S903KvUplRWZ3LZcUvFv1yJSwXJ95EplGHEa2VTMY1ZzoY8g4+S6Tsz8g93HFHc9yS8Pab7pATvP9IRC3XNNKT8hGOunj5A65P7Lk+omH8QiX3dS8bpIiMDJW2M7m2vT5HeoItSm5V8IGdO6LcHkV17dhzHQSQOE+87X8EL5uRjG77dG+rzl0luwUT3iS37s/9HO5MeEUKsWZDdP6NXPQEZfeKQI6n95h9h6r6t6GHhmt+QozTe9K7yLUeQvQfZouqHds2k8lmOx5JwUNGpVKpbEUFZRTCz+2uo0OR552OlXEX4yFFx6eAXI7quKNJTleQIyQ9RrqId2VcpS6SObS0rWRy3sUoz84NdgDtPD+CczkVt8fFAtZWKhmVyZjVldXOv23XFBFxGUY0B3mc5Uolk82qaBWw6o/FSkaHjlFG/XnHG82JUwoqOCu/eFHa/jKTUaGXuxiPREQvQFb0d61ksrlczrt4MVr+gCkuF/2NalpjhCf2nB/RcExQTvgJNmuKHxf9DatyuZwOLUlRW7/zmKPTRc69bJ+4jsxG/whKdgt+83MuURJ2nSoJuj4U6Bp9VjfikmoZ/YcWJPeLqGzOobPA9Yfvmp8Q5/S+H1CWK5lMVmVDemSd7zwdQyWngmUxSkYoVSltfzWYCm3DL6ysvnjxorQ7FGUymKiPiCSdced6zxMnCHEqBeaeGup6BUkw6VFE3BOHnC8HQWi0vr07lMmojrd4g5rCYf2iUVor7TQA5D5xSdNQQsggnCkuFDaDsTellDc+rjoP28WYyDT6MKL2JnQw/bK1tm5O2Qv5TnXeXcf4rDESbcDrYIzPyx+kM4SN5sSY38GYTTU+PaGDiadNcaGgOs47Xf0cEYZNXSvbt53Rt2NTtKf9otVaK2v84mZhR4J2ee0PE52fmPZqX0HYqKDDANYBa/zq9CtRUiCif2vWLxbEm8wr61fnIIhSyd91zLE68Ur0LB1jJEh3yYtYayNNJOE2MuvwEXR+3CwXl8WrZdBYUyyEfWvWLxasnhSR4LhVIdM7OM9a4jxyHXNSpEindyXWL/p2p/obU1ppUVYizG/tMslUfdpchPyEOKd3Tw9bVUuvWtrcEZHhsxfy+TbfnesMQU4ZdMEGnKbYaE6SDJv3xvirjVOh+SqvzVLR122PVtdJndyuIO4pH43nxpB8BokThNTW71K4IpirRQWn6wh/53YFcT2dxszFqr0Ky+hzvhx4ExNBaGSM7y8tFdonMQ5sAG03V42INmZ1c2d4+Kyq/p46cz19WN832suLX7RizNKmDF+oZV62pPPT05EyjGvLe54YY0xxubBT/RRh1yNjrZhiUUWfyicI5pVSRnzZ3BHp6rFYPcPq8NNrvGjSPTvWeabA6KeDNh9BbGjA7XLPEFxUPC0iWnuev+yrvKdsq9Os9ZeXVndEhi9MTtQy3sRa2zFjzDVBWdyjsejfWjWHXonK5y8sF431wqdrO/qdcIeDtTGJMMi+s2FJhBI3uzTiR9D5CWWKxeJCYUdERIbPjk+GhCbW7pzVE0GbdX7SLncKSsQxh3t/I05TnLqcW6y/vGS96r9aa0R1OjHGSO4X9zhADk3w1vlQjXN6jx5QNh2oSmmljPGthByoTqGS621SvF9BvnoRUEptGpvXZ9tmr4r7IyIxriBO0afzudE5CHFbvwQ/HqPG81qC60NweejwB43J+ip8ztX62ySlOqehu38Frk8xxZjRubpk6CMug5rCofTYSMb4G1aNXrzs5fbLa7VLMouXgOtepdLtGecYKSKuw4hijf+8+LSwur371az3xtuXvZBytkmmQ8UY44vxmLbrTIEH8xhFyIF2+giu9RaqmlMsCiZzMadb/Em14sPl18pPn9uRXKZc/LhYiJoxtmEq2Te0kggp5c51nV0G3/cPsAjJJHXrdxpzTHoYV2Jllzp9hIyqHnPV6rqh35nzLK1uOdxxpjiNfG6JV3jEKbm/+hcu1cddKw5Zs1FRnpdzyQBs8du/rIdafXcxD1Rr/OdG5XLZRGYhcf8VHCrXMyZmY1d1+uLcHhFxvYLEmV7H5dzoOm+Xe0195xKTrsn6MSZzcL2IOz2/4TyXcPRHXAa1B1qCbjRtTbFYXBI1ns/nq30JLbXuO7Qh/dbOQwnOY5RNVUHCe9+sNaKrY8udhxGtKRYLmzvDw2e1Nzkdub/adYwv2JRDR1RTX2Dbj1wtYWF9ozytlMpHfUzbteOnWjtlwVfj0fr1a19aMOzROZMmxjPIystfcEux0PpsobC0bM56+Yl8lN4D55H05o6i8F4c54frXVjji+fQkeY6jKu9C0p5WkUfxo3TC+LWF+jIPVHHsbCJYy+UuJxbYhYecTxKXQcYXSsO1RcriDS63/Jb84yxw60PjhglJly7Sx076V1/BdaKOhgNU15eiV8UL6xvv2571l82bYdWrAkKSWnP0zo0467WJLdcJudzY+Qx25jrdx9Nch2zdR6mdr4c7GfFRN1LTudSh0GMAQ6gRaQaRXvG94vLfkjtuFihjNtQguuBFSOUiX5StmZzR4aHlVLR0zhFJPKxWAtwRem85ymloqVDRb5o6fy0FrFWxN+/6TmrtFW67RhlrUnGKu15nspHSlWsXSasKRYXfHXBCxmvNP6q1ZN5ba0xpmgLOzudR4qj3zMEGusoRUqxEJGQ3Pb69cc6/blFY033GJ1+lWetv7BQkOHhsxJyXahff5yLkMMwblPZuyhZJY53nqa4bHTei/wR3Lkm6jjmcLucu6zxrWil1BHuGbQ+WzgIJFpxPUqTLpMXI0288VuLEFA6FkJ1TexxHqx37X9pqEmngtQVlyxIEbtj26WHxXq+wjX6dD43Oh4VMR5ZcS0x6Zqs79xZ4FjP0T1rpXqUiojSnhd2GXF4xGVQUzgC1tpKpVy2UpGKiBiHafMizYrp9AyyiHP+g/sDuQ4pE0rvl0ww5SCDIMj5aJVvYPzl6kBM5NnLW9VoG6qoTE6FTGDmNmVGxqH+w+Emlba/rGQyumOTRERc5jFynVXkaFOLd07PqR5g1ryoZC9GvUw7HqUi0vgkeMe6PyLiMnNhJrv/5YrIULlaAWu30vFB/OQKp8Rbv7iPzCqdFeM/f+47TNvmxq2SoOuwrNO5q2EGn+3tSiUjSjpkD8UtPOJ2lCZeJs8x/0FEGr81lZGKdMxmcK6U5zxFaNSjwvhFk9HZjCidGxuJ+iuIMWNRcwvbHxXVKUiywfwjfttpNZqbFDWXyRQXfBlTZqOc9S5mdUZFOuqcpvFzXf/+n9is52mtMpEqArmW63VOmXA8Sl2zVkzxZyty8e2/+oaXzUrn3KpDk1NKpmOlwkENoE1xYanwYn17e9uUy5WKVJTSWZ0d61yuxTWJ7aBUUyZSKah4BcWcQhnHk3Jjyu5YNiuty0erbPUSKMbtWK+Uy0q/4UWe4831otVY10l1rusUt2xc1HmMTHFhyS99KTpT9m3k2l3JTS1uzYvV1RelUqlc+aKSqZ0RwjgfpSKu0ZjrPYY0JDaOZbOipFOoESM0cSsN7r7+GBOSOdWMd32+IlbpKJebeZdzVyaTzepcLrNb2n0tqFlm/JWV1fW20ZLSr5WfP/cr+z8ya4pPV1+LNCNx5OR+99RMt4JiMdLEXb8110p5saYIjXRU2Preq0z0X4HU/iC8Jl1w0Q8CPMlUv98OAXS85yui16Ns6K8xK2trW7u7QzasRn70oyLG+lv0an351YqElu13fxbL5TbJuZ6ja6FVW/oy+0YuiNN07rUOOc2uTw4MbAqHGhbZkR2R6uRHkcZZnZPY3MfgHAuKOSccuz853vDX7UbTTXHJ6MkJLSKR06EO1StQSlkloWN8TlkxTnWdYpaNizyPkc5PT1d3ujL+0mohyCpRXvusEon1GHjEtPJq1RdrjTXGFIvLO9XR0LACAa4j6dETb+LOXNggtF5kjPoJTkl1cX5lccbrxVoR7WnrrxaWbMdEIOf6krHyE6IPy8Y4dxmz2VhiotjhVxCn8IjTLgpKLTilZiZcrEDcvzX3Snlxpgh1r28QlVNNuuB0V/09BkULh4dlR85GneIxaqMaMu7aj/HXaul6Xr4uMdSYzueK4CCqntl1ELy0WTQop+S4fhERGzw1EP1P3Mr1Su3XE/HRFucUkRhZMX7RqP3Vt3lmIMbcwIMaQOvq0xO1X1OxWgK0cyKocxKbSPQn5Kzxfb+ah6O09kKqCdU+iHNSoPNJOQrtjVvf901eRT/WdX5CWb+4aYxfNJvB83piN5XndX6Qzel5AtdCobEmDq3fpdUScEEGdssNaOWJdjijORflcY3elNLK07WV2tDytO7Zt9Gv6/HuMVw0FjgzvlVe6CTSzkl11tQy6nS0p79qfxb5aVrXmvHOtU7dS0dFDIj3n+61Oj+pxUrUc5fr41BK5ye0Q0Kswy6y/nLRaC8vSmq1IIfPXgh5PMG1wHzsp3Wjf2vOlfKa7wFCON0mbRYWgnvnkEqR9e13rEkn+ydgr/a8q7Ht9k+85yuidxa0rqXrtS2JFojeJWRM0V+tPftT6yUMrcEvcugRjtCy/a5P0zqWyXOv5+hcaFXE+ksLheHhYdkRdcFrU6y3zYNVyrNtEqeH9vb2wrc9KMIr4FpTLBas1O5sIsywcbBuY421uk2dWlNcKMiFyeqPxxrfN1Z3iuZbxQGRDpPlouQ9u2T0tGeXIz136MYaY4wxdjNq7dKDv7TWWgk9de5X2Yy0zvrdVLt4a7NgdIdvrul+WqTjUeG6S5u7EKI9ZCYSHENWVNsLV/Xqtn8uTur5suq9XshTt/V/4C8vWW9SmyWjp/M6+BYi/nKCe4x2P5y6uWkijSI1HQ/BvY94E50b09jg4Avv9OR+waqzSkTEbm7K2YjFWepW0flcEUvwwcelEHyQKF9B0ENmfV+UsptWd7zKVU9BtRmRwn/F1je+NfUXofB7pPin3yii76K6m6j9gyHCHg2C4MhfauPJqvnIbf8pHL61xr+0Jqxg9v6HDO4BTMTvwIYfFdXbquoIYHBcRBoNq9+Kw6PuLmz1mrYZZYCuuosk+I/qeK6olvlQ2vO02v/gnXfpoXNR0CXU4aa+1g1kIk2FJrXwQ0W+cjt95LqP0Ph3neayqYvLIhyl0lxwPfrpt7qrghNTu4f76+v6d748DWwPdGvhP7/mZ5yjDNlFGW0xZvPs+PT+d6C8vNZ+h0ecrV9cVeP7nZxKiV9cNmFxgLh3RLkei9bW9YBGKmHRVIkv7LrrePPqVtepugnn6lROu9R1trCDwYnqyET7Necn9lMyrCn6hZ2dYffwLdxB1ZFlX+mwqiPi1onesoe47dJts27adN8mXuDM+AXxpidqK8t7pri0VIwUZTTNshEpNLS2enm0VnSnn7/z/AumOjta1PwE58Im7iPLcTqWHDjtouq1wviroieVRKnykXixguqncCr45Tb47lqwzDVrJegj1XUDaCHrb/zjjjXp4muaQTJsYYdBAKdauvXrd5k7xm0qtBqH0TDn0SrXSZcaaq1oHVqHyi+uSlB715pitYJKp3S16nxiIsNnz2rt6bxq9z245p0O6kOEcbmVkVeqUtr+avDUy4Zf+P/bO3/nNpIk3ydeXETJStHpsYp0mjqjSUe0WhzjZPE48yIunsU/QWOOnPXWPG8dyVx5z6V1azyJAYchYzvaQcAhyzgKDlUw9kCDW3AGcvSM6gYaJNBVWUCDAJQfYzc4AvoXuqqzszK/387V9fV1f9iaIRAwo5VBRGLQHeDsFhDbIDz5vIhkLPSFqtU7t3ui9R2S+yatTfx1vz8cjQRGsk4MwW6f2rxP0nh/3LgjemogX85vNaHb3xAvqe5eTvs1fNt/HZus+1A1YLx59fnSRK9fJjISptftapfsgnVzkXF8cLAr9OWlJjame2HMaCRQCH3VuarpfC/bupXGWGIUS0cTXoAFBsmbZlbPEMIw07V3kX/vlFbZ1MAEgfL5DEmImSfuN9CMVl3VVarT6Vxf393d3dwMfjqIo7heEsgYI+LkyLtxh9oATRYese2919f9/hBARElcr2hkv0NrRaXj29tk+r1RFEdCq6wVv7Y3s1Plo2mxAgAwqv23y8719fX13beWQIfjEpCbDskmUwT9hNboUTOccKuOTJ9Oz7/VLxDnIYW1lsa7wvS8NHXI3jFUKzR69yr1lMmmS0StlUI+BQHAKqhk9Q3Ng16ndXD2768OdqNifM69i6hNhBxAV7GhzFEUCQE6P89dT0X/UGnm5Gv03OkgLA4A+qRMvRcD7nVq835vFEWDbudZ/EqihzRVtbN+ZNu1HVMUWZ0qRDvFyy0MACaiPLYH2UuscHJsiK2+86EyMVSDkQBXXGKb2e/u7kajkRDx/v5BTej2sK376stw2Kpp6w59MxxLTCSRACHnRmNNC5zNGZju57r/QBvorh7IJD16dXR0EMdieD2KXjkENcdvtl/uhq0iIq7/AjUgpgqPkAXU6NFe5a7wNHY1Kv982bn6+nU4bGHNNCEiMbi8zPrXw9Fh+S6uVTZEZ6hEESswWgmZHnkrGwIpFCg/T0oWUN8B/PUThNOH0gOPgQzU6S4AkmIPXUvXNyVkdP75IuvcDZ9FyavXr5JYeoxlo9p/65UHYLQyIpbS/dOQTtlfqOTBt3y0VgDKJ3gxft0pLYSh0hBLHEs51V1/IaL4II7tMI4jRMT9uept217CQa1PoMnI+6+2VPsVahagx0i5lymVeFgPjplUiybpaQLGU+gjpG8SwMcmvrJ9SvM+TeM9pBGHbH9jkKad4ltVUkpS7JlJjzAi7nj7hYDPJaWWrBTaHRSC1usnO3QujhN+ZZke63behqRU+DA6z9zmAlMr3TXNErMGpjEeY8Z/oMnkBKVW+YW1vnRv2m4/OTkp2qa1UhcXGbjse4C2jEtsXSUXAwBZYoIsPEJY+ZXp2VlioKjjyNvZLewdOqt1H1bpzP349Eqxve66Unk5Dyn3lNYgZbXqoAa6wo+9EXwr9OgqH76UTbR75EYS4nRHx7fizp4C7OzsgB3xiBIluFxLH1XFzPOOCbBCCysNHbeVo6fz3wNjFNc3SForUD5hLwgqHAi3WdvsFY6T7hOYNGI57rztzkBT6xOo+oL+qy1VPwhTvOBff/0nPN9dmtApytIWRate5+rm63A4NDByrElRxf8JNvHF9mnpW6N7INOXse/La4DXjNEKopfS2/6GmtvzTyGgtJmqkRiNenbB6Lpz09rfn5NKKFbFx0qnKITRquNIjJFLVkgpnHJRud8qxpYQAoUQc1R2wzLEpF8ZZRyJXrebdTrX19fXX4bPj1+nDkck/9wnyueDy0vVej4emOpzZvZf1adMiANN2DvISkD/4w8xb5aY/VWvLM7IDIRMXx75ixCPTab6d9+i+KWjJINaDABAXhqijn3yalt54Cjjg4PYUaxGetxQV4orO+l1Or3+cDRbr//RKVDrDYzWA9vrjUIIdK1PUDPW/qAsjQmM0dZjp9//+o8/5j4xS+jTHVVA3bfizpj+1//5A/549uwnlCjjOJJR5Hx8+C/dkKzQLGELgFRTJ+rqE8pKWNTvf/3Hs92lCq7r7uVg9zSVwuiuyjqd6/7weV3RoFHti97oJymh1/7bZWfybHvMdmegqbrO/vqCU+leKNO9TmNVSr9CgNApSaNt4mst01Mo1aZcfZMBukI0Jb6qwo6HSgEtw/2gRQBRImqtDNTqNJNze9OJKDk3hWAP+bHs3dzcZKWJsHAJhx1nYoyahSKlcLS6wuOzE6nz81zJE2nyXN3e13wlKENMXscIETjzzX3K9Oy0MjB39hx9rvPmCve9bTuQlFJZO3f1ilKzONNSVm4lPmrjDl2aiq7nSL0rAlfbfKE9bhALqdXJZO3KTdqexsPTFE0xA8PO3vH89CFNynpaXibL/ORlaBlrKv6adJWvUKc7soB6uUyNSYowv6c8TEuXuHQz/cy3l4iGewGQ2lZOX32qhEX1ufSxpuRxKnWe3d7Dzt4xOiZTKfeUKe9Uj8eCMfd7yYlEnV/h8dkJ5PPn0u3OQFNrZfxLIeele1EmXn6gdmfOfgUsLQIPDg5i776OIn04EhBhFOG8XOAMH6NvdT5GxoAQU5ZwUbR7NL84s5qblIXttDCm/h0/wISZkOEOT/yAf26PvO5RyfgKQIxw3k82OZBKF4gzMUbNQpFSOGXyGGHY6XT6d604/bdXR3XuwiEZ4iBzRArUsvjKwHT+AGFLQ5NdRUUyWkFd1oSaxaEONP/07cRhWMhYJsmRr3sZdWmIeldQV9vIkB830wMfAVz5T4RhbxQl8diUc/4tYVQ77wmUEQowqn2R3Xwdtp7NaHAvj6V7YeKzf0vsS1js259cSd+KkZi/+XIvk9bS0ch5RzxACJ/lv5DpzmsdwxrNtsRPRo/TzmI06Lsy3OOm72INet7qXLGXgKWb6X3VbDy0RQTAu60cQk7BaNXNu6o3GIxqk9yFtsCryOQXvej1f7w+2hWme9mrX3XWWg209kyfA1AasbY7gKbPmASvV5I4wMqgNuKMBgOQL196WG3rif7GYGRACBC1vfvlvf58cNk1u7EY5J/zzH083r1K1pd7MDIYJwf7++jZiENqESh2RKtaoa4U03unfBlfIiHjKIpizxYQSjQ5nlyMvh7uvj5xVTJY/N8MjVYDI4rmVW+JCSr0znoCdkE8WmiuECjromf7Gd83WwAIcCP3jg4f2wX3776NhJA43y5Y5+1c68GNht0oEkIIRDQDBVDnMExvwqOt/FKhPm4CBr5/KKC7l4PodRojgFGfFb7+j9dHQs+fusLkZagiSwGtpf4sNN15iCxRK+5mI1zvSI1VxQCElIYCsa084BQIVTHF40aMBtej6EgiCIyES1wBRSQATM+Wb/jI43iriGx5CYfWmJycga+uM70jbVrkuHbJdDVQG3H8TYlkciLtgpQxpiLL65Jtl3Ivyy7aei9JT+otCAEovUqzFYKNu0FzhpFKvZsXsWqFulJM/sm8mSOiDKa+XYy4kj75YhMuBwhGWVveotkNJaABWPa+iPK6BIy6KJw7VG6K0iFEPxlof3TeVoWXhW2EdEBtCqQ27tD6SqmupdQmvKCVX7fv1oPPaw2kxw194EuZAmit8vOsNFSav5weIGX9cG918sPjU6Bo5NNbS/0Jnu4IAuqUijtj2z3J59FsVQypNLQsPzs8PvXysSqhnYJ/VUwgDwpn3ZcUk7IE0RhMTudHgVsbQAe1OVOnA3rATfPAC4Dcdo0SdK7A204wSLbdbY40gWBFHuTLTarxtU5SgDJJ0hN3hZY9KnKoQe2U96VafYspovclIkWTt9m52dkBKCOOJRx45UgwSdIk0XlbQelNk13cO8vQiQOtvOlKh8elnsNkL7fGpEv5ZR8jE6lyI6VEo1V+m92DfeFI5gokTF+iWg+5sBruMYhowKXLQqoJJgbcZaW+Ue0LJU/PztBolV/kUHskHOCIAAAYFElEQVQTGXWR3U6cnIzKtaztNyB7zRAGftWSM/EIBayZBQBqfbuXnDkPKExehlqGTlftIAzksOmOKrI0+drY4WiOzzOiydtt8HGimt60r5aL5YHkhce+/FtEqD5W1FMI0KGyhvAApMfNYpe05tNbW8IRVu1KtMygtoE3L3RKXoymr+T6yrZXF/ftaosP1DXBijjA3d23KH7pFMwl1Pga9flylLx+GU9Kmb0URWkrxfT6AV+VjKnq26zTub67uxsJlC7/hXL7MEIRoahT4bDN8nEUCXw2Gqie6hQuO85qSApaZdOC63eitsya7B/RvdTR6zQRorxU9UV+JKGS6kDwq7YfnwRh7FtN+pcSMZKx1aRPX8ZCzKu09r9Ei9Vwl7vzssCg1ARTarHCVn6Nvm4dvBbdz4MojgQMXAq+Af0b/gP/0Vju9++MEHNlHchS1kHyMtQydPriPmEgh013/iJLZIcjEck4xpHKL9TguVt/ozxlWgtNo1UxEFSq6n8K1KqYsTYLwvORUb3MS5ulwUu6tRlosHn7Q8REom+bM9UOl/r+3bDQaSVdKiV6L0bLpHgdrV/JNTrPs9v7nZ09aZvx3QTkJgMWAUjiAEBJ/BRt9QiYpoftXBunLEjFpxoRjTZ+2UxSxtc/g14IrQCgTJMEEf1SMgFCqojSOvTaLdAM3t0L5QSr7eIAaAMNcad6Es7kTPNas+TVrZma9DXf8L9EduxK+lIPFfJVpefe6GBykqp2W6UnnhkAP2ntkLmauOBGlrKmysuU3yKlb8mL+/4DOWy68xdZMkYbI5M0LRa083ON0lkPY+3ptVK5XzKaKh3WaFVMyYPVKpfVtvcplFJgYKqrBvOrYiwP62hc2iwNXtJtDqDhUYGvxxRImg7CAm6Cwg4lmjQqzyA5TdGoIo70WozyVrOiyrYXfhyl5lrevi/c7mtXUALeSUhjAwJrfL0qK+gy9ZWA28ad6I4C/B8qMj2TAMYAqPEK3J5Tsmzxmmx0leCSo0NvfcnyAHwHWrmGKNHkClPPGIx0icYmSgCwg9oYv3FJfJPEJD1s5hJRa7jDLTCIN57Wt3h8diJt7KPz8wznF/YErfxaMDlJlY136z/nXVYeOFdPvl+tH6iblMZbLRQwXdD0H8dF4p7+GgCPSjIcEwXpiRk23U125bIGC3M4shuvysDVT3bUFprmvGzGUN9sCaZRC/1k5d5cJ97gJd3yANq/wLfoMgFb8lZMBx5dJNSAuzmhU3q61G7V9xLJ9OwsLV7pCw1ie7fX6l5Tc5Oh7yQ0bdeGOsbsTzC1mxPMz/N5kU+YLxQpOlRwmCQ0m8DmarLHUKPDMo9jBxo4Jzb/gSbTs7Mi2EGtLq6ycgaXtdLglEuERfk8FEPH6vcu/U1yqmF6mZeosg+vGm775lyK3ypzb1tvYc+ZqyPeeP6JosohoTZ5fu51SPbpbg8mSRNUrudu3s5u74vks5Q4v3oyYK42Wimtjbm38+7O/T0cHicSvTsCl41R7QstT0+S4pVpZ2fPnWAlh2KUuzRsuiMJqGORT87ztoJ7cPfqTn/bCrs7vXhJLTQBguvUpRvygh7VKdDYR2WYka2bBi/plgfQAJ5ramQ/CGJbd6UFxDpi+q3ZEaPJ8feIQY+/o++isu01KYfx9Ed8JyGNDVrGt2rADoExZF3nOzXgLj9FiA5RK5WfKzy0z7Z6oRXq9oOhRofjD7oFVgIG2qzOepckRcgl8jdRgoCxT+xgg8ZeI4uNB1hgEK8qNfdGXfmdLjRyiyzJRO4YLFtdL27vAWBn77C+Z8l3rg6rH2gOozVUCkL2jtMEVJ4rrK368A/FAgZy2HQXYA1Gcjh6/GV3lcskWeDTrUtW7SAt3QBttSrXKCVK2il4S4HRmdRKnSbo3QDtfUm3tokQAKwJQSk4X29XS/WDoAp6P+xv+HI3HI6Ey0vFGCPi5MhP/rbaouTfruR/iWZ+20fZ3hOUBxEMet1LNWiJSMrIxzQbSB17Rn3O4OjfyxlewEDlXS3mKuxWDdgBWoOieWduhxxVpn7WPyHM720KEDotfTh63W7WGzx368carUcQyThCXz8Le2gE9+8mjVHoA82o9t/G49ZoZYSUcu4QCNSafYSzA4809oHUwVY4HPWHzyNQny86V1+HrV05984IbYKs4pgojMp7IxCAKKX/jbeYYq577iKLHHcvp1tdv+2/jk3WfSylHDBXYxRH0aiXX6rB80jiKPy3WA62gb5yCkexxFFPmajeKtxXYz7siUme7gCoAuoPd+VyOKJQmYuEAKNrTLkrVOZeQESsN2oBAIShNigjIezj/8BxI/l3uw56WUe3noHuXmadu7vWSCC6Peep3bf+TMkA9ODgZRx5BRVjZYJ+/xvGNeZ42x1AQ6WTPRIgpJw3Nqh+ENS2bp2fd3vfRihknMRHR0d+3az+DcIAAGbY642Vwv8pIs/ptdr5Hrlt8JqEOP2RpxtrcTK5LCKSsdAXqrYXH2BqirUtwHN+CaJMPTXgDnuoQGFcshtBL79Qg5aYO1FR3csm36OpXlCjQ3+oA436ThX8E1ChjX2SAxHVzaucWL7+E1rPn0fLPlN48Nzt94cGEKMa35WSiiWnn9kh8ahoIks2Oiw/IUaDTItXsjUrRgyaq4XNFYDKczX4xx+iVnmghPZm64/R1xrGU1drhFEkhNvC0zsUC3tiFnvxnO6KHbVz1Suu0Fwb3rpdOdsCJ9HYsO4djDoXjbdOt+Mhmx2KyOvNFuXBrtCqZ3D/6FUSj1WN6oVByFJg3hSmZpF1NHO93ZUQVDu2O4D2TyFQNddmZmUIoY+fwo6IxjGb0SrrdK5r1LWo6dLiRBqzwQvGc/oLmG6oGd/Zh1c7tmk+1cSAe5GHCpjRYDQSLTO4uTFz7iKqe9kYkvs30KPD5pT7qO9UC/0EFEhjH0JW23xf/scTy+7ucyjyvUtWKgx77hISRWEQVU2tE+FF1YnwAHRviI9WMsPm6uK7KOM4Eq1vuqOcSYbmpneEYadXBBaivNMc2XTK6laoBOd4X+7prtgRjnoaZCxxpAuJun6/PxiIMC/txwfiHY2F5Xeocy+Qlm6Iq1VQ3p/Q63Y7erSbpElSk+HWKtdCymiRZfA6Kjek++1uDMFLeLtroEm9SlTNNVJbd5jCTom7Qfjhp71LLZuzwVsIAwZQ7hl9lSmcJypELiCeZRawfEid7CRfqLmy9nM+b3SutJk0HiFKTJLTuiq8MPcyavuXv3RUcSINK/dNU3fK1J9gYfzHvq8xykKH4j2xkDdu60rzPL8APE7T1K0mGCBhSTskcgvKw+pVUDnU9liHXtKJqkMOdT3HDU7vMj017Yu2GdcAG51nNS0oRrVzLZMUsNJBdDhXEi1gIAdMd2Dbn5KzRAKAlEmi2grTBJ0WMt4E6ERVcE+/QT3fvjW+YQ5ExWhOtFIu1ZFHfcn1UmCrgaBMsN0BtH+vElVzjdrWHSbXQmoQnslydYIaJWz6m8Y13cj0WLfzNiSlXplj0l8J/gE3/aFS6oj5XUOqe9nki4F9h77RYXPKfdR3qmUE6J47oo19kr7BAppuBc6JJQjv5y4ALBqa1DFlvpiU5ove7yQIYIxSuQHpUNSZ+hb5kqJMT+q/0+j0jsnJKSrlaQqtrkCeJhJtp5k8PTtBnc+/qYOemLTprjgLooA6FYKmW1B+J2jupYkJ2sO2lxVlkuyd18f0xpjifxARQOXnOlmqNbc3YTIABGWCLQ+gqSkEquaad1t3mMJOQIMwlRVILnhDm/7CphtSxrekcQN2T6gPFSQqK2CS4PnFuYYdOCwvita3OzVPrTB5GWp02KByH/GdahnCpV5Qxz7pHSNA020FUJ+7YRKWPsxeZzBzHYzXTmOupOnpvdAP9PwwZXUr4IlJne6KbxEF1AO27xuNBeR3jNaAkiin05wPlNWAh50da0yF9qEJdQZ29mW+oXWzaQlR0GUwXS8hShBCaX3//n2pR7xWFDrO5YVoYlmTcDBaKXVlSoUd+vc9zEsWwV6lsEnoidB5WxlZnW4uMqitBQjBqHYOdrpBNLfFdPMUV2mi9FfuvbBTkH6a336YR+5l9ZNN8WAzeqqkoU4MEYoJTWt9W0RvTtMzK5BklAJEc2vk/M8HDDSj81zd3o/fqeZnoFbzEzw6PvfYtwKNp1Jb1xObKfceCfbl/8nmx5nPXXTP2EbneWagDE3qxbgWofQtkbOHglZtpWWSyonGHOHiN0LlzVbi+CH4dNO7Ue0c0pMEqxen/kIt+sT0PDCtDCayFFBf+hWa3r47CPGfi8ZVMYnESlWMY7qG8WUH+39Y/jKzP2lNkQBuQZ6mCWLtr6ZVO7sqDSLKW895JEnxtmqfID4B7kIYowHmWoROCd3a367mSLY8gFbt/KqoxXA/01dzSDrP1S2gl3qkztuqGHQNvJ7NlLJe5uLVKiBMN6H4TzcrYDUPFX8ePqddocYMaqPD4DiANNBIrOYnCBj7/u8Y6wb1uTuWm7W2qI3lRwiG88ZolWcGj9NUmjUIoCHwzbY5rN0K7MA4/6Dzc4XON+fGBnKxfdVWSKi0WZ/tVy7fzNeTukMivWwXpkj2RtrZgfv7+paV8Te0NrYWdl7KaeauawPcZpkKn6GYAKDG2my7A+gS26t0dXvv6FVa4fGoPPN4BBvVzo1MJBqt9O24ODhZhm1nee+OHaXQHtUTVSutL4vl9po5pIYfKrSDoT+nSdHhAnGA90Cj0/hPQBj7E7OAJJFPnmtcAMJzNzN7hxL01e392DR82c9cG5Uk5kLLs8S0nYbzMP4l7u+bS4Z7soQ32wagrm5NvtfgQFZKG3Tb963d9idPokoo7fl4WuBlm75aNd/R2Wilscm1OyKzrl7tFd1uGbsSq2z/fNh/nrgEnleBt8KOVeZ/KREjGVtl/vRlLMRSRGepalY/LP7apas7JIrQaaPo/LwnjuRoMIqS5ODo6MhL1s1fOqpp5b5gmv4J/Mf+lFmAGu0m1oNoqUezIoRAK7heaLzNs4QIlb2jQdaBJmrMNcqiMnC+EB2Uyn9CGR8cxL46iE0O5OZEiBvfvun3RlEcCa2yVvw6LuoYXQ47gVZZY+juaWLuLSGWJFe3LMhCt9vdRLi4isWyCJOYaLpBmKknrENuRXgo/a2AQHkZb+moFSj3hdPkT+A/9gsxCgRM08N2rs0aZXQWorZkIkD2jr7/IMN5b425RlmNXExz7WgrG8j217I3T7ECUtvZH0CSnGAD2w/o+aaKCf5okJUJtjuAXoGKhf+xhCjsNNwgvLia1XYzJ3oD80R1hCuNDv0Ik5fxjw6bVu6jsrrnesjYf0oZyqeAJntH3jpZB/rRsS3zcGisRi6mSRuBZgdyhcYE1HXeVgBwC1La9jtEaVAt766Q6dlZ8qgqpib6o4oJ/nBQhVC2twZ6ui4QmlexaICmG4QhpD/gB2Ld6giN1gZW81AhENRUZ1SeX3nrJxijtBoXQe+hxEQmT/QOs6KfwH/s+8sabBlj2Ttb9W3MLS6pgWNKa2U9RJyorEixZ/36Q6g0K7JkjMovNOwB3N7f7+zsISzvLg1gkbLpHweCMsG2BtDFwE7QqDzbpH70KZpuEH68w6dVs1pD1qyTfX0hNdWRosMnkI1bA/zHvlF5rotXC4CnfDyvjFDZOwLrJncTwIpk4DZW+8WySpElY4x50gdsgJggU8e2NhEWbuaRtTJXJnrirq8wRqPRQPfMXKP6pUPvD9hqwjrkfkxITXUj3e1BLCNhc7k1n0R5EMGg170cb1QIgdF6tZ40gf/YF5Esm+4AoDXoZZ3Odb8/HEVbe5ca0//6P3/AH8+e/YQSZRxHMoqWO3UJjGR8EEGv2816T9sPGEqjp6Dz81wNByMjZBxFURzSjrYemH5nIHbRfDF4IKPRoDNwtYrS0Hn7IutcX/f7QwARxdETXiERicHlZda/Ho4OXxaCClplQ3zqtvhNZVsz0NvxglUYXJW5T2tgz7nPFbM+9QPrzliF7NYh4xUg7bRWyn0rYMGx/4RaqivEV/Zu4b00paG2Kho5ha1ZnWs0iT4OP4zRWmndpN+PJ6FigswjOIDeFOyzYutXrteKH7Z+wJ9ZTXUe0s6B0eEWhDIh8Nj3Yr7c7IKb9XwtXF8aOIV16w8JYiUC6jrPTbJBF4UhsK0B9LbUBU43CCM4tJ2YZbMFpZCNsnhTHSE63IJQhgCP/Scj7LVwrVjBKWx6Bno1jVJa5doAyGWYnzHrxrYG0GOsx7oug+lGPdaXTrMNwow3P1r9QPP4RodbEMqEwWP/CVlPuRsSTZ9CoS9plEabgt68DHRlado02TtYhCCm0OGQjZkeMitnu3WgAQBRJolMEqtQq5/6cGg0qbLJELB6s0ar/FxxMnpxKP4LK5ODXS947D8hG+mDPk3Tp7AanelV0aiAuq1QSyAt1tCa2AfzNGx9AF0FccMWfa3fRCLLv34sl4Q1Yz2c/7YD/+hwC0KZMHjsM+tMmIPSD4lRea4NYHKSILDp31bxQwXQGwcmJ6cq1yD37Bi83VmmDSvjYg2d/7YDjg6d8Nhn1hmZnqFW1SU5RMRkk+5RxD2jzs8z2yjV1PRjVK4xTeBCQ9lQyHWAW8PW10BvLCtpEGZq2YJSyLVl0/0XmoTHPrMxbEF/SKONUrbSWmpbb20bF3kBc1vgDPR6YlSeQXKaolH5RducniRb3zW1hnDQ0gCV6FBKRNTGQMIXegKPfWaD2IL+kEYbpexqmxz/hWCWuwPmCflfT30AzEyMud+TEhFlmh6C1jzmmK3ARodpmkqjLtrKIErJ0fMUPPaZDaPoDwFzlakN75Fbph283WBycgwquwWj8jxvZ2ZPcvp5a+AM9NrDFaLM9lBGh4BpetjOtWFzkBp47DNrCveH+CPTk7PEaGMAkJeTtgoOoBmGeQo4OmSYzeUH1ZekUKl4RkSjDb9fbBkcQK8nq2kQZhhm3eCxz6w/3B/ixKj8Co/PJuXPoPK2Tk64g3B7YBWONWejnRQZ5gFG5Xl5MwPcIjekz4fHPsNsLhWnw9r/xmwuHEBvEMZoAC6hYrYBjg5J8NhnmM1iZrDMEfRWwSUcG8TGOSkyzDwalY7aPnjsM8xmIeVeplTC1oNbDMvYMQzztCxdOophGOaJkekx6rytxkqURufZLcvYbRFcwsEwDMMwDLN0rFPj/T0AAOzsbbBhI/MYDqAZhmEYhmEYhgCXcDAMwzAMwzAMAQ6gGYZhGIZhGIYAB9AMwzAMwzAMQ4ADaIZhGIZhGIYhwAE0wzAMwzAMwxDgAJphGIZhGIZhCHAAzTAMs+Z8ef9z6wG/fVp8kz+//7Kc42MYhvnR4ACaYRhmAzh+d/N9zMc3H35dLIbe//3v3//++/7SDo9hGOaHggNohmGYTeOXP707hqv/5gQywzDM08ABNMMwzIYzXeJRVGZ8ef9z67f3xb/89mnGn+MSjsr3q2nt6c0uWjTCMAyzRXAAzTAMs2l8+stbePd/iwqMT7+9eHv4sSjuuHl3nL39Sxnrfnir/vz9+/fv3//6y4w/LV/e/zz+/s27q7I05Mv7n1+cn43LRir/wjAMw3AAzTAMswFkb19MssG/foBM3dh/+PLiT5WIeP9/n1WLO978n1+qG3nwJwDAp7+8zd58LL6///uf38CH/yrj5MN/HRdJ7//+9+m4m2EY5keGA2iGYZgNYKqJ8PvHN/DhV1uCsb+/DwCffiti6xdvs8qXkhdT25j+c9Z/fpEU8ff+739+8+FXrt5gGIaZBQfQDMMwG8cvf/34pkxCf/qt1Wr9elUE2Dfvjpe2j4rkB8fRDMMwFTiAZhiG2WQ+/deH43c3Y026G5U5vvCI7Pz/jfU8blRWrdwAKAPpj9XaDoZhmB8cDqAZhmE2ji/v//PD8bs/FTXJ4wj4y/uff/1A29Ivf6q0HX55/58fikLpT79NpZy//PfVvAoQhmGYH49/eeoDYBiGYdxkb1+03k7+PH53U+Scf/nrxzetX4t/PH538/Hwxa/qBsA32N3//e838POLVgsAAN58LFoFf/nr94+/tYr/OrVDhmEYpvX9+/enPgaGYRiGYRiG2Ri4hINhGIZhGIZhCHAAzTAMwzAMwzAEOIBmGIZhGIZhGAIcQDMMwzAMwzAMAQ6gGYZhGIZhGIYAB9AMwzAMwzAMQ4ADaIZhGIZhGIYhwAE0wzAMwzAMwxDgAJphGIZhGIZhCPx/SQ48TBlVdGU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5" name="4 CuadroTexto"/>
          <p:cNvSpPr txBox="1"/>
          <p:nvPr/>
        </p:nvSpPr>
        <p:spPr>
          <a:xfrm>
            <a:off x="843831" y="3005015"/>
            <a:ext cx="2042547" cy="307777"/>
          </a:xfrm>
          <a:prstGeom prst="rect">
            <a:avLst/>
          </a:prstGeom>
          <a:noFill/>
        </p:spPr>
        <p:txBody>
          <a:bodyPr wrap="none" rtlCol="0">
            <a:spAutoFit/>
          </a:bodyPr>
          <a:lstStyle/>
          <a:p>
            <a:r>
              <a:rPr lang="es-AR" dirty="0" smtClean="0"/>
              <a:t>Barrio como </a:t>
            </a:r>
            <a:r>
              <a:rPr lang="es-AR" b="1" dirty="0" smtClean="0"/>
              <a:t>efecto fijo</a:t>
            </a:r>
          </a:p>
        </p:txBody>
      </p:sp>
      <p:sp>
        <p:nvSpPr>
          <p:cNvPr id="6" name="5 CuadroTexto"/>
          <p:cNvSpPr txBox="1"/>
          <p:nvPr/>
        </p:nvSpPr>
        <p:spPr>
          <a:xfrm>
            <a:off x="1865105" y="616226"/>
            <a:ext cx="5764720" cy="307777"/>
          </a:xfrm>
          <a:prstGeom prst="rect">
            <a:avLst/>
          </a:prstGeom>
          <a:noFill/>
        </p:spPr>
        <p:txBody>
          <a:bodyPr wrap="none" rtlCol="0">
            <a:spAutoFit/>
          </a:bodyPr>
          <a:lstStyle/>
          <a:p>
            <a:r>
              <a:rPr lang="es-AR" dirty="0" err="1" smtClean="0"/>
              <a:t>Ej</a:t>
            </a:r>
            <a:r>
              <a:rPr lang="es-AR" dirty="0" smtClean="0"/>
              <a:t>: Data set propiedades que cuenta con la variable categórica barrios</a:t>
            </a:r>
            <a:endParaRPr lang="es-AR" dirty="0"/>
          </a:p>
        </p:txBody>
      </p:sp>
      <p:sp>
        <p:nvSpPr>
          <p:cNvPr id="8" name="7 CuadroTexto"/>
          <p:cNvSpPr txBox="1"/>
          <p:nvPr/>
        </p:nvSpPr>
        <p:spPr>
          <a:xfrm>
            <a:off x="155575" y="1248557"/>
            <a:ext cx="3628149" cy="1107996"/>
          </a:xfrm>
          <a:prstGeom prst="rect">
            <a:avLst/>
          </a:prstGeom>
          <a:noFill/>
        </p:spPr>
        <p:txBody>
          <a:bodyPr wrap="square" rtlCol="0">
            <a:spAutoFit/>
          </a:bodyPr>
          <a:lstStyle/>
          <a:p>
            <a:pPr marL="285750" indent="-285750">
              <a:spcBef>
                <a:spcPts val="600"/>
              </a:spcBef>
              <a:spcAft>
                <a:spcPts val="600"/>
              </a:spcAft>
              <a:buFont typeface="Arial" pitchFamily="34" charset="0"/>
              <a:buChar char="•"/>
            </a:pPr>
            <a:r>
              <a:rPr lang="es-AR" dirty="0" smtClean="0"/>
              <a:t>El </a:t>
            </a:r>
            <a:r>
              <a:rPr lang="es-AR" dirty="0" err="1" smtClean="0"/>
              <a:t>dataset</a:t>
            </a:r>
            <a:r>
              <a:rPr lang="es-AR" dirty="0" smtClean="0"/>
              <a:t> cuenta con propiedades de TODOS los barrios</a:t>
            </a:r>
          </a:p>
          <a:p>
            <a:pPr marL="285750" indent="-285750">
              <a:spcBef>
                <a:spcPts val="600"/>
              </a:spcBef>
              <a:spcAft>
                <a:spcPts val="600"/>
              </a:spcAft>
              <a:buFont typeface="Arial" pitchFamily="34" charset="0"/>
              <a:buChar char="•"/>
            </a:pPr>
            <a:r>
              <a:rPr lang="es-AR" dirty="0" smtClean="0"/>
              <a:t>Nos interesa estimar e interpretar el efecto del barrio sobre el precio</a:t>
            </a:r>
          </a:p>
        </p:txBody>
      </p:sp>
      <p:sp>
        <p:nvSpPr>
          <p:cNvPr id="9" name="8 Rectángulo"/>
          <p:cNvSpPr/>
          <p:nvPr/>
        </p:nvSpPr>
        <p:spPr>
          <a:xfrm>
            <a:off x="224409" y="3781130"/>
            <a:ext cx="3374295" cy="954107"/>
          </a:xfrm>
          <a:prstGeom prst="rect">
            <a:avLst/>
          </a:prstGeom>
        </p:spPr>
        <p:txBody>
          <a:bodyPr wrap="square">
            <a:spAutoFit/>
          </a:bodyPr>
          <a:lstStyle/>
          <a:p>
            <a:pPr algn="ctr"/>
            <a:r>
              <a:rPr lang="es-AR" dirty="0" smtClean="0"/>
              <a:t>Coeficientes para cada barrio</a:t>
            </a:r>
          </a:p>
          <a:p>
            <a:pPr algn="ctr"/>
            <a:endParaRPr lang="es-AR" dirty="0"/>
          </a:p>
          <a:p>
            <a:pPr algn="ctr"/>
            <a:r>
              <a:rPr lang="es-AR" b="1" i="1" dirty="0" smtClean="0"/>
              <a:t>¿Cómo afecta cada barrio específico en el precio?</a:t>
            </a:r>
            <a:endParaRPr lang="es-AR" b="1" i="1" dirty="0"/>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307834"/>
            <a:ext cx="3511964" cy="552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11 CuadroTexto"/>
          <p:cNvSpPr txBox="1"/>
          <p:nvPr/>
        </p:nvSpPr>
        <p:spPr>
          <a:xfrm>
            <a:off x="4419485" y="1138199"/>
            <a:ext cx="4038716" cy="1477328"/>
          </a:xfrm>
          <a:prstGeom prst="rect">
            <a:avLst/>
          </a:prstGeom>
          <a:noFill/>
        </p:spPr>
        <p:txBody>
          <a:bodyPr wrap="square" rtlCol="0">
            <a:spAutoFit/>
          </a:bodyPr>
          <a:lstStyle/>
          <a:p>
            <a:pPr marL="285750" indent="-285750">
              <a:spcBef>
                <a:spcPts val="600"/>
              </a:spcBef>
              <a:spcAft>
                <a:spcPts val="600"/>
              </a:spcAft>
              <a:buFont typeface="Arial" pitchFamily="34" charset="0"/>
              <a:buChar char="•"/>
            </a:pPr>
            <a:r>
              <a:rPr lang="es-AR" dirty="0" smtClean="0"/>
              <a:t>No se tienen información de todo los barrio</a:t>
            </a:r>
          </a:p>
          <a:p>
            <a:pPr marL="285750" indent="-285750">
              <a:spcBef>
                <a:spcPts val="600"/>
              </a:spcBef>
              <a:spcAft>
                <a:spcPts val="600"/>
              </a:spcAft>
              <a:buFont typeface="Arial" pitchFamily="34" charset="0"/>
              <a:buChar char="•"/>
            </a:pPr>
            <a:r>
              <a:rPr lang="es-AR" dirty="0" smtClean="0"/>
              <a:t>Nos interesa  estimar la variación del precio debido a que pertenecen a barrios distintos</a:t>
            </a:r>
          </a:p>
          <a:p>
            <a:pPr marL="285750" indent="-285750">
              <a:spcBef>
                <a:spcPts val="600"/>
              </a:spcBef>
              <a:spcAft>
                <a:spcPts val="600"/>
              </a:spcAft>
              <a:buFont typeface="Arial" pitchFamily="34" charset="0"/>
              <a:buChar char="•"/>
            </a:pPr>
            <a:r>
              <a:rPr lang="es-AR" dirty="0" smtClean="0"/>
              <a:t>Queremos independizarnos de la variabilidad introducida por el efecto barrio.</a:t>
            </a:r>
          </a:p>
        </p:txBody>
      </p:sp>
      <p:sp>
        <p:nvSpPr>
          <p:cNvPr id="10" name="9 Rectángulo"/>
          <p:cNvSpPr/>
          <p:nvPr/>
        </p:nvSpPr>
        <p:spPr>
          <a:xfrm>
            <a:off x="4208331" y="4212017"/>
            <a:ext cx="4572000" cy="523220"/>
          </a:xfrm>
          <a:prstGeom prst="rect">
            <a:avLst/>
          </a:prstGeom>
        </p:spPr>
        <p:txBody>
          <a:bodyPr>
            <a:spAutoFit/>
          </a:bodyPr>
          <a:lstStyle/>
          <a:p>
            <a:pPr algn="ctr"/>
            <a:r>
              <a:rPr lang="en-US" b="1" i="1" dirty="0" smtClean="0"/>
              <a:t>¿</a:t>
            </a:r>
            <a:r>
              <a:rPr lang="en-US" b="1" i="1" dirty="0" err="1" smtClean="0"/>
              <a:t>Cuánta</a:t>
            </a:r>
            <a:r>
              <a:rPr lang="en-US" b="1" i="1" dirty="0" smtClean="0"/>
              <a:t> de la </a:t>
            </a:r>
            <a:r>
              <a:rPr lang="en-US" b="1" i="1" dirty="0" err="1" smtClean="0"/>
              <a:t>variabilidad</a:t>
            </a:r>
            <a:r>
              <a:rPr lang="en-US" b="1" i="1" dirty="0" smtClean="0"/>
              <a:t> en los </a:t>
            </a:r>
            <a:r>
              <a:rPr lang="en-US" b="1" i="1" dirty="0" err="1" smtClean="0"/>
              <a:t>precios</a:t>
            </a:r>
            <a:r>
              <a:rPr lang="en-US" b="1" i="1" dirty="0" smtClean="0"/>
              <a:t> </a:t>
            </a:r>
            <a:r>
              <a:rPr lang="en-US" b="1" i="1" dirty="0" err="1" smtClean="0"/>
              <a:t>es</a:t>
            </a:r>
            <a:r>
              <a:rPr lang="en-US" b="1" i="1" dirty="0" smtClean="0"/>
              <a:t> </a:t>
            </a:r>
            <a:r>
              <a:rPr lang="en-US" b="1" i="1" dirty="0" err="1" smtClean="0"/>
              <a:t>atribuible</a:t>
            </a:r>
            <a:r>
              <a:rPr lang="en-US" b="1" i="1" dirty="0" smtClean="0"/>
              <a:t> a la </a:t>
            </a:r>
            <a:r>
              <a:rPr lang="en-US" b="1" i="1" dirty="0" err="1" smtClean="0"/>
              <a:t>diferencia</a:t>
            </a:r>
            <a:r>
              <a:rPr lang="en-US" b="1" i="1" dirty="0" smtClean="0"/>
              <a:t> entre barrios?</a:t>
            </a:r>
            <a:endParaRPr lang="es-AR" b="1" i="1" dirty="0"/>
          </a:p>
        </p:txBody>
      </p:sp>
      <p:pic>
        <p:nvPicPr>
          <p:cNvPr id="205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5995" y="3294236"/>
            <a:ext cx="2845696" cy="838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16 CuadroTexto"/>
          <p:cNvSpPr txBox="1"/>
          <p:nvPr/>
        </p:nvSpPr>
        <p:spPr>
          <a:xfrm>
            <a:off x="5234210" y="2986459"/>
            <a:ext cx="2520242" cy="307777"/>
          </a:xfrm>
          <a:prstGeom prst="rect">
            <a:avLst/>
          </a:prstGeom>
          <a:noFill/>
        </p:spPr>
        <p:txBody>
          <a:bodyPr wrap="none" rtlCol="0">
            <a:spAutoFit/>
          </a:bodyPr>
          <a:lstStyle/>
          <a:p>
            <a:r>
              <a:rPr lang="es-AR" dirty="0" smtClean="0"/>
              <a:t>Barrio como </a:t>
            </a:r>
            <a:r>
              <a:rPr lang="es-AR" b="1" dirty="0" smtClean="0"/>
              <a:t>efecto aleatorio</a:t>
            </a:r>
          </a:p>
        </p:txBody>
      </p:sp>
    </p:spTree>
    <p:extLst>
      <p:ext uri="{BB962C8B-B14F-4D97-AF65-F5344CB8AC3E}">
        <p14:creationId xmlns:p14="http://schemas.microsoft.com/office/powerpoint/2010/main" val="3250343999"/>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352</TotalTime>
  <Words>1142</Words>
  <Application>Microsoft Office PowerPoint</Application>
  <PresentationFormat>Presentación en pantalla (16:9)</PresentationFormat>
  <Paragraphs>123</Paragraphs>
  <Slides>8</Slides>
  <Notes>8</Notes>
  <HiddenSlides>0</HiddenSlides>
  <MMClips>1</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Roboto</vt:lpstr>
      <vt:lpstr>Nunito</vt:lpstr>
      <vt:lpstr>Simple Light</vt:lpstr>
      <vt:lpstr>Modelos lineales mixtos</vt:lpstr>
      <vt:lpstr>Recorrido</vt:lpstr>
      <vt:lpstr>Utiles cuando los datos son…</vt:lpstr>
      <vt:lpstr>Presentación de PowerPoint</vt:lpstr>
      <vt:lpstr>Presentación de PowerPoint</vt:lpstr>
      <vt:lpstr>Modelos lineales mixtos</vt:lpstr>
      <vt:lpstr>Modelo lineal mixto</vt:lpstr>
      <vt:lpstr>¿Efecto fijo multinivel o efecto aleatorio?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Modelos lineales mixtos</dc:title>
  <dc:creator>Dellia</dc:creator>
  <cp:lastModifiedBy>Dellia</cp:lastModifiedBy>
  <cp:revision>15</cp:revision>
  <dcterms:modified xsi:type="dcterms:W3CDTF">2024-12-13T18:14:29Z</dcterms:modified>
</cp:coreProperties>
</file>