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8800425" cy="4320063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1440000" y="10108800"/>
            <a:ext cx="2591964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28" name="PlaceHolder 3"/>
          <p:cNvSpPr>
            <a:spLocks noGrp="1"/>
          </p:cNvSpPr>
          <p:nvPr>
            <p:ph type="body"/>
          </p:nvPr>
        </p:nvSpPr>
        <p:spPr>
          <a:xfrm>
            <a:off x="1440000" y="23196240"/>
            <a:ext cx="25919640" cy="11951640"/>
          </a:xfrm>
          <a:prstGeom prst="rect">
            <a:avLst/>
          </a:prstGeom>
        </p:spPr>
        <p:txBody>
          <a:bodyPr lIns="0" rIns="0" tIns="0" bIns="0">
            <a:normAutofit/>
          </a:bodyPr>
          <a:p>
            <a:endParaRPr b="0" lang="en-US" sz="882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1440000" y="1010880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31" name="PlaceHolder 3"/>
          <p:cNvSpPr>
            <a:spLocks noGrp="1"/>
          </p:cNvSpPr>
          <p:nvPr>
            <p:ph type="body"/>
          </p:nvPr>
        </p:nvSpPr>
        <p:spPr>
          <a:xfrm>
            <a:off x="14721480" y="1010880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32" name="PlaceHolder 4"/>
          <p:cNvSpPr>
            <a:spLocks noGrp="1"/>
          </p:cNvSpPr>
          <p:nvPr>
            <p:ph type="body"/>
          </p:nvPr>
        </p:nvSpPr>
        <p:spPr>
          <a:xfrm>
            <a:off x="1440000" y="2319624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33" name="PlaceHolder 5"/>
          <p:cNvSpPr>
            <a:spLocks noGrp="1"/>
          </p:cNvSpPr>
          <p:nvPr>
            <p:ph type="body"/>
          </p:nvPr>
        </p:nvSpPr>
        <p:spPr>
          <a:xfrm>
            <a:off x="14721480" y="2319624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1440000" y="10108800"/>
            <a:ext cx="834588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36" name="PlaceHolder 3"/>
          <p:cNvSpPr>
            <a:spLocks noGrp="1"/>
          </p:cNvSpPr>
          <p:nvPr>
            <p:ph type="body"/>
          </p:nvPr>
        </p:nvSpPr>
        <p:spPr>
          <a:xfrm>
            <a:off x="10203480" y="10108800"/>
            <a:ext cx="834588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37" name="PlaceHolder 4"/>
          <p:cNvSpPr>
            <a:spLocks noGrp="1"/>
          </p:cNvSpPr>
          <p:nvPr>
            <p:ph type="body"/>
          </p:nvPr>
        </p:nvSpPr>
        <p:spPr>
          <a:xfrm>
            <a:off x="18966960" y="10108800"/>
            <a:ext cx="834588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38" name="PlaceHolder 5"/>
          <p:cNvSpPr>
            <a:spLocks noGrp="1"/>
          </p:cNvSpPr>
          <p:nvPr>
            <p:ph type="body"/>
          </p:nvPr>
        </p:nvSpPr>
        <p:spPr>
          <a:xfrm>
            <a:off x="1440000" y="23196240"/>
            <a:ext cx="834588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39" name="PlaceHolder 6"/>
          <p:cNvSpPr>
            <a:spLocks noGrp="1"/>
          </p:cNvSpPr>
          <p:nvPr>
            <p:ph type="body"/>
          </p:nvPr>
        </p:nvSpPr>
        <p:spPr>
          <a:xfrm>
            <a:off x="10203480" y="23196240"/>
            <a:ext cx="834588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40" name="PlaceHolder 7"/>
          <p:cNvSpPr>
            <a:spLocks noGrp="1"/>
          </p:cNvSpPr>
          <p:nvPr>
            <p:ph type="body"/>
          </p:nvPr>
        </p:nvSpPr>
        <p:spPr>
          <a:xfrm>
            <a:off x="18966960" y="23196240"/>
            <a:ext cx="8345880" cy="11951640"/>
          </a:xfrm>
          <a:prstGeom prst="rect">
            <a:avLst/>
          </a:prstGeom>
        </p:spPr>
        <p:txBody>
          <a:bodyPr lIns="0" rIns="0" tIns="0" bIns="0">
            <a:normAutofit/>
          </a:bodyPr>
          <a:p>
            <a:endParaRPr b="0" lang="en-US" sz="882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1440000" y="10108800"/>
            <a:ext cx="25919640" cy="250560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1440000" y="10108800"/>
            <a:ext cx="25919640" cy="25056000"/>
          </a:xfrm>
          <a:prstGeom prst="rect">
            <a:avLst/>
          </a:prstGeom>
        </p:spPr>
        <p:txBody>
          <a:bodyPr lIns="0" rIns="0" tIns="0" bIns="0">
            <a:normAutofit/>
          </a:bodyPr>
          <a:p>
            <a:endParaRPr b="0" lang="en-US" sz="882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1440000" y="10108800"/>
            <a:ext cx="12648600" cy="25056000"/>
          </a:xfrm>
          <a:prstGeom prst="rect">
            <a:avLst/>
          </a:prstGeom>
        </p:spPr>
        <p:txBody>
          <a:bodyPr lIns="0" rIns="0" tIns="0" bIns="0">
            <a:normAutofit/>
          </a:bodyPr>
          <a:p>
            <a:endParaRPr b="0" lang="en-US" sz="8820" spc="-1" strike="noStrike">
              <a:solidFill>
                <a:srgbClr val="000000"/>
              </a:solidFill>
              <a:latin typeface="Calibri"/>
            </a:endParaRPr>
          </a:p>
        </p:txBody>
      </p:sp>
      <p:sp>
        <p:nvSpPr>
          <p:cNvPr id="11" name="PlaceHolder 3"/>
          <p:cNvSpPr>
            <a:spLocks noGrp="1"/>
          </p:cNvSpPr>
          <p:nvPr>
            <p:ph type="body"/>
          </p:nvPr>
        </p:nvSpPr>
        <p:spPr>
          <a:xfrm>
            <a:off x="14721480" y="10108800"/>
            <a:ext cx="12648600" cy="25056000"/>
          </a:xfrm>
          <a:prstGeom prst="rect">
            <a:avLst/>
          </a:prstGeom>
        </p:spPr>
        <p:txBody>
          <a:bodyPr lIns="0" rIns="0" tIns="0" bIns="0">
            <a:normAutofit/>
          </a:bodyPr>
          <a:p>
            <a:endParaRPr b="0" lang="en-US" sz="882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60000" y="7070040"/>
            <a:ext cx="24480000" cy="697165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1440000" y="1010880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16" name="PlaceHolder 3"/>
          <p:cNvSpPr>
            <a:spLocks noGrp="1"/>
          </p:cNvSpPr>
          <p:nvPr>
            <p:ph type="body"/>
          </p:nvPr>
        </p:nvSpPr>
        <p:spPr>
          <a:xfrm>
            <a:off x="14721480" y="10108800"/>
            <a:ext cx="12648600" cy="25056000"/>
          </a:xfrm>
          <a:prstGeom prst="rect">
            <a:avLst/>
          </a:prstGeom>
        </p:spPr>
        <p:txBody>
          <a:bodyPr lIns="0" rIns="0" tIns="0" bIns="0">
            <a:normAutofit/>
          </a:bodyPr>
          <a:p>
            <a:endParaRPr b="0" lang="en-US" sz="8820" spc="-1" strike="noStrike">
              <a:solidFill>
                <a:srgbClr val="000000"/>
              </a:solidFill>
              <a:latin typeface="Calibri"/>
            </a:endParaRPr>
          </a:p>
        </p:txBody>
      </p:sp>
      <p:sp>
        <p:nvSpPr>
          <p:cNvPr id="17" name="PlaceHolder 4"/>
          <p:cNvSpPr>
            <a:spLocks noGrp="1"/>
          </p:cNvSpPr>
          <p:nvPr>
            <p:ph type="body"/>
          </p:nvPr>
        </p:nvSpPr>
        <p:spPr>
          <a:xfrm>
            <a:off x="1440000" y="2319624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1440000" y="10108800"/>
            <a:ext cx="12648600" cy="25056000"/>
          </a:xfrm>
          <a:prstGeom prst="rect">
            <a:avLst/>
          </a:prstGeom>
        </p:spPr>
        <p:txBody>
          <a:bodyPr lIns="0" rIns="0" tIns="0" bIns="0">
            <a:normAutofit/>
          </a:bodyPr>
          <a:p>
            <a:endParaRPr b="0" lang="en-US" sz="8820" spc="-1" strike="noStrike">
              <a:solidFill>
                <a:srgbClr val="000000"/>
              </a:solidFill>
              <a:latin typeface="Calibri"/>
            </a:endParaRPr>
          </a:p>
        </p:txBody>
      </p:sp>
      <p:sp>
        <p:nvSpPr>
          <p:cNvPr id="20" name="PlaceHolder 3"/>
          <p:cNvSpPr>
            <a:spLocks noGrp="1"/>
          </p:cNvSpPr>
          <p:nvPr>
            <p:ph type="body"/>
          </p:nvPr>
        </p:nvSpPr>
        <p:spPr>
          <a:xfrm>
            <a:off x="14721480" y="1010880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21" name="PlaceHolder 4"/>
          <p:cNvSpPr>
            <a:spLocks noGrp="1"/>
          </p:cNvSpPr>
          <p:nvPr>
            <p:ph type="body"/>
          </p:nvPr>
        </p:nvSpPr>
        <p:spPr>
          <a:xfrm>
            <a:off x="14721480" y="2319624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60000" y="7070040"/>
            <a:ext cx="24480000" cy="15039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1440000" y="1010880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24" name="PlaceHolder 3"/>
          <p:cNvSpPr>
            <a:spLocks noGrp="1"/>
          </p:cNvSpPr>
          <p:nvPr>
            <p:ph type="body"/>
          </p:nvPr>
        </p:nvSpPr>
        <p:spPr>
          <a:xfrm>
            <a:off x="14721480" y="10108800"/>
            <a:ext cx="12648600" cy="11951640"/>
          </a:xfrm>
          <a:prstGeom prst="rect">
            <a:avLst/>
          </a:prstGeom>
        </p:spPr>
        <p:txBody>
          <a:bodyPr lIns="0" rIns="0" tIns="0" bIns="0">
            <a:normAutofit/>
          </a:bodyPr>
          <a:p>
            <a:endParaRPr b="0" lang="en-US" sz="8820" spc="-1" strike="noStrike">
              <a:solidFill>
                <a:srgbClr val="000000"/>
              </a:solidFill>
              <a:latin typeface="Calibri"/>
            </a:endParaRPr>
          </a:p>
        </p:txBody>
      </p:sp>
      <p:sp>
        <p:nvSpPr>
          <p:cNvPr id="25" name="PlaceHolder 4"/>
          <p:cNvSpPr>
            <a:spLocks noGrp="1"/>
          </p:cNvSpPr>
          <p:nvPr>
            <p:ph type="body"/>
          </p:nvPr>
        </p:nvSpPr>
        <p:spPr>
          <a:xfrm>
            <a:off x="1440000" y="23196240"/>
            <a:ext cx="25919640" cy="11951640"/>
          </a:xfrm>
          <a:prstGeom prst="rect">
            <a:avLst/>
          </a:prstGeom>
        </p:spPr>
        <p:txBody>
          <a:bodyPr lIns="0" rIns="0" tIns="0" bIns="0">
            <a:normAutofit/>
          </a:bodyPr>
          <a:p>
            <a:endParaRPr b="0" lang="en-US" sz="882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60000" y="7070040"/>
            <a:ext cx="24480000" cy="15039720"/>
          </a:xfrm>
          <a:prstGeom prst="rect">
            <a:avLst/>
          </a:prstGeom>
        </p:spPr>
        <p:txBody>
          <a:bodyPr anchor="b">
            <a:noAutofit/>
          </a:bodyPr>
          <a:p>
            <a:pPr algn="ctr">
              <a:lnSpc>
                <a:spcPct val="90000"/>
              </a:lnSpc>
            </a:pPr>
            <a:r>
              <a:rPr b="0" lang="pt-BR" sz="18900" spc="-1" strike="noStrike">
                <a:solidFill>
                  <a:srgbClr val="000000"/>
                </a:solidFill>
                <a:latin typeface="Calibri Light"/>
              </a:rPr>
              <a:t>Clique para editar o título mestre</a:t>
            </a:r>
            <a:endParaRPr b="0" lang="en-US" sz="18900" spc="-1" strike="noStrike">
              <a:solidFill>
                <a:srgbClr val="000000"/>
              </a:solidFill>
              <a:latin typeface="Calibri"/>
            </a:endParaRPr>
          </a:p>
        </p:txBody>
      </p:sp>
      <p:sp>
        <p:nvSpPr>
          <p:cNvPr id="1" name="PlaceHolder 2"/>
          <p:cNvSpPr>
            <a:spLocks noGrp="1"/>
          </p:cNvSpPr>
          <p:nvPr>
            <p:ph type="dt"/>
          </p:nvPr>
        </p:nvSpPr>
        <p:spPr>
          <a:xfrm>
            <a:off x="1980000" y="40040640"/>
            <a:ext cx="6479640" cy="2299680"/>
          </a:xfrm>
          <a:prstGeom prst="rect">
            <a:avLst/>
          </a:prstGeom>
        </p:spPr>
        <p:txBody>
          <a:bodyPr anchor="ctr">
            <a:noAutofit/>
          </a:bodyPr>
          <a:p>
            <a:pPr>
              <a:lnSpc>
                <a:spcPct val="100000"/>
              </a:lnSpc>
            </a:pPr>
            <a:fld id="{9D36BAE0-4EB6-45E2-A6A3-FE84C5D38CDD}" type="datetime">
              <a:rPr b="0" lang="pt-BR" sz="3780" spc="-1" strike="noStrike">
                <a:solidFill>
                  <a:srgbClr val="8b8b8b"/>
                </a:solidFill>
                <a:latin typeface="Calibri"/>
              </a:rPr>
              <a:t>05/06/20</a:t>
            </a:fld>
            <a:endParaRPr b="0" lang="pt-BR" sz="3780" spc="-1" strike="noStrike">
              <a:latin typeface="Times New Roman"/>
            </a:endParaRPr>
          </a:p>
        </p:txBody>
      </p:sp>
      <p:sp>
        <p:nvSpPr>
          <p:cNvPr id="2" name="PlaceHolder 3"/>
          <p:cNvSpPr>
            <a:spLocks noGrp="1"/>
          </p:cNvSpPr>
          <p:nvPr>
            <p:ph type="ftr"/>
          </p:nvPr>
        </p:nvSpPr>
        <p:spPr>
          <a:xfrm>
            <a:off x="9540000" y="40040640"/>
            <a:ext cx="9719640" cy="2299680"/>
          </a:xfrm>
          <a:prstGeom prst="rect">
            <a:avLst/>
          </a:prstGeom>
        </p:spPr>
        <p:txBody>
          <a:bodyPr anchor="ctr">
            <a:noAutofit/>
          </a:bodyPr>
          <a:p>
            <a:endParaRPr b="0" lang="pt-BR" sz="2400" spc="-1" strike="noStrike">
              <a:latin typeface="Times New Roman"/>
            </a:endParaRPr>
          </a:p>
        </p:txBody>
      </p:sp>
      <p:sp>
        <p:nvSpPr>
          <p:cNvPr id="3" name="PlaceHolder 4"/>
          <p:cNvSpPr>
            <a:spLocks noGrp="1"/>
          </p:cNvSpPr>
          <p:nvPr>
            <p:ph type="sldNum"/>
          </p:nvPr>
        </p:nvSpPr>
        <p:spPr>
          <a:xfrm>
            <a:off x="20340360" y="40040640"/>
            <a:ext cx="6479640" cy="2299680"/>
          </a:xfrm>
          <a:prstGeom prst="rect">
            <a:avLst/>
          </a:prstGeom>
        </p:spPr>
        <p:txBody>
          <a:bodyPr anchor="ctr">
            <a:noAutofit/>
          </a:bodyPr>
          <a:p>
            <a:pPr algn="r">
              <a:lnSpc>
                <a:spcPct val="100000"/>
              </a:lnSpc>
            </a:pPr>
            <a:fld id="{AA9EBBBD-3033-4A1B-92A7-7238C0B6863E}" type="slidenum">
              <a:rPr b="0" lang="pt-BR" sz="3780" spc="-1" strike="noStrike">
                <a:solidFill>
                  <a:srgbClr val="8b8b8b"/>
                </a:solidFill>
                <a:latin typeface="Calibri"/>
              </a:rPr>
              <a:t>&lt;número&gt;</a:t>
            </a:fld>
            <a:endParaRPr b="0" lang="pt-BR" sz="3780" spc="-1" strike="noStrike">
              <a:latin typeface="Times New Roman"/>
            </a:endParaRPr>
          </a:p>
        </p:txBody>
      </p:sp>
      <p:sp>
        <p:nvSpPr>
          <p:cNvPr id="4" name="PlaceHolder 5"/>
          <p:cNvSpPr>
            <a:spLocks noGrp="1"/>
          </p:cNvSpPr>
          <p:nvPr>
            <p:ph type="body"/>
          </p:nvPr>
        </p:nvSpPr>
        <p:spPr>
          <a:xfrm>
            <a:off x="1440000" y="10108800"/>
            <a:ext cx="25919640" cy="250560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8820" spc="-1" strike="noStrike">
                <a:solidFill>
                  <a:srgbClr val="000000"/>
                </a:solidFill>
                <a:latin typeface="Calibri"/>
              </a:rPr>
              <a:t>Clique para editar o formato do texto da estrutura de tópicos</a:t>
            </a:r>
            <a:endParaRPr b="0" lang="en-US" sz="882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6300" spc="-1" strike="noStrike">
                <a:solidFill>
                  <a:srgbClr val="000000"/>
                </a:solidFill>
                <a:latin typeface="Calibri"/>
              </a:rPr>
              <a:t>2.º nível da estrutura de tópicos</a:t>
            </a:r>
            <a:endParaRPr b="0" lang="en-US" sz="63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5670" spc="-1" strike="noStrike">
                <a:solidFill>
                  <a:srgbClr val="000000"/>
                </a:solidFill>
                <a:latin typeface="Calibri"/>
              </a:rPr>
              <a:t>3.º nível da estrutura de tópicos</a:t>
            </a:r>
            <a:endParaRPr b="0" lang="en-US" sz="567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5670" spc="-1" strike="noStrike">
                <a:solidFill>
                  <a:srgbClr val="000000"/>
                </a:solidFill>
                <a:latin typeface="Calibri"/>
              </a:rPr>
              <a:t>4.º nível da estrutura de tópicos</a:t>
            </a:r>
            <a:endParaRPr b="0" lang="en-US" sz="567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5.º nível da estrutura de tópicos</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6.º nível da estrutura de tópicos</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7.º nível da estrutura de tópicos</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729360" y="10031400"/>
            <a:ext cx="13320000" cy="10079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pic>
        <p:nvPicPr>
          <p:cNvPr id="42" name="Imagem 13" descr=""/>
          <p:cNvPicPr/>
          <p:nvPr/>
        </p:nvPicPr>
        <p:blipFill>
          <a:blip r:embed="rId1"/>
          <a:stretch/>
        </p:blipFill>
        <p:spPr>
          <a:xfrm>
            <a:off x="24447240" y="722160"/>
            <a:ext cx="3632760" cy="2879640"/>
          </a:xfrm>
          <a:prstGeom prst="rect">
            <a:avLst/>
          </a:prstGeom>
          <a:ln>
            <a:noFill/>
          </a:ln>
        </p:spPr>
      </p:pic>
      <p:sp>
        <p:nvSpPr>
          <p:cNvPr id="43" name="CustomShape 2"/>
          <p:cNvSpPr/>
          <p:nvPr/>
        </p:nvSpPr>
        <p:spPr>
          <a:xfrm>
            <a:off x="720000" y="713520"/>
            <a:ext cx="23399640" cy="2879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pt-BR" sz="8000" spc="-1" strike="noStrike">
                <a:solidFill>
                  <a:srgbClr val="000000"/>
                </a:solidFill>
                <a:latin typeface="Tahoma"/>
                <a:ea typeface="Tahoma"/>
              </a:rPr>
              <a:t>Projeto de Sistemas Embarcados – Engenharia da Computação</a:t>
            </a:r>
            <a:endParaRPr b="0" lang="pt-BR" sz="8000" spc="-1" strike="noStrike">
              <a:latin typeface="Arial"/>
            </a:endParaRPr>
          </a:p>
        </p:txBody>
      </p:sp>
      <p:sp>
        <p:nvSpPr>
          <p:cNvPr id="44" name="CustomShape 3"/>
          <p:cNvSpPr/>
          <p:nvPr/>
        </p:nvSpPr>
        <p:spPr>
          <a:xfrm>
            <a:off x="720000" y="4292640"/>
            <a:ext cx="27360000" cy="2879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pt-BR" sz="7000" spc="-1" strike="noStrike">
                <a:solidFill>
                  <a:srgbClr val="000000"/>
                </a:solidFill>
                <a:latin typeface="Tahoma"/>
                <a:ea typeface="Tahoma"/>
              </a:rPr>
              <a:t>Apresentação do Sistema de Senhas de Atendimento</a:t>
            </a:r>
            <a:endParaRPr b="0" lang="pt-BR" sz="7000" spc="-1" strike="noStrike">
              <a:latin typeface="Arial"/>
            </a:endParaRPr>
          </a:p>
        </p:txBody>
      </p:sp>
      <p:sp>
        <p:nvSpPr>
          <p:cNvPr id="45" name="CustomShape 4"/>
          <p:cNvSpPr/>
          <p:nvPr/>
        </p:nvSpPr>
        <p:spPr>
          <a:xfrm>
            <a:off x="720000" y="7172640"/>
            <a:ext cx="27360000" cy="2159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pt-BR" sz="3600" spc="-1" strike="noStrike">
                <a:solidFill>
                  <a:srgbClr val="000000"/>
                </a:solidFill>
                <a:latin typeface="Tahoma"/>
                <a:ea typeface="Tahoma"/>
              </a:rPr>
              <a:t>Lucas Fernando Costa dos Santos (lucasfernando998.lf@gmail.com)</a:t>
            </a:r>
            <a:endParaRPr b="0" lang="pt-BR" sz="3600" spc="-1" strike="noStrike">
              <a:latin typeface="Arial"/>
            </a:endParaRPr>
          </a:p>
          <a:p>
            <a:pPr algn="ctr">
              <a:lnSpc>
                <a:spcPct val="100000"/>
              </a:lnSpc>
            </a:pPr>
            <a:r>
              <a:rPr b="0" lang="pt-BR" sz="3600" spc="-1" strike="noStrike">
                <a:solidFill>
                  <a:srgbClr val="000000"/>
                </a:solidFill>
                <a:latin typeface="Tahoma"/>
                <a:ea typeface="Tahoma"/>
              </a:rPr>
              <a:t>Pedro César Vagner Nogueira (pedrocs378@gmail.com)</a:t>
            </a:r>
            <a:endParaRPr b="0" lang="pt-BR" sz="3600" spc="-1" strike="noStrike">
              <a:latin typeface="Arial"/>
            </a:endParaRPr>
          </a:p>
          <a:p>
            <a:pPr algn="ctr">
              <a:lnSpc>
                <a:spcPct val="100000"/>
              </a:lnSpc>
            </a:pPr>
            <a:r>
              <a:rPr b="0" lang="pt-BR" sz="3600" spc="-1" strike="noStrike">
                <a:solidFill>
                  <a:srgbClr val="000000"/>
                </a:solidFill>
                <a:latin typeface="Tahoma"/>
                <a:ea typeface="Tahoma"/>
              </a:rPr>
              <a:t>Prof. Amadeu Zanon Neto - Orientador (zanonet@gmail.com)</a:t>
            </a:r>
            <a:endParaRPr b="0" lang="pt-BR" sz="3600" spc="-1" strike="noStrike">
              <a:latin typeface="Arial"/>
            </a:endParaRPr>
          </a:p>
        </p:txBody>
      </p:sp>
      <p:sp>
        <p:nvSpPr>
          <p:cNvPr id="46" name="CustomShape 5"/>
          <p:cNvSpPr/>
          <p:nvPr/>
        </p:nvSpPr>
        <p:spPr>
          <a:xfrm>
            <a:off x="720000" y="41106240"/>
            <a:ext cx="27360000" cy="1439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pt-BR" sz="3600" spc="-1" strike="noStrike">
                <a:solidFill>
                  <a:srgbClr val="000000"/>
                </a:solidFill>
                <a:latin typeface="Tahoma"/>
                <a:ea typeface="Tahoma"/>
              </a:rPr>
              <a:t>ENGENHARIA DA COMPUTAÇÃO</a:t>
            </a:r>
            <a:endParaRPr b="0" lang="pt-BR" sz="3600" spc="-1" strike="noStrike">
              <a:latin typeface="Arial"/>
            </a:endParaRPr>
          </a:p>
          <a:p>
            <a:pPr algn="ctr">
              <a:lnSpc>
                <a:spcPct val="100000"/>
              </a:lnSpc>
            </a:pPr>
            <a:r>
              <a:rPr b="1" lang="pt-BR" sz="3600" spc="-1" strike="noStrike">
                <a:solidFill>
                  <a:srgbClr val="000000"/>
                </a:solidFill>
                <a:latin typeface="Tahoma"/>
                <a:ea typeface="Tahoma"/>
              </a:rPr>
              <a:t>2020</a:t>
            </a:r>
            <a:endParaRPr b="0" lang="pt-BR" sz="3600" spc="-1" strike="noStrike">
              <a:latin typeface="Arial"/>
            </a:endParaRPr>
          </a:p>
        </p:txBody>
      </p:sp>
      <p:sp>
        <p:nvSpPr>
          <p:cNvPr id="47" name="CustomShape 6"/>
          <p:cNvSpPr/>
          <p:nvPr/>
        </p:nvSpPr>
        <p:spPr>
          <a:xfrm>
            <a:off x="720000" y="10021320"/>
            <a:ext cx="13320000" cy="3032568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8" name="CustomShape 7"/>
          <p:cNvSpPr/>
          <p:nvPr/>
        </p:nvSpPr>
        <p:spPr>
          <a:xfrm>
            <a:off x="14760360" y="10021320"/>
            <a:ext cx="13320000" cy="3032568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9" name="CustomShape 8"/>
          <p:cNvSpPr/>
          <p:nvPr/>
        </p:nvSpPr>
        <p:spPr>
          <a:xfrm>
            <a:off x="14748120" y="18432000"/>
            <a:ext cx="13320000" cy="1238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50" name="CustomShape 9"/>
          <p:cNvSpPr/>
          <p:nvPr/>
        </p:nvSpPr>
        <p:spPr>
          <a:xfrm>
            <a:off x="14760360" y="31248360"/>
            <a:ext cx="13320000" cy="5039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51" name="CustomShape 10"/>
          <p:cNvSpPr/>
          <p:nvPr/>
        </p:nvSpPr>
        <p:spPr>
          <a:xfrm>
            <a:off x="14766480" y="36720000"/>
            <a:ext cx="13320000" cy="362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52" name="CustomShape 11"/>
          <p:cNvSpPr/>
          <p:nvPr/>
        </p:nvSpPr>
        <p:spPr>
          <a:xfrm>
            <a:off x="720000" y="10021320"/>
            <a:ext cx="13320000" cy="990216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pt-BR" sz="1800" spc="-1" strike="noStrike">
              <a:latin typeface="Arial"/>
            </a:endParaRPr>
          </a:p>
          <a:p>
            <a:pPr algn="ctr">
              <a:lnSpc>
                <a:spcPct val="100000"/>
              </a:lnSpc>
            </a:pPr>
            <a:r>
              <a:rPr b="1" lang="pt-BR" sz="2800" spc="-1" strike="noStrike">
                <a:solidFill>
                  <a:srgbClr val="000000"/>
                </a:solidFill>
                <a:latin typeface="Tahoma"/>
                <a:ea typeface="Tahoma"/>
              </a:rPr>
              <a:t>Introdução</a:t>
            </a:r>
            <a:endParaRPr b="0" lang="pt-BR" sz="2800" spc="-1" strike="noStrike">
              <a:latin typeface="Arial"/>
            </a:endParaRPr>
          </a:p>
          <a:p>
            <a:pPr algn="ctr">
              <a:lnSpc>
                <a:spcPct val="100000"/>
              </a:lnSpc>
            </a:pP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Sistemas embarcados hoje em dia estão presentes em praticamente todos os lugares que imaginamos, são desenvolvidos para finalidades mais simples até as mais complexas. Eles podem ser encontrados em brinquedos, em micro-ondas, em geladeiras e até mesmo em carros. Para este trabalho foi considerado um sistema embarcado a ser desenvolvido para um supermercado. Um sistema de senhas que estamos comumente acostumados a encontrar por aí, que permite ao controlador, de forma remota, ter controle do fluxo de pessoas para determinado atendimento. Esse tipo de sistema apesar de comum, é amplamente utilizado em diversos lugares, não somente em mercados, mas em bancos também por exemplo. </a:t>
            </a: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É de suma importância que esses sistemas possam ser controlados de forma remota, para que se posicionem em local de fácil visualização aos frequentadores e permita ao controlador do dispositivo, o controle rápido e fácil do sistema. Para tal, é necessário construir este hardware de forma que permita o controle remoto, seja via serial, Wi-Fi ou Bluetooth, que são algumas das tecnologias em hardware e software que permitem essa comunicação remota.</a:t>
            </a: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Para este projeto especificamente, foi escolhido a comunicação via serial, o que permite de forma mais simples e rápida e comunicação entre dois pics ou mais, para que as informações sejam passadas pelo controle central, que faz o trabalho de receber via serial uma informação, processá-la e enviá-la ao pic de destino, que será o responsável pela exibição. </a:t>
            </a:r>
            <a:endParaRPr b="0" lang="pt-BR" sz="2800" spc="-1" strike="noStrike">
              <a:latin typeface="Arial"/>
            </a:endParaRPr>
          </a:p>
        </p:txBody>
      </p:sp>
      <p:sp>
        <p:nvSpPr>
          <p:cNvPr id="53" name="CustomShape 12"/>
          <p:cNvSpPr/>
          <p:nvPr/>
        </p:nvSpPr>
        <p:spPr>
          <a:xfrm>
            <a:off x="729360" y="20984040"/>
            <a:ext cx="13320000" cy="1843344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pt-BR" sz="1800" spc="-1" strike="noStrike">
              <a:latin typeface="Arial"/>
            </a:endParaRPr>
          </a:p>
          <a:p>
            <a:pPr algn="ctr">
              <a:lnSpc>
                <a:spcPct val="100000"/>
              </a:lnSpc>
            </a:pPr>
            <a:r>
              <a:rPr b="1" lang="pt-BR" sz="2800" spc="-1" strike="noStrike">
                <a:solidFill>
                  <a:srgbClr val="000000"/>
                </a:solidFill>
                <a:latin typeface="Tahoma"/>
                <a:ea typeface="Tahoma"/>
              </a:rPr>
              <a:t>Componentes e Métodos</a:t>
            </a:r>
            <a:endParaRPr b="0" lang="pt-BR" sz="2800" spc="-1" strike="noStrike">
              <a:latin typeface="Arial"/>
            </a:endParaRPr>
          </a:p>
          <a:p>
            <a:pPr algn="ctr">
              <a:lnSpc>
                <a:spcPct val="100000"/>
              </a:lnSpc>
            </a:pP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Para o desenvolvimento deste projeto, foram utilizados os seguintes componentes: 2 Microcontroladores, 2 CI 4511, 6 Botões, 1 Display 7 Segmentos MPX4-CA, 4 Displays 7 Segmentos CA, 1 Led (Buzzer), 2 Módulos Seriais, 7 portas ‘NOT’, 5 Transistores, 2 RX8, 8 Resistores de 220R, 5 Resistores de 1K e 14 resistores de 10K. </a:t>
            </a: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Estes foram os componentes totais e principais que integraram o sistema de senhas em questão de hardware, que se liga ao controle central, um software de controle. O primeiro pic possui os controles manuais de controlar a prioridade, incrementar ou decrementar e zerar a contagem, e um botão de envio para o controle central, que funciona de forma a intermediar as informações, podendo alterá-las, e exibir na interface os status recebidos, oferecendo controle remoto sobre o segundo pic, enviando diretamente para ele os dados recebidos, mas permitindo o controle na intermediação. O segundo pic somente exibe as informações de senha e prioridade. Os controles principais estão no pic um e no software, que permite controle total sobre o sistema.</a:t>
            </a: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A figura 1 apresenta o visual do software e suas opções, e a figura 2 apresenta a montagem do esquema.</a:t>
            </a:r>
            <a:endParaRPr b="0" lang="pt-BR" sz="2800" spc="-1" strike="noStrike">
              <a:latin typeface="Arial"/>
            </a:endParaRPr>
          </a:p>
          <a:p>
            <a:pPr algn="just">
              <a:lnSpc>
                <a:spcPct val="100000"/>
              </a:lnSpc>
            </a:pPr>
            <a:endParaRPr b="0" lang="pt-BR" sz="2800" spc="-1" strike="noStrike">
              <a:latin typeface="Arial"/>
            </a:endParaRPr>
          </a:p>
          <a:p>
            <a:pPr algn="just">
              <a:lnSpc>
                <a:spcPct val="100000"/>
              </a:lnSpc>
            </a:pP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Figura 1 – Visual do software. Fonte: Autores.</a:t>
            </a:r>
            <a:endParaRPr b="0" lang="pt-BR" sz="2800" spc="-1" strike="noStrike">
              <a:latin typeface="Arial"/>
            </a:endParaRPr>
          </a:p>
          <a:p>
            <a:pPr algn="just">
              <a:lnSpc>
                <a:spcPct val="100000"/>
              </a:lnSpc>
            </a:pPr>
            <a:endParaRPr b="0" lang="pt-BR" sz="2800" spc="-1" strike="noStrike">
              <a:latin typeface="Arial"/>
            </a:endParaRPr>
          </a:p>
          <a:p>
            <a:pPr algn="just">
              <a:lnSpc>
                <a:spcPct val="100000"/>
              </a:lnSpc>
            </a:pPr>
            <a:endParaRPr b="0" lang="pt-BR" sz="2800" spc="-1" strike="noStrike">
              <a:latin typeface="Arial"/>
            </a:endParaRPr>
          </a:p>
          <a:p>
            <a:pPr algn="just">
              <a:lnSpc>
                <a:spcPct val="100000"/>
              </a:lnSpc>
            </a:pPr>
            <a:endParaRPr b="0" lang="pt-BR" sz="2800" spc="-1" strike="noStrike">
              <a:latin typeface="Arial"/>
            </a:endParaRPr>
          </a:p>
          <a:p>
            <a:pPr algn="just">
              <a:lnSpc>
                <a:spcPct val="100000"/>
              </a:lnSpc>
            </a:pPr>
            <a:endParaRPr b="0" lang="pt-BR" sz="2800" spc="-1" strike="noStrike">
              <a:latin typeface="Arial"/>
            </a:endParaRPr>
          </a:p>
          <a:p>
            <a:pPr algn="just">
              <a:lnSpc>
                <a:spcPct val="100000"/>
              </a:lnSpc>
            </a:pPr>
            <a:endParaRPr b="0" lang="pt-BR" sz="2800" spc="-1" strike="noStrike">
              <a:latin typeface="Arial"/>
            </a:endParaRPr>
          </a:p>
          <a:p>
            <a:pPr algn="just">
              <a:lnSpc>
                <a:spcPct val="100000"/>
              </a:lnSpc>
            </a:pP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a:p>
            <a:pPr algn="ctr">
              <a:lnSpc>
                <a:spcPct val="100000"/>
              </a:lnSpc>
            </a:pPr>
            <a:endParaRPr b="0" lang="pt-BR" sz="2800" spc="-1" strike="noStrike">
              <a:latin typeface="Arial"/>
            </a:endParaRPr>
          </a:p>
        </p:txBody>
      </p:sp>
      <p:sp>
        <p:nvSpPr>
          <p:cNvPr id="54" name="CustomShape 13"/>
          <p:cNvSpPr/>
          <p:nvPr/>
        </p:nvSpPr>
        <p:spPr>
          <a:xfrm>
            <a:off x="14759280" y="10021320"/>
            <a:ext cx="13320000" cy="516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pt-BR" sz="2800" spc="-1" strike="noStrike">
                <a:solidFill>
                  <a:srgbClr val="000000"/>
                </a:solidFill>
                <a:latin typeface="Tahoma"/>
                <a:ea typeface="Tahoma"/>
              </a:rPr>
              <a:t>	</a:t>
            </a:r>
            <a:endParaRPr b="0" lang="pt-BR" sz="2800" spc="-1" strike="noStrike">
              <a:latin typeface="Arial"/>
            </a:endParaRPr>
          </a:p>
        </p:txBody>
      </p:sp>
      <p:sp>
        <p:nvSpPr>
          <p:cNvPr id="55" name="CustomShape 14"/>
          <p:cNvSpPr/>
          <p:nvPr/>
        </p:nvSpPr>
        <p:spPr>
          <a:xfrm>
            <a:off x="729360" y="20503440"/>
            <a:ext cx="13320000" cy="198439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56" name="CustomShape 15"/>
          <p:cNvSpPr/>
          <p:nvPr/>
        </p:nvSpPr>
        <p:spPr>
          <a:xfrm>
            <a:off x="14757120" y="10018440"/>
            <a:ext cx="13320000" cy="8053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p:style>
      </p:sp>
      <p:sp>
        <p:nvSpPr>
          <p:cNvPr id="57" name="CustomShape 16"/>
          <p:cNvSpPr/>
          <p:nvPr/>
        </p:nvSpPr>
        <p:spPr>
          <a:xfrm>
            <a:off x="14766480" y="18528840"/>
            <a:ext cx="13320000" cy="350316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pt-BR" sz="1800" spc="-1" strike="noStrike">
              <a:latin typeface="Arial"/>
            </a:endParaRPr>
          </a:p>
          <a:p>
            <a:pPr algn="ctr">
              <a:lnSpc>
                <a:spcPct val="100000"/>
              </a:lnSpc>
            </a:pPr>
            <a:r>
              <a:rPr b="1" lang="pt-BR" sz="2800" spc="-1" strike="noStrike">
                <a:solidFill>
                  <a:srgbClr val="000000"/>
                </a:solidFill>
                <a:latin typeface="Tahoma"/>
                <a:ea typeface="Tahoma"/>
              </a:rPr>
              <a:t>Resultados</a:t>
            </a:r>
            <a:endParaRPr b="0" lang="pt-BR" sz="2800" spc="-1" strike="noStrike">
              <a:latin typeface="Arial"/>
            </a:endParaRPr>
          </a:p>
          <a:p>
            <a:pPr algn="ctr">
              <a:lnSpc>
                <a:spcPct val="100000"/>
              </a:lnSpc>
            </a:pP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Como saída para o segundo pic, temos o painel de exibição recebendo os valores e exibindo-os de acordo com a prioridade estabelecida no software ou no módulo de controle físico (pic 1). Como pode ser visualizado na figura 3, temos as saídas indicando com ‘P’ para prioritário e ‘n’ para normal, com controle individual de contagem e controle para cada tipo. </a:t>
            </a:r>
            <a:endParaRPr b="0" lang="pt-BR" sz="2800" spc="-1" strike="noStrike">
              <a:latin typeface="Arial"/>
            </a:endParaRPr>
          </a:p>
        </p:txBody>
      </p:sp>
      <p:sp>
        <p:nvSpPr>
          <p:cNvPr id="58" name="CustomShape 17"/>
          <p:cNvSpPr/>
          <p:nvPr/>
        </p:nvSpPr>
        <p:spPr>
          <a:xfrm>
            <a:off x="14760360" y="31361760"/>
            <a:ext cx="13320000" cy="478224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pt-BR" sz="1800" spc="-1" strike="noStrike">
              <a:latin typeface="Arial"/>
            </a:endParaRPr>
          </a:p>
          <a:p>
            <a:pPr algn="ctr">
              <a:lnSpc>
                <a:spcPct val="100000"/>
              </a:lnSpc>
            </a:pPr>
            <a:r>
              <a:rPr b="1" lang="pt-BR" sz="2800" spc="-1" strike="noStrike">
                <a:solidFill>
                  <a:srgbClr val="000000"/>
                </a:solidFill>
                <a:latin typeface="Tahoma"/>
                <a:ea typeface="Tahoma"/>
              </a:rPr>
              <a:t>Considerações Finais</a:t>
            </a:r>
            <a:endParaRPr b="0" lang="pt-BR" sz="2800" spc="-1" strike="noStrike">
              <a:latin typeface="Arial"/>
            </a:endParaRPr>
          </a:p>
          <a:p>
            <a:pPr algn="ctr">
              <a:lnSpc>
                <a:spcPct val="100000"/>
              </a:lnSpc>
            </a:pPr>
            <a:endParaRPr b="0" lang="pt-BR" sz="2800" spc="-1" strike="noStrike">
              <a:latin typeface="Arial"/>
            </a:endParaRPr>
          </a:p>
          <a:p>
            <a:pPr algn="just">
              <a:lnSpc>
                <a:spcPct val="100000"/>
              </a:lnSpc>
            </a:pP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Com este projeto, foi possível desenvolver um sistema embarcado que ofereça suporte a uma maior gama de pessoas, incluindo as pessoas com prioridade de forma mais exclusiva, permitindo o controle duplo do fluxo de pessoas em determinado lugar. Sistemas deste porte são de grande importância para manter a ordem e o controle sobre filas e atendimentos, independente do lugar em que seja utilizado. Poder contar com um software e hardware para efetuar o controle, oferece uma maior comodidade com menor esforço, pois tudo pode ser controlado de forma mais simples e rápida.</a:t>
            </a:r>
            <a:endParaRPr b="0" lang="pt-BR" sz="2800" spc="-1" strike="noStrike">
              <a:latin typeface="Arial"/>
            </a:endParaRPr>
          </a:p>
        </p:txBody>
      </p:sp>
      <p:sp>
        <p:nvSpPr>
          <p:cNvPr id="59" name="CustomShape 18"/>
          <p:cNvSpPr/>
          <p:nvPr/>
        </p:nvSpPr>
        <p:spPr>
          <a:xfrm>
            <a:off x="14760360" y="36720000"/>
            <a:ext cx="13320000" cy="392904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pt-BR" sz="1800" spc="-1" strike="noStrike">
              <a:latin typeface="Arial"/>
            </a:endParaRPr>
          </a:p>
          <a:p>
            <a:pPr algn="ctr">
              <a:lnSpc>
                <a:spcPct val="100000"/>
              </a:lnSpc>
            </a:pPr>
            <a:r>
              <a:rPr b="1" lang="pt-BR" sz="2800" spc="-1" strike="noStrike">
                <a:solidFill>
                  <a:srgbClr val="000000"/>
                </a:solidFill>
                <a:latin typeface="Tahoma"/>
                <a:ea typeface="Tahoma"/>
              </a:rPr>
              <a:t>Referências</a:t>
            </a:r>
            <a:endParaRPr b="0" lang="pt-BR" sz="2800" spc="-1" strike="noStrike">
              <a:latin typeface="Arial"/>
            </a:endParaRPr>
          </a:p>
          <a:p>
            <a:pPr algn="ctr">
              <a:lnSpc>
                <a:spcPct val="100000"/>
              </a:lnSpc>
            </a:pPr>
            <a:endParaRPr b="0" lang="pt-BR" sz="2800" spc="-1" strike="noStrike">
              <a:latin typeface="Arial"/>
            </a:endParaRPr>
          </a:p>
          <a:p>
            <a:pPr algn="just">
              <a:lnSpc>
                <a:spcPct val="100000"/>
              </a:lnSpc>
            </a:pPr>
            <a:r>
              <a:rPr b="0" lang="pt-BR" sz="2800" spc="-1" strike="noStrike">
                <a:solidFill>
                  <a:srgbClr val="000000"/>
                </a:solidFill>
                <a:latin typeface="Tahoma"/>
                <a:ea typeface="Tahoma"/>
              </a:rPr>
              <a:t>ZANON, Amadeu. Painel e controle de senhas. Disponível em: &lt;AVA Unisalesiano&gt;.</a:t>
            </a:r>
            <a:endParaRPr b="0" lang="pt-BR" sz="2800" spc="-1" strike="noStrike">
              <a:latin typeface="Arial"/>
            </a:endParaRPr>
          </a:p>
          <a:p>
            <a:pPr algn="just">
              <a:lnSpc>
                <a:spcPct val="100000"/>
              </a:lnSpc>
            </a:pPr>
            <a:endParaRPr b="0" lang="pt-BR" sz="2800" spc="-1" strike="noStrike">
              <a:latin typeface="Arial"/>
            </a:endParaRPr>
          </a:p>
          <a:p>
            <a:pPr algn="just">
              <a:lnSpc>
                <a:spcPct val="100000"/>
              </a:lnSpc>
            </a:pPr>
            <a:r>
              <a:rPr b="0" lang="pt-BR" sz="2800" spc="-1" strike="noStrike">
                <a:solidFill>
                  <a:srgbClr val="000000"/>
                </a:solidFill>
                <a:latin typeface="Tahoma"/>
                <a:ea typeface="Tahoma"/>
              </a:rPr>
              <a:t>FILAH. Entenda as vantagens do sistema de senhas para atendimento. Disponível em:&lt;https://blog.filah.com.br/vantagens-do-sistema-de-senhas-para-atendimento/&gt;. </a:t>
            </a:r>
            <a:endParaRPr b="0" lang="pt-BR" sz="2800" spc="-1" strike="noStrike">
              <a:latin typeface="Arial"/>
            </a:endParaRPr>
          </a:p>
          <a:p>
            <a:pPr algn="just">
              <a:lnSpc>
                <a:spcPct val="100000"/>
              </a:lnSpc>
            </a:pPr>
            <a:endParaRPr b="0" lang="pt-BR" sz="2800" spc="-1" strike="noStrike">
              <a:latin typeface="Arial"/>
            </a:endParaRPr>
          </a:p>
        </p:txBody>
      </p:sp>
      <p:pic>
        <p:nvPicPr>
          <p:cNvPr id="60" name="" descr=""/>
          <p:cNvPicPr/>
          <p:nvPr/>
        </p:nvPicPr>
        <p:blipFill>
          <a:blip r:embed="rId2"/>
          <a:stretch/>
        </p:blipFill>
        <p:spPr>
          <a:xfrm>
            <a:off x="14904000" y="11107440"/>
            <a:ext cx="12998520" cy="6604560"/>
          </a:xfrm>
          <a:prstGeom prst="rect">
            <a:avLst/>
          </a:prstGeom>
          <a:ln>
            <a:noFill/>
          </a:ln>
        </p:spPr>
      </p:pic>
      <p:sp>
        <p:nvSpPr>
          <p:cNvPr id="61" name="TextShape 19"/>
          <p:cNvSpPr txBox="1"/>
          <p:nvPr/>
        </p:nvSpPr>
        <p:spPr>
          <a:xfrm>
            <a:off x="14757120" y="10368000"/>
            <a:ext cx="13232520" cy="792000"/>
          </a:xfrm>
          <a:prstGeom prst="rect">
            <a:avLst/>
          </a:prstGeom>
          <a:noFill/>
          <a:ln>
            <a:noFill/>
          </a:ln>
        </p:spPr>
        <p:txBody>
          <a:bodyPr lIns="90000" rIns="90000" tIns="45000" bIns="45000">
            <a:noAutofit/>
          </a:bodyPr>
          <a:p>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	</a:t>
            </a:r>
            <a:r>
              <a:rPr b="0" lang="pt-BR" sz="2800" spc="-1" strike="noStrike">
                <a:solidFill>
                  <a:srgbClr val="000000"/>
                </a:solidFill>
                <a:latin typeface="Tahoma"/>
                <a:ea typeface="Tahoma"/>
              </a:rPr>
              <a:t>Figura 2 – Montagem. Fonte: Autores.</a:t>
            </a:r>
            <a:endParaRPr b="0" lang="pt-BR" sz="2800" spc="-1" strike="noStrike">
              <a:latin typeface="Arial"/>
            </a:endParaRPr>
          </a:p>
        </p:txBody>
      </p:sp>
      <p:pic>
        <p:nvPicPr>
          <p:cNvPr id="62" name="" descr=""/>
          <p:cNvPicPr/>
          <p:nvPr/>
        </p:nvPicPr>
        <p:blipFill>
          <a:blip r:embed="rId3"/>
          <a:stretch/>
        </p:blipFill>
        <p:spPr>
          <a:xfrm>
            <a:off x="997200" y="31356000"/>
            <a:ext cx="12754800" cy="8928000"/>
          </a:xfrm>
          <a:prstGeom prst="rect">
            <a:avLst/>
          </a:prstGeom>
          <a:ln>
            <a:noFill/>
          </a:ln>
        </p:spPr>
      </p:pic>
      <p:pic>
        <p:nvPicPr>
          <p:cNvPr id="63" name="" descr=""/>
          <p:cNvPicPr/>
          <p:nvPr/>
        </p:nvPicPr>
        <p:blipFill>
          <a:blip r:embed="rId4"/>
          <a:stretch/>
        </p:blipFill>
        <p:spPr>
          <a:xfrm>
            <a:off x="15696000" y="23328000"/>
            <a:ext cx="11477520" cy="4608000"/>
          </a:xfrm>
          <a:prstGeom prst="rect">
            <a:avLst/>
          </a:prstGeom>
          <a:ln>
            <a:noFill/>
          </a:ln>
        </p:spPr>
      </p:pic>
      <p:pic>
        <p:nvPicPr>
          <p:cNvPr id="64" name="" descr=""/>
          <p:cNvPicPr/>
          <p:nvPr/>
        </p:nvPicPr>
        <p:blipFill>
          <a:blip r:embed="rId5"/>
          <a:stretch/>
        </p:blipFill>
        <p:spPr>
          <a:xfrm>
            <a:off x="14904000" y="29376000"/>
            <a:ext cx="6228000" cy="1338120"/>
          </a:xfrm>
          <a:prstGeom prst="rect">
            <a:avLst/>
          </a:prstGeom>
          <a:ln>
            <a:noFill/>
          </a:ln>
        </p:spPr>
      </p:pic>
      <p:pic>
        <p:nvPicPr>
          <p:cNvPr id="65" name="" descr=""/>
          <p:cNvPicPr/>
          <p:nvPr/>
        </p:nvPicPr>
        <p:blipFill>
          <a:blip r:embed="rId6"/>
          <a:stretch/>
        </p:blipFill>
        <p:spPr>
          <a:xfrm>
            <a:off x="21312000" y="29376000"/>
            <a:ext cx="6648120" cy="1368000"/>
          </a:xfrm>
          <a:prstGeom prst="rect">
            <a:avLst/>
          </a:prstGeom>
          <a:ln>
            <a:noFill/>
          </a:ln>
        </p:spPr>
      </p:pic>
      <p:sp>
        <p:nvSpPr>
          <p:cNvPr id="66" name="TextShape 20"/>
          <p:cNvSpPr txBox="1"/>
          <p:nvPr/>
        </p:nvSpPr>
        <p:spPr>
          <a:xfrm>
            <a:off x="17784000" y="22608000"/>
            <a:ext cx="7556760" cy="648000"/>
          </a:xfrm>
          <a:prstGeom prst="rect">
            <a:avLst/>
          </a:prstGeom>
          <a:noFill/>
          <a:ln>
            <a:noFill/>
          </a:ln>
        </p:spPr>
        <p:txBody>
          <a:bodyPr lIns="0" rIns="0" tIns="0" bIns="0">
            <a:noAutofit/>
          </a:bodyPr>
          <a:p>
            <a:pPr algn="just"/>
            <a:r>
              <a:rPr b="0" lang="pt-BR" sz="2800" spc="-1" strike="noStrike">
                <a:solidFill>
                  <a:srgbClr val="000000"/>
                </a:solidFill>
                <a:latin typeface="Tahoma"/>
              </a:rPr>
              <a:t>Figura 3 – Tela do software. Fonte: Autores.</a:t>
            </a:r>
            <a:endParaRPr b="0" lang="pt-BR" sz="2800" spc="-1" strike="noStrike">
              <a:solidFill>
                <a:srgbClr val="000000"/>
              </a:solidFill>
              <a:latin typeface="Tahoma"/>
              <a:ea typeface="Tahoma"/>
            </a:endParaRPr>
          </a:p>
        </p:txBody>
      </p:sp>
      <p:sp>
        <p:nvSpPr>
          <p:cNvPr id="67" name="TextShape 21"/>
          <p:cNvSpPr txBox="1"/>
          <p:nvPr/>
        </p:nvSpPr>
        <p:spPr>
          <a:xfrm>
            <a:off x="14904360" y="28368000"/>
            <a:ext cx="5327640" cy="857160"/>
          </a:xfrm>
          <a:prstGeom prst="rect">
            <a:avLst/>
          </a:prstGeom>
          <a:noFill/>
          <a:ln>
            <a:noFill/>
          </a:ln>
        </p:spPr>
        <p:txBody>
          <a:bodyPr lIns="0" rIns="0" tIns="0" bIns="0">
            <a:noAutofit/>
          </a:bodyPr>
          <a:p>
            <a:pPr algn="just"/>
            <a:r>
              <a:rPr b="0" lang="pt-BR" sz="2800" spc="-1" strike="noStrike">
                <a:solidFill>
                  <a:srgbClr val="000000"/>
                </a:solidFill>
                <a:latin typeface="Tahoma"/>
              </a:rPr>
              <a:t>Figura 4 – Display em modo P. Fonte: Autores.</a:t>
            </a:r>
            <a:endParaRPr b="0" lang="pt-BR" sz="2800" spc="-1" strike="noStrike">
              <a:solidFill>
                <a:srgbClr val="000000"/>
              </a:solidFill>
              <a:latin typeface="Tahoma"/>
              <a:ea typeface="Tahoma"/>
            </a:endParaRPr>
          </a:p>
        </p:txBody>
      </p:sp>
      <p:sp>
        <p:nvSpPr>
          <p:cNvPr id="68" name="TextShape 22"/>
          <p:cNvSpPr txBox="1"/>
          <p:nvPr/>
        </p:nvSpPr>
        <p:spPr>
          <a:xfrm>
            <a:off x="21384000" y="28332000"/>
            <a:ext cx="5327640" cy="857160"/>
          </a:xfrm>
          <a:prstGeom prst="rect">
            <a:avLst/>
          </a:prstGeom>
          <a:noFill/>
          <a:ln>
            <a:noFill/>
          </a:ln>
        </p:spPr>
        <p:txBody>
          <a:bodyPr lIns="0" rIns="0" tIns="0" bIns="0">
            <a:noAutofit/>
          </a:bodyPr>
          <a:p>
            <a:pPr algn="just"/>
            <a:r>
              <a:rPr b="0" lang="pt-BR" sz="2800" spc="-1" strike="noStrike">
                <a:solidFill>
                  <a:srgbClr val="000000"/>
                </a:solidFill>
                <a:latin typeface="Tahoma"/>
              </a:rPr>
              <a:t>Figura 5 – Display em modo N. Fonte: Autores.</a:t>
            </a:r>
            <a:endParaRPr b="0" lang="pt-BR" sz="2800" spc="-1" strike="noStrike">
              <a:solidFill>
                <a:srgbClr val="000000"/>
              </a:solidFill>
              <a:latin typeface="Tahoma"/>
              <a:ea typeface="Tahoma"/>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136</TotalTime>
  <Application>LibreOffice/6.4.4.2$Windows_X86_64 LibreOffice_project/3d775be2011f3886db32dfd395a6a6d1ca2630ff</Application>
  <Words>82</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2016-05-04T12:25:20Z</dcterms:created>
  <dc:creator>Prof. Me. Paulo Sérgio Barbosa dos Santos</dc:creator>
  <dc:description/>
  <dc:language>pt-BR</dc:language>
  <cp:lastModifiedBy>Lucas Fernando</cp:lastModifiedBy>
  <dcterms:modified xsi:type="dcterms:W3CDTF">2020-06-05T21:51:45Z</dcterms:modified>
  <cp:revision>20</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