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8" r:id="rId6"/>
    <p:sldId id="270" r:id="rId7"/>
    <p:sldId id="271" r:id="rId8"/>
    <p:sldId id="269" r:id="rId9"/>
    <p:sldId id="274" r:id="rId10"/>
    <p:sldId id="273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C863-55DE-4B81-B035-640DEB6337AC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C4D0-695F-47FE-8550-1789CDEE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30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C863-55DE-4B81-B035-640DEB6337AC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C4D0-695F-47FE-8550-1789CDEE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4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C863-55DE-4B81-B035-640DEB6337AC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C4D0-695F-47FE-8550-1789CDEE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9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C863-55DE-4B81-B035-640DEB6337AC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C4D0-695F-47FE-8550-1789CDEE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07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C863-55DE-4B81-B035-640DEB6337AC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C4D0-695F-47FE-8550-1789CDEE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67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C863-55DE-4B81-B035-640DEB6337AC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C4D0-695F-47FE-8550-1789CDEE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36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C863-55DE-4B81-B035-640DEB6337AC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C4D0-695F-47FE-8550-1789CDEE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85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C863-55DE-4B81-B035-640DEB6337AC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C4D0-695F-47FE-8550-1789CDEE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20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C863-55DE-4B81-B035-640DEB6337AC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C4D0-695F-47FE-8550-1789CDEE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01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C863-55DE-4B81-B035-640DEB6337AC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C4D0-695F-47FE-8550-1789CDEE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88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C863-55DE-4B81-B035-640DEB6337AC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BC4D0-695F-47FE-8550-1789CDEE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96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C863-55DE-4B81-B035-640DEB6337AC}" type="datetimeFigureOut">
              <a:rPr lang="pt-BR" smtClean="0"/>
              <a:t>15/04/2015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C4D0-695F-47FE-8550-1789CDEE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3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display/DOCS/Configuring+Shard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3700" y="4224338"/>
            <a:ext cx="9144000" cy="61436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{name: “mongo”, type: DB}</a:t>
            </a:r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077200" y="60325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rgbClr val="F0DC9B"/>
                </a:solidFill>
              </a:rPr>
              <a:t>Fernanda Pessôa</a:t>
            </a:r>
            <a:endParaRPr lang="pt-BR" dirty="0">
              <a:solidFill>
                <a:srgbClr val="F0DC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0DC9B"/>
                </a:solidFill>
                <a:latin typeface="Helvetica Neue" pitchFamily="50" charset="0"/>
              </a:rPr>
              <a:t>Banco de Dados Orientado a Documentos</a:t>
            </a:r>
            <a:endParaRPr lang="pt-BR" dirty="0">
              <a:solidFill>
                <a:srgbClr val="F0DC9B"/>
              </a:solidFill>
              <a:latin typeface="Helvetica Neue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7850" y="2027574"/>
            <a:ext cx="11036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bg1"/>
                </a:solidFill>
                <a:latin typeface="Helvetica Neue" pitchFamily="50" charset="0"/>
              </a:rPr>
              <a:t>Os documentos dos bancos dessa categoria, são coleções de atributos e valores, onde um atributo pode ser </a:t>
            </a:r>
            <a:r>
              <a:rPr lang="pt-BR" sz="2800" dirty="0" err="1" smtClean="0">
                <a:solidFill>
                  <a:schemeClr val="bg1"/>
                </a:solidFill>
                <a:latin typeface="Helvetica Neue" pitchFamily="50" charset="0"/>
              </a:rPr>
              <a:t>multi-valorado</a:t>
            </a:r>
            <a:r>
              <a:rPr lang="pt-BR" sz="2800" dirty="0" smtClean="0">
                <a:solidFill>
                  <a:schemeClr val="bg1"/>
                </a:solidFill>
                <a:latin typeface="Helvetica Neue" pitchFamily="50" charset="0"/>
              </a:rPr>
              <a:t>. Em geral, os bancos de dados orientados a documento não possuem esquema, ou seja, os documentos armazenados não precisam possuir estrutura em comum.</a:t>
            </a:r>
            <a:endParaRPr lang="pt-BR" sz="2600" dirty="0">
              <a:solidFill>
                <a:schemeClr val="bg1"/>
              </a:solidFill>
              <a:latin typeface="Helvetica Neu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0DC9B"/>
                </a:solidFill>
                <a:latin typeface="Helvetica Neue" pitchFamily="50" charset="0"/>
              </a:rPr>
              <a:t>3 Razões para usar mongoDB </a:t>
            </a:r>
            <a:r>
              <a:rPr lang="pt-BR" sz="1800" dirty="0" smtClean="0">
                <a:solidFill>
                  <a:schemeClr val="bg1"/>
                </a:solidFill>
                <a:latin typeface="Helvetica Neue" pitchFamily="50" charset="0"/>
              </a:rPr>
              <a:t>(Que mudarão a sua vida)</a:t>
            </a:r>
            <a:endParaRPr lang="pt-BR" sz="1800" dirty="0">
              <a:solidFill>
                <a:schemeClr val="bg1"/>
              </a:solidFill>
              <a:latin typeface="Helvetica Neue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8800" y="1690688"/>
            <a:ext cx="1107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Consultas </a:t>
            </a:r>
            <a:r>
              <a:rPr lang="pt-BR" sz="2800" dirty="0" smtClean="0">
                <a:solidFill>
                  <a:schemeClr val="bg1"/>
                </a:solidFill>
                <a:latin typeface="Helvetica Neue" pitchFamily="50" charset="0"/>
              </a:rPr>
              <a:t>simples</a:t>
            </a:r>
          </a:p>
          <a:p>
            <a:endParaRPr lang="pt-BR" sz="28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MongoDB é um banco NoSQL baseado em documento sem transações e sem joins. Quando um aplicativo utiliza esse tipo de banco de dados, o resultado que se tem são consultas </a:t>
            </a:r>
            <a:r>
              <a:rPr lang="pt-BR" sz="2800" dirty="0" smtClean="0">
                <a:solidFill>
                  <a:schemeClr val="bg1"/>
                </a:solidFill>
                <a:latin typeface="Helvetica Neue" pitchFamily="50" charset="0"/>
              </a:rPr>
              <a:t>muito simples. Mais simples de ler, de escrever. E você pode ver claramente como ele faz as coisas mais fáceis de entender, deixando </a:t>
            </a:r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os desenvolvedores fazerem seu trabalho mais facilmente</a:t>
            </a:r>
            <a:r>
              <a:rPr lang="pt-BR" sz="2800" dirty="0" smtClean="0">
                <a:solidFill>
                  <a:schemeClr val="bg1"/>
                </a:solidFill>
                <a:latin typeface="Helvetica Neue" pitchFamily="50" charset="0"/>
              </a:rPr>
              <a:t>.</a:t>
            </a:r>
          </a:p>
          <a:p>
            <a:endParaRPr lang="pt-BR" sz="28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r>
              <a:rPr lang="pt-BR" sz="2800" dirty="0">
                <a:solidFill>
                  <a:srgbClr val="F0DC9B"/>
                </a:solidFill>
                <a:latin typeface="Helvetica Neue" pitchFamily="50" charset="0"/>
              </a:rPr>
              <a:t>Em um exemplo onde ‘usuarios’ possuem ‘</a:t>
            </a:r>
            <a:r>
              <a:rPr lang="pt-BR" sz="2800" dirty="0" smtClean="0">
                <a:solidFill>
                  <a:srgbClr val="F0DC9B"/>
                </a:solidFill>
                <a:latin typeface="Helvetica Neue" pitchFamily="50" charset="0"/>
              </a:rPr>
              <a:t>eventos’. Vamos </a:t>
            </a:r>
            <a:r>
              <a:rPr lang="pt-BR" sz="2800" dirty="0">
                <a:solidFill>
                  <a:srgbClr val="F0DC9B"/>
                </a:solidFill>
                <a:latin typeface="Helvetica Neue" pitchFamily="50" charset="0"/>
              </a:rPr>
              <a:t>dizer que eu quero todos os usuários </a:t>
            </a:r>
            <a:r>
              <a:rPr lang="pt-BR" sz="2800" dirty="0" smtClean="0">
                <a:solidFill>
                  <a:srgbClr val="F0DC9B"/>
                </a:solidFill>
                <a:latin typeface="Helvetica Neue" pitchFamily="50" charset="0"/>
              </a:rPr>
              <a:t>e seu(s) evento(s).</a:t>
            </a:r>
            <a:r>
              <a:rPr lang="pt-BR" sz="2800" dirty="0">
                <a:solidFill>
                  <a:srgbClr val="F0DC9B"/>
                </a:solidFill>
                <a:latin typeface="Helvetica Neue" pitchFamily="50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894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3" name="CaixaDeTexto 2"/>
          <p:cNvSpPr txBox="1"/>
          <p:nvPr/>
        </p:nvSpPr>
        <p:spPr>
          <a:xfrm>
            <a:off x="558800" y="471488"/>
            <a:ext cx="11074400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Em um banco de dados SQL, tenho duas tabelas: usuários e eventos. Eu poderia escrever esta consulta da seguinte forma</a:t>
            </a:r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:</a:t>
            </a:r>
            <a:endParaRPr lang="pt-BR" sz="26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6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6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Analogamente, em um banco de dados MongoDB, digamos que eu tenha apenas uma coleção: usuários. Cada documento de usuário tem um atributo chamado </a:t>
            </a:r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“emprego”, </a:t>
            </a:r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que é uma lista de documentos incorporados</a:t>
            </a:r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. Algo como isto:</a:t>
            </a:r>
          </a:p>
          <a:p>
            <a:pPr lvl="4"/>
            <a:r>
              <a:rPr lang="pt-BR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4"/>
            <a:r>
              <a:rPr lang="pt-BR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nome : </a:t>
            </a:r>
            <a:r>
              <a:rPr lang="pt-BR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Zézinho</a:t>
            </a:r>
            <a:r>
              <a:rPr lang="pt-BR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pt-BR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pt-BR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email: 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ezinho@unipam.edu.br,</a:t>
            </a:r>
            <a:endParaRPr lang="pt-BR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pt-BR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emprego : </a:t>
            </a:r>
            <a:endParaRPr lang="pt-BR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pt-BR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  </a:t>
            </a:r>
          </a:p>
          <a:p>
            <a:pPr lvl="6"/>
            <a:r>
              <a:rPr lang="pt-BR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{titulo : Trabalhar na </a:t>
            </a:r>
            <a:r>
              <a:rPr lang="pt-BR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 do UNIPAM</a:t>
            </a:r>
            <a:r>
              <a:rPr lang="pt-BR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pt-BR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6"/>
            <a:r>
              <a:rPr lang="pt-BR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{titulo : Dar Aula</a:t>
            </a:r>
            <a:r>
              <a:rPr lang="pt-BR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pt-BR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pPr lvl="4"/>
            <a:r>
              <a:rPr lang="pt-BR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pt-BR" sz="28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Helvetica Neue" pitchFamily="50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622395"/>
            <a:ext cx="12192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* FROM usuarios</a:t>
            </a:r>
            <a:r>
              <a:rPr kumimoji="0" lang="pt-BR" altLang="pt-BR" b="0" i="0" u="none" strike="noStrike" cap="none" normalizeH="0" dirty="0" smtClean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 JOIN eventos</a:t>
            </a:r>
            <a:r>
              <a:rPr kumimoji="0" lang="pt-BR" altLang="pt-BR" b="0" i="0" u="none" strike="noStrike" cap="none" normalizeH="0" dirty="0" smtClean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eventos.idUsuario = usuarios.idUsuario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1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3" name="CaixaDeTexto 2"/>
          <p:cNvSpPr txBox="1"/>
          <p:nvPr/>
        </p:nvSpPr>
        <p:spPr>
          <a:xfrm>
            <a:off x="558800" y="1157288"/>
            <a:ext cx="11074400" cy="818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Para executar a mesma consulta em MongoDB, </a:t>
            </a:r>
            <a:r>
              <a:rPr lang="pt-BR" sz="2800" dirty="0" smtClean="0">
                <a:solidFill>
                  <a:schemeClr val="bg1"/>
                </a:solidFill>
                <a:latin typeface="Helvetica Neue" pitchFamily="50" charset="0"/>
              </a:rPr>
              <a:t>fica desta forma:</a:t>
            </a:r>
          </a:p>
          <a:p>
            <a:pPr algn="just"/>
            <a:endParaRPr lang="pt-BR" sz="28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6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6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6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800" dirty="0">
              <a:solidFill>
                <a:schemeClr val="bg1"/>
              </a:solidFill>
              <a:latin typeface="Helvetica Neue" pitchFamily="50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041495"/>
            <a:ext cx="12192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smtClean="0">
                <a:solidFill>
                  <a:srgbClr val="7777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b.usuarios.find();</a:t>
            </a:r>
            <a:endParaRPr kumimoji="0" lang="pt-BR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6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0DC9B"/>
                </a:solidFill>
                <a:latin typeface="Helvetica Neue" pitchFamily="50" charset="0"/>
              </a:rPr>
              <a:t>3 Razões para usar mongoDB </a:t>
            </a:r>
            <a:r>
              <a:rPr lang="pt-BR" sz="1800" dirty="0" smtClean="0">
                <a:solidFill>
                  <a:schemeClr val="bg1"/>
                </a:solidFill>
                <a:latin typeface="Helvetica Neue" pitchFamily="50" charset="0"/>
              </a:rPr>
              <a:t>(Que mudarão a sua vida)</a:t>
            </a:r>
            <a:endParaRPr lang="pt-BR" sz="1800" dirty="0">
              <a:solidFill>
                <a:schemeClr val="bg1"/>
              </a:solidFill>
              <a:latin typeface="Helvetica Neue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8800" y="1690688"/>
            <a:ext cx="1107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2. Sharding</a:t>
            </a:r>
          </a:p>
          <a:p>
            <a:endParaRPr lang="pt-BR" sz="26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S</a:t>
            </a:r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harding </a:t>
            </a:r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é um conceito simples: se você tem um monte de dados e está no limite de disco e/ou a falta de espaço, a resposta é ter os seus dados divididos entre várias máquinas. Você fica com mais rendimento e com maior capacidade de armazenamento em disco. Em um mundo perfeito, como seu armazenamento e desempenho precisa crescer, basta acrescentar mais shards</a:t>
            </a:r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. </a:t>
            </a:r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MongoDB é muito próximo a este mundo perfeito</a:t>
            </a:r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.</a:t>
            </a:r>
          </a:p>
          <a:p>
            <a:endParaRPr lang="pt-BR" sz="2600" dirty="0">
              <a:solidFill>
                <a:schemeClr val="bg1"/>
              </a:solidFill>
              <a:latin typeface="Helvetica Neue" pitchFamily="50" charset="0"/>
            </a:endParaRPr>
          </a:p>
          <a:p>
            <a:r>
              <a:rPr lang="pt-BR" sz="2600" dirty="0">
                <a:solidFill>
                  <a:srgbClr val="F0DC9B"/>
                </a:solidFill>
                <a:latin typeface="Helvetica Neue" pitchFamily="50" charset="0"/>
              </a:rPr>
              <a:t>Para saber mais como configurar o sharding, </a:t>
            </a:r>
            <a:r>
              <a:rPr lang="pt-BR" sz="2600" dirty="0" smtClean="0">
                <a:solidFill>
                  <a:srgbClr val="F0DC9B"/>
                </a:solidFill>
                <a:latin typeface="Helvetica Neue" pitchFamily="50" charset="0"/>
              </a:rPr>
              <a:t>leia: </a:t>
            </a:r>
            <a:r>
              <a:rPr lang="pt-BR" sz="2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Helvetica Neue" pitchFamily="50" charset="0"/>
                <a:hlinkClick r:id="rId3"/>
              </a:rPr>
              <a:t>http</a:t>
            </a:r>
            <a:r>
              <a:rPr lang="pt-BR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 Neue" pitchFamily="50" charset="0"/>
                <a:hlinkClick r:id="rId3"/>
              </a:rPr>
              <a:t>://www.mongodb.org/display/DOCS/Configuring+Sharding</a:t>
            </a:r>
            <a:endParaRPr lang="pt-BR" sz="2600" dirty="0">
              <a:solidFill>
                <a:schemeClr val="accent1">
                  <a:lumMod val="40000"/>
                  <a:lumOff val="60000"/>
                </a:schemeClr>
              </a:solidFill>
              <a:latin typeface="Helvetica Neu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0DC9B"/>
                </a:solidFill>
                <a:latin typeface="Helvetica Neue" pitchFamily="50" charset="0"/>
              </a:rPr>
              <a:t>3 Razões para usar mongoDB </a:t>
            </a:r>
            <a:r>
              <a:rPr lang="pt-BR" sz="1800" dirty="0" smtClean="0">
                <a:solidFill>
                  <a:schemeClr val="bg1"/>
                </a:solidFill>
                <a:latin typeface="Helvetica Neue" pitchFamily="50" charset="0"/>
              </a:rPr>
              <a:t>(Que mudarão a sua vida)</a:t>
            </a:r>
            <a:endParaRPr lang="pt-BR" sz="1800" dirty="0">
              <a:solidFill>
                <a:schemeClr val="bg1"/>
              </a:solidFill>
              <a:latin typeface="Helvetica Neue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8800" y="1690688"/>
            <a:ext cx="11074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2. GridFS</a:t>
            </a:r>
          </a:p>
          <a:p>
            <a:endParaRPr lang="pt-BR" sz="26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GridFS é uma especificação para armazenar e recuperar arquivos que excedem o tamanho limite de 16MB. Quando se usa esta especificação, ao invés de um arquivo ser armazenado em um único documento, o GridFS divide o arquivo em múltiplas partes chamadas de chunks e armazena cada uma dessas partes, ou chunk, em um documento separado. Por padrão o tamanho limite de um chunk será 256KB. Durante o processo de armazenamento o GridFS irá criar duas coleções que são: files e chunks.</a:t>
            </a:r>
            <a:endParaRPr lang="pt-BR" sz="2600" dirty="0" smtClean="0">
              <a:solidFill>
                <a:schemeClr val="bg1"/>
              </a:solidFill>
              <a:latin typeface="Helvetica Neu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97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F0DC9B"/>
                </a:solidFill>
                <a:latin typeface="Helvetica Neue" pitchFamily="50" charset="0"/>
              </a:rPr>
              <a:t>Algumas empresas que utilizam mongoDB</a:t>
            </a:r>
            <a:endParaRPr lang="pt-BR" sz="1800" dirty="0">
              <a:solidFill>
                <a:schemeClr val="bg1"/>
              </a:solidFill>
              <a:latin typeface="Helvetica Neue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8800" y="1690688"/>
            <a:ext cx="1107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Franklin Amorim é especialista de banco de dados da Globo.com e esteve no MongoSP para apresentar o case de sucesso da adoção do MongoDB para uma nova feature do “fantasy game</a:t>
            </a:r>
            <a:r>
              <a:rPr lang="pt-BR" sz="2800" dirty="0" smtClean="0">
                <a:solidFill>
                  <a:schemeClr val="bg1"/>
                </a:solidFill>
                <a:latin typeface="Helvetica Neue" pitchFamily="50" charset="0"/>
              </a:rPr>
              <a:t>” </a:t>
            </a:r>
            <a:r>
              <a:rPr lang="pt-BR" sz="2800" i="1" dirty="0" smtClean="0">
                <a:solidFill>
                  <a:schemeClr val="bg1"/>
                </a:solidFill>
                <a:latin typeface="Helvetica Neue" pitchFamily="50" charset="0"/>
              </a:rPr>
              <a:t>Cartola FC</a:t>
            </a:r>
            <a:r>
              <a:rPr lang="pt-BR" sz="2800" dirty="0" smtClean="0">
                <a:solidFill>
                  <a:schemeClr val="bg1"/>
                </a:solidFill>
                <a:latin typeface="Helvetica Neue" pitchFamily="50" charset="0"/>
              </a:rPr>
              <a:t>. </a:t>
            </a:r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Essa é a maior aplicação dinâmica do portal, com mais de 2 milhões de usuários cadastrados e quase 90 milhões de pageviews somente no mês de Junho</a:t>
            </a:r>
            <a:r>
              <a:rPr lang="pt-BR" sz="2800" dirty="0" smtClean="0">
                <a:solidFill>
                  <a:schemeClr val="bg1"/>
                </a:solidFill>
                <a:latin typeface="Helvetica Neue" pitchFamily="50" charset="0"/>
              </a:rPr>
              <a:t>.</a:t>
            </a:r>
          </a:p>
          <a:p>
            <a:pPr algn="just"/>
            <a:r>
              <a:rPr lang="pt-BR" sz="2800" i="1" dirty="0" smtClean="0">
                <a:solidFill>
                  <a:schemeClr val="bg1"/>
                </a:solidFill>
                <a:latin typeface="Helvetica Neue" pitchFamily="50" charset="0"/>
              </a:rPr>
              <a:t>“</a:t>
            </a:r>
            <a:r>
              <a:rPr lang="pt-BR" sz="2800" i="1" dirty="0">
                <a:solidFill>
                  <a:schemeClr val="bg1"/>
                </a:solidFill>
                <a:latin typeface="Helvetica Neue" pitchFamily="50" charset="0"/>
              </a:rPr>
              <a:t>Essa aplicação deveria ser capaz de suportar o equivalente a 30 mil sessões </a:t>
            </a:r>
            <a:r>
              <a:rPr lang="pt-BR" sz="2800" i="1" dirty="0" smtClean="0">
                <a:solidFill>
                  <a:schemeClr val="bg1"/>
                </a:solidFill>
                <a:latin typeface="Helvetica Neue" pitchFamily="50" charset="0"/>
              </a:rPr>
              <a:t>simultâneas </a:t>
            </a:r>
            <a:r>
              <a:rPr lang="pt-BR" sz="2800" i="1" dirty="0">
                <a:solidFill>
                  <a:schemeClr val="bg1"/>
                </a:solidFill>
                <a:latin typeface="Helvetica Neue" pitchFamily="50" charset="0"/>
              </a:rPr>
              <a:t>acessando o servidor. Nossa preocupação era criar uma aplicação robusta com tempo de resposta muito rápido, de forma que o usuário não tivesse nenhum problema de </a:t>
            </a:r>
            <a:r>
              <a:rPr lang="pt-BR" sz="2800" i="1" dirty="0" smtClean="0">
                <a:solidFill>
                  <a:schemeClr val="bg1"/>
                </a:solidFill>
                <a:latin typeface="Helvetica Neue" pitchFamily="50" charset="0"/>
              </a:rPr>
              <a:t>performance.”, </a:t>
            </a:r>
            <a:r>
              <a:rPr lang="pt-BR" sz="2800" dirty="0" smtClean="0">
                <a:solidFill>
                  <a:schemeClr val="bg1"/>
                </a:solidFill>
                <a:latin typeface="Helvetica Neue" pitchFamily="50" charset="0"/>
              </a:rPr>
              <a:t>conta Franklin</a:t>
            </a:r>
            <a:endParaRPr lang="pt-BR" sz="2600" dirty="0" smtClean="0">
              <a:solidFill>
                <a:schemeClr val="bg1"/>
              </a:solidFill>
              <a:latin typeface="Helvetica Neu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97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F0DC9B"/>
                </a:solidFill>
                <a:latin typeface="Helvetica Neue" pitchFamily="50" charset="0"/>
              </a:rPr>
              <a:t>Algumas empresas que utilizam mongoDB</a:t>
            </a:r>
            <a:endParaRPr lang="pt-BR" sz="1800" dirty="0">
              <a:solidFill>
                <a:schemeClr val="bg1"/>
              </a:solidFill>
              <a:latin typeface="Helvetica Neue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8800" y="1690688"/>
            <a:ext cx="1107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Helvetica Neue" pitchFamily="50" charset="0"/>
              </a:rPr>
              <a:t>Para vencer esse “desafio”, Franklin e sua equipe optaram pelo banco de dados MongoDB, ao invés do MySQL, já bastante </a:t>
            </a:r>
            <a:r>
              <a:rPr lang="pt-BR" sz="2400" dirty="0" smtClean="0">
                <a:solidFill>
                  <a:schemeClr val="bg1"/>
                </a:solidFill>
                <a:latin typeface="Helvetica Neue" pitchFamily="50" charset="0"/>
              </a:rPr>
              <a:t>utilizado. </a:t>
            </a:r>
            <a:r>
              <a:rPr lang="pt-BR" sz="2400" dirty="0">
                <a:solidFill>
                  <a:schemeClr val="bg1"/>
                </a:solidFill>
                <a:latin typeface="Helvetica Neue" pitchFamily="50" charset="0"/>
              </a:rPr>
              <a:t>Mas as vantagens do Mongo foram mais atrativas que do banco MySQL, e eles resolveram tentar algo novo para o </a:t>
            </a:r>
            <a:r>
              <a:rPr lang="pt-BR" sz="2400" dirty="0" smtClean="0">
                <a:solidFill>
                  <a:schemeClr val="bg1"/>
                </a:solidFill>
                <a:latin typeface="Helvetica Neue" pitchFamily="50" charset="0"/>
              </a:rPr>
              <a:t>CartolaFC, tendo como resultado: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Helvetica Neue" pitchFamily="50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Helvetica Neue" pitchFamily="50" charset="0"/>
              </a:rPr>
              <a:t>- Deploy feito em maio/2011 (Junto com a rodada do Brasileirão 2011)</a:t>
            </a:r>
            <a:r>
              <a:rPr lang="pt-BR" sz="2400" dirty="0" smtClean="0">
                <a:solidFill>
                  <a:schemeClr val="bg1"/>
                </a:solidFill>
                <a:latin typeface="Helvetica Neue" pitchFamily="50" charset="0"/>
              </a:rPr>
              <a:t/>
            </a:r>
            <a:br>
              <a:rPr lang="pt-BR" sz="2400" dirty="0" smtClean="0">
                <a:solidFill>
                  <a:schemeClr val="bg1"/>
                </a:solidFill>
                <a:latin typeface="Helvetica Neue" pitchFamily="50" charset="0"/>
              </a:rPr>
            </a:br>
            <a:r>
              <a:rPr lang="pt-BR" sz="2400" dirty="0">
                <a:solidFill>
                  <a:schemeClr val="bg1"/>
                </a:solidFill>
                <a:latin typeface="Helvetica Neue" pitchFamily="50" charset="0"/>
              </a:rPr>
              <a:t>- Banco funcionando 24h por dia / 7 dias por semana</a:t>
            </a:r>
            <a:r>
              <a:rPr lang="pt-BR" sz="2400" dirty="0" smtClean="0">
                <a:solidFill>
                  <a:schemeClr val="bg1"/>
                </a:solidFill>
                <a:latin typeface="Helvetica Neue" pitchFamily="50" charset="0"/>
              </a:rPr>
              <a:t/>
            </a:r>
            <a:br>
              <a:rPr lang="pt-BR" sz="2400" dirty="0" smtClean="0">
                <a:solidFill>
                  <a:schemeClr val="bg1"/>
                </a:solidFill>
                <a:latin typeface="Helvetica Neue" pitchFamily="50" charset="0"/>
              </a:rPr>
            </a:br>
            <a:r>
              <a:rPr lang="pt-BR" sz="2400" dirty="0">
                <a:solidFill>
                  <a:schemeClr val="bg1"/>
                </a:solidFill>
                <a:latin typeface="Helvetica Neue" pitchFamily="50" charset="0"/>
              </a:rPr>
              <a:t>- Nenhum incidente reportado desde a implantação </a:t>
            </a:r>
            <a:r>
              <a:rPr lang="pt-BR" sz="2400" dirty="0" smtClean="0">
                <a:solidFill>
                  <a:schemeClr val="bg1"/>
                </a:solidFill>
                <a:latin typeface="Helvetica Neue" pitchFamily="50" charset="0"/>
              </a:rPr>
              <a:t>(“</a:t>
            </a:r>
            <a:r>
              <a:rPr lang="pt-BR" sz="2400" i="1" dirty="0" smtClean="0">
                <a:solidFill>
                  <a:schemeClr val="bg1"/>
                </a:solidFill>
                <a:latin typeface="Helvetica Neue" pitchFamily="50" charset="0"/>
              </a:rPr>
              <a:t>Performance excelente, não tivemos que mexer em nada”</a:t>
            </a:r>
            <a:r>
              <a:rPr lang="pt-BR" sz="2400" dirty="0" smtClean="0">
                <a:solidFill>
                  <a:schemeClr val="bg1"/>
                </a:solidFill>
                <a:latin typeface="Helvetica Neue" pitchFamily="50" charset="0"/>
              </a:rPr>
              <a:t>)</a:t>
            </a:r>
            <a:br>
              <a:rPr lang="pt-BR" sz="2400" dirty="0" smtClean="0">
                <a:solidFill>
                  <a:schemeClr val="bg1"/>
                </a:solidFill>
                <a:latin typeface="Helvetica Neue" pitchFamily="50" charset="0"/>
              </a:rPr>
            </a:br>
            <a:r>
              <a:rPr lang="pt-BR" sz="2400" dirty="0">
                <a:solidFill>
                  <a:schemeClr val="bg1"/>
                </a:solidFill>
                <a:latin typeface="Helvetica Neue" pitchFamily="50" charset="0"/>
              </a:rPr>
              <a:t>- 1 milhão de mensagens publicadas </a:t>
            </a:r>
            <a:r>
              <a:rPr lang="pt-BR" sz="2400" dirty="0" smtClean="0">
                <a:solidFill>
                  <a:schemeClr val="bg1"/>
                </a:solidFill>
                <a:latin typeface="Helvetica Neue" pitchFamily="50" charset="0"/>
              </a:rPr>
              <a:t>(“</a:t>
            </a:r>
            <a:r>
              <a:rPr lang="pt-BR" sz="2400" i="1" dirty="0" smtClean="0">
                <a:solidFill>
                  <a:schemeClr val="bg1"/>
                </a:solidFill>
                <a:latin typeface="Helvetica Neue" pitchFamily="50" charset="0"/>
              </a:rPr>
              <a:t>Número </a:t>
            </a:r>
            <a:r>
              <a:rPr lang="pt-BR" sz="2400" i="1" dirty="0">
                <a:solidFill>
                  <a:schemeClr val="bg1"/>
                </a:solidFill>
                <a:latin typeface="Helvetica Neue" pitchFamily="50" charset="0"/>
              </a:rPr>
              <a:t>considerado baixo, pois nossa arquitetura suporta muito </a:t>
            </a:r>
            <a:r>
              <a:rPr lang="pt-BR" sz="2400" i="1" dirty="0" smtClean="0">
                <a:solidFill>
                  <a:schemeClr val="bg1"/>
                </a:solidFill>
                <a:latin typeface="Helvetica Neue" pitchFamily="50" charset="0"/>
              </a:rPr>
              <a:t>mais”</a:t>
            </a:r>
            <a:r>
              <a:rPr lang="pt-BR" sz="2400" dirty="0" smtClean="0">
                <a:solidFill>
                  <a:schemeClr val="bg1"/>
                </a:solidFill>
                <a:latin typeface="Helvetica Neue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95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97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F0DC9B"/>
                </a:solidFill>
                <a:latin typeface="Helvetica Neue" pitchFamily="50" charset="0"/>
              </a:rPr>
              <a:t>Algumas empresas que utilizam mongoDB</a:t>
            </a:r>
            <a:endParaRPr lang="pt-BR" sz="1800" dirty="0">
              <a:solidFill>
                <a:schemeClr val="bg1"/>
              </a:solidFill>
              <a:latin typeface="Helvetica Neue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8800" y="1690688"/>
            <a:ext cx="1107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Helvetica Neue" pitchFamily="50" charset="0"/>
              </a:rPr>
              <a:t>GitHub</a:t>
            </a:r>
          </a:p>
          <a:p>
            <a:pPr algn="just"/>
            <a:endParaRPr lang="pt-BR" sz="24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4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4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4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Helvetica Neue" pitchFamily="50" charset="0"/>
              </a:rPr>
              <a:t>Bit.ly</a:t>
            </a:r>
          </a:p>
          <a:p>
            <a:pPr algn="just"/>
            <a:endParaRPr lang="pt-BR" sz="24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4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4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Helvetica Neue" pitchFamily="50" charset="0"/>
              </a:rPr>
              <a:t>Foursquare</a:t>
            </a:r>
          </a:p>
          <a:p>
            <a:pPr algn="just"/>
            <a:endParaRPr lang="pt-BR" sz="2400" dirty="0" smtClean="0">
              <a:solidFill>
                <a:schemeClr val="bg1"/>
              </a:solidFill>
              <a:latin typeface="Helvetica Neue" pitchFamily="50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41" y="1619018"/>
            <a:ext cx="4279900" cy="91548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90" y="2780776"/>
            <a:ext cx="3120503" cy="172742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90" y="4635991"/>
            <a:ext cx="4658602" cy="15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0DC9B"/>
                </a:solidFill>
                <a:latin typeface="Helvetica Neue" pitchFamily="50" charset="0"/>
              </a:rPr>
              <a:t>O que é o mongoDB</a:t>
            </a:r>
            <a:r>
              <a:rPr lang="pt-BR" dirty="0">
                <a:solidFill>
                  <a:srgbClr val="F0DC9B"/>
                </a:solidFill>
                <a:latin typeface="Helvetica Neue" pitchFamily="50" charset="0"/>
              </a:rPr>
              <a:t>?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58800" y="1690688"/>
            <a:ext cx="109601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300" b="1" dirty="0">
                <a:solidFill>
                  <a:schemeClr val="bg1"/>
                </a:solidFill>
                <a:latin typeface="Helvetica Neue" pitchFamily="50" charset="0"/>
              </a:rPr>
              <a:t>MongoDB</a:t>
            </a:r>
            <a:r>
              <a:rPr lang="pt-BR" sz="2300" dirty="0">
                <a:solidFill>
                  <a:schemeClr val="bg1"/>
                </a:solidFill>
                <a:latin typeface="Helvetica Neue" pitchFamily="50" charset="0"/>
              </a:rPr>
              <a:t> (do inglês </a:t>
            </a:r>
            <a:r>
              <a:rPr lang="pt-BR" sz="2300" i="1" dirty="0">
                <a:solidFill>
                  <a:schemeClr val="bg1"/>
                </a:solidFill>
                <a:latin typeface="Helvetica Neue" pitchFamily="50" charset="0"/>
              </a:rPr>
              <a:t>hu</a:t>
            </a:r>
            <a:r>
              <a:rPr lang="pt-BR" sz="2300" b="1" i="1" dirty="0">
                <a:solidFill>
                  <a:schemeClr val="bg1"/>
                </a:solidFill>
                <a:latin typeface="Helvetica Neue" pitchFamily="50" charset="0"/>
              </a:rPr>
              <a:t>mongo</a:t>
            </a:r>
            <a:r>
              <a:rPr lang="pt-BR" sz="2300" i="1" dirty="0">
                <a:solidFill>
                  <a:schemeClr val="bg1"/>
                </a:solidFill>
                <a:latin typeface="Helvetica Neue" pitchFamily="50" charset="0"/>
              </a:rPr>
              <a:t>us</a:t>
            </a:r>
            <a:r>
              <a:rPr lang="pt-BR" sz="2300" dirty="0">
                <a:solidFill>
                  <a:schemeClr val="bg1"/>
                </a:solidFill>
                <a:latin typeface="Helvetica Neue" pitchFamily="50" charset="0"/>
              </a:rPr>
              <a:t>, "gigantesco</a:t>
            </a:r>
            <a:r>
              <a:rPr lang="pt-BR" sz="2300" dirty="0" smtClean="0">
                <a:solidFill>
                  <a:schemeClr val="bg1"/>
                </a:solidFill>
                <a:latin typeface="Helvetica Neue" pitchFamily="50" charset="0"/>
              </a:rPr>
              <a:t>") </a:t>
            </a:r>
            <a:r>
              <a:rPr lang="pt-BR" sz="1400" dirty="0" smtClean="0">
                <a:solidFill>
                  <a:srgbClr val="F0DC9B"/>
                </a:solidFill>
                <a:latin typeface="Helvetica Neue" pitchFamily="50" charset="0"/>
              </a:rPr>
              <a:t>(Obrigada Wikipédia!!)</a:t>
            </a:r>
          </a:p>
          <a:p>
            <a:pPr algn="just" fontAlgn="base"/>
            <a:endParaRPr lang="pt-BR" sz="2300" dirty="0" smtClean="0">
              <a:solidFill>
                <a:srgbClr val="F0DC9B"/>
              </a:solidFill>
              <a:latin typeface="Helvetica Neue" pitchFamily="50" charset="0"/>
            </a:endParaRPr>
          </a:p>
          <a:p>
            <a:pPr algn="just"/>
            <a:r>
              <a:rPr lang="pt-BR" sz="2300" dirty="0" smtClean="0">
                <a:solidFill>
                  <a:schemeClr val="bg1"/>
                </a:solidFill>
                <a:latin typeface="Helvetica Neue" pitchFamily="50" charset="0"/>
              </a:rPr>
              <a:t>É </a:t>
            </a:r>
            <a:r>
              <a:rPr lang="pt-BR" sz="2300" dirty="0">
                <a:solidFill>
                  <a:schemeClr val="bg1"/>
                </a:solidFill>
                <a:latin typeface="Helvetica Neue" pitchFamily="50" charset="0"/>
              </a:rPr>
              <a:t>uma aplicação de código aberto, de alta performance, sem esquemas, orientado a documentos. Foi escrito na linguagem de programação </a:t>
            </a:r>
            <a:r>
              <a:rPr lang="pt-BR" sz="2300" dirty="0" smtClean="0">
                <a:solidFill>
                  <a:schemeClr val="bg1"/>
                </a:solidFill>
                <a:latin typeface="Helvetica Neue" pitchFamily="50" charset="0"/>
              </a:rPr>
              <a:t>C++.</a:t>
            </a:r>
            <a:r>
              <a:rPr lang="pt-BR" sz="2300" dirty="0">
                <a:solidFill>
                  <a:schemeClr val="bg1"/>
                </a:solidFill>
                <a:latin typeface="Helvetica Neue" pitchFamily="50" charset="0"/>
              </a:rPr>
              <a:t> Além de orientado a documentos, é formado por um conjunto de documentos </a:t>
            </a:r>
            <a:r>
              <a:rPr lang="pt-BR" sz="2300" dirty="0" smtClean="0">
                <a:solidFill>
                  <a:schemeClr val="bg1"/>
                </a:solidFill>
                <a:latin typeface="Helvetica Neue" pitchFamily="50" charset="0"/>
              </a:rPr>
              <a:t>JSON. </a:t>
            </a:r>
            <a:r>
              <a:rPr lang="pt-BR" sz="2300" dirty="0">
                <a:solidFill>
                  <a:schemeClr val="bg1"/>
                </a:solidFill>
                <a:latin typeface="Helvetica Neue" pitchFamily="50" charset="0"/>
              </a:rPr>
              <a:t>Muitas aplicações podem, dessa forma, modelar informações de modo muito mais natural, pois os dados podem ser </a:t>
            </a:r>
            <a:r>
              <a:rPr lang="pt-BR" sz="2300" dirty="0" smtClean="0">
                <a:solidFill>
                  <a:schemeClr val="bg1"/>
                </a:solidFill>
                <a:latin typeface="Helvetica Neue" pitchFamily="50" charset="0"/>
              </a:rPr>
              <a:t>”aninhados”</a:t>
            </a:r>
            <a:r>
              <a:rPr lang="pt-BR" sz="2300" dirty="0">
                <a:solidFill>
                  <a:schemeClr val="bg1"/>
                </a:solidFill>
                <a:latin typeface="Helvetica Neue" pitchFamily="50" charset="0"/>
              </a:rPr>
              <a:t> em complexas hierarquias e </a:t>
            </a:r>
            <a:r>
              <a:rPr lang="pt-BR" sz="2300" dirty="0" smtClean="0">
                <a:solidFill>
                  <a:schemeClr val="bg1"/>
                </a:solidFill>
                <a:latin typeface="Helvetica Neue" pitchFamily="50" charset="0"/>
              </a:rPr>
              <a:t>continuar </a:t>
            </a:r>
            <a:r>
              <a:rPr lang="pt-BR" sz="2300" dirty="0">
                <a:solidFill>
                  <a:schemeClr val="bg1"/>
                </a:solidFill>
                <a:latin typeface="Helvetica Neue" pitchFamily="50" charset="0"/>
              </a:rPr>
              <a:t>fáceis de buscar.</a:t>
            </a:r>
          </a:p>
          <a:p>
            <a:pPr algn="just"/>
            <a:r>
              <a:rPr lang="pt-BR" sz="2300" dirty="0">
                <a:solidFill>
                  <a:schemeClr val="bg1"/>
                </a:solidFill>
                <a:latin typeface="Helvetica Neue" pitchFamily="50" charset="0"/>
              </a:rPr>
              <a:t>O desenvolvimento do MongoDB começou em outubro de 2007 pela </a:t>
            </a:r>
            <a:r>
              <a:rPr lang="pt-BR" sz="2300" dirty="0" smtClean="0">
                <a:solidFill>
                  <a:schemeClr val="bg1"/>
                </a:solidFill>
                <a:latin typeface="Helvetica Neue" pitchFamily="50" charset="0"/>
              </a:rPr>
              <a:t>10gen. </a:t>
            </a:r>
            <a:r>
              <a:rPr lang="pt-BR" sz="2300" dirty="0">
                <a:solidFill>
                  <a:schemeClr val="bg1"/>
                </a:solidFill>
                <a:latin typeface="Helvetica Neue" pitchFamily="50" charset="0"/>
              </a:rPr>
              <a:t>A primeira versão pública foi lançada em fevereiro de 2009</a:t>
            </a:r>
            <a:r>
              <a:rPr lang="pt-BR" sz="2300" dirty="0" smtClean="0">
                <a:solidFill>
                  <a:schemeClr val="bg1"/>
                </a:solidFill>
                <a:latin typeface="Helvetica Neue" pitchFamily="50" charset="0"/>
              </a:rPr>
              <a:t>.</a:t>
            </a:r>
            <a:endParaRPr lang="pt-BR" sz="23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 fontAlgn="base"/>
            <a:endParaRPr lang="pt-BR" sz="2300" dirty="0">
              <a:solidFill>
                <a:srgbClr val="F0DC9B"/>
              </a:solidFill>
              <a:latin typeface="Helvetica Neue" pitchFamily="50" charset="0"/>
            </a:endParaRPr>
          </a:p>
          <a:p>
            <a:pPr algn="just" fontAlgn="base"/>
            <a:r>
              <a:rPr lang="pt-BR" sz="2300" dirty="0">
                <a:solidFill>
                  <a:schemeClr val="bg1"/>
                </a:solidFill>
                <a:latin typeface="Helvetica Neue" pitchFamily="50" charset="0"/>
              </a:rPr>
              <a:t>Tem-se falado muito de bancos NoSQL e também do MongoDB, mas por que você deveria </a:t>
            </a:r>
            <a:r>
              <a:rPr lang="pt-BR" sz="2300" dirty="0" smtClean="0">
                <a:solidFill>
                  <a:schemeClr val="bg1"/>
                </a:solidFill>
                <a:latin typeface="Helvetica Neue" pitchFamily="50" charset="0"/>
              </a:rPr>
              <a:t>usá-lo?</a:t>
            </a:r>
            <a:endParaRPr lang="pt-BR" sz="23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Helvetica Neu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0DC9B"/>
                </a:solidFill>
                <a:latin typeface="Helvetica Neue" pitchFamily="50" charset="0"/>
              </a:rPr>
              <a:t>Mas antes, o que é NoSQL?</a:t>
            </a:r>
            <a:endParaRPr lang="pt-BR" dirty="0">
              <a:solidFill>
                <a:srgbClr val="F0DC9B"/>
              </a:solidFill>
              <a:latin typeface="Helvetica Neue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8800" y="1690688"/>
            <a:ext cx="110363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b="1" dirty="0">
                <a:solidFill>
                  <a:schemeClr val="bg1"/>
                </a:solidFill>
                <a:latin typeface="Helvetica Neue" pitchFamily="50" charset="0"/>
              </a:rPr>
              <a:t>NoSQL</a:t>
            </a:r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 </a:t>
            </a:r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(</a:t>
            </a:r>
            <a:r>
              <a:rPr lang="pt-BR" sz="2600" b="1" dirty="0" smtClean="0">
                <a:solidFill>
                  <a:schemeClr val="bg1"/>
                </a:solidFill>
                <a:latin typeface="Helvetica Neue" pitchFamily="50" charset="0"/>
              </a:rPr>
              <a:t>N</a:t>
            </a:r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ot</a:t>
            </a:r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 </a:t>
            </a:r>
            <a:r>
              <a:rPr lang="pt-BR" sz="2600" b="1" dirty="0">
                <a:solidFill>
                  <a:schemeClr val="bg1"/>
                </a:solidFill>
                <a:latin typeface="Helvetica Neue" pitchFamily="50" charset="0"/>
              </a:rPr>
              <a:t>O</a:t>
            </a:r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nly </a:t>
            </a:r>
            <a:r>
              <a:rPr lang="pt-BR" sz="2600" b="1" dirty="0">
                <a:solidFill>
                  <a:schemeClr val="bg1"/>
                </a:solidFill>
                <a:latin typeface="Helvetica Neue" pitchFamily="50" charset="0"/>
              </a:rPr>
              <a:t>SQL</a:t>
            </a:r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 - Não Somente SQL</a:t>
            </a:r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), </a:t>
            </a:r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é um movimento que promove soluções de armazenamento de dados não </a:t>
            </a:r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relacionais. Ele é composto </a:t>
            </a:r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por diversas ferramentas que, de forma particular e </a:t>
            </a:r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específica, resolvem </a:t>
            </a:r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problemas como tratamento de grandes volumes de </a:t>
            </a:r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dados, execução </a:t>
            </a:r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de consultas com baixa latência e modelos flexíveis </a:t>
            </a:r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de armazenamento </a:t>
            </a:r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de dados, como </a:t>
            </a:r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documentos XML </a:t>
            </a:r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ou JSON.</a:t>
            </a:r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/>
            </a:r>
            <a:b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</a:br>
            <a:endParaRPr lang="pt-BR" sz="26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As </a:t>
            </a:r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tecnologias NoSQL </a:t>
            </a:r>
            <a:r>
              <a:rPr lang="pt-BR" sz="2600" i="1" dirty="0">
                <a:solidFill>
                  <a:srgbClr val="F0DC9B"/>
                </a:solidFill>
                <a:latin typeface="Helvetica Neue" pitchFamily="50" charset="0"/>
              </a:rPr>
              <a:t>não têm como objetivo </a:t>
            </a:r>
            <a:r>
              <a:rPr lang="pt-BR" sz="2600" dirty="0">
                <a:solidFill>
                  <a:schemeClr val="bg1"/>
                </a:solidFill>
                <a:latin typeface="Helvetica Neue" pitchFamily="50" charset="0"/>
              </a:rPr>
              <a:t>substituir os bancos de dados relacionais, mas apenas propor algumas soluções que em determinados cenários são mais adequadas. Desta forma é possível trabalhar com tecnologias NoSQL e banco de dados relacionais dentro de uma mesma aplicação</a:t>
            </a:r>
            <a:r>
              <a:rPr lang="pt-BR" sz="2600" dirty="0" smtClean="0">
                <a:solidFill>
                  <a:schemeClr val="bg1"/>
                </a:solidFill>
                <a:latin typeface="Helvetica Neue" pitchFamily="50" charset="0"/>
              </a:rPr>
              <a:t>.</a:t>
            </a:r>
            <a:endParaRPr lang="pt-BR" sz="2600" dirty="0">
              <a:solidFill>
                <a:schemeClr val="bg1"/>
              </a:solidFill>
              <a:latin typeface="Helvetica Neu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0DC9B"/>
                </a:solidFill>
                <a:latin typeface="Helvetica Neue" pitchFamily="50" charset="0"/>
              </a:rPr>
              <a:t>Tipos de </a:t>
            </a:r>
            <a:r>
              <a:rPr lang="pt-BR" dirty="0" err="1" smtClean="0">
                <a:solidFill>
                  <a:srgbClr val="F0DC9B"/>
                </a:solidFill>
                <a:latin typeface="Helvetica Neue" pitchFamily="50" charset="0"/>
              </a:rPr>
              <a:t>NoSQL</a:t>
            </a:r>
            <a:endParaRPr lang="pt-BR" dirty="0">
              <a:solidFill>
                <a:srgbClr val="F0DC9B"/>
              </a:solidFill>
              <a:latin typeface="Helvetica Neue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8800" y="1690688"/>
            <a:ext cx="11036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E</a:t>
            </a:r>
            <a:r>
              <a:rPr lang="pt-BR" sz="2800" dirty="0" smtClean="0">
                <a:solidFill>
                  <a:schemeClr val="bg1"/>
                </a:solidFill>
                <a:latin typeface="Helvetica Neue" pitchFamily="50" charset="0"/>
              </a:rPr>
              <a:t>squema </a:t>
            </a:r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chave/valor (Key/</a:t>
            </a:r>
            <a:r>
              <a:rPr lang="pt-BR" sz="2800" dirty="0" err="1">
                <a:solidFill>
                  <a:schemeClr val="bg1"/>
                </a:solidFill>
                <a:latin typeface="Helvetica Neue" pitchFamily="50" charset="0"/>
              </a:rPr>
              <a:t>Value</a:t>
            </a:r>
            <a:r>
              <a:rPr lang="pt-BR" sz="2800" dirty="0" smtClean="0">
                <a:solidFill>
                  <a:schemeClr val="bg1"/>
                </a:solidFill>
                <a:latin typeface="Helvetica Neue" pitchFamily="50" charset="0"/>
              </a:rPr>
              <a:t>):</a:t>
            </a:r>
            <a:endParaRPr lang="pt-BR" sz="2800" dirty="0">
              <a:solidFill>
                <a:schemeClr val="bg1"/>
              </a:solidFill>
              <a:latin typeface="Helvetica Neue" pitchFamily="50" charset="0"/>
            </a:endParaRPr>
          </a:p>
          <a:p>
            <a:r>
              <a:rPr lang="pt-BR" sz="2000" dirty="0" err="1">
                <a:solidFill>
                  <a:schemeClr val="bg1"/>
                </a:solidFill>
                <a:latin typeface="Helvetica Neue" pitchFamily="50" charset="0"/>
              </a:rPr>
              <a:t>DynamoDb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Helvetica Neue" pitchFamily="50" charset="0"/>
              </a:rPr>
              <a:t>Couchbase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Helvetica Neue" pitchFamily="50" charset="0"/>
              </a:rPr>
              <a:t>Riak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Helvetica Neue" pitchFamily="50" charset="0"/>
              </a:rPr>
              <a:t>Azure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Helvetica Neue" pitchFamily="50" charset="0"/>
              </a:rPr>
              <a:t>Table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Helvetica Neue" pitchFamily="50" charset="0"/>
              </a:rPr>
              <a:t>Storage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, Redis, </a:t>
            </a:r>
            <a:r>
              <a:rPr lang="pt-BR" sz="2000" dirty="0" err="1">
                <a:solidFill>
                  <a:schemeClr val="bg1"/>
                </a:solidFill>
                <a:latin typeface="Helvetica Neue" pitchFamily="50" charset="0"/>
              </a:rPr>
              <a:t>Tokyo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Helvetica Neue" pitchFamily="50" charset="0"/>
              </a:rPr>
              <a:t>Cabinet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, Berkeley DB, </a:t>
            </a:r>
            <a:r>
              <a:rPr lang="pt-BR" sz="2000" dirty="0" smtClean="0">
                <a:solidFill>
                  <a:schemeClr val="bg1"/>
                </a:solidFill>
                <a:latin typeface="Helvetica Neue" pitchFamily="50" charset="0"/>
              </a:rPr>
              <a:t>etc.</a:t>
            </a:r>
          </a:p>
          <a:p>
            <a:endParaRPr lang="pt-BR" sz="2800" dirty="0">
              <a:solidFill>
                <a:schemeClr val="bg1"/>
              </a:solidFill>
              <a:latin typeface="Helvetica Neue" pitchFamily="50" charset="0"/>
            </a:endParaRPr>
          </a:p>
          <a:p>
            <a:r>
              <a:rPr lang="pt-BR" sz="2800" b="1" dirty="0">
                <a:solidFill>
                  <a:schemeClr val="bg1"/>
                </a:solidFill>
                <a:latin typeface="Helvetica Neue" pitchFamily="50" charset="0"/>
              </a:rPr>
              <a:t>Bancos de dados de grafos</a:t>
            </a:r>
            <a:r>
              <a:rPr lang="pt-BR" sz="2800" b="1" dirty="0" smtClean="0">
                <a:solidFill>
                  <a:schemeClr val="bg1"/>
                </a:solidFill>
                <a:latin typeface="Helvetica Neue" pitchFamily="50" charset="0"/>
              </a:rPr>
              <a:t>:</a:t>
            </a:r>
          </a:p>
          <a:p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Neo4J, </a:t>
            </a:r>
            <a:r>
              <a:rPr lang="pt-BR" sz="2000" dirty="0" err="1">
                <a:solidFill>
                  <a:schemeClr val="bg1"/>
                </a:solidFill>
                <a:latin typeface="Helvetica Neue" pitchFamily="50" charset="0"/>
              </a:rPr>
              <a:t>Infinite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Helvetica Neue" pitchFamily="50" charset="0"/>
              </a:rPr>
              <a:t>Graph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Helvetica Neue" pitchFamily="50" charset="0"/>
              </a:rPr>
              <a:t>InforGrid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Helvetica Neue" pitchFamily="50" charset="0"/>
              </a:rPr>
              <a:t>HyperGraphDB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, etc</a:t>
            </a:r>
            <a:r>
              <a:rPr lang="pt-BR" sz="2000" dirty="0" smtClean="0">
                <a:solidFill>
                  <a:schemeClr val="bg1"/>
                </a:solidFill>
                <a:latin typeface="Helvetica Neue" pitchFamily="50" charset="0"/>
              </a:rPr>
              <a:t>.</a:t>
            </a:r>
            <a:endParaRPr lang="pt-BR" sz="2800" dirty="0" smtClean="0"/>
          </a:p>
          <a:p>
            <a:endParaRPr lang="pt-BR" sz="2800" dirty="0"/>
          </a:p>
          <a:p>
            <a:r>
              <a:rPr lang="pt-BR" sz="2800" b="1" dirty="0">
                <a:solidFill>
                  <a:schemeClr val="bg1"/>
                </a:solidFill>
                <a:latin typeface="Helvetica Neue" pitchFamily="50" charset="0"/>
              </a:rPr>
              <a:t>O</a:t>
            </a:r>
            <a:r>
              <a:rPr lang="pt-BR" sz="2800" b="1" dirty="0" smtClean="0">
                <a:solidFill>
                  <a:schemeClr val="bg1"/>
                </a:solidFill>
                <a:latin typeface="Helvetica Neue" pitchFamily="50" charset="0"/>
              </a:rPr>
              <a:t>rientados </a:t>
            </a:r>
            <a:r>
              <a:rPr lang="pt-BR" sz="2800" b="1" dirty="0">
                <a:solidFill>
                  <a:schemeClr val="bg1"/>
                </a:solidFill>
                <a:latin typeface="Helvetica Neue" pitchFamily="50" charset="0"/>
              </a:rPr>
              <a:t>a documentos</a:t>
            </a:r>
            <a:r>
              <a:rPr lang="pt-BR" sz="2800" b="1" dirty="0" smtClean="0">
                <a:solidFill>
                  <a:schemeClr val="bg1"/>
                </a:solidFill>
                <a:latin typeface="Helvetica Neue" pitchFamily="50" charset="0"/>
              </a:rPr>
              <a:t>: </a:t>
            </a:r>
          </a:p>
          <a:p>
            <a:r>
              <a:rPr lang="pt-BR" sz="2000" dirty="0" err="1" smtClean="0">
                <a:solidFill>
                  <a:schemeClr val="bg1"/>
                </a:solidFill>
                <a:latin typeface="Helvetica Neue" pitchFamily="50" charset="0"/>
              </a:rPr>
              <a:t>MongoDB</a:t>
            </a:r>
            <a:r>
              <a:rPr lang="pt-BR" sz="2000" dirty="0" smtClean="0">
                <a:solidFill>
                  <a:schemeClr val="bg1"/>
                </a:solidFill>
                <a:latin typeface="Helvetica Neue" pitchFamily="50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Helvetica Neue" pitchFamily="50" charset="0"/>
              </a:rPr>
              <a:t>CouchDB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Helvetica Neue" pitchFamily="50" charset="0"/>
              </a:rPr>
              <a:t>RavenDb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, etc.</a:t>
            </a:r>
            <a:r>
              <a:rPr lang="pt-BR" sz="2800" dirty="0"/>
              <a:t/>
            </a:r>
            <a:br>
              <a:rPr lang="pt-BR" sz="2800" dirty="0"/>
            </a:br>
            <a:endParaRPr lang="pt-BR" sz="2600" dirty="0">
              <a:solidFill>
                <a:schemeClr val="bg1"/>
              </a:solidFill>
              <a:latin typeface="Helvetica Neu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0DC9B"/>
                </a:solidFill>
                <a:latin typeface="Helvetica Neue" pitchFamily="50" charset="0"/>
              </a:rPr>
              <a:t>Teorema de CAP</a:t>
            </a:r>
            <a:endParaRPr lang="pt-BR" dirty="0">
              <a:solidFill>
                <a:srgbClr val="F0DC9B"/>
              </a:solidFill>
              <a:latin typeface="Helvetica Neue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8800" y="1690688"/>
            <a:ext cx="1096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>
              <a:solidFill>
                <a:schemeClr val="bg1"/>
              </a:solidFill>
              <a:latin typeface="Helvetica Neue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31800" y="1690688"/>
            <a:ext cx="609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Claro que todos os benefícios não vem sem </a:t>
            </a:r>
            <a:r>
              <a:rPr lang="pt-BR" sz="2000" dirty="0" smtClean="0">
                <a:solidFill>
                  <a:schemeClr val="bg1"/>
                </a:solidFill>
                <a:latin typeface="Helvetica Neue" pitchFamily="50" charset="0"/>
              </a:rPr>
              <a:t>custo. 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C</a:t>
            </a:r>
            <a:r>
              <a:rPr lang="pt-BR" sz="2000" dirty="0" smtClean="0">
                <a:solidFill>
                  <a:schemeClr val="bg1"/>
                </a:solidFill>
                <a:latin typeface="Helvetica Neue" pitchFamily="50" charset="0"/>
              </a:rPr>
              <a:t>omparado 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com os bancos de dados tradicionais vamos perder alguma funcionalidade/garantia para ganhar outra. </a:t>
            </a:r>
            <a:endParaRPr lang="pt-BR" sz="20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0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  <a:latin typeface="Helvetica Neue" pitchFamily="50" charset="0"/>
              </a:rPr>
              <a:t>O Teorema de CAP 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explica que em qualquer sistema </a:t>
            </a:r>
            <a:r>
              <a:rPr lang="pt-BR" sz="2000" dirty="0" smtClean="0">
                <a:solidFill>
                  <a:schemeClr val="bg1"/>
                </a:solidFill>
                <a:latin typeface="Helvetica Neue" pitchFamily="50" charset="0"/>
              </a:rPr>
              <a:t>distribuído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 é preciso escolher </a:t>
            </a:r>
            <a:r>
              <a:rPr lang="pt-BR" sz="2000" dirty="0" smtClean="0">
                <a:solidFill>
                  <a:schemeClr val="bg1"/>
                </a:solidFill>
                <a:latin typeface="Helvetica Neue" pitchFamily="50" charset="0"/>
              </a:rPr>
              <a:t>entre: C</a:t>
            </a:r>
            <a:r>
              <a:rPr lang="pt-BR" sz="2000" b="1" dirty="0" smtClean="0">
                <a:solidFill>
                  <a:schemeClr val="bg1"/>
                </a:solidFill>
                <a:latin typeface="Helvetica Neue" pitchFamily="50" charset="0"/>
              </a:rPr>
              <a:t>onsistência </a:t>
            </a:r>
            <a:r>
              <a:rPr lang="pt-BR" sz="2000" b="1" dirty="0">
                <a:solidFill>
                  <a:schemeClr val="bg1"/>
                </a:solidFill>
                <a:latin typeface="Helvetica Neue" pitchFamily="50" charset="0"/>
              </a:rPr>
              <a:t>forte (C – </a:t>
            </a:r>
            <a:r>
              <a:rPr lang="pt-BR" sz="2000" b="1" dirty="0" err="1">
                <a:solidFill>
                  <a:schemeClr val="bg1"/>
                </a:solidFill>
                <a:latin typeface="Helvetica Neue" pitchFamily="50" charset="0"/>
              </a:rPr>
              <a:t>Consistency</a:t>
            </a:r>
            <a:r>
              <a:rPr lang="pt-BR" sz="2000" b="1" dirty="0">
                <a:solidFill>
                  <a:schemeClr val="bg1"/>
                </a:solidFill>
                <a:latin typeface="Helvetica Neue" pitchFamily="50" charset="0"/>
              </a:rPr>
              <a:t>)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, </a:t>
            </a:r>
            <a:r>
              <a:rPr lang="pt-BR" sz="2000" b="1" dirty="0">
                <a:solidFill>
                  <a:schemeClr val="bg1"/>
                </a:solidFill>
                <a:latin typeface="Helvetica Neue" pitchFamily="50" charset="0"/>
              </a:rPr>
              <a:t>alta disponibilidade (A – </a:t>
            </a:r>
            <a:r>
              <a:rPr lang="pt-BR" sz="2000" b="1" dirty="0" err="1">
                <a:solidFill>
                  <a:schemeClr val="bg1"/>
                </a:solidFill>
                <a:latin typeface="Helvetica Neue" pitchFamily="50" charset="0"/>
              </a:rPr>
              <a:t>A</a:t>
            </a:r>
            <a:r>
              <a:rPr lang="pt-BR" sz="2000" b="1" dirty="0" err="1" smtClean="0">
                <a:solidFill>
                  <a:schemeClr val="bg1"/>
                </a:solidFill>
                <a:latin typeface="Helvetica Neue" pitchFamily="50" charset="0"/>
              </a:rPr>
              <a:t>vailability</a:t>
            </a:r>
            <a:r>
              <a:rPr lang="pt-BR" sz="2000" b="1" dirty="0">
                <a:solidFill>
                  <a:schemeClr val="bg1"/>
                </a:solidFill>
                <a:latin typeface="Helvetica Neue" pitchFamily="50" charset="0"/>
              </a:rPr>
              <a:t>)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 e </a:t>
            </a:r>
            <a:r>
              <a:rPr lang="pt-BR" sz="2000" b="1" dirty="0">
                <a:solidFill>
                  <a:schemeClr val="bg1"/>
                </a:solidFill>
                <a:latin typeface="Helvetica Neue" pitchFamily="50" charset="0"/>
              </a:rPr>
              <a:t>tolerância a </a:t>
            </a:r>
            <a:r>
              <a:rPr lang="pt-BR" sz="2000" b="1" dirty="0" err="1">
                <a:solidFill>
                  <a:schemeClr val="bg1"/>
                </a:solidFill>
                <a:latin typeface="Helvetica Neue" pitchFamily="50" charset="0"/>
              </a:rPr>
              <a:t>particionamento</a:t>
            </a:r>
            <a:r>
              <a:rPr lang="pt-BR" sz="2000" b="1" dirty="0">
                <a:solidFill>
                  <a:schemeClr val="bg1"/>
                </a:solidFill>
                <a:latin typeface="Helvetica Neue" pitchFamily="50" charset="0"/>
              </a:rPr>
              <a:t> dos </a:t>
            </a:r>
            <a:r>
              <a:rPr lang="pt-BR" sz="2000" b="1" dirty="0" smtClean="0">
                <a:solidFill>
                  <a:schemeClr val="bg1"/>
                </a:solidFill>
                <a:latin typeface="Helvetica Neue" pitchFamily="50" charset="0"/>
              </a:rPr>
              <a:t>dados(P </a:t>
            </a:r>
            <a:r>
              <a:rPr lang="pt-BR" sz="2000" b="1" dirty="0">
                <a:solidFill>
                  <a:schemeClr val="bg1"/>
                </a:solidFill>
                <a:latin typeface="Helvetica Neue" pitchFamily="50" charset="0"/>
              </a:rPr>
              <a:t>– Network </a:t>
            </a:r>
            <a:r>
              <a:rPr lang="pt-BR" sz="2000" b="1" dirty="0" err="1">
                <a:solidFill>
                  <a:schemeClr val="bg1"/>
                </a:solidFill>
                <a:latin typeface="Helvetica Neue" pitchFamily="50" charset="0"/>
              </a:rPr>
              <a:t>Partition</a:t>
            </a:r>
            <a:r>
              <a:rPr lang="pt-BR" sz="2000" b="1" dirty="0">
                <a:solidFill>
                  <a:schemeClr val="bg1"/>
                </a:solidFill>
                <a:latin typeface="Helvetica Neue" pitchFamily="50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 Neue" pitchFamily="50" charset="0"/>
              </a:rPr>
              <a:t>Tolerance</a:t>
            </a:r>
            <a:r>
              <a:rPr lang="pt-BR" sz="2000" b="1" dirty="0" smtClean="0">
                <a:solidFill>
                  <a:schemeClr val="bg1"/>
                </a:solidFill>
                <a:latin typeface="Helvetica Neue" pitchFamily="50" charset="0"/>
              </a:rPr>
              <a:t>).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 </a:t>
            </a:r>
            <a:endParaRPr lang="pt-BR" sz="2000" dirty="0" smtClean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endParaRPr lang="pt-BR" sz="2000" dirty="0">
              <a:solidFill>
                <a:schemeClr val="bg1"/>
              </a:solidFill>
              <a:latin typeface="Helvetica Neue" pitchFamily="50" charset="0"/>
            </a:endParaRPr>
          </a:p>
          <a:p>
            <a:pPr algn="just"/>
            <a:r>
              <a:rPr lang="pt-BR" sz="2000" dirty="0" smtClean="0">
                <a:solidFill>
                  <a:schemeClr val="bg1"/>
                </a:solidFill>
                <a:latin typeface="Helvetica Neue" pitchFamily="50" charset="0"/>
              </a:rPr>
              <a:t>Segundo 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o </a:t>
            </a:r>
            <a:r>
              <a:rPr lang="pt-BR" sz="2000" dirty="0" smtClean="0">
                <a:solidFill>
                  <a:schemeClr val="bg1"/>
                </a:solidFill>
                <a:latin typeface="Helvetica Neue" pitchFamily="50" charset="0"/>
              </a:rPr>
              <a:t>Teorema de CAP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, entre as três propriedades</a:t>
            </a:r>
            <a:r>
              <a:rPr lang="pt-BR" sz="2000" b="1" dirty="0">
                <a:solidFill>
                  <a:schemeClr val="bg1"/>
                </a:solidFill>
                <a:latin typeface="Helvetica Neue" pitchFamily="50" charset="0"/>
              </a:rPr>
              <a:t>, somente duas</a:t>
            </a:r>
            <a:r>
              <a:rPr lang="pt-BR" sz="2000" dirty="0">
                <a:solidFill>
                  <a:schemeClr val="bg1"/>
                </a:solidFill>
                <a:latin typeface="Helvetica Neue" pitchFamily="50" charset="0"/>
              </a:rPr>
              <a:t> podem ser garantidas ao mesmo </a:t>
            </a:r>
            <a:r>
              <a:rPr lang="pt-BR" sz="2000" dirty="0" smtClean="0">
                <a:solidFill>
                  <a:schemeClr val="bg1"/>
                </a:solidFill>
                <a:latin typeface="Helvetica Neue" pitchFamily="50" charset="0"/>
              </a:rPr>
              <a:t>tempo.</a:t>
            </a:r>
          </a:p>
          <a:p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54" y="1511300"/>
            <a:ext cx="5196146" cy="51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solidFill>
                  <a:srgbClr val="F0DC9B"/>
                </a:solidFill>
                <a:latin typeface="Helvetica Neue" pitchFamily="50" charset="0"/>
              </a:rPr>
              <a:t>Consistency</a:t>
            </a:r>
            <a:endParaRPr lang="pt-BR" dirty="0">
              <a:solidFill>
                <a:srgbClr val="F0DC9B"/>
              </a:solidFill>
              <a:latin typeface="Helvetica Neue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8800" y="1690688"/>
            <a:ext cx="1103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600" dirty="0">
              <a:solidFill>
                <a:schemeClr val="bg1"/>
              </a:solidFill>
              <a:latin typeface="Helvetica Neue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8600" y="1690688"/>
            <a:ext cx="11366500" cy="4684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5800" y="1816100"/>
            <a:ext cx="10782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Consistência é a característica que descreve como e se o estado de um sistema fica consistente após uma operação. Num sistema distribuído de dados, isto, normalmente significa que uma vez escrito um registo, este fica disponível para ser utilizado imediatamente.</a:t>
            </a:r>
          </a:p>
        </p:txBody>
      </p:sp>
    </p:spTree>
    <p:extLst>
      <p:ext uri="{BB962C8B-B14F-4D97-AF65-F5344CB8AC3E}">
        <p14:creationId xmlns:p14="http://schemas.microsoft.com/office/powerpoint/2010/main" val="29913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solidFill>
                  <a:srgbClr val="F0DC9B"/>
                </a:solidFill>
                <a:latin typeface="Helvetica Neue" pitchFamily="50" charset="0"/>
              </a:rPr>
              <a:t>A</a:t>
            </a:r>
            <a:r>
              <a:rPr lang="pt-BR" b="1" dirty="0" err="1" smtClean="0">
                <a:solidFill>
                  <a:srgbClr val="F0DC9B"/>
                </a:solidFill>
                <a:latin typeface="Helvetica Neue" pitchFamily="50" charset="0"/>
              </a:rPr>
              <a:t>vailability</a:t>
            </a:r>
            <a:endParaRPr lang="pt-BR" dirty="0">
              <a:solidFill>
                <a:srgbClr val="F0DC9B"/>
              </a:solidFill>
              <a:latin typeface="Helvetica Neue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8800" y="1690688"/>
            <a:ext cx="1103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600" dirty="0">
              <a:solidFill>
                <a:schemeClr val="bg1"/>
              </a:solidFill>
              <a:latin typeface="Helvetica Neue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8600" y="1690688"/>
            <a:ext cx="11366500" cy="4684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5800" y="1816100"/>
            <a:ext cx="10782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Refere-se à concepção e implementação de um sistema de modo que seja assegurado que este permanece </a:t>
            </a:r>
            <a:r>
              <a:rPr lang="pt-BR" sz="2800" dirty="0" err="1">
                <a:solidFill>
                  <a:schemeClr val="bg1"/>
                </a:solidFill>
                <a:latin typeface="Helvetica Neue" pitchFamily="50" charset="0"/>
              </a:rPr>
              <a:t>activo</a:t>
            </a:r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 durante um determinado período de tempo. Neste contexto, significa que um sistema é tolerante a falhas de software/hardware e normalmente também permanece disponível durante a </a:t>
            </a:r>
            <a:r>
              <a:rPr lang="pt-BR" sz="2800" dirty="0" err="1">
                <a:solidFill>
                  <a:schemeClr val="bg1"/>
                </a:solidFill>
                <a:latin typeface="Helvetica Neue" pitchFamily="50" charset="0"/>
              </a:rPr>
              <a:t>actualização</a:t>
            </a:r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 de </a:t>
            </a:r>
            <a:r>
              <a:rPr lang="pt-BR" sz="2800" dirty="0" err="1">
                <a:solidFill>
                  <a:schemeClr val="bg1"/>
                </a:solidFill>
                <a:latin typeface="Helvetica Neue" pitchFamily="50" charset="0"/>
              </a:rPr>
              <a:t>sofware</a:t>
            </a:r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 e hardware.</a:t>
            </a:r>
          </a:p>
        </p:txBody>
      </p:sp>
    </p:spTree>
    <p:extLst>
      <p:ext uri="{BB962C8B-B14F-4D97-AF65-F5344CB8AC3E}">
        <p14:creationId xmlns:p14="http://schemas.microsoft.com/office/powerpoint/2010/main" val="19177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>
                <a:solidFill>
                  <a:srgbClr val="F0DC9B"/>
                </a:solidFill>
              </a:rPr>
              <a:t>Partition-Tolerance</a:t>
            </a:r>
            <a:endParaRPr lang="pt-BR" dirty="0">
              <a:solidFill>
                <a:srgbClr val="F0DC9B"/>
              </a:solidFill>
              <a:latin typeface="Helvetica Neue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8800" y="1690688"/>
            <a:ext cx="1103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600" dirty="0">
              <a:solidFill>
                <a:schemeClr val="bg1"/>
              </a:solidFill>
              <a:latin typeface="Helvetica Neue" pitchFamily="50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8800" y="1690688"/>
            <a:ext cx="1079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Tolerância a falhas refere-se à capacidade de um sistema continuar a operar na presença de uma falha de rede</a:t>
            </a:r>
            <a:r>
              <a:rPr lang="pt-BR" sz="2800" dirty="0" smtClean="0">
                <a:solidFill>
                  <a:schemeClr val="bg1"/>
                </a:solidFill>
                <a:latin typeface="Helvetica Neue" pitchFamily="50" charset="0"/>
              </a:rPr>
              <a:t>. </a:t>
            </a:r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Poder particionar nossos dados em diferentes nós de um cluster é um dos recursos que aparecem com frequência nos bancos </a:t>
            </a:r>
            <a:r>
              <a:rPr lang="pt-BR" sz="2800" dirty="0" err="1">
                <a:solidFill>
                  <a:schemeClr val="bg1"/>
                </a:solidFill>
                <a:latin typeface="Helvetica Neue" pitchFamily="50" charset="0"/>
              </a:rPr>
              <a:t>NoSQL</a:t>
            </a:r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. Saber lidar com a separação/</a:t>
            </a:r>
            <a:r>
              <a:rPr lang="pt-BR" sz="2800" dirty="0" err="1">
                <a:solidFill>
                  <a:schemeClr val="bg1"/>
                </a:solidFill>
                <a:latin typeface="Helvetica Neue" pitchFamily="50" charset="0"/>
              </a:rPr>
              <a:t>particionamento</a:t>
            </a:r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 das dados devido uma falha na rede é conhecido como </a:t>
            </a:r>
            <a:r>
              <a:rPr lang="pt-BR" sz="2800" i="1" dirty="0" err="1">
                <a:solidFill>
                  <a:schemeClr val="bg1"/>
                </a:solidFill>
                <a:latin typeface="Helvetica Neue" pitchFamily="50" charset="0"/>
              </a:rPr>
              <a:t>Partition-Tolerant</a:t>
            </a:r>
            <a:r>
              <a:rPr lang="pt-BR" sz="2800" i="1" dirty="0">
                <a:solidFill>
                  <a:schemeClr val="bg1"/>
                </a:solidFill>
                <a:latin typeface="Helvetica Neue" pitchFamily="50" charset="0"/>
              </a:rPr>
              <a:t>.</a:t>
            </a:r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 No entanto, segundo o teorema CAP, em troca eles irão sacrificar a consistência forte </a:t>
            </a:r>
            <a:r>
              <a:rPr lang="pt-BR" sz="2800" i="1" dirty="0">
                <a:solidFill>
                  <a:schemeClr val="bg1"/>
                </a:solidFill>
                <a:latin typeface="Helvetica Neue" pitchFamily="50" charset="0"/>
              </a:rPr>
              <a:t>ou</a:t>
            </a:r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 a alta disponibilidade. Isso é diferente dos bancos tradicionais, que não possuem essa característica no design do sistema ou delegam isso para o </a:t>
            </a:r>
            <a:r>
              <a:rPr lang="pt-BR" sz="2800" dirty="0" err="1">
                <a:solidFill>
                  <a:schemeClr val="bg1"/>
                </a:solidFill>
                <a:latin typeface="Helvetica Neue" pitchFamily="50" charset="0"/>
              </a:rPr>
              <a:t>filesystem</a:t>
            </a:r>
            <a:r>
              <a:rPr lang="pt-BR" sz="2800" dirty="0">
                <a:solidFill>
                  <a:schemeClr val="bg1"/>
                </a:solidFill>
                <a:latin typeface="Helvetica Neue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F0DC9B"/>
                </a:solidFill>
              </a:rPr>
              <a:t>Bem-vindo ao mundo real</a:t>
            </a:r>
            <a:endParaRPr lang="pt-BR" dirty="0">
              <a:solidFill>
                <a:srgbClr val="F0DC9B"/>
              </a:solidFill>
              <a:latin typeface="Helvetica Neue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8800" y="1690688"/>
            <a:ext cx="11036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600" dirty="0">
              <a:solidFill>
                <a:schemeClr val="bg1"/>
              </a:solidFill>
              <a:latin typeface="Helvetica Neue" pitchFamily="50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559879"/>
            <a:ext cx="6807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939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Neue</vt:lpstr>
      <vt:lpstr>Times New Roman</vt:lpstr>
      <vt:lpstr>Tema do Office</vt:lpstr>
      <vt:lpstr>Apresentação do PowerPoint</vt:lpstr>
      <vt:lpstr>O que é o mongoDB?</vt:lpstr>
      <vt:lpstr>Mas antes, o que é NoSQL?</vt:lpstr>
      <vt:lpstr>Tipos de NoSQL</vt:lpstr>
      <vt:lpstr>Teorema de CAP</vt:lpstr>
      <vt:lpstr>Consistency</vt:lpstr>
      <vt:lpstr>Availability</vt:lpstr>
      <vt:lpstr>Partition-Tolerance</vt:lpstr>
      <vt:lpstr>Bem-vindo ao mundo real</vt:lpstr>
      <vt:lpstr>Banco de Dados Orientado a Documentos</vt:lpstr>
      <vt:lpstr>3 Razões para usar mongoDB (Que mudarão a sua vida)</vt:lpstr>
      <vt:lpstr>Apresentação do PowerPoint</vt:lpstr>
      <vt:lpstr>Apresentação do PowerPoint</vt:lpstr>
      <vt:lpstr>3 Razões para usar mongoDB (Que mudarão a sua vida)</vt:lpstr>
      <vt:lpstr>3 Razões para usar mongoDB (Que mudarão a sua vida)</vt:lpstr>
      <vt:lpstr>Algumas empresas que utilizam mongoDB</vt:lpstr>
      <vt:lpstr>Algumas empresas que utilizam mongoDB</vt:lpstr>
      <vt:lpstr>Algumas empresas que utilizam mongoDB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Pessôa</dc:creator>
  <cp:lastModifiedBy>Fernanda Pessôa</cp:lastModifiedBy>
  <cp:revision>30</cp:revision>
  <dcterms:created xsi:type="dcterms:W3CDTF">2015-02-28T15:29:42Z</dcterms:created>
  <dcterms:modified xsi:type="dcterms:W3CDTF">2015-04-16T03:33:28Z</dcterms:modified>
</cp:coreProperties>
</file>