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b9a1c5348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b9a1c5348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b9a1c5348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b9a1c5348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b9a1c5348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b9a1c5348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b9a1c5348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b9a1c5348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b9a1c5348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b9a1c5348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b9a1c5348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b9a1c5348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b9d994cbb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b9d994cbb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b9a1c5348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b9a1c5348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b9a1c53485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b9a1c5348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b9a1c5348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b9a1c5348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b98a9278e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b98a9278e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b9a1c53485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b9a1c5348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b9a1c53485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b9a1c53485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9a1c5348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b9a1c5348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9a1c53485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b9a1c53485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9a1c53485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b9a1c53485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b98a9278e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b98a9278e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b98a9278e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b98a9278e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b98a9278e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b98a9278e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98a9278e8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b98a9278e8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b9a1c534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b9a1c534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b9a1c5348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b9a1c5348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b9a1c5348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b9a1c5348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hyperlink" Target="https://www.uml2.ru/partners/5004/" TargetMode="External"/><Relationship Id="rId5" Type="http://schemas.openxmlformats.org/officeDocument/2006/relationships/hyperlink" Target="https://github.com/feeshka/education/tree/presentation/spec-flow" TargetMode="External"/><Relationship Id="rId6" Type="http://schemas.openxmlformats.org/officeDocument/2006/relationships/hyperlink" Target="https://habr.com/ru/articles/107262/" TargetMode="External"/><Relationship Id="rId7" Type="http://schemas.openxmlformats.org/officeDocument/2006/relationships/hyperlink" Target="https://habr.com/ru/articles/166747/" TargetMode="External"/><Relationship Id="rId8" Type="http://schemas.openxmlformats.org/officeDocument/2006/relationships/hyperlink" Target="https://habr.com/ru/articles/268561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DCAF0">
            <a:alpha val="5000"/>
          </a:srgbClr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28253" r="0" t="0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6075" y="815325"/>
            <a:ext cx="3371850" cy="13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080150" y="2896775"/>
            <a:ext cx="6834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chemeClr val="dk2"/>
                </a:solidFill>
              </a:rPr>
              <a:t>Разработка програм</a:t>
            </a:r>
            <a:r>
              <a:rPr b="1" lang="ru" sz="2200">
                <a:solidFill>
                  <a:schemeClr val="dk2"/>
                </a:solidFill>
              </a:rPr>
              <a:t>м</a:t>
            </a:r>
            <a:r>
              <a:rPr b="1" lang="ru" sz="2200">
                <a:solidFill>
                  <a:schemeClr val="dk2"/>
                </a:solidFill>
              </a:rPr>
              <a:t>ного обеспечения.</a:t>
            </a:r>
            <a:endParaRPr b="1" sz="2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chemeClr val="dk2"/>
                </a:solidFill>
              </a:rPr>
              <a:t>От анархии к BDD.</a:t>
            </a:r>
            <a:endParaRPr b="1" sz="2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DCAF0">
            <a:alpha val="5000"/>
          </a:srgbClr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2"/>
          <p:cNvPicPr preferRelativeResize="0"/>
          <p:nvPr/>
        </p:nvPicPr>
        <p:blipFill rotWithShape="1">
          <a:blip r:embed="rId3">
            <a:alphaModFix/>
          </a:blip>
          <a:srcRect b="0" l="28253" r="0" t="0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4775" y="4352925"/>
            <a:ext cx="1257300" cy="50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/>
        </p:nvSpPr>
        <p:spPr>
          <a:xfrm>
            <a:off x="1060525" y="471350"/>
            <a:ext cx="685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chemeClr val="dk2"/>
                </a:solidFill>
              </a:rPr>
              <a:t>Примеры тестов</a:t>
            </a:r>
            <a:endParaRPr b="1" sz="2200">
              <a:solidFill>
                <a:schemeClr val="dk2"/>
              </a:solidFill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714375" y="1590675"/>
            <a:ext cx="7924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Например, нужно протестировать корректность имени пользователя при регистрации.</a:t>
            </a:r>
            <a:endParaRPr sz="1800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DCAF0">
            <a:alpha val="5000"/>
          </a:srgbClr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3"/>
          <p:cNvPicPr preferRelativeResize="0"/>
          <p:nvPr/>
        </p:nvPicPr>
        <p:blipFill rotWithShape="1">
          <a:blip r:embed="rId3">
            <a:alphaModFix/>
          </a:blip>
          <a:srcRect b="0" l="28253" r="0" t="0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4775" y="4352925"/>
            <a:ext cx="1257300" cy="50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 txBox="1"/>
          <p:nvPr/>
        </p:nvSpPr>
        <p:spPr>
          <a:xfrm>
            <a:off x="1060525" y="471350"/>
            <a:ext cx="685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chemeClr val="dk2"/>
                </a:solidFill>
              </a:rPr>
              <a:t>Примеры тестов</a:t>
            </a:r>
            <a:endParaRPr b="1" sz="2200">
              <a:solidFill>
                <a:schemeClr val="dk2"/>
              </a:solidFill>
            </a:endParaRPr>
          </a:p>
        </p:txBody>
      </p:sp>
      <p:sp>
        <p:nvSpPr>
          <p:cNvPr id="136" name="Google Shape;136;p23"/>
          <p:cNvSpPr txBox="1"/>
          <p:nvPr/>
        </p:nvSpPr>
        <p:spPr>
          <a:xfrm>
            <a:off x="714375" y="1590675"/>
            <a:ext cx="7924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Первая итерация теста:</a:t>
            </a:r>
            <a:endParaRPr sz="1800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81138" y="2329563"/>
            <a:ext cx="6391275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DCAF0">
            <a:alpha val="5000"/>
          </a:srgbClr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4"/>
          <p:cNvPicPr preferRelativeResize="0"/>
          <p:nvPr/>
        </p:nvPicPr>
        <p:blipFill rotWithShape="1">
          <a:blip r:embed="rId3">
            <a:alphaModFix/>
          </a:blip>
          <a:srcRect b="0" l="28253" r="0" t="0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4775" y="4352925"/>
            <a:ext cx="1257300" cy="50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 txBox="1"/>
          <p:nvPr/>
        </p:nvSpPr>
        <p:spPr>
          <a:xfrm>
            <a:off x="1060525" y="471350"/>
            <a:ext cx="685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chemeClr val="dk2"/>
                </a:solidFill>
              </a:rPr>
              <a:t>Примеры тестов</a:t>
            </a:r>
            <a:endParaRPr b="1" sz="2200">
              <a:solidFill>
                <a:schemeClr val="dk2"/>
              </a:solidFill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714375" y="1590675"/>
            <a:ext cx="7924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Дальше:</a:t>
            </a:r>
            <a:endParaRPr sz="1800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47800" y="2329563"/>
            <a:ext cx="6153150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DCAF0">
            <a:alpha val="5000"/>
          </a:srgbClr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5"/>
          <p:cNvPicPr preferRelativeResize="0"/>
          <p:nvPr/>
        </p:nvPicPr>
        <p:blipFill rotWithShape="1">
          <a:blip r:embed="rId3">
            <a:alphaModFix/>
          </a:blip>
          <a:srcRect b="0" l="28253" r="0" t="0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4775" y="4352925"/>
            <a:ext cx="1257300" cy="50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5"/>
          <p:cNvSpPr txBox="1"/>
          <p:nvPr/>
        </p:nvSpPr>
        <p:spPr>
          <a:xfrm>
            <a:off x="1060525" y="471350"/>
            <a:ext cx="685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chemeClr val="dk2"/>
                </a:solidFill>
              </a:rPr>
              <a:t>Примеры тестов</a:t>
            </a:r>
            <a:endParaRPr b="1" sz="2200">
              <a:solidFill>
                <a:schemeClr val="dk2"/>
              </a:solidFill>
            </a:endParaRPr>
          </a:p>
        </p:txBody>
      </p:sp>
      <p:sp>
        <p:nvSpPr>
          <p:cNvPr id="154" name="Google Shape;154;p25"/>
          <p:cNvSpPr txBox="1"/>
          <p:nvPr/>
        </p:nvSpPr>
        <p:spPr>
          <a:xfrm>
            <a:off x="714375" y="1590675"/>
            <a:ext cx="7924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Дальше:</a:t>
            </a:r>
            <a:endParaRPr sz="1800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0175" y="2057988"/>
            <a:ext cx="6143625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DCAF0">
            <a:alpha val="5000"/>
          </a:srgbClr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6"/>
          <p:cNvPicPr preferRelativeResize="0"/>
          <p:nvPr/>
        </p:nvPicPr>
        <p:blipFill rotWithShape="1">
          <a:blip r:embed="rId3">
            <a:alphaModFix/>
          </a:blip>
          <a:srcRect b="0" l="28253" r="0" t="0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4775" y="4352925"/>
            <a:ext cx="1257300" cy="50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6"/>
          <p:cNvSpPr txBox="1"/>
          <p:nvPr/>
        </p:nvSpPr>
        <p:spPr>
          <a:xfrm>
            <a:off x="1060525" y="471350"/>
            <a:ext cx="685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chemeClr val="dk2"/>
                </a:solidFill>
              </a:rPr>
              <a:t>Примеры тестов</a:t>
            </a:r>
            <a:endParaRPr b="1" sz="2200">
              <a:solidFill>
                <a:schemeClr val="dk2"/>
              </a:solidFill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714375" y="1590675"/>
            <a:ext cx="7924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Можем разбивать дальше, и в один момент придём к следующему результату:</a:t>
            </a:r>
            <a:endParaRPr sz="1800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575" y="2571738"/>
            <a:ext cx="9086850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DCAF0">
            <a:alpha val="5000"/>
          </a:srgbClr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7"/>
          <p:cNvPicPr preferRelativeResize="0"/>
          <p:nvPr/>
        </p:nvPicPr>
        <p:blipFill rotWithShape="1">
          <a:blip r:embed="rId3">
            <a:alphaModFix/>
          </a:blip>
          <a:srcRect b="0" l="28253" r="0" t="0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4775" y="4352925"/>
            <a:ext cx="1257300" cy="50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7"/>
          <p:cNvSpPr txBox="1"/>
          <p:nvPr/>
        </p:nvSpPr>
        <p:spPr>
          <a:xfrm>
            <a:off x="1060525" y="471350"/>
            <a:ext cx="685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chemeClr val="dk2"/>
                </a:solidFill>
              </a:rPr>
              <a:t>Behaviour Driven Development (BDD)</a:t>
            </a:r>
            <a:endParaRPr b="1" sz="2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chemeClr val="dk2"/>
                </a:solidFill>
              </a:rPr>
              <a:t>“Разработка через поведение”</a:t>
            </a:r>
            <a:endParaRPr b="1" sz="2200">
              <a:solidFill>
                <a:schemeClr val="dk2"/>
              </a:solidFill>
            </a:endParaRPr>
          </a:p>
        </p:txBody>
      </p:sp>
      <p:sp>
        <p:nvSpPr>
          <p:cNvPr id="172" name="Google Shape;172;p27"/>
          <p:cNvSpPr txBox="1"/>
          <p:nvPr/>
        </p:nvSpPr>
        <p:spPr>
          <a:xfrm>
            <a:off x="714375" y="1590675"/>
            <a:ext cx="79248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Особенности: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ru" sz="1800">
                <a:solidFill>
                  <a:schemeClr val="dk2"/>
                </a:solidFill>
              </a:rPr>
              <a:t>средний или большой размер команд (8 и более человек)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ru" sz="1800">
                <a:solidFill>
                  <a:schemeClr val="dk2"/>
                </a:solidFill>
              </a:rPr>
              <a:t>есть аналитик или команда аналитиков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ru" sz="1800">
                <a:solidFill>
                  <a:schemeClr val="dk2"/>
                </a:solidFill>
              </a:rPr>
              <a:t>есть команда тестирования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ru" sz="1800">
                <a:solidFill>
                  <a:schemeClr val="dk2"/>
                </a:solidFill>
              </a:rPr>
              <a:t>сначала требования, потом тесты и только потом разработка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ru" sz="1800">
                <a:solidFill>
                  <a:schemeClr val="dk2"/>
                </a:solidFill>
              </a:rPr>
              <a:t>подходит не всем</a:t>
            </a:r>
            <a:endParaRPr sz="1800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DCAF0">
            <a:alpha val="5000"/>
          </a:srgbClr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8"/>
          <p:cNvPicPr preferRelativeResize="0"/>
          <p:nvPr/>
        </p:nvPicPr>
        <p:blipFill rotWithShape="1">
          <a:blip r:embed="rId3">
            <a:alphaModFix/>
          </a:blip>
          <a:srcRect b="0" l="28253" r="0" t="0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4775" y="4352925"/>
            <a:ext cx="1257300" cy="50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8"/>
          <p:cNvSpPr txBox="1"/>
          <p:nvPr/>
        </p:nvSpPr>
        <p:spPr>
          <a:xfrm>
            <a:off x="1060525" y="471350"/>
            <a:ext cx="685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chemeClr val="dk2"/>
                </a:solidFill>
              </a:rPr>
              <a:t>Behaviour Driven Development (BDD)</a:t>
            </a:r>
            <a:endParaRPr b="1" sz="2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chemeClr val="dk2"/>
                </a:solidFill>
              </a:rPr>
              <a:t>“Разработка через поведение”</a:t>
            </a:r>
            <a:endParaRPr b="1" sz="2200">
              <a:solidFill>
                <a:schemeClr val="dk2"/>
              </a:solidFill>
            </a:endParaRPr>
          </a:p>
        </p:txBody>
      </p:sp>
      <p:sp>
        <p:nvSpPr>
          <p:cNvPr id="180" name="Google Shape;180;p28"/>
          <p:cNvSpPr txBox="1"/>
          <p:nvPr/>
        </p:nvSpPr>
        <p:spPr>
          <a:xfrm>
            <a:off x="714375" y="1590675"/>
            <a:ext cx="7924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81" name="Google Shape;18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1000" y="1308050"/>
            <a:ext cx="6153150" cy="367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DCAF0">
            <a:alpha val="5000"/>
          </a:srgbClr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9"/>
          <p:cNvPicPr preferRelativeResize="0"/>
          <p:nvPr/>
        </p:nvPicPr>
        <p:blipFill rotWithShape="1">
          <a:blip r:embed="rId3">
            <a:alphaModFix/>
          </a:blip>
          <a:srcRect b="0" l="28253" r="0" t="0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4775" y="4352925"/>
            <a:ext cx="1257300" cy="50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9"/>
          <p:cNvSpPr txBox="1"/>
          <p:nvPr/>
        </p:nvSpPr>
        <p:spPr>
          <a:xfrm>
            <a:off x="1060525" y="471350"/>
            <a:ext cx="685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chemeClr val="dk2"/>
                </a:solidFill>
              </a:rPr>
              <a:t>Behaviour Driven Development (BDD)</a:t>
            </a:r>
            <a:endParaRPr b="1" sz="2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chemeClr val="dk2"/>
                </a:solidFill>
              </a:rPr>
              <a:t>“Разработка через поведение”</a:t>
            </a:r>
            <a:endParaRPr b="1" sz="2200">
              <a:solidFill>
                <a:schemeClr val="dk2"/>
              </a:solidFill>
            </a:endParaRPr>
          </a:p>
        </p:txBody>
      </p:sp>
      <p:sp>
        <p:nvSpPr>
          <p:cNvPr id="189" name="Google Shape;189;p29"/>
          <p:cNvSpPr txBox="1"/>
          <p:nvPr/>
        </p:nvSpPr>
        <p:spPr>
          <a:xfrm>
            <a:off x="714375" y="1590675"/>
            <a:ext cx="79248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Плюсы</a:t>
            </a:r>
            <a:r>
              <a:rPr lang="ru" sz="1800">
                <a:solidFill>
                  <a:schemeClr val="dk2"/>
                </a:solidFill>
              </a:rPr>
              <a:t>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+"/>
            </a:pPr>
            <a:r>
              <a:rPr lang="ru" sz="1800">
                <a:solidFill>
                  <a:schemeClr val="dk2"/>
                </a:solidFill>
              </a:rPr>
              <a:t>жёсткое ревью требований на этапе проработки тестов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+"/>
            </a:pPr>
            <a:r>
              <a:rPr lang="ru" sz="1800">
                <a:solidFill>
                  <a:schemeClr val="dk2"/>
                </a:solidFill>
              </a:rPr>
              <a:t>много тестов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+"/>
            </a:pPr>
            <a:r>
              <a:rPr lang="ru" sz="1800">
                <a:solidFill>
                  <a:schemeClr val="dk2"/>
                </a:solidFill>
              </a:rPr>
              <a:t>системный подход к написанию тестов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+"/>
            </a:pPr>
            <a:r>
              <a:rPr lang="ru" sz="1800">
                <a:solidFill>
                  <a:schemeClr val="dk2"/>
                </a:solidFill>
              </a:rPr>
              <a:t>при релизном регрессионном тестировании не так много багов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+"/>
            </a:pPr>
            <a:r>
              <a:rPr lang="ru" sz="1800">
                <a:solidFill>
                  <a:schemeClr val="dk2"/>
                </a:solidFill>
              </a:rPr>
              <a:t>стоимость добавления фичи с ростом проекта увеличивается незначительно или не увеличивается вовсе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+"/>
            </a:pPr>
            <a:r>
              <a:rPr lang="ru" sz="1800">
                <a:solidFill>
                  <a:schemeClr val="dk2"/>
                </a:solidFill>
              </a:rPr>
              <a:t>тесты могут писать не только разработчики, но и команда тестирования</a:t>
            </a:r>
            <a:endParaRPr sz="1800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DCAF0">
            <a:alpha val="5000"/>
          </a:srgbClr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0"/>
          <p:cNvPicPr preferRelativeResize="0"/>
          <p:nvPr/>
        </p:nvPicPr>
        <p:blipFill rotWithShape="1">
          <a:blip r:embed="rId3">
            <a:alphaModFix/>
          </a:blip>
          <a:srcRect b="0" l="28253" r="0" t="0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4775" y="4352925"/>
            <a:ext cx="1257300" cy="50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0"/>
          <p:cNvSpPr txBox="1"/>
          <p:nvPr/>
        </p:nvSpPr>
        <p:spPr>
          <a:xfrm>
            <a:off x="1060525" y="471350"/>
            <a:ext cx="685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chemeClr val="dk2"/>
                </a:solidFill>
              </a:rPr>
              <a:t>Behaviour Driven Development (BDD)</a:t>
            </a:r>
            <a:endParaRPr b="1" sz="2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chemeClr val="dk2"/>
                </a:solidFill>
              </a:rPr>
              <a:t>“Разработка через поведение”</a:t>
            </a:r>
            <a:endParaRPr b="1" sz="2200">
              <a:solidFill>
                <a:schemeClr val="dk2"/>
              </a:solidFill>
            </a:endParaRPr>
          </a:p>
        </p:txBody>
      </p:sp>
      <p:sp>
        <p:nvSpPr>
          <p:cNvPr id="197" name="Google Shape;197;p30"/>
          <p:cNvSpPr txBox="1"/>
          <p:nvPr/>
        </p:nvSpPr>
        <p:spPr>
          <a:xfrm>
            <a:off x="714375" y="1590675"/>
            <a:ext cx="79248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Минусы</a:t>
            </a:r>
            <a:r>
              <a:rPr lang="ru" sz="1800">
                <a:solidFill>
                  <a:schemeClr val="dk2"/>
                </a:solidFill>
              </a:rPr>
              <a:t>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ru" sz="1800">
                <a:solidFill>
                  <a:schemeClr val="dk2"/>
                </a:solidFill>
              </a:rPr>
              <a:t>довольно высокий порог вхождения в команду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ru" sz="1800">
                <a:solidFill>
                  <a:schemeClr val="dk2"/>
                </a:solidFill>
              </a:rPr>
              <a:t>нужно полное понимание требований по фиче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ru" sz="1800">
                <a:solidFill>
                  <a:schemeClr val="dk2"/>
                </a:solidFill>
              </a:rPr>
              <a:t>нужно разработать строгие правила именования тестов</a:t>
            </a:r>
            <a:endParaRPr sz="1800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DCAF0">
            <a:alpha val="5000"/>
          </a:srgbClr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1"/>
          <p:cNvPicPr preferRelativeResize="0"/>
          <p:nvPr/>
        </p:nvPicPr>
        <p:blipFill rotWithShape="1">
          <a:blip r:embed="rId3">
            <a:alphaModFix/>
          </a:blip>
          <a:srcRect b="0" l="28253" r="0" t="0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4775" y="4352925"/>
            <a:ext cx="1257300" cy="50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1"/>
          <p:cNvSpPr txBox="1"/>
          <p:nvPr/>
        </p:nvSpPr>
        <p:spPr>
          <a:xfrm>
            <a:off x="1060525" y="471350"/>
            <a:ext cx="685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chemeClr val="dk2"/>
                </a:solidFill>
              </a:rPr>
              <a:t>Behaviour Driven Development (BDD)</a:t>
            </a:r>
            <a:endParaRPr b="1" sz="2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chemeClr val="dk2"/>
                </a:solidFill>
              </a:rPr>
              <a:t>“Разработка через поведение”</a:t>
            </a:r>
            <a:endParaRPr b="1" sz="2200">
              <a:solidFill>
                <a:schemeClr val="dk2"/>
              </a:solidFill>
            </a:endParaRPr>
          </a:p>
        </p:txBody>
      </p:sp>
      <p:sp>
        <p:nvSpPr>
          <p:cNvPr id="205" name="Google Shape;205;p31"/>
          <p:cNvSpPr txBox="1"/>
          <p:nvPr/>
        </p:nvSpPr>
        <p:spPr>
          <a:xfrm>
            <a:off x="714375" y="1590675"/>
            <a:ext cx="7924800" cy="24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На что не стоит писать тесты</a:t>
            </a:r>
            <a:r>
              <a:rPr lang="ru" sz="1800">
                <a:solidFill>
                  <a:schemeClr val="dk2"/>
                </a:solidFill>
              </a:rPr>
              <a:t>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ru" sz="1800">
                <a:solidFill>
                  <a:schemeClr val="dk2"/>
                </a:solidFill>
              </a:rPr>
              <a:t>Связующий код (например, проверять, что на вызов конкретной команды отрабатывает конкретный обработчик и т.д.)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ru" sz="1800">
                <a:solidFill>
                  <a:schemeClr val="dk2"/>
                </a:solidFill>
              </a:rPr>
              <a:t>Маппинги</a:t>
            </a:r>
            <a:endParaRPr sz="1800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DCAF0">
            <a:alpha val="5000"/>
          </a:srgbClr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0" l="28253" r="0" t="0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1060525" y="471350"/>
            <a:ext cx="685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chemeClr val="dk2"/>
                </a:solidFill>
              </a:rPr>
              <a:t>Анархия</a:t>
            </a:r>
            <a:endParaRPr b="1" sz="2200">
              <a:solidFill>
                <a:schemeClr val="dk2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714375" y="1590675"/>
            <a:ext cx="79248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Особенности: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ru" sz="1800">
                <a:solidFill>
                  <a:schemeClr val="dk2"/>
                </a:solidFill>
              </a:rPr>
              <a:t>маленькие команды (1-3 человека)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ru" sz="1800">
                <a:solidFill>
                  <a:schemeClr val="dk2"/>
                </a:solidFill>
              </a:rPr>
              <a:t>отсутствие коммуникаций с заказчиком (или PO)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ru" sz="1800">
                <a:solidFill>
                  <a:schemeClr val="dk2"/>
                </a:solidFill>
              </a:rPr>
              <a:t>отсутствие требований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ru" sz="1800">
                <a:solidFill>
                  <a:schemeClr val="dk2"/>
                </a:solidFill>
              </a:rPr>
              <a:t>отсутствие приоритетов задач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ru" sz="1800">
                <a:solidFill>
                  <a:schemeClr val="dk2"/>
                </a:solidFill>
              </a:rPr>
              <a:t>отсутствие как такового тестирования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ru" sz="1800">
                <a:solidFill>
                  <a:schemeClr val="dk2"/>
                </a:solidFill>
              </a:rPr>
              <a:t>быстрые релизы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4775" y="4362450"/>
            <a:ext cx="1257300" cy="50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DCAF0">
            <a:alpha val="5000"/>
          </a:srgbClr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2"/>
          <p:cNvPicPr preferRelativeResize="0"/>
          <p:nvPr/>
        </p:nvPicPr>
        <p:blipFill rotWithShape="1">
          <a:blip r:embed="rId3">
            <a:alphaModFix/>
          </a:blip>
          <a:srcRect b="0" l="28253" r="0" t="0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4775" y="4352925"/>
            <a:ext cx="1257300" cy="50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2"/>
          <p:cNvSpPr txBox="1"/>
          <p:nvPr/>
        </p:nvSpPr>
        <p:spPr>
          <a:xfrm>
            <a:off x="1060525" y="471350"/>
            <a:ext cx="685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chemeClr val="dk2"/>
                </a:solidFill>
              </a:rPr>
              <a:t>Behaviour Driven Development (BDD)</a:t>
            </a:r>
            <a:endParaRPr b="1" sz="2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chemeClr val="dk2"/>
                </a:solidFill>
              </a:rPr>
              <a:t>“Разработка через поведение”</a:t>
            </a:r>
            <a:endParaRPr b="1" sz="2200">
              <a:solidFill>
                <a:schemeClr val="dk2"/>
              </a:solidFill>
            </a:endParaRPr>
          </a:p>
        </p:txBody>
      </p:sp>
      <p:sp>
        <p:nvSpPr>
          <p:cNvPr id="213" name="Google Shape;213;p32"/>
          <p:cNvSpPr txBox="1"/>
          <p:nvPr/>
        </p:nvSpPr>
        <p:spPr>
          <a:xfrm>
            <a:off x="714375" y="1590675"/>
            <a:ext cx="7924800" cy="13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На что нужно писать тесты: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ru" sz="1800">
                <a:solidFill>
                  <a:schemeClr val="dk2"/>
                </a:solidFill>
              </a:rPr>
              <a:t>Бизнес правила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ru" sz="1800">
                <a:solidFill>
                  <a:schemeClr val="dk2"/>
                </a:solidFill>
              </a:rPr>
              <a:t>API эндпоинты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DCAF0">
            <a:alpha val="5000"/>
          </a:srgbClr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3"/>
          <p:cNvPicPr preferRelativeResize="0"/>
          <p:nvPr/>
        </p:nvPicPr>
        <p:blipFill rotWithShape="1">
          <a:blip r:embed="rId3">
            <a:alphaModFix/>
          </a:blip>
          <a:srcRect b="0" l="28253" r="0" t="0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4775" y="4352925"/>
            <a:ext cx="1257300" cy="50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3"/>
          <p:cNvSpPr txBox="1"/>
          <p:nvPr/>
        </p:nvSpPr>
        <p:spPr>
          <a:xfrm>
            <a:off x="1060525" y="471350"/>
            <a:ext cx="685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chemeClr val="dk2"/>
                </a:solidFill>
              </a:rPr>
              <a:t>Behaviour Driven Development (BDD)</a:t>
            </a:r>
            <a:endParaRPr b="1" sz="2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chemeClr val="dk2"/>
                </a:solidFill>
              </a:rPr>
              <a:t>“Разработка через поведение”</a:t>
            </a:r>
            <a:endParaRPr b="1" sz="2200">
              <a:solidFill>
                <a:schemeClr val="dk2"/>
              </a:solidFill>
            </a:endParaRPr>
          </a:p>
        </p:txBody>
      </p:sp>
      <p:sp>
        <p:nvSpPr>
          <p:cNvPr id="221" name="Google Shape;221;p33"/>
          <p:cNvSpPr txBox="1"/>
          <p:nvPr/>
        </p:nvSpPr>
        <p:spPr>
          <a:xfrm>
            <a:off x="714375" y="1590675"/>
            <a:ext cx="79248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Возможно, стоит написать</a:t>
            </a:r>
            <a:r>
              <a:rPr lang="ru" sz="1800">
                <a:solidFill>
                  <a:schemeClr val="dk2"/>
                </a:solidFill>
              </a:rPr>
              <a:t>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ru" sz="1800">
                <a:solidFill>
                  <a:schemeClr val="dk2"/>
                </a:solidFill>
              </a:rPr>
              <a:t>Архитектурные тесты на зависимости в проекте и используемые библиотеки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ru" sz="1800">
                <a:solidFill>
                  <a:schemeClr val="dk2"/>
                </a:solidFill>
              </a:rPr>
              <a:t>Сложные алгоритмы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ru" sz="1800">
                <a:solidFill>
                  <a:schemeClr val="dk2"/>
                </a:solidFill>
              </a:rPr>
              <a:t>Нагрузочные тесты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DCAF0">
            <a:alpha val="5000"/>
          </a:srgbClr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4"/>
          <p:cNvPicPr preferRelativeResize="0"/>
          <p:nvPr/>
        </p:nvPicPr>
        <p:blipFill rotWithShape="1">
          <a:blip r:embed="rId3">
            <a:alphaModFix/>
          </a:blip>
          <a:srcRect b="0" l="28253" r="0" t="0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4775" y="4352925"/>
            <a:ext cx="1257300" cy="50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4"/>
          <p:cNvSpPr txBox="1"/>
          <p:nvPr/>
        </p:nvSpPr>
        <p:spPr>
          <a:xfrm>
            <a:off x="1060525" y="471350"/>
            <a:ext cx="685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chemeClr val="dk2"/>
                </a:solidFill>
              </a:rPr>
              <a:t>Behaviour Driven Development (BDD)</a:t>
            </a:r>
            <a:endParaRPr b="1" sz="2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chemeClr val="dk2"/>
                </a:solidFill>
              </a:rPr>
              <a:t>“Разработка через поведение”</a:t>
            </a:r>
            <a:endParaRPr b="1" sz="2200">
              <a:solidFill>
                <a:schemeClr val="dk2"/>
              </a:solidFill>
            </a:endParaRPr>
          </a:p>
        </p:txBody>
      </p:sp>
      <p:sp>
        <p:nvSpPr>
          <p:cNvPr id="229" name="Google Shape;229;p34"/>
          <p:cNvSpPr txBox="1"/>
          <p:nvPr/>
        </p:nvSpPr>
        <p:spPr>
          <a:xfrm>
            <a:off x="714375" y="1590675"/>
            <a:ext cx="792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Для аналитика - Specification By Example, язык Gherkin.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DCAF0">
            <a:alpha val="5000"/>
          </a:srgbClr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35"/>
          <p:cNvPicPr preferRelativeResize="0"/>
          <p:nvPr/>
        </p:nvPicPr>
        <p:blipFill rotWithShape="1">
          <a:blip r:embed="rId3">
            <a:alphaModFix/>
          </a:blip>
          <a:srcRect b="0" l="28253" r="0" t="0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4775" y="4352925"/>
            <a:ext cx="1257300" cy="50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5"/>
          <p:cNvSpPr txBox="1"/>
          <p:nvPr/>
        </p:nvSpPr>
        <p:spPr>
          <a:xfrm>
            <a:off x="1060525" y="471350"/>
            <a:ext cx="685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chemeClr val="dk2"/>
                </a:solidFill>
              </a:rPr>
              <a:t>Behaviour Driven Development (BDD)</a:t>
            </a:r>
            <a:endParaRPr b="1" sz="2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chemeClr val="dk2"/>
                </a:solidFill>
              </a:rPr>
              <a:t>“Разработка через поведение”</a:t>
            </a:r>
            <a:endParaRPr b="1" sz="2200">
              <a:solidFill>
                <a:schemeClr val="dk2"/>
              </a:solidFill>
            </a:endParaRPr>
          </a:p>
        </p:txBody>
      </p:sp>
      <p:sp>
        <p:nvSpPr>
          <p:cNvPr id="237" name="Google Shape;237;p35"/>
          <p:cNvSpPr txBox="1"/>
          <p:nvPr/>
        </p:nvSpPr>
        <p:spPr>
          <a:xfrm>
            <a:off x="714375" y="1590675"/>
            <a:ext cx="79248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Для разработчиков - SpecFlow (исполняемая спецификация), язык Gherkin.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DCAF0">
            <a:alpha val="5000"/>
          </a:srgbClr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36"/>
          <p:cNvPicPr preferRelativeResize="0"/>
          <p:nvPr/>
        </p:nvPicPr>
        <p:blipFill rotWithShape="1">
          <a:blip r:embed="rId3">
            <a:alphaModFix/>
          </a:blip>
          <a:srcRect b="0" l="28253" r="0" t="0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4775" y="4352925"/>
            <a:ext cx="1257300" cy="50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6"/>
          <p:cNvSpPr txBox="1"/>
          <p:nvPr/>
        </p:nvSpPr>
        <p:spPr>
          <a:xfrm>
            <a:off x="1060525" y="471350"/>
            <a:ext cx="685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chemeClr val="dk2"/>
                </a:solidFill>
              </a:rPr>
              <a:t>The End</a:t>
            </a:r>
            <a:endParaRPr b="1" sz="2200">
              <a:solidFill>
                <a:schemeClr val="dk2"/>
              </a:solidFill>
            </a:endParaRPr>
          </a:p>
        </p:txBody>
      </p:sp>
      <p:sp>
        <p:nvSpPr>
          <p:cNvPr id="245" name="Google Shape;245;p36"/>
          <p:cNvSpPr txBox="1"/>
          <p:nvPr/>
        </p:nvSpPr>
        <p:spPr>
          <a:xfrm>
            <a:off x="714375" y="1590675"/>
            <a:ext cx="7924800" cy="28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Репозиторий на GitHub: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5"/>
              </a:rPr>
              <a:t>https://github.com/feeshka/education/tree/presentation/spec-flow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(ветка presentation/spec-flow)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Полезные статьи: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6"/>
              </a:rPr>
              <a:t>https://habr.com/ru/articles/107262/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7"/>
              </a:rPr>
              <a:t>https://habr.com/ru/articles/166747/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8"/>
              </a:rPr>
              <a:t>https://habr.com/ru/articles/268561/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9"/>
              </a:rPr>
              <a:t>https://www.uml2.ru/partners/5004/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DCAF0">
            <a:alpha val="5000"/>
          </a:srgbClr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0" l="28253" r="0" t="0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1060525" y="471350"/>
            <a:ext cx="685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chemeClr val="dk2"/>
                </a:solidFill>
              </a:rPr>
              <a:t>Анархия</a:t>
            </a:r>
            <a:endParaRPr b="1" sz="2200">
              <a:solidFill>
                <a:schemeClr val="dk2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4775" y="4362450"/>
            <a:ext cx="1257300" cy="50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6025" y="933050"/>
            <a:ext cx="3873850" cy="3935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DCAF0">
            <a:alpha val="5000"/>
          </a:srgbClr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0" l="28253" r="0" t="0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4775" y="4352925"/>
            <a:ext cx="1257300" cy="5058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1060525" y="471350"/>
            <a:ext cx="685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chemeClr val="dk2"/>
                </a:solidFill>
              </a:rPr>
              <a:t>Разработка по требованиям</a:t>
            </a:r>
            <a:endParaRPr b="1" sz="2200">
              <a:solidFill>
                <a:schemeClr val="dk2"/>
              </a:solidFill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714375" y="1590675"/>
            <a:ext cx="7924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Особенности: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ru" sz="1800">
                <a:solidFill>
                  <a:schemeClr val="dk2"/>
                </a:solidFill>
              </a:rPr>
              <a:t>средний размер команд (5-8 человек)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ru" sz="1800">
                <a:solidFill>
                  <a:schemeClr val="dk2"/>
                </a:solidFill>
              </a:rPr>
              <a:t>есть кто-то, кто пишет требования (возможно это даже аналитик)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ru" sz="1800">
                <a:solidFill>
                  <a:schemeClr val="dk2"/>
                </a:solidFill>
              </a:rPr>
              <a:t>есть разбивка на задачи по этим требованиям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ru" sz="1800">
                <a:solidFill>
                  <a:schemeClr val="dk2"/>
                </a:solidFill>
              </a:rPr>
              <a:t>есть либо тестировщик, либо отдельная команда тестирования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ru" sz="1800">
                <a:solidFill>
                  <a:schemeClr val="dk2"/>
                </a:solidFill>
              </a:rPr>
              <a:t>понятно куда движется продукт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DCAF0">
            <a:alpha val="5000"/>
          </a:srgbClr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0" l="28253" r="0" t="0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4775" y="4352925"/>
            <a:ext cx="1257300" cy="5058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1060525" y="471350"/>
            <a:ext cx="685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chemeClr val="dk2"/>
                </a:solidFill>
              </a:rPr>
              <a:t>Разработка по требованиям</a:t>
            </a:r>
            <a:endParaRPr b="1" sz="2200">
              <a:solidFill>
                <a:schemeClr val="dk2"/>
              </a:solidFill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714375" y="1590675"/>
            <a:ext cx="7924800" cy="28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Плюсы</a:t>
            </a:r>
            <a:r>
              <a:rPr lang="ru" sz="1800">
                <a:solidFill>
                  <a:schemeClr val="dk2"/>
                </a:solidFill>
              </a:rPr>
              <a:t>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+"/>
            </a:pPr>
            <a:r>
              <a:rPr lang="ru" sz="1800">
                <a:solidFill>
                  <a:schemeClr val="dk2"/>
                </a:solidFill>
              </a:rPr>
              <a:t>постоянные коммуникации с заказчиком (или PO)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+"/>
            </a:pPr>
            <a:r>
              <a:rPr lang="ru" sz="1800">
                <a:solidFill>
                  <a:schemeClr val="dk2"/>
                </a:solidFill>
              </a:rPr>
              <a:t>есть план развития продукта (если это продуктовая разработка)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+"/>
            </a:pPr>
            <a:r>
              <a:rPr lang="ru" sz="1800">
                <a:solidFill>
                  <a:schemeClr val="dk2"/>
                </a:solidFill>
              </a:rPr>
              <a:t>понятны этапы разработки (сроки и состав релизов)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+"/>
            </a:pPr>
            <a:r>
              <a:rPr lang="ru" sz="1800">
                <a:solidFill>
                  <a:schemeClr val="dk2"/>
                </a:solidFill>
              </a:rPr>
              <a:t>понятно поведение системы в текущем релизе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+"/>
            </a:pPr>
            <a:r>
              <a:rPr lang="ru" sz="1800">
                <a:solidFill>
                  <a:schemeClr val="dk2"/>
                </a:solidFill>
              </a:rPr>
              <a:t>в команде есть разделение ответственности (разработка, тестирование, аналитика, менеджмент)</a:t>
            </a:r>
            <a:endParaRPr sz="1800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DCAF0">
            <a:alpha val="5000"/>
          </a:srgbClr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 rotWithShape="1">
          <a:blip r:embed="rId3">
            <a:alphaModFix/>
          </a:blip>
          <a:srcRect b="0" l="28253" r="0" t="0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4775" y="4352925"/>
            <a:ext cx="1257300" cy="5058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1060525" y="471350"/>
            <a:ext cx="685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chemeClr val="dk2"/>
                </a:solidFill>
              </a:rPr>
              <a:t>Разработка по требованиям</a:t>
            </a:r>
            <a:endParaRPr b="1" sz="2200">
              <a:solidFill>
                <a:schemeClr val="dk2"/>
              </a:solidFill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714375" y="1590675"/>
            <a:ext cx="7924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Минусы</a:t>
            </a:r>
            <a:r>
              <a:rPr lang="ru" sz="1800">
                <a:solidFill>
                  <a:schemeClr val="dk2"/>
                </a:solidFill>
              </a:rPr>
              <a:t>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ru" sz="1800">
                <a:solidFill>
                  <a:schemeClr val="dk2"/>
                </a:solidFill>
              </a:rPr>
              <a:t>финальные требования сложно донести заказчику (PO)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ru" sz="1800">
                <a:solidFill>
                  <a:schemeClr val="dk2"/>
                </a:solidFill>
              </a:rPr>
              <a:t>в основном ручное тестирование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ru" sz="1800">
                <a:solidFill>
                  <a:schemeClr val="dk2"/>
                </a:solidFill>
              </a:rPr>
              <a:t>автотесты если и пишутся, то бессистемно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ru" sz="1800">
                <a:solidFill>
                  <a:schemeClr val="dk2"/>
                </a:solidFill>
              </a:rPr>
              <a:t>после релизного регрессионного тестирования много багов</a:t>
            </a:r>
            <a:endParaRPr sz="1800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DCAF0">
            <a:alpha val="5000"/>
          </a:srgbClr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 rotWithShape="1">
          <a:blip r:embed="rId3">
            <a:alphaModFix/>
          </a:blip>
          <a:srcRect b="0" l="28253" r="0" t="0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4775" y="4352925"/>
            <a:ext cx="1257300" cy="50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1060525" y="471350"/>
            <a:ext cx="685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chemeClr val="dk2"/>
                </a:solidFill>
              </a:rPr>
              <a:t>Test Driven Development (TDD)</a:t>
            </a:r>
            <a:endParaRPr b="1" sz="2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chemeClr val="dk2"/>
                </a:solidFill>
              </a:rPr>
              <a:t>“Разработка через тестирование”</a:t>
            </a:r>
            <a:endParaRPr b="1" sz="2200">
              <a:solidFill>
                <a:schemeClr val="dk2"/>
              </a:solidFill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714375" y="1590675"/>
            <a:ext cx="79248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Особенности</a:t>
            </a:r>
            <a:r>
              <a:rPr lang="ru" sz="1800">
                <a:solidFill>
                  <a:schemeClr val="dk2"/>
                </a:solidFill>
              </a:rPr>
              <a:t>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ru" sz="1800">
                <a:solidFill>
                  <a:schemeClr val="dk2"/>
                </a:solidFill>
              </a:rPr>
              <a:t>средний или большой размер команд (8 и более человек)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ru" sz="1800">
                <a:solidFill>
                  <a:schemeClr val="dk2"/>
                </a:solidFill>
              </a:rPr>
              <a:t>есть аналитик или команда аналитиков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ru" sz="1800">
                <a:solidFill>
                  <a:schemeClr val="dk2"/>
                </a:solidFill>
              </a:rPr>
              <a:t>есть команда тестирования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ru" sz="1800">
                <a:solidFill>
                  <a:schemeClr val="dk2"/>
                </a:solidFill>
              </a:rPr>
              <a:t>сначала требования, потом тесты и только потом разработка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ru" sz="1800">
                <a:solidFill>
                  <a:schemeClr val="dk2"/>
                </a:solidFill>
              </a:rPr>
              <a:t>подходит не всем</a:t>
            </a:r>
            <a:endParaRPr sz="1800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DCAF0">
            <a:alpha val="5000"/>
          </a:srgbClr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0"/>
          <p:cNvPicPr preferRelativeResize="0"/>
          <p:nvPr/>
        </p:nvPicPr>
        <p:blipFill rotWithShape="1">
          <a:blip r:embed="rId3">
            <a:alphaModFix/>
          </a:blip>
          <a:srcRect b="0" l="28253" r="0" t="0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4775" y="4352925"/>
            <a:ext cx="1257300" cy="50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1060525" y="471350"/>
            <a:ext cx="685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200">
                <a:solidFill>
                  <a:schemeClr val="dk2"/>
                </a:solidFill>
              </a:rPr>
              <a:t>Test Driven Development (TDD)</a:t>
            </a:r>
            <a:endParaRPr b="1" sz="2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chemeClr val="dk2"/>
                </a:solidFill>
              </a:rPr>
              <a:t>“Разработка через тестирование”</a:t>
            </a:r>
            <a:endParaRPr b="1" sz="2200">
              <a:solidFill>
                <a:schemeClr val="dk2"/>
              </a:solidFill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714375" y="1590675"/>
            <a:ext cx="79248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Плюсы: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+"/>
            </a:pPr>
            <a:r>
              <a:rPr lang="ru" sz="1800">
                <a:solidFill>
                  <a:schemeClr val="dk2"/>
                </a:solidFill>
              </a:rPr>
              <a:t>жёсткое ревью требований на этапе проработки тестов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+"/>
            </a:pPr>
            <a:r>
              <a:rPr lang="ru" sz="1800">
                <a:solidFill>
                  <a:schemeClr val="dk2"/>
                </a:solidFill>
              </a:rPr>
              <a:t>много тестов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+"/>
            </a:pPr>
            <a:r>
              <a:rPr lang="ru" sz="1800">
                <a:solidFill>
                  <a:schemeClr val="dk2"/>
                </a:solidFill>
              </a:rPr>
              <a:t>системный подход к написанию тестов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+"/>
            </a:pPr>
            <a:r>
              <a:rPr lang="ru" sz="1800">
                <a:solidFill>
                  <a:schemeClr val="dk2"/>
                </a:solidFill>
              </a:rPr>
              <a:t>при релизном регрессионном тестировании не так много багов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+"/>
            </a:pPr>
            <a:r>
              <a:rPr lang="ru" sz="1800">
                <a:solidFill>
                  <a:schemeClr val="dk2"/>
                </a:solidFill>
              </a:rPr>
              <a:t>стоимость добавления фичи с ростом проекта увеличивается незначительно или не увеличивается вовсе</a:t>
            </a:r>
            <a:endParaRPr sz="1800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DCAF0">
            <a:alpha val="5000"/>
          </a:srgbClr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1"/>
          <p:cNvPicPr preferRelativeResize="0"/>
          <p:nvPr/>
        </p:nvPicPr>
        <p:blipFill rotWithShape="1">
          <a:blip r:embed="rId3">
            <a:alphaModFix/>
          </a:blip>
          <a:srcRect b="0" l="28253" r="0" t="0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4775" y="4352925"/>
            <a:ext cx="1257300" cy="50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1060525" y="471350"/>
            <a:ext cx="685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200">
                <a:solidFill>
                  <a:schemeClr val="dk2"/>
                </a:solidFill>
              </a:rPr>
              <a:t>Test Driven Development (TDD)</a:t>
            </a:r>
            <a:endParaRPr b="1" sz="2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chemeClr val="dk2"/>
                </a:solidFill>
              </a:rPr>
              <a:t>“Разработка через тестирование”</a:t>
            </a:r>
            <a:endParaRPr b="1" sz="2200">
              <a:solidFill>
                <a:schemeClr val="dk2"/>
              </a:solidFill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714375" y="1590675"/>
            <a:ext cx="7924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Минусы: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ru" sz="1800">
                <a:solidFill>
                  <a:schemeClr val="dk2"/>
                </a:solidFill>
              </a:rPr>
              <a:t>много тестов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ru" sz="1800">
                <a:solidFill>
                  <a:schemeClr val="dk2"/>
                </a:solidFill>
              </a:rPr>
              <a:t>нужно уметь правильно выбирать “чёрный ящик” или “модуль”, который будет тестироваться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ru" sz="1800">
                <a:solidFill>
                  <a:schemeClr val="dk2"/>
                </a:solidFill>
              </a:rPr>
              <a:t>вечное выбивание времени на разработку у заказчика</a:t>
            </a:r>
            <a:endParaRPr sz="1800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