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56" r:id="rId3"/>
    <p:sldId id="267" r:id="rId4"/>
    <p:sldId id="257" r:id="rId5"/>
    <p:sldId id="269" r:id="rId6"/>
    <p:sldId id="276" r:id="rId7"/>
    <p:sldId id="277" r:id="rId8"/>
    <p:sldId id="272" r:id="rId9"/>
    <p:sldId id="271" r:id="rId10"/>
    <p:sldId id="273" r:id="rId11"/>
    <p:sldId id="258" r:id="rId12"/>
    <p:sldId id="279" r:id="rId13"/>
    <p:sldId id="283" r:id="rId14"/>
    <p:sldId id="282" r:id="rId15"/>
    <p:sldId id="274" r:id="rId16"/>
    <p:sldId id="259" r:id="rId17"/>
    <p:sldId id="275" r:id="rId18"/>
    <p:sldId id="260" r:id="rId19"/>
    <p:sldId id="261" r:id="rId20"/>
    <p:sldId id="281" r:id="rId21"/>
    <p:sldId id="263" r:id="rId22"/>
    <p:sldId id="264" r:id="rId23"/>
    <p:sldId id="268" r:id="rId24"/>
    <p:sldId id="265" r:id="rId25"/>
    <p:sldId id="266" r:id="rId2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kan Dogan" initials="O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56" autoAdjust="0"/>
    <p:restoredTop sz="94611"/>
  </p:normalViewPr>
  <p:slideViewPr>
    <p:cSldViewPr>
      <p:cViewPr>
        <p:scale>
          <a:sx n="75" d="100"/>
          <a:sy n="75" d="100"/>
        </p:scale>
        <p:origin x="3024" y="8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E9F6D-598B-B144-BE30-DE8F51BEDC95}" type="datetimeFigureOut">
              <a:rPr lang="tr-TR" smtClean="0"/>
              <a:t>18.02.2021</a:t>
            </a:fld>
            <a:endParaRPr lang="tr-TR"/>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E9823-7116-864E-983E-185D11D63253}" type="slidenum">
              <a:rPr lang="tr-TR" smtClean="0"/>
              <a:t>‹#›</a:t>
            </a:fld>
            <a:endParaRPr lang="tr-TR"/>
          </a:p>
        </p:txBody>
      </p:sp>
    </p:spTree>
    <p:extLst>
      <p:ext uri="{BB962C8B-B14F-4D97-AF65-F5344CB8AC3E}">
        <p14:creationId xmlns:p14="http://schemas.microsoft.com/office/powerpoint/2010/main" val="162098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37E9823-7116-864E-983E-185D11D63253}" type="slidenum">
              <a:rPr lang="tr-TR" smtClean="0"/>
              <a:t>4</a:t>
            </a:fld>
            <a:endParaRPr lang="tr-TR"/>
          </a:p>
        </p:txBody>
      </p:sp>
    </p:spTree>
    <p:extLst>
      <p:ext uri="{BB962C8B-B14F-4D97-AF65-F5344CB8AC3E}">
        <p14:creationId xmlns:p14="http://schemas.microsoft.com/office/powerpoint/2010/main" val="274449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37E9823-7116-864E-983E-185D11D63253}" type="slidenum">
              <a:rPr lang="tr-TR" smtClean="0"/>
              <a:t>5</a:t>
            </a:fld>
            <a:endParaRPr lang="tr-TR"/>
          </a:p>
        </p:txBody>
      </p:sp>
    </p:spTree>
    <p:extLst>
      <p:ext uri="{BB962C8B-B14F-4D97-AF65-F5344CB8AC3E}">
        <p14:creationId xmlns:p14="http://schemas.microsoft.com/office/powerpoint/2010/main" val="17687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37E9823-7116-864E-983E-185D11D63253}" type="slidenum">
              <a:rPr lang="tr-TR" smtClean="0"/>
              <a:t>6</a:t>
            </a:fld>
            <a:endParaRPr lang="tr-TR"/>
          </a:p>
        </p:txBody>
      </p:sp>
    </p:spTree>
    <p:extLst>
      <p:ext uri="{BB962C8B-B14F-4D97-AF65-F5344CB8AC3E}">
        <p14:creationId xmlns:p14="http://schemas.microsoft.com/office/powerpoint/2010/main" val="2719335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37E9823-7116-864E-983E-185D11D63253}" type="slidenum">
              <a:rPr lang="tr-TR" smtClean="0"/>
              <a:t>11</a:t>
            </a:fld>
            <a:endParaRPr lang="tr-TR"/>
          </a:p>
        </p:txBody>
      </p:sp>
    </p:spTree>
    <p:extLst>
      <p:ext uri="{BB962C8B-B14F-4D97-AF65-F5344CB8AC3E}">
        <p14:creationId xmlns:p14="http://schemas.microsoft.com/office/powerpoint/2010/main" val="375657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10DC45-7B05-1045-8397-B2495C3E7661}"/>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37098A75-54B4-EF4E-8085-239FFB44322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9E6EFC2-787E-B041-9D2C-8ACEC5DBCD67}"/>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5" name="Alt Bilgi Yer Tutucusu 4">
            <a:extLst>
              <a:ext uri="{FF2B5EF4-FFF2-40B4-BE49-F238E27FC236}">
                <a16:creationId xmlns:a16="http://schemas.microsoft.com/office/drawing/2014/main" id="{DACEE534-65D7-1D44-9F25-11268F0C5B4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D5DD13-6CA3-4740-A823-DEFBD0947230}"/>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64105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9CDCF-6362-3D46-95B8-3A29ACB7762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0F9787F-0536-0346-9EBA-B9DC48EEB67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F0A6822-08BE-6943-B1DF-A2F82BCF8135}"/>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5" name="Alt Bilgi Yer Tutucusu 4">
            <a:extLst>
              <a:ext uri="{FF2B5EF4-FFF2-40B4-BE49-F238E27FC236}">
                <a16:creationId xmlns:a16="http://schemas.microsoft.com/office/drawing/2014/main" id="{D7EFE5D2-371F-F045-BAF9-AE18BC75C3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106DA7B-DCC3-754A-9EA4-9D156418C321}"/>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326857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6A06F99-945F-BC46-92C9-F0E72B0811B0}"/>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5CE553C-8EBA-8B4A-AFDD-0DA8BA03DA6C}"/>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1AC33BD-9FDA-8A49-9537-35AA6159A0CD}"/>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5" name="Alt Bilgi Yer Tutucusu 4">
            <a:extLst>
              <a:ext uri="{FF2B5EF4-FFF2-40B4-BE49-F238E27FC236}">
                <a16:creationId xmlns:a16="http://schemas.microsoft.com/office/drawing/2014/main" id="{7055BF07-FEB4-B944-9169-607F798AD8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571564E-49EE-2B4C-B942-9B5C3D35A710}"/>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1897439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10DC45-7B05-1045-8397-B2495C3E7661}"/>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37098A75-54B4-EF4E-8085-239FFB44322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9E6EFC2-787E-B041-9D2C-8ACEC5DBCD67}"/>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5" name="Alt Bilgi Yer Tutucusu 4">
            <a:extLst>
              <a:ext uri="{FF2B5EF4-FFF2-40B4-BE49-F238E27FC236}">
                <a16:creationId xmlns:a16="http://schemas.microsoft.com/office/drawing/2014/main" id="{DACEE534-65D7-1D44-9F25-11268F0C5B45}"/>
              </a:ext>
            </a:extLst>
          </p:cNvPr>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a:extLst>
              <a:ext uri="{FF2B5EF4-FFF2-40B4-BE49-F238E27FC236}">
                <a16:creationId xmlns:a16="http://schemas.microsoft.com/office/drawing/2014/main" id="{19D5DD13-6CA3-4740-A823-DEFBD0947230}"/>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16710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34F7EC-4356-194A-868C-861B0FD68B6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36D7311-1CE2-B643-8892-9F1F36016F3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7B685B-7C17-B24F-8DFB-F5BAC1A3C5DA}"/>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5" name="Alt Bilgi Yer Tutucusu 4">
            <a:extLst>
              <a:ext uri="{FF2B5EF4-FFF2-40B4-BE49-F238E27FC236}">
                <a16:creationId xmlns:a16="http://schemas.microsoft.com/office/drawing/2014/main" id="{C105C1A0-C8C1-9A49-8C78-3DE7E3A9BC21}"/>
              </a:ext>
            </a:extLst>
          </p:cNvPr>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a:extLst>
              <a:ext uri="{FF2B5EF4-FFF2-40B4-BE49-F238E27FC236}">
                <a16:creationId xmlns:a16="http://schemas.microsoft.com/office/drawing/2014/main" id="{9F4856EA-7E3E-2146-860B-33B2985354D4}"/>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4876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70EEB6-7B7D-D54F-BEAD-1104C30B2AE8}"/>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2680B8A-3F3C-8C41-9D19-C0171DD361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7D8763E-DE82-F24B-BB69-452FB8795376}"/>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5" name="Alt Bilgi Yer Tutucusu 4">
            <a:extLst>
              <a:ext uri="{FF2B5EF4-FFF2-40B4-BE49-F238E27FC236}">
                <a16:creationId xmlns:a16="http://schemas.microsoft.com/office/drawing/2014/main" id="{1B70FFBD-F142-D743-91BB-6A4C183F9EEA}"/>
              </a:ext>
            </a:extLst>
          </p:cNvPr>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a:extLst>
              <a:ext uri="{FF2B5EF4-FFF2-40B4-BE49-F238E27FC236}">
                <a16:creationId xmlns:a16="http://schemas.microsoft.com/office/drawing/2014/main" id="{715EB54D-392C-7A45-8BCD-0A11CF51A695}"/>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2336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60C386-8112-994F-9A5C-F8F1057986A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948EBCA-2093-F748-A105-93E21EE61F77}"/>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DA4FF7B-DD4D-044C-AA73-FA420D25AE49}"/>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28F45A8-DA92-024F-99C3-12A26E1B5451}"/>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6" name="Alt Bilgi Yer Tutucusu 5">
            <a:extLst>
              <a:ext uri="{FF2B5EF4-FFF2-40B4-BE49-F238E27FC236}">
                <a16:creationId xmlns:a16="http://schemas.microsoft.com/office/drawing/2014/main" id="{FBE36F81-C9DC-9847-A476-10C4F9F6D8CD}"/>
              </a:ext>
            </a:extLst>
          </p:cNvPr>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a:extLst>
              <a:ext uri="{FF2B5EF4-FFF2-40B4-BE49-F238E27FC236}">
                <a16:creationId xmlns:a16="http://schemas.microsoft.com/office/drawing/2014/main" id="{2B90AB9D-4929-7F48-AF01-073EA2272D2E}"/>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60548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B7B5CD-C041-4249-9C8B-2CB80ABF42B2}"/>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8FB03B5-C8F3-3748-854D-79E80C2919F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4EAD987-CB3E-434D-BD3C-E96D36759460}"/>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04974AE-1065-3E49-BFA8-CCB62F1F520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8FD5B54-EA72-BA40-901B-09F4278196F8}"/>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59AE0EE-3444-FA47-8599-25008D8DE7B0}"/>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8" name="Alt Bilgi Yer Tutucusu 7">
            <a:extLst>
              <a:ext uri="{FF2B5EF4-FFF2-40B4-BE49-F238E27FC236}">
                <a16:creationId xmlns:a16="http://schemas.microsoft.com/office/drawing/2014/main" id="{43766E5A-A9C5-D64F-B8C8-8C7F3C57F883}"/>
              </a:ext>
            </a:extLst>
          </p:cNvPr>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a:extLst>
              <a:ext uri="{FF2B5EF4-FFF2-40B4-BE49-F238E27FC236}">
                <a16:creationId xmlns:a16="http://schemas.microsoft.com/office/drawing/2014/main" id="{4151676C-D80B-F44D-BF55-85E97225D8BD}"/>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0651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949A0-63D8-5745-8E7B-C01EDC62421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CD351D6-9D2A-3C45-8161-D9ACB033AD13}"/>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4" name="Alt Bilgi Yer Tutucusu 3">
            <a:extLst>
              <a:ext uri="{FF2B5EF4-FFF2-40B4-BE49-F238E27FC236}">
                <a16:creationId xmlns:a16="http://schemas.microsoft.com/office/drawing/2014/main" id="{E6197689-A8E9-1A46-8352-21777156892E}"/>
              </a:ext>
            </a:extLst>
          </p:cNvPr>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a:extLst>
              <a:ext uri="{FF2B5EF4-FFF2-40B4-BE49-F238E27FC236}">
                <a16:creationId xmlns:a16="http://schemas.microsoft.com/office/drawing/2014/main" id="{D1C61739-740A-ED40-BA63-D37320DC8DEA}"/>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50534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9129D0D-2381-5443-A5D6-ACA46F7034C7}"/>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3" name="Alt Bilgi Yer Tutucusu 2">
            <a:extLst>
              <a:ext uri="{FF2B5EF4-FFF2-40B4-BE49-F238E27FC236}">
                <a16:creationId xmlns:a16="http://schemas.microsoft.com/office/drawing/2014/main" id="{F32A82F0-291F-6744-AB97-05E25A86F92A}"/>
              </a:ext>
            </a:extLst>
          </p:cNvPr>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a:extLst>
              <a:ext uri="{FF2B5EF4-FFF2-40B4-BE49-F238E27FC236}">
                <a16:creationId xmlns:a16="http://schemas.microsoft.com/office/drawing/2014/main" id="{4DC96876-99A5-6645-B46B-357ED7F92775}"/>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91682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B09A67-8A64-1D4A-AE8A-B19F10F11D4A}"/>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A581156-024C-6E4D-94F7-99553EE249D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D6FD334-DAA7-3441-89AF-209A0FEA8A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2D2D58B-84B7-604B-921E-0DD1BD528069}"/>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6" name="Alt Bilgi Yer Tutucusu 5">
            <a:extLst>
              <a:ext uri="{FF2B5EF4-FFF2-40B4-BE49-F238E27FC236}">
                <a16:creationId xmlns:a16="http://schemas.microsoft.com/office/drawing/2014/main" id="{0A35884F-BA9C-0841-8684-7D336C75085D}"/>
              </a:ext>
            </a:extLst>
          </p:cNvPr>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a:extLst>
              <a:ext uri="{FF2B5EF4-FFF2-40B4-BE49-F238E27FC236}">
                <a16:creationId xmlns:a16="http://schemas.microsoft.com/office/drawing/2014/main" id="{BE161D47-637B-0F40-89E7-6F4B21E8BED0}"/>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9383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34F7EC-4356-194A-868C-861B0FD68B6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36D7311-1CE2-B643-8892-9F1F36016F3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7B685B-7C17-B24F-8DFB-F5BAC1A3C5DA}"/>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5" name="Alt Bilgi Yer Tutucusu 4">
            <a:extLst>
              <a:ext uri="{FF2B5EF4-FFF2-40B4-BE49-F238E27FC236}">
                <a16:creationId xmlns:a16="http://schemas.microsoft.com/office/drawing/2014/main" id="{C105C1A0-C8C1-9A49-8C78-3DE7E3A9BC2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4856EA-7E3E-2146-860B-33B2985354D4}"/>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427421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807488-2B14-7D40-8FD3-3A6578992D2B}"/>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5B3370D-1166-404D-831B-ECF0A082AA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C18271D3-0C03-754C-A00F-41B179C437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C796F3B-E59F-434B-8C00-393FB1E62B1D}"/>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6" name="Alt Bilgi Yer Tutucusu 5">
            <a:extLst>
              <a:ext uri="{FF2B5EF4-FFF2-40B4-BE49-F238E27FC236}">
                <a16:creationId xmlns:a16="http://schemas.microsoft.com/office/drawing/2014/main" id="{92FD86A5-A812-8B49-9277-934F2AA66EFF}"/>
              </a:ext>
            </a:extLst>
          </p:cNvPr>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a:extLst>
              <a:ext uri="{FF2B5EF4-FFF2-40B4-BE49-F238E27FC236}">
                <a16:creationId xmlns:a16="http://schemas.microsoft.com/office/drawing/2014/main" id="{1E287DE8-3D30-7942-92E2-B312C24771A5}"/>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554659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9CDCF-6362-3D46-95B8-3A29ACB7762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0F9787F-0536-0346-9EBA-B9DC48EEB67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F0A6822-08BE-6943-B1DF-A2F82BCF8135}"/>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5" name="Alt Bilgi Yer Tutucusu 4">
            <a:extLst>
              <a:ext uri="{FF2B5EF4-FFF2-40B4-BE49-F238E27FC236}">
                <a16:creationId xmlns:a16="http://schemas.microsoft.com/office/drawing/2014/main" id="{D7EFE5D2-371F-F045-BAF9-AE18BC75C3C1}"/>
              </a:ext>
            </a:extLst>
          </p:cNvPr>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a:extLst>
              <a:ext uri="{FF2B5EF4-FFF2-40B4-BE49-F238E27FC236}">
                <a16:creationId xmlns:a16="http://schemas.microsoft.com/office/drawing/2014/main" id="{1106DA7B-DCC3-754A-9EA4-9D156418C321}"/>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39669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6A06F99-945F-BC46-92C9-F0E72B0811B0}"/>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5CE553C-8EBA-8B4A-AFDD-0DA8BA03DA6C}"/>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1AC33BD-9FDA-8A49-9537-35AA6159A0CD}"/>
              </a:ext>
            </a:extLst>
          </p:cNvPr>
          <p:cNvSpPr>
            <a:spLocks noGrp="1"/>
          </p:cNvSpPr>
          <p:nvPr>
            <p:ph type="dt" sz="half" idx="10"/>
          </p:nvPr>
        </p:nvSpPr>
        <p:spPr/>
        <p:txBody>
          <a:body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5" name="Alt Bilgi Yer Tutucusu 4">
            <a:extLst>
              <a:ext uri="{FF2B5EF4-FFF2-40B4-BE49-F238E27FC236}">
                <a16:creationId xmlns:a16="http://schemas.microsoft.com/office/drawing/2014/main" id="{7055BF07-FEB4-B944-9169-607F798AD823}"/>
              </a:ext>
            </a:extLst>
          </p:cNvPr>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a:extLst>
              <a:ext uri="{FF2B5EF4-FFF2-40B4-BE49-F238E27FC236}">
                <a16:creationId xmlns:a16="http://schemas.microsoft.com/office/drawing/2014/main" id="{5571564E-49EE-2B4C-B942-9B5C3D35A710}"/>
              </a:ext>
            </a:extLst>
          </p:cNvPr>
          <p:cNvSpPr>
            <a:spLocks noGrp="1"/>
          </p:cNvSpPr>
          <p:nvPr>
            <p:ph type="sldNum" sz="quarter" idx="12"/>
          </p:nvPr>
        </p:nvSpPr>
        <p:spPr/>
        <p:txBody>
          <a:body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4542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70EEB6-7B7D-D54F-BEAD-1104C30B2AE8}"/>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2680B8A-3F3C-8C41-9D19-C0171DD361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7D8763E-DE82-F24B-BB69-452FB8795376}"/>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5" name="Alt Bilgi Yer Tutucusu 4">
            <a:extLst>
              <a:ext uri="{FF2B5EF4-FFF2-40B4-BE49-F238E27FC236}">
                <a16:creationId xmlns:a16="http://schemas.microsoft.com/office/drawing/2014/main" id="{1B70FFBD-F142-D743-91BB-6A4C183F9EE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5EB54D-392C-7A45-8BCD-0A11CF51A695}"/>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175210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60C386-8112-994F-9A5C-F8F1057986A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948EBCA-2093-F748-A105-93E21EE61F77}"/>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DA4FF7B-DD4D-044C-AA73-FA420D25AE49}"/>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28F45A8-DA92-024F-99C3-12A26E1B5451}"/>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6" name="Alt Bilgi Yer Tutucusu 5">
            <a:extLst>
              <a:ext uri="{FF2B5EF4-FFF2-40B4-BE49-F238E27FC236}">
                <a16:creationId xmlns:a16="http://schemas.microsoft.com/office/drawing/2014/main" id="{FBE36F81-C9DC-9847-A476-10C4F9F6D8C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B90AB9D-4929-7F48-AF01-073EA2272D2E}"/>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361585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B7B5CD-C041-4249-9C8B-2CB80ABF42B2}"/>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8FB03B5-C8F3-3748-854D-79E80C2919F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4EAD987-CB3E-434D-BD3C-E96D36759460}"/>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04974AE-1065-3E49-BFA8-CCB62F1F520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8FD5B54-EA72-BA40-901B-09F4278196F8}"/>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59AE0EE-3444-FA47-8599-25008D8DE7B0}"/>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8" name="Alt Bilgi Yer Tutucusu 7">
            <a:extLst>
              <a:ext uri="{FF2B5EF4-FFF2-40B4-BE49-F238E27FC236}">
                <a16:creationId xmlns:a16="http://schemas.microsoft.com/office/drawing/2014/main" id="{43766E5A-A9C5-D64F-B8C8-8C7F3C57F88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151676C-D80B-F44D-BF55-85E97225D8BD}"/>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112791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949A0-63D8-5745-8E7B-C01EDC62421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CD351D6-9D2A-3C45-8161-D9ACB033AD13}"/>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4" name="Alt Bilgi Yer Tutucusu 3">
            <a:extLst>
              <a:ext uri="{FF2B5EF4-FFF2-40B4-BE49-F238E27FC236}">
                <a16:creationId xmlns:a16="http://schemas.microsoft.com/office/drawing/2014/main" id="{E6197689-A8E9-1A46-8352-21777156892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1C61739-740A-ED40-BA63-D37320DC8DEA}"/>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103137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9129D0D-2381-5443-A5D6-ACA46F7034C7}"/>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3" name="Alt Bilgi Yer Tutucusu 2">
            <a:extLst>
              <a:ext uri="{FF2B5EF4-FFF2-40B4-BE49-F238E27FC236}">
                <a16:creationId xmlns:a16="http://schemas.microsoft.com/office/drawing/2014/main" id="{F32A82F0-291F-6744-AB97-05E25A86F92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DC96876-99A5-6645-B46B-357ED7F92775}"/>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156253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B09A67-8A64-1D4A-AE8A-B19F10F11D4A}"/>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A581156-024C-6E4D-94F7-99553EE249D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D6FD334-DAA7-3441-89AF-209A0FEA8A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2D2D58B-84B7-604B-921E-0DD1BD528069}"/>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6" name="Alt Bilgi Yer Tutucusu 5">
            <a:extLst>
              <a:ext uri="{FF2B5EF4-FFF2-40B4-BE49-F238E27FC236}">
                <a16:creationId xmlns:a16="http://schemas.microsoft.com/office/drawing/2014/main" id="{0A35884F-BA9C-0841-8684-7D336C75085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E161D47-637B-0F40-89E7-6F4B21E8BED0}"/>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100997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807488-2B14-7D40-8FD3-3A6578992D2B}"/>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5B3370D-1166-404D-831B-ECF0A082AA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C18271D3-0C03-754C-A00F-41B179C437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C796F3B-E59F-434B-8C00-393FB1E62B1D}"/>
              </a:ext>
            </a:extLst>
          </p:cNvPr>
          <p:cNvSpPr>
            <a:spLocks noGrp="1"/>
          </p:cNvSpPr>
          <p:nvPr>
            <p:ph type="dt" sz="half" idx="10"/>
          </p:nvPr>
        </p:nvSpPr>
        <p:spPr/>
        <p:txBody>
          <a:bodyPr/>
          <a:lstStyle/>
          <a:p>
            <a:fld id="{9037F763-BE09-4AF8-A3B5-121B968AE5AC}" type="datetimeFigureOut">
              <a:rPr lang="tr-TR" smtClean="0"/>
              <a:t>18.02.2021</a:t>
            </a:fld>
            <a:endParaRPr lang="tr-TR"/>
          </a:p>
        </p:txBody>
      </p:sp>
      <p:sp>
        <p:nvSpPr>
          <p:cNvPr id="6" name="Alt Bilgi Yer Tutucusu 5">
            <a:extLst>
              <a:ext uri="{FF2B5EF4-FFF2-40B4-BE49-F238E27FC236}">
                <a16:creationId xmlns:a16="http://schemas.microsoft.com/office/drawing/2014/main" id="{92FD86A5-A812-8B49-9277-934F2AA66EF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287DE8-3D30-7942-92E2-B312C24771A5}"/>
              </a:ext>
            </a:extLst>
          </p:cNvPr>
          <p:cNvSpPr>
            <a:spLocks noGrp="1"/>
          </p:cNvSpPr>
          <p:nvPr>
            <p:ph type="sldNum" sz="quarter" idx="12"/>
          </p:nvPr>
        </p:nvSpPr>
        <p:spPr/>
        <p:txBody>
          <a:bodyPr/>
          <a:lstStyle/>
          <a:p>
            <a:fld id="{D84B22BD-F4F7-445C-9172-FDCEC25CC5B7}" type="slidenum">
              <a:rPr lang="tr-TR" smtClean="0"/>
              <a:t>‹#›</a:t>
            </a:fld>
            <a:endParaRPr lang="tr-TR"/>
          </a:p>
        </p:txBody>
      </p:sp>
    </p:spTree>
    <p:extLst>
      <p:ext uri="{BB962C8B-B14F-4D97-AF65-F5344CB8AC3E}">
        <p14:creationId xmlns:p14="http://schemas.microsoft.com/office/powerpoint/2010/main" val="272967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035C68F-42BE-824A-B8F4-A5194BA49AE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EBFD40A-57A1-2B4D-859C-31511F77EC5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17DCF9-2CD8-044C-BDA0-1A39DDC8B64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37F763-BE09-4AF8-A3B5-121B968AE5AC}" type="datetimeFigureOut">
              <a:rPr lang="tr-TR" smtClean="0"/>
              <a:t>18.02.2021</a:t>
            </a:fld>
            <a:endParaRPr lang="tr-TR"/>
          </a:p>
        </p:txBody>
      </p:sp>
      <p:sp>
        <p:nvSpPr>
          <p:cNvPr id="5" name="Alt Bilgi Yer Tutucusu 4">
            <a:extLst>
              <a:ext uri="{FF2B5EF4-FFF2-40B4-BE49-F238E27FC236}">
                <a16:creationId xmlns:a16="http://schemas.microsoft.com/office/drawing/2014/main" id="{E94E21B2-5142-C348-B39F-4D917ACD528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7052144-5531-4044-BA29-12B1BF80145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4B22BD-F4F7-445C-9172-FDCEC25CC5B7}" type="slidenum">
              <a:rPr lang="tr-TR" smtClean="0"/>
              <a:t>‹#›</a:t>
            </a:fld>
            <a:endParaRPr lang="tr-TR"/>
          </a:p>
        </p:txBody>
      </p:sp>
    </p:spTree>
    <p:extLst>
      <p:ext uri="{BB962C8B-B14F-4D97-AF65-F5344CB8AC3E}">
        <p14:creationId xmlns:p14="http://schemas.microsoft.com/office/powerpoint/2010/main" val="1076318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035C68F-42BE-824A-B8F4-A5194BA49AE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EBFD40A-57A1-2B4D-859C-31511F77EC5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17DCF9-2CD8-044C-BDA0-1A39DDC8B64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37F763-BE09-4AF8-A3B5-121B968AE5AC}" type="datetimeFigureOut">
              <a:rPr lang="tr-TR" smtClean="0">
                <a:solidFill>
                  <a:prstClr val="black">
                    <a:tint val="75000"/>
                  </a:prstClr>
                </a:solidFill>
              </a:rPr>
              <a:pPr/>
              <a:t>18.02.2021</a:t>
            </a:fld>
            <a:endParaRPr lang="tr-TR">
              <a:solidFill>
                <a:prstClr val="black">
                  <a:tint val="75000"/>
                </a:prstClr>
              </a:solidFill>
            </a:endParaRPr>
          </a:p>
        </p:txBody>
      </p:sp>
      <p:sp>
        <p:nvSpPr>
          <p:cNvPr id="5" name="Alt Bilgi Yer Tutucusu 4">
            <a:extLst>
              <a:ext uri="{FF2B5EF4-FFF2-40B4-BE49-F238E27FC236}">
                <a16:creationId xmlns:a16="http://schemas.microsoft.com/office/drawing/2014/main" id="{E94E21B2-5142-C348-B39F-4D917ACD528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solidFill>
                <a:prstClr val="black">
                  <a:tint val="75000"/>
                </a:prstClr>
              </a:solidFill>
            </a:endParaRPr>
          </a:p>
        </p:txBody>
      </p:sp>
      <p:sp>
        <p:nvSpPr>
          <p:cNvPr id="6" name="Slayt Numarası Yer Tutucusu 5">
            <a:extLst>
              <a:ext uri="{FF2B5EF4-FFF2-40B4-BE49-F238E27FC236}">
                <a16:creationId xmlns:a16="http://schemas.microsoft.com/office/drawing/2014/main" id="{D7052144-5531-4044-BA29-12B1BF80145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4B22BD-F4F7-445C-9172-FDCEC25CC5B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175105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jpeg"/><Relationship Id="rId10" Type="http://schemas.openxmlformats.org/officeDocument/2006/relationships/image" Target="../media/image15.png"/><Relationship Id="rId4" Type="http://schemas.openxmlformats.org/officeDocument/2006/relationships/image" Target="../media/image10.jpe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3E443FD7-A66B-4AA0-872D-B088B9BC5F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0571" y="851517"/>
            <a:ext cx="3928849" cy="2991416"/>
          </a:xfrm>
        </p:spPr>
        <p:txBody>
          <a:bodyPr anchor="b">
            <a:normAutofit/>
          </a:bodyPr>
          <a:lstStyle/>
          <a:p>
            <a:pPr algn="l"/>
            <a:r>
              <a:rPr lang="tr-TR" b="1"/>
              <a:t>Biz Kimiz?</a:t>
            </a:r>
          </a:p>
        </p:txBody>
      </p:sp>
      <p:sp>
        <p:nvSpPr>
          <p:cNvPr id="3" name="Subtitle 2"/>
          <p:cNvSpPr>
            <a:spLocks noGrp="1"/>
          </p:cNvSpPr>
          <p:nvPr>
            <p:ph type="subTitle" idx="1"/>
          </p:nvPr>
        </p:nvSpPr>
        <p:spPr>
          <a:xfrm>
            <a:off x="820572" y="3842932"/>
            <a:ext cx="3125336" cy="2163551"/>
          </a:xfrm>
        </p:spPr>
        <p:txBody>
          <a:bodyPr anchor="t">
            <a:normAutofit/>
          </a:bodyPr>
          <a:lstStyle/>
          <a:p>
            <a:pPr algn="l"/>
            <a:r>
              <a:rPr lang="tr-TR" dirty="0"/>
              <a:t>Kanallar, Ana Bankacılık ve Atlas arasında haberleşmeyi sağlayan, içinde «kart» geçen projelerin iş akışlarının bir kısmını üstlenen, kart işlemlerinin online ve gün sonu muhasebelerini yapan birimiz.</a:t>
            </a:r>
          </a:p>
        </p:txBody>
      </p:sp>
      <p:sp>
        <p:nvSpPr>
          <p:cNvPr id="22" name="Freeform: Shape 18">
            <a:extLst>
              <a:ext uri="{FF2B5EF4-FFF2-40B4-BE49-F238E27FC236}">
                <a16:creationId xmlns:a16="http://schemas.microsoft.com/office/drawing/2014/main" id="{C04BE0EF-3561-49B4-9A29-F283168A9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627" y="3060074"/>
            <a:ext cx="2413000" cy="1355799"/>
          </a:xfrm>
          <a:prstGeom prst="rect">
            <a:avLst/>
          </a:prstGeom>
        </p:spPr>
      </p:pic>
    </p:spTree>
    <p:extLst>
      <p:ext uri="{BB962C8B-B14F-4D97-AF65-F5344CB8AC3E}">
        <p14:creationId xmlns:p14="http://schemas.microsoft.com/office/powerpoint/2010/main" val="4146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şlık 1">
            <a:extLst>
              <a:ext uri="{FF2B5EF4-FFF2-40B4-BE49-F238E27FC236}">
                <a16:creationId xmlns:a16="http://schemas.microsoft.com/office/drawing/2014/main" id="{0BD32DBD-CEAD-5143-AD9C-3B4996310A1E}"/>
              </a:ext>
            </a:extLst>
          </p:cNvPr>
          <p:cNvSpPr txBox="1">
            <a:spLocks/>
          </p:cNvSpPr>
          <p:nvPr/>
        </p:nvSpPr>
        <p:spPr>
          <a:xfrm>
            <a:off x="628650" y="365126"/>
            <a:ext cx="7886700" cy="1325563"/>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tr-TR" b="1" dirty="0"/>
              <a:t>Genel Kart Akışı</a:t>
            </a:r>
          </a:p>
        </p:txBody>
      </p:sp>
      <p:sp>
        <p:nvSpPr>
          <p:cNvPr id="15" name="Yuvarlatılmış Dikdörtgen 14">
            <a:extLst>
              <a:ext uri="{FF2B5EF4-FFF2-40B4-BE49-F238E27FC236}">
                <a16:creationId xmlns:a16="http://schemas.microsoft.com/office/drawing/2014/main" id="{F7D0BA80-35DD-3E45-966D-B5F7F991A092}"/>
              </a:ext>
            </a:extLst>
          </p:cNvPr>
          <p:cNvSpPr/>
          <p:nvPr/>
        </p:nvSpPr>
        <p:spPr>
          <a:xfrm>
            <a:off x="467544" y="2963973"/>
            <a:ext cx="115212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Müşteri Yaratma</a:t>
            </a:r>
          </a:p>
        </p:txBody>
      </p:sp>
      <p:sp>
        <p:nvSpPr>
          <p:cNvPr id="16" name="Yuvarlatılmış Dikdörtgen 15">
            <a:extLst>
              <a:ext uri="{FF2B5EF4-FFF2-40B4-BE49-F238E27FC236}">
                <a16:creationId xmlns:a16="http://schemas.microsoft.com/office/drawing/2014/main" id="{4013EDD2-DB31-444A-9345-7873B20BB7DE}"/>
              </a:ext>
            </a:extLst>
          </p:cNvPr>
          <p:cNvSpPr/>
          <p:nvPr/>
        </p:nvSpPr>
        <p:spPr>
          <a:xfrm>
            <a:off x="3581890" y="2055788"/>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Kart Eşleştirme</a:t>
            </a:r>
          </a:p>
        </p:txBody>
      </p:sp>
      <p:sp>
        <p:nvSpPr>
          <p:cNvPr id="17" name="Yuvarlatılmış Dikdörtgen 16">
            <a:extLst>
              <a:ext uri="{FF2B5EF4-FFF2-40B4-BE49-F238E27FC236}">
                <a16:creationId xmlns:a16="http://schemas.microsoft.com/office/drawing/2014/main" id="{2C75DC19-ED21-6841-84F4-B4902E88FB50}"/>
              </a:ext>
            </a:extLst>
          </p:cNvPr>
          <p:cNvSpPr/>
          <p:nvPr/>
        </p:nvSpPr>
        <p:spPr>
          <a:xfrm>
            <a:off x="3642395" y="393305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Kart Yaratma</a:t>
            </a:r>
          </a:p>
        </p:txBody>
      </p:sp>
      <p:sp>
        <p:nvSpPr>
          <p:cNvPr id="18" name="Baklava 17">
            <a:extLst>
              <a:ext uri="{FF2B5EF4-FFF2-40B4-BE49-F238E27FC236}">
                <a16:creationId xmlns:a16="http://schemas.microsoft.com/office/drawing/2014/main" id="{42656CFD-49AF-5045-B11C-12BAFDE356FB}"/>
              </a:ext>
            </a:extLst>
          </p:cNvPr>
          <p:cNvSpPr/>
          <p:nvPr/>
        </p:nvSpPr>
        <p:spPr>
          <a:xfrm>
            <a:off x="2375756" y="3031560"/>
            <a:ext cx="504056" cy="44216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9" name="Metin kutusu 18">
            <a:extLst>
              <a:ext uri="{FF2B5EF4-FFF2-40B4-BE49-F238E27FC236}">
                <a16:creationId xmlns:a16="http://schemas.microsoft.com/office/drawing/2014/main" id="{3453E5A4-0DF2-DF46-B719-4DA3BD4340F2}"/>
              </a:ext>
            </a:extLst>
          </p:cNvPr>
          <p:cNvSpPr txBox="1"/>
          <p:nvPr/>
        </p:nvSpPr>
        <p:spPr>
          <a:xfrm>
            <a:off x="1889702" y="3429000"/>
            <a:ext cx="1476164" cy="338554"/>
          </a:xfrm>
          <a:prstGeom prst="rect">
            <a:avLst/>
          </a:prstGeom>
          <a:noFill/>
        </p:spPr>
        <p:txBody>
          <a:bodyPr wrap="square" rtlCol="0">
            <a:spAutoFit/>
          </a:bodyPr>
          <a:lstStyle/>
          <a:p>
            <a:r>
              <a:rPr lang="tr-TR" sz="1600" dirty="0" err="1"/>
              <a:t>Instant</a:t>
            </a:r>
            <a:r>
              <a:rPr lang="tr-TR" sz="1600" dirty="0"/>
              <a:t> kart mı?</a:t>
            </a:r>
          </a:p>
        </p:txBody>
      </p:sp>
      <p:sp>
        <p:nvSpPr>
          <p:cNvPr id="21" name="Baklava 20">
            <a:extLst>
              <a:ext uri="{FF2B5EF4-FFF2-40B4-BE49-F238E27FC236}">
                <a16:creationId xmlns:a16="http://schemas.microsoft.com/office/drawing/2014/main" id="{8614B3D4-045C-384B-A107-D86B796FAB51}"/>
              </a:ext>
            </a:extLst>
          </p:cNvPr>
          <p:cNvSpPr/>
          <p:nvPr/>
        </p:nvSpPr>
        <p:spPr>
          <a:xfrm>
            <a:off x="5654403" y="3012820"/>
            <a:ext cx="619665" cy="55323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Metin kutusu 22">
            <a:extLst>
              <a:ext uri="{FF2B5EF4-FFF2-40B4-BE49-F238E27FC236}">
                <a16:creationId xmlns:a16="http://schemas.microsoft.com/office/drawing/2014/main" id="{8CE6C493-0EEE-414F-B759-D81466FC3713}"/>
              </a:ext>
            </a:extLst>
          </p:cNvPr>
          <p:cNvSpPr txBox="1"/>
          <p:nvPr/>
        </p:nvSpPr>
        <p:spPr>
          <a:xfrm>
            <a:off x="5364088" y="3568561"/>
            <a:ext cx="1448602" cy="276999"/>
          </a:xfrm>
          <a:prstGeom prst="rect">
            <a:avLst/>
          </a:prstGeom>
          <a:noFill/>
        </p:spPr>
        <p:txBody>
          <a:bodyPr wrap="none" rtlCol="0">
            <a:spAutoFit/>
          </a:bodyPr>
          <a:lstStyle/>
          <a:p>
            <a:r>
              <a:rPr lang="tr-TR" sz="1200" dirty="0"/>
              <a:t>Müşteri BHS var mı?</a:t>
            </a:r>
          </a:p>
        </p:txBody>
      </p:sp>
      <p:sp>
        <p:nvSpPr>
          <p:cNvPr id="25" name="Yuvarlatılmış Dikdörtgen 24">
            <a:extLst>
              <a:ext uri="{FF2B5EF4-FFF2-40B4-BE49-F238E27FC236}">
                <a16:creationId xmlns:a16="http://schemas.microsoft.com/office/drawing/2014/main" id="{8EF8907A-4747-764B-A6C8-D3F3F8AD1A78}"/>
              </a:ext>
            </a:extLst>
          </p:cNvPr>
          <p:cNvSpPr/>
          <p:nvPr/>
        </p:nvSpPr>
        <p:spPr>
          <a:xfrm>
            <a:off x="7925680" y="2969669"/>
            <a:ext cx="94964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Belge Kurye</a:t>
            </a:r>
          </a:p>
        </p:txBody>
      </p:sp>
      <p:sp>
        <p:nvSpPr>
          <p:cNvPr id="27" name="Yuvarlatılmış Dikdörtgen 26">
            <a:extLst>
              <a:ext uri="{FF2B5EF4-FFF2-40B4-BE49-F238E27FC236}">
                <a16:creationId xmlns:a16="http://schemas.microsoft.com/office/drawing/2014/main" id="{94C27922-41D2-7645-9738-5820E0E28DCD}"/>
              </a:ext>
            </a:extLst>
          </p:cNvPr>
          <p:cNvSpPr/>
          <p:nvPr/>
        </p:nvSpPr>
        <p:spPr>
          <a:xfrm>
            <a:off x="3782822" y="6108918"/>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Aktivasyon</a:t>
            </a:r>
          </a:p>
        </p:txBody>
      </p:sp>
      <p:cxnSp>
        <p:nvCxnSpPr>
          <p:cNvPr id="29" name="Düz Ok Bağlayıcısı 28">
            <a:extLst>
              <a:ext uri="{FF2B5EF4-FFF2-40B4-BE49-F238E27FC236}">
                <a16:creationId xmlns:a16="http://schemas.microsoft.com/office/drawing/2014/main" id="{37CD1564-7684-7D4F-A78C-0EEE8BC42732}"/>
              </a:ext>
            </a:extLst>
          </p:cNvPr>
          <p:cNvCxnSpPr/>
          <p:nvPr/>
        </p:nvCxnSpPr>
        <p:spPr>
          <a:xfrm>
            <a:off x="1749006" y="3252005"/>
            <a:ext cx="612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Dirsek Bağlayıcısı 29">
            <a:extLst>
              <a:ext uri="{FF2B5EF4-FFF2-40B4-BE49-F238E27FC236}">
                <a16:creationId xmlns:a16="http://schemas.microsoft.com/office/drawing/2014/main" id="{087B8700-DFED-2F46-B73F-FAA3C6C7F6B4}"/>
              </a:ext>
            </a:extLst>
          </p:cNvPr>
          <p:cNvCxnSpPr>
            <a:cxnSpLocks/>
            <a:stCxn id="18" idx="0"/>
          </p:cNvCxnSpPr>
          <p:nvPr/>
        </p:nvCxnSpPr>
        <p:spPr>
          <a:xfrm rot="5400000" flipH="1" flipV="1">
            <a:off x="2715963" y="2255643"/>
            <a:ext cx="687738" cy="8640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Dirsek Bağlayıcısı 30">
            <a:extLst>
              <a:ext uri="{FF2B5EF4-FFF2-40B4-BE49-F238E27FC236}">
                <a16:creationId xmlns:a16="http://schemas.microsoft.com/office/drawing/2014/main" id="{C3564009-A95A-7A43-9105-F79F9B9C0E22}"/>
              </a:ext>
            </a:extLst>
          </p:cNvPr>
          <p:cNvCxnSpPr>
            <a:stCxn id="19" idx="0"/>
            <a:endCxn id="17" idx="1"/>
          </p:cNvCxnSpPr>
          <p:nvPr/>
        </p:nvCxnSpPr>
        <p:spPr>
          <a:xfrm rot="16200000" flipH="1">
            <a:off x="2739045" y="3317739"/>
            <a:ext cx="792088" cy="1014611"/>
          </a:xfrm>
          <a:prstGeom prst="bentConnector4">
            <a:avLst>
              <a:gd name="adj1" fmla="val -28860"/>
              <a:gd name="adj2" fmla="val -155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Metin kutusu 31">
            <a:extLst>
              <a:ext uri="{FF2B5EF4-FFF2-40B4-BE49-F238E27FC236}">
                <a16:creationId xmlns:a16="http://schemas.microsoft.com/office/drawing/2014/main" id="{BBAB8944-9E7F-DA4C-AF1B-A35B86603E24}"/>
              </a:ext>
            </a:extLst>
          </p:cNvPr>
          <p:cNvSpPr txBox="1"/>
          <p:nvPr/>
        </p:nvSpPr>
        <p:spPr>
          <a:xfrm>
            <a:off x="2361074" y="3743248"/>
            <a:ext cx="328936" cy="369332"/>
          </a:xfrm>
          <a:prstGeom prst="rect">
            <a:avLst/>
          </a:prstGeom>
          <a:noFill/>
        </p:spPr>
        <p:txBody>
          <a:bodyPr wrap="none" rtlCol="0">
            <a:spAutoFit/>
          </a:bodyPr>
          <a:lstStyle/>
          <a:p>
            <a:r>
              <a:rPr lang="tr-TR" dirty="0"/>
              <a:t>H</a:t>
            </a:r>
          </a:p>
        </p:txBody>
      </p:sp>
      <p:sp>
        <p:nvSpPr>
          <p:cNvPr id="33" name="Metin kutusu 32">
            <a:extLst>
              <a:ext uri="{FF2B5EF4-FFF2-40B4-BE49-F238E27FC236}">
                <a16:creationId xmlns:a16="http://schemas.microsoft.com/office/drawing/2014/main" id="{AB88A04A-2E20-B447-852E-39BB6022E33E}"/>
              </a:ext>
            </a:extLst>
          </p:cNvPr>
          <p:cNvSpPr txBox="1"/>
          <p:nvPr/>
        </p:nvSpPr>
        <p:spPr>
          <a:xfrm>
            <a:off x="2393134" y="2758472"/>
            <a:ext cx="296876" cy="369332"/>
          </a:xfrm>
          <a:prstGeom prst="rect">
            <a:avLst/>
          </a:prstGeom>
          <a:noFill/>
        </p:spPr>
        <p:txBody>
          <a:bodyPr wrap="none" rtlCol="0">
            <a:spAutoFit/>
          </a:bodyPr>
          <a:lstStyle/>
          <a:p>
            <a:r>
              <a:rPr lang="tr-TR" dirty="0"/>
              <a:t>E</a:t>
            </a:r>
          </a:p>
        </p:txBody>
      </p:sp>
      <p:cxnSp>
        <p:nvCxnSpPr>
          <p:cNvPr id="34" name="Dirsek Bağlayıcısı 33">
            <a:extLst>
              <a:ext uri="{FF2B5EF4-FFF2-40B4-BE49-F238E27FC236}">
                <a16:creationId xmlns:a16="http://schemas.microsoft.com/office/drawing/2014/main" id="{0BF31F71-264A-F240-9B9A-14A0F2EC33D8}"/>
              </a:ext>
            </a:extLst>
          </p:cNvPr>
          <p:cNvCxnSpPr>
            <a:cxnSpLocks/>
            <a:endCxn id="21" idx="0"/>
          </p:cNvCxnSpPr>
          <p:nvPr/>
        </p:nvCxnSpPr>
        <p:spPr>
          <a:xfrm>
            <a:off x="4866531" y="2343820"/>
            <a:ext cx="1097705" cy="669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irsek Bağlayıcısı 34">
            <a:extLst>
              <a:ext uri="{FF2B5EF4-FFF2-40B4-BE49-F238E27FC236}">
                <a16:creationId xmlns:a16="http://schemas.microsoft.com/office/drawing/2014/main" id="{6E6EC697-8A3F-5E45-BDEC-F10F447D365A}"/>
              </a:ext>
            </a:extLst>
          </p:cNvPr>
          <p:cNvCxnSpPr>
            <a:stCxn id="17" idx="3"/>
            <a:endCxn id="21" idx="1"/>
          </p:cNvCxnSpPr>
          <p:nvPr/>
        </p:nvCxnSpPr>
        <p:spPr>
          <a:xfrm flipV="1">
            <a:off x="4866531" y="3289439"/>
            <a:ext cx="787872" cy="931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Yuvarlatılmış Dikdörtgen 35">
            <a:extLst>
              <a:ext uri="{FF2B5EF4-FFF2-40B4-BE49-F238E27FC236}">
                <a16:creationId xmlns:a16="http://schemas.microsoft.com/office/drawing/2014/main" id="{3FE3EFA7-C0ED-8C4E-B77F-F05E6234828D}"/>
              </a:ext>
            </a:extLst>
          </p:cNvPr>
          <p:cNvSpPr/>
          <p:nvPr/>
        </p:nvSpPr>
        <p:spPr>
          <a:xfrm>
            <a:off x="6550691" y="5393827"/>
            <a:ext cx="1315850" cy="658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Kart Basım/Kurye</a:t>
            </a:r>
          </a:p>
        </p:txBody>
      </p:sp>
      <p:cxnSp>
        <p:nvCxnSpPr>
          <p:cNvPr id="37" name="Dirsek Bağlayıcısı 36">
            <a:extLst>
              <a:ext uri="{FF2B5EF4-FFF2-40B4-BE49-F238E27FC236}">
                <a16:creationId xmlns:a16="http://schemas.microsoft.com/office/drawing/2014/main" id="{80225845-6C5E-D340-A02D-FC34D34E2F77}"/>
              </a:ext>
            </a:extLst>
          </p:cNvPr>
          <p:cNvCxnSpPr>
            <a:cxnSpLocks/>
            <a:stCxn id="21" idx="2"/>
            <a:endCxn id="36" idx="1"/>
          </p:cNvCxnSpPr>
          <p:nvPr/>
        </p:nvCxnSpPr>
        <p:spPr>
          <a:xfrm rot="16200000" flipH="1">
            <a:off x="5178882" y="4351411"/>
            <a:ext cx="2157163" cy="5864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Metin kutusu 37">
            <a:extLst>
              <a:ext uri="{FF2B5EF4-FFF2-40B4-BE49-F238E27FC236}">
                <a16:creationId xmlns:a16="http://schemas.microsoft.com/office/drawing/2014/main" id="{5A648B92-00F5-0F41-99D4-CA428C90FA3E}"/>
              </a:ext>
            </a:extLst>
          </p:cNvPr>
          <p:cNvSpPr txBox="1"/>
          <p:nvPr/>
        </p:nvSpPr>
        <p:spPr>
          <a:xfrm>
            <a:off x="5924085" y="3675652"/>
            <a:ext cx="280690" cy="369332"/>
          </a:xfrm>
          <a:prstGeom prst="rect">
            <a:avLst/>
          </a:prstGeom>
          <a:noFill/>
        </p:spPr>
        <p:txBody>
          <a:bodyPr wrap="square" rtlCol="0">
            <a:spAutoFit/>
          </a:bodyPr>
          <a:lstStyle/>
          <a:p>
            <a:r>
              <a:rPr lang="tr-TR" dirty="0"/>
              <a:t>E</a:t>
            </a:r>
          </a:p>
        </p:txBody>
      </p:sp>
      <p:sp>
        <p:nvSpPr>
          <p:cNvPr id="39" name="Metin kutusu 38">
            <a:extLst>
              <a:ext uri="{FF2B5EF4-FFF2-40B4-BE49-F238E27FC236}">
                <a16:creationId xmlns:a16="http://schemas.microsoft.com/office/drawing/2014/main" id="{6EB58ABB-26A6-2A4E-9BA6-D729CDE4896D}"/>
              </a:ext>
            </a:extLst>
          </p:cNvPr>
          <p:cNvSpPr txBox="1"/>
          <p:nvPr/>
        </p:nvSpPr>
        <p:spPr>
          <a:xfrm>
            <a:off x="6201173" y="3031560"/>
            <a:ext cx="328936" cy="369332"/>
          </a:xfrm>
          <a:prstGeom prst="rect">
            <a:avLst/>
          </a:prstGeom>
          <a:noFill/>
        </p:spPr>
        <p:txBody>
          <a:bodyPr wrap="none" rtlCol="0">
            <a:spAutoFit/>
          </a:bodyPr>
          <a:lstStyle/>
          <a:p>
            <a:r>
              <a:rPr lang="tr-TR" dirty="0"/>
              <a:t>H</a:t>
            </a:r>
          </a:p>
        </p:txBody>
      </p:sp>
      <p:cxnSp>
        <p:nvCxnSpPr>
          <p:cNvPr id="40" name="Düz Bağlayıcı 39">
            <a:extLst>
              <a:ext uri="{FF2B5EF4-FFF2-40B4-BE49-F238E27FC236}">
                <a16:creationId xmlns:a16="http://schemas.microsoft.com/office/drawing/2014/main" id="{981B79C0-B5D1-5844-B9D9-404131389D70}"/>
              </a:ext>
            </a:extLst>
          </p:cNvPr>
          <p:cNvCxnSpPr>
            <a:cxnSpLocks/>
          </p:cNvCxnSpPr>
          <p:nvPr/>
        </p:nvCxnSpPr>
        <p:spPr>
          <a:xfrm>
            <a:off x="7208616" y="6093296"/>
            <a:ext cx="0" cy="256707"/>
          </a:xfrm>
          <a:prstGeom prst="line">
            <a:avLst/>
          </a:prstGeom>
        </p:spPr>
        <p:style>
          <a:lnRef idx="1">
            <a:schemeClr val="accent1"/>
          </a:lnRef>
          <a:fillRef idx="0">
            <a:schemeClr val="accent1"/>
          </a:fillRef>
          <a:effectRef idx="0">
            <a:schemeClr val="accent1"/>
          </a:effectRef>
          <a:fontRef idx="minor">
            <a:schemeClr val="tx1"/>
          </a:fontRef>
        </p:style>
      </p:cxnSp>
      <p:sp>
        <p:nvSpPr>
          <p:cNvPr id="41" name="Baklava 40">
            <a:extLst>
              <a:ext uri="{FF2B5EF4-FFF2-40B4-BE49-F238E27FC236}">
                <a16:creationId xmlns:a16="http://schemas.microsoft.com/office/drawing/2014/main" id="{932F4E0C-F2F0-1B43-9681-EA1688931F4B}"/>
              </a:ext>
            </a:extLst>
          </p:cNvPr>
          <p:cNvSpPr/>
          <p:nvPr/>
        </p:nvSpPr>
        <p:spPr>
          <a:xfrm>
            <a:off x="7115560" y="4150159"/>
            <a:ext cx="360040" cy="2880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Metin kutusu 41">
            <a:extLst>
              <a:ext uri="{FF2B5EF4-FFF2-40B4-BE49-F238E27FC236}">
                <a16:creationId xmlns:a16="http://schemas.microsoft.com/office/drawing/2014/main" id="{4EBD7DB6-048C-AC45-B356-4EF0A0CDF58A}"/>
              </a:ext>
            </a:extLst>
          </p:cNvPr>
          <p:cNvSpPr txBox="1"/>
          <p:nvPr/>
        </p:nvSpPr>
        <p:spPr>
          <a:xfrm>
            <a:off x="6860524" y="4373242"/>
            <a:ext cx="1307730" cy="276999"/>
          </a:xfrm>
          <a:prstGeom prst="rect">
            <a:avLst/>
          </a:prstGeom>
          <a:noFill/>
        </p:spPr>
        <p:txBody>
          <a:bodyPr wrap="none" rtlCol="0">
            <a:spAutoFit/>
          </a:bodyPr>
          <a:lstStyle/>
          <a:p>
            <a:r>
              <a:rPr lang="tr-TR" sz="1200" dirty="0"/>
              <a:t>Kart basılacak mı?</a:t>
            </a:r>
          </a:p>
        </p:txBody>
      </p:sp>
      <p:cxnSp>
        <p:nvCxnSpPr>
          <p:cNvPr id="43" name="Düz Ok Bağlayıcısı 42">
            <a:extLst>
              <a:ext uri="{FF2B5EF4-FFF2-40B4-BE49-F238E27FC236}">
                <a16:creationId xmlns:a16="http://schemas.microsoft.com/office/drawing/2014/main" id="{BCD748F4-E98B-6A45-9411-CB17243CEEAF}"/>
              </a:ext>
            </a:extLst>
          </p:cNvPr>
          <p:cNvCxnSpPr>
            <a:cxnSpLocks/>
          </p:cNvCxnSpPr>
          <p:nvPr/>
        </p:nvCxnSpPr>
        <p:spPr>
          <a:xfrm>
            <a:off x="6365641" y="3284984"/>
            <a:ext cx="1500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Düz Ok Bağlayıcısı 43">
            <a:extLst>
              <a:ext uri="{FF2B5EF4-FFF2-40B4-BE49-F238E27FC236}">
                <a16:creationId xmlns:a16="http://schemas.microsoft.com/office/drawing/2014/main" id="{059FE785-8890-3148-9FC1-47CAC5BAA322}"/>
              </a:ext>
            </a:extLst>
          </p:cNvPr>
          <p:cNvCxnSpPr>
            <a:cxnSpLocks/>
          </p:cNvCxnSpPr>
          <p:nvPr/>
        </p:nvCxnSpPr>
        <p:spPr>
          <a:xfrm>
            <a:off x="7295580" y="4494310"/>
            <a:ext cx="0" cy="89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Metin kutusu 44">
            <a:extLst>
              <a:ext uri="{FF2B5EF4-FFF2-40B4-BE49-F238E27FC236}">
                <a16:creationId xmlns:a16="http://schemas.microsoft.com/office/drawing/2014/main" id="{F892E8BA-C971-B442-A4DD-145A98F1FF6D}"/>
              </a:ext>
            </a:extLst>
          </p:cNvPr>
          <p:cNvSpPr txBox="1"/>
          <p:nvPr/>
        </p:nvSpPr>
        <p:spPr>
          <a:xfrm>
            <a:off x="7217513" y="4932352"/>
            <a:ext cx="296876" cy="369332"/>
          </a:xfrm>
          <a:prstGeom prst="rect">
            <a:avLst/>
          </a:prstGeom>
          <a:noFill/>
        </p:spPr>
        <p:txBody>
          <a:bodyPr wrap="none" rtlCol="0">
            <a:spAutoFit/>
          </a:bodyPr>
          <a:lstStyle/>
          <a:p>
            <a:r>
              <a:rPr lang="tr-TR" dirty="0"/>
              <a:t>E</a:t>
            </a:r>
          </a:p>
        </p:txBody>
      </p:sp>
      <p:cxnSp>
        <p:nvCxnSpPr>
          <p:cNvPr id="46" name="Dirsek Bağlayıcısı 45">
            <a:extLst>
              <a:ext uri="{FF2B5EF4-FFF2-40B4-BE49-F238E27FC236}">
                <a16:creationId xmlns:a16="http://schemas.microsoft.com/office/drawing/2014/main" id="{BC2E9ACC-6C0F-A545-A670-28924D680E68}"/>
              </a:ext>
            </a:extLst>
          </p:cNvPr>
          <p:cNvCxnSpPr>
            <a:cxnSpLocks/>
            <a:stCxn id="41" idx="3"/>
            <a:endCxn id="27" idx="3"/>
          </p:cNvCxnSpPr>
          <p:nvPr/>
        </p:nvCxnSpPr>
        <p:spPr>
          <a:xfrm flipH="1">
            <a:off x="5294990" y="4294175"/>
            <a:ext cx="2180610" cy="2066771"/>
          </a:xfrm>
          <a:prstGeom prst="bentConnector3">
            <a:avLst>
              <a:gd name="adj1" fmla="val -68007"/>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etin kutusu 46">
            <a:extLst>
              <a:ext uri="{FF2B5EF4-FFF2-40B4-BE49-F238E27FC236}">
                <a16:creationId xmlns:a16="http://schemas.microsoft.com/office/drawing/2014/main" id="{6FA448C7-EDB2-F94F-936C-8058AE1E5C73}"/>
              </a:ext>
            </a:extLst>
          </p:cNvPr>
          <p:cNvSpPr txBox="1"/>
          <p:nvPr/>
        </p:nvSpPr>
        <p:spPr>
          <a:xfrm>
            <a:off x="7421883" y="4036367"/>
            <a:ext cx="258085" cy="369332"/>
          </a:xfrm>
          <a:prstGeom prst="rect">
            <a:avLst/>
          </a:prstGeom>
          <a:noFill/>
        </p:spPr>
        <p:txBody>
          <a:bodyPr wrap="square" rtlCol="0">
            <a:spAutoFit/>
          </a:bodyPr>
          <a:lstStyle/>
          <a:p>
            <a:r>
              <a:rPr lang="tr-TR" dirty="0"/>
              <a:t>H</a:t>
            </a:r>
          </a:p>
        </p:txBody>
      </p:sp>
      <p:cxnSp>
        <p:nvCxnSpPr>
          <p:cNvPr id="48" name="Dirsek Bağlayıcısı 47">
            <a:extLst>
              <a:ext uri="{FF2B5EF4-FFF2-40B4-BE49-F238E27FC236}">
                <a16:creationId xmlns:a16="http://schemas.microsoft.com/office/drawing/2014/main" id="{F08D374C-65DF-8946-89AA-D07A75C9BFB1}"/>
              </a:ext>
            </a:extLst>
          </p:cNvPr>
          <p:cNvCxnSpPr>
            <a:stCxn id="25" idx="2"/>
            <a:endCxn id="41" idx="0"/>
          </p:cNvCxnSpPr>
          <p:nvPr/>
        </p:nvCxnSpPr>
        <p:spPr>
          <a:xfrm rot="5400000">
            <a:off x="7509824" y="3259482"/>
            <a:ext cx="676434" cy="11049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Yuvarlatılmış Dikdörtgen 48">
            <a:extLst>
              <a:ext uri="{FF2B5EF4-FFF2-40B4-BE49-F238E27FC236}">
                <a16:creationId xmlns:a16="http://schemas.microsoft.com/office/drawing/2014/main" id="{C09867EC-06C8-F343-B321-B6EBA63B8C53}"/>
              </a:ext>
            </a:extLst>
          </p:cNvPr>
          <p:cNvSpPr/>
          <p:nvPr/>
        </p:nvSpPr>
        <p:spPr>
          <a:xfrm>
            <a:off x="539377" y="5278348"/>
            <a:ext cx="1476164" cy="576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Belge Veri Kontrol - DYS </a:t>
            </a:r>
          </a:p>
        </p:txBody>
      </p:sp>
      <p:sp>
        <p:nvSpPr>
          <p:cNvPr id="50" name="Baklava 49">
            <a:extLst>
              <a:ext uri="{FF2B5EF4-FFF2-40B4-BE49-F238E27FC236}">
                <a16:creationId xmlns:a16="http://schemas.microsoft.com/office/drawing/2014/main" id="{3DE0893D-EAC1-494C-AC38-008C0F8CD0E3}"/>
              </a:ext>
            </a:extLst>
          </p:cNvPr>
          <p:cNvSpPr/>
          <p:nvPr/>
        </p:nvSpPr>
        <p:spPr>
          <a:xfrm>
            <a:off x="2684787" y="5398378"/>
            <a:ext cx="452849" cy="3248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1" name="Dirsek Bağlayıcısı 50">
            <a:extLst>
              <a:ext uri="{FF2B5EF4-FFF2-40B4-BE49-F238E27FC236}">
                <a16:creationId xmlns:a16="http://schemas.microsoft.com/office/drawing/2014/main" id="{EE3964FC-7B4A-5E4D-AD55-41441FF10C5D}"/>
              </a:ext>
            </a:extLst>
          </p:cNvPr>
          <p:cNvCxnSpPr>
            <a:cxnSpLocks/>
          </p:cNvCxnSpPr>
          <p:nvPr/>
        </p:nvCxnSpPr>
        <p:spPr>
          <a:xfrm rot="10800000">
            <a:off x="3194226" y="5561655"/>
            <a:ext cx="895364" cy="7883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Metin kutusu 51">
            <a:extLst>
              <a:ext uri="{FF2B5EF4-FFF2-40B4-BE49-F238E27FC236}">
                <a16:creationId xmlns:a16="http://schemas.microsoft.com/office/drawing/2014/main" id="{F079E0B7-81D3-9748-8E4A-D287AB8C73C7}"/>
              </a:ext>
            </a:extLst>
          </p:cNvPr>
          <p:cNvSpPr txBox="1"/>
          <p:nvPr/>
        </p:nvSpPr>
        <p:spPr>
          <a:xfrm>
            <a:off x="2265244" y="5108119"/>
            <a:ext cx="1824346" cy="307777"/>
          </a:xfrm>
          <a:prstGeom prst="rect">
            <a:avLst/>
          </a:prstGeom>
          <a:noFill/>
        </p:spPr>
        <p:txBody>
          <a:bodyPr wrap="none" rtlCol="0">
            <a:spAutoFit/>
          </a:bodyPr>
          <a:lstStyle/>
          <a:p>
            <a:r>
              <a:rPr lang="tr-TR" sz="1400" dirty="0"/>
              <a:t>Belge teslim edildi mi?</a:t>
            </a:r>
          </a:p>
        </p:txBody>
      </p:sp>
      <p:cxnSp>
        <p:nvCxnSpPr>
          <p:cNvPr id="53" name="Düz Ok Bağlayıcısı 52">
            <a:extLst>
              <a:ext uri="{FF2B5EF4-FFF2-40B4-BE49-F238E27FC236}">
                <a16:creationId xmlns:a16="http://schemas.microsoft.com/office/drawing/2014/main" id="{0A7D52A0-7204-E645-8806-425AB762B3CA}"/>
              </a:ext>
            </a:extLst>
          </p:cNvPr>
          <p:cNvCxnSpPr>
            <a:cxnSpLocks/>
          </p:cNvCxnSpPr>
          <p:nvPr/>
        </p:nvCxnSpPr>
        <p:spPr>
          <a:xfrm>
            <a:off x="1428473" y="5689659"/>
            <a:ext cx="0" cy="55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Dirsek Bağlayıcısı 53">
            <a:extLst>
              <a:ext uri="{FF2B5EF4-FFF2-40B4-BE49-F238E27FC236}">
                <a16:creationId xmlns:a16="http://schemas.microsoft.com/office/drawing/2014/main" id="{DE6736FE-82A9-BD46-8895-9A7C34C86805}"/>
              </a:ext>
            </a:extLst>
          </p:cNvPr>
          <p:cNvCxnSpPr>
            <a:cxnSpLocks/>
            <a:stCxn id="50" idx="2"/>
          </p:cNvCxnSpPr>
          <p:nvPr/>
        </p:nvCxnSpPr>
        <p:spPr>
          <a:xfrm rot="5400000">
            <a:off x="1937422" y="5465398"/>
            <a:ext cx="715968" cy="12316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Düz Ok Bağlayıcısı 54">
            <a:extLst>
              <a:ext uri="{FF2B5EF4-FFF2-40B4-BE49-F238E27FC236}">
                <a16:creationId xmlns:a16="http://schemas.microsoft.com/office/drawing/2014/main" id="{6E942331-954B-1D4D-9E4D-3E72A684F4B9}"/>
              </a:ext>
            </a:extLst>
          </p:cNvPr>
          <p:cNvCxnSpPr>
            <a:endCxn id="49" idx="3"/>
          </p:cNvCxnSpPr>
          <p:nvPr/>
        </p:nvCxnSpPr>
        <p:spPr>
          <a:xfrm flipH="1">
            <a:off x="2015541" y="5561654"/>
            <a:ext cx="612242" cy="4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B3079D1F-C8B3-094A-8751-2F63D216ACA6}"/>
              </a:ext>
            </a:extLst>
          </p:cNvPr>
          <p:cNvSpPr/>
          <p:nvPr/>
        </p:nvSpPr>
        <p:spPr>
          <a:xfrm>
            <a:off x="1237342" y="6303812"/>
            <a:ext cx="375077" cy="319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Metin kutusu 56">
            <a:extLst>
              <a:ext uri="{FF2B5EF4-FFF2-40B4-BE49-F238E27FC236}">
                <a16:creationId xmlns:a16="http://schemas.microsoft.com/office/drawing/2014/main" id="{0389D4C0-A6CC-AD4A-B43D-B969EC7412EC}"/>
              </a:ext>
            </a:extLst>
          </p:cNvPr>
          <p:cNvSpPr txBox="1"/>
          <p:nvPr/>
        </p:nvSpPr>
        <p:spPr>
          <a:xfrm>
            <a:off x="2367836" y="5496658"/>
            <a:ext cx="296876" cy="369332"/>
          </a:xfrm>
          <a:prstGeom prst="rect">
            <a:avLst/>
          </a:prstGeom>
          <a:noFill/>
        </p:spPr>
        <p:txBody>
          <a:bodyPr wrap="none" rtlCol="0">
            <a:spAutoFit/>
          </a:bodyPr>
          <a:lstStyle/>
          <a:p>
            <a:r>
              <a:rPr lang="tr-TR" dirty="0"/>
              <a:t>E</a:t>
            </a:r>
          </a:p>
        </p:txBody>
      </p:sp>
      <p:sp>
        <p:nvSpPr>
          <p:cNvPr id="58" name="Metin kutusu 57">
            <a:extLst>
              <a:ext uri="{FF2B5EF4-FFF2-40B4-BE49-F238E27FC236}">
                <a16:creationId xmlns:a16="http://schemas.microsoft.com/office/drawing/2014/main" id="{1CFD1799-4241-B246-A163-6EDBE6280EF5}"/>
              </a:ext>
            </a:extLst>
          </p:cNvPr>
          <p:cNvSpPr txBox="1"/>
          <p:nvPr/>
        </p:nvSpPr>
        <p:spPr>
          <a:xfrm>
            <a:off x="2836995" y="5877361"/>
            <a:ext cx="328936" cy="369332"/>
          </a:xfrm>
          <a:prstGeom prst="rect">
            <a:avLst/>
          </a:prstGeom>
          <a:noFill/>
        </p:spPr>
        <p:txBody>
          <a:bodyPr wrap="none" rtlCol="0">
            <a:spAutoFit/>
          </a:bodyPr>
          <a:lstStyle/>
          <a:p>
            <a:r>
              <a:rPr lang="tr-TR" dirty="0"/>
              <a:t>H</a:t>
            </a:r>
          </a:p>
        </p:txBody>
      </p:sp>
      <p:pic>
        <p:nvPicPr>
          <p:cNvPr id="59" name="Picture 4">
            <a:extLst>
              <a:ext uri="{FF2B5EF4-FFF2-40B4-BE49-F238E27FC236}">
                <a16:creationId xmlns:a16="http://schemas.microsoft.com/office/drawing/2014/main" id="{3DD0EA7F-EB1A-974C-AE3C-2D0278D5D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903" y="36778"/>
            <a:ext cx="1916993" cy="1077106"/>
          </a:xfrm>
          <a:prstGeom prst="rect">
            <a:avLst/>
          </a:prstGeom>
        </p:spPr>
      </p:pic>
    </p:spTree>
    <p:extLst>
      <p:ext uri="{BB962C8B-B14F-4D97-AF65-F5344CB8AC3E}">
        <p14:creationId xmlns:p14="http://schemas.microsoft.com/office/powerpoint/2010/main" val="353671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E60661F-0B81-6E4E-AC06-FF7CE82F22E5}"/>
              </a:ext>
            </a:extLst>
          </p:cNvPr>
          <p:cNvSpPr txBox="1">
            <a:spLocks/>
          </p:cNvSpPr>
          <p:nvPr/>
        </p:nvSpPr>
        <p:spPr>
          <a:xfrm>
            <a:off x="630936" y="548640"/>
            <a:ext cx="2700645" cy="54315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b="1" dirty="0"/>
              <a:t>Prepaid to Debit</a:t>
            </a:r>
          </a:p>
        </p:txBody>
      </p:sp>
      <p:sp>
        <p:nvSpPr>
          <p:cNvPr id="1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844813" y="1027579"/>
            <a:ext cx="4668251" cy="4956048"/>
          </a:xfrm>
        </p:spPr>
        <p:txBody>
          <a:bodyPr vert="horz" lIns="91440" tIns="45720" rIns="91440" bIns="45720" rtlCol="0" anchor="ctr">
            <a:normAutofit/>
          </a:bodyPr>
          <a:lstStyle/>
          <a:p>
            <a:pPr algn="l">
              <a:spcAft>
                <a:spcPts val="600"/>
              </a:spcAft>
            </a:pPr>
            <a:r>
              <a:rPr lang="en-US" sz="2000" dirty="0"/>
              <a:t>Prepaid </a:t>
            </a:r>
            <a:r>
              <a:rPr lang="en-US" sz="2000" dirty="0" err="1"/>
              <a:t>kartların</a:t>
            </a:r>
            <a:r>
              <a:rPr lang="en-US" sz="2000" dirty="0"/>
              <a:t> </a:t>
            </a:r>
            <a:r>
              <a:rPr lang="en-US" sz="2000" dirty="0" err="1"/>
              <a:t>numarasının</a:t>
            </a:r>
            <a:r>
              <a:rPr lang="en-US" sz="2000" dirty="0"/>
              <a:t> </a:t>
            </a:r>
            <a:r>
              <a:rPr lang="en-US" sz="2000" dirty="0" err="1"/>
              <a:t>değişmeden</a:t>
            </a:r>
            <a:r>
              <a:rPr lang="en-US" sz="2000" dirty="0"/>
              <a:t> Debit </a:t>
            </a:r>
            <a:r>
              <a:rPr lang="en-US" sz="2000" dirty="0" err="1"/>
              <a:t>özelliği</a:t>
            </a:r>
            <a:r>
              <a:rPr lang="en-US" sz="2000" dirty="0"/>
              <a:t> </a:t>
            </a:r>
            <a:r>
              <a:rPr lang="en-US" sz="2000" dirty="0" err="1"/>
              <a:t>kazanması</a:t>
            </a:r>
            <a:r>
              <a:rPr lang="en-US" sz="2000" dirty="0"/>
              <a:t>, </a:t>
            </a:r>
            <a:r>
              <a:rPr lang="en-US" sz="2000" dirty="0" err="1"/>
              <a:t>kontak</a:t>
            </a:r>
            <a:r>
              <a:rPr lang="en-US" sz="2000" dirty="0"/>
              <a:t> </a:t>
            </a:r>
            <a:r>
              <a:rPr lang="en-US" sz="2000" dirty="0" err="1"/>
              <a:t>müşterinin</a:t>
            </a:r>
            <a:r>
              <a:rPr lang="en-US" sz="2000" dirty="0"/>
              <a:t> </a:t>
            </a:r>
            <a:r>
              <a:rPr lang="en-US" sz="2000" dirty="0" err="1"/>
              <a:t>gerçeğe</a:t>
            </a:r>
            <a:r>
              <a:rPr lang="en-US" sz="2000" dirty="0"/>
              <a:t> </a:t>
            </a:r>
            <a:r>
              <a:rPr lang="en-US" sz="2000" dirty="0" err="1"/>
              <a:t>dönüşmesi</a:t>
            </a:r>
            <a:r>
              <a:rPr lang="en-US" sz="2000" dirty="0"/>
              <a:t> </a:t>
            </a:r>
            <a:r>
              <a:rPr lang="en-US" sz="2000" dirty="0" err="1"/>
              <a:t>ve</a:t>
            </a:r>
            <a:r>
              <a:rPr lang="en-US" sz="2000" dirty="0"/>
              <a:t> </a:t>
            </a:r>
            <a:r>
              <a:rPr lang="en-US" sz="2000" dirty="0" err="1"/>
              <a:t>hesap</a:t>
            </a:r>
            <a:r>
              <a:rPr lang="en-US" sz="2000" dirty="0"/>
              <a:t> </a:t>
            </a:r>
            <a:r>
              <a:rPr lang="en-US" sz="2000" dirty="0" err="1"/>
              <a:t>açılması</a:t>
            </a:r>
            <a:r>
              <a:rPr lang="en-US" sz="2000" dirty="0"/>
              <a:t> </a:t>
            </a:r>
            <a:r>
              <a:rPr lang="en-US" sz="2000" dirty="0" err="1"/>
              <a:t>akışlarını</a:t>
            </a:r>
            <a:r>
              <a:rPr lang="en-US" sz="2000" dirty="0"/>
              <a:t> </a:t>
            </a:r>
            <a:r>
              <a:rPr lang="en-US" sz="2000" dirty="0" err="1"/>
              <a:t>içerir</a:t>
            </a:r>
            <a:r>
              <a:rPr lang="en-US" sz="2000" dirty="0"/>
              <a:t>.</a:t>
            </a:r>
          </a:p>
          <a:p>
            <a:pPr algn="l">
              <a:spcAft>
                <a:spcPts val="600"/>
              </a:spcAft>
            </a:pPr>
            <a:endParaRPr lang="en-US" sz="2000" dirty="0"/>
          </a:p>
          <a:p>
            <a:pPr indent="-228600" algn="l">
              <a:spcAft>
                <a:spcPts val="600"/>
              </a:spcAft>
              <a:buFont typeface="Arial" panose="020B0604020202020204" pitchFamily="34" charset="0"/>
              <a:buChar char="•"/>
            </a:pPr>
            <a:r>
              <a:rPr lang="en-US" sz="2000" dirty="0" err="1"/>
              <a:t>Webkredi</a:t>
            </a:r>
            <a:endParaRPr lang="en-US" sz="2000" dirty="0"/>
          </a:p>
          <a:p>
            <a:pPr indent="-228600" algn="l">
              <a:spcAft>
                <a:spcPts val="600"/>
              </a:spcAft>
              <a:buFont typeface="Arial" panose="020B0604020202020204" pitchFamily="34" charset="0"/>
              <a:buChar char="•"/>
            </a:pPr>
            <a:r>
              <a:rPr lang="en-US" sz="2000" dirty="0" err="1"/>
              <a:t>Bayi</a:t>
            </a:r>
            <a:r>
              <a:rPr lang="en-US" sz="2000" dirty="0"/>
              <a:t> </a:t>
            </a:r>
            <a:r>
              <a:rPr lang="en-US" sz="2000" dirty="0" err="1"/>
              <a:t>Kredi</a:t>
            </a:r>
            <a:endParaRPr lang="en-US" sz="2000" dirty="0"/>
          </a:p>
          <a:p>
            <a:pPr indent="-228600" algn="l">
              <a:spcAft>
                <a:spcPts val="600"/>
              </a:spcAft>
              <a:buFont typeface="Arial" panose="020B0604020202020204" pitchFamily="34" charset="0"/>
              <a:buChar char="•"/>
            </a:pPr>
            <a:r>
              <a:rPr lang="en-US" sz="2000" dirty="0"/>
              <a:t>KDH</a:t>
            </a:r>
          </a:p>
          <a:p>
            <a:pPr indent="-228600" algn="l">
              <a:spcAft>
                <a:spcPts val="600"/>
              </a:spcAft>
              <a:buFont typeface="Arial" panose="020B0604020202020204" pitchFamily="34" charset="0"/>
              <a:buChar char="•"/>
            </a:pPr>
            <a:r>
              <a:rPr lang="en-US" sz="2000" dirty="0"/>
              <a:t>Bono</a:t>
            </a:r>
          </a:p>
          <a:p>
            <a:pPr indent="-228600" algn="l">
              <a:spcAft>
                <a:spcPts val="600"/>
              </a:spcAft>
              <a:buFont typeface="Arial" panose="020B0604020202020204" pitchFamily="34" charset="0"/>
              <a:buChar char="•"/>
            </a:pPr>
            <a:r>
              <a:rPr lang="en-US" sz="2000" dirty="0" err="1"/>
              <a:t>Passolig.Web</a:t>
            </a:r>
            <a:endParaRPr lang="en-US" sz="2000" dirty="0"/>
          </a:p>
          <a:p>
            <a:pPr indent="-228600" algn="l">
              <a:spcAft>
                <a:spcPts val="600"/>
              </a:spcAft>
              <a:buFont typeface="Arial" panose="020B0604020202020204" pitchFamily="34" charset="0"/>
              <a:buChar char="•"/>
            </a:pPr>
            <a:r>
              <a:rPr lang="en-US" sz="2000" dirty="0" err="1"/>
              <a:t>Passo</a:t>
            </a:r>
            <a:r>
              <a:rPr lang="en-US" sz="2000" dirty="0"/>
              <a:t> Mobil</a:t>
            </a:r>
          </a:p>
          <a:p>
            <a:pPr marL="171450" indent="-228600" algn="l" defTabSz="914400">
              <a:buFont typeface="Arial" panose="020B0604020202020204" pitchFamily="34" charset="0"/>
              <a:buChar char="•"/>
            </a:pPr>
            <a:endParaRPr lang="en-US" sz="1900" dirty="0"/>
          </a:p>
        </p:txBody>
      </p:sp>
      <p:pic>
        <p:nvPicPr>
          <p:cNvPr id="10" name="Picture 4">
            <a:extLst>
              <a:ext uri="{FF2B5EF4-FFF2-40B4-BE49-F238E27FC236}">
                <a16:creationId xmlns:a16="http://schemas.microsoft.com/office/drawing/2014/main" id="{4C0887F9-07E6-344A-B1F8-6F9A31882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790" y="5597613"/>
            <a:ext cx="2157567" cy="1212278"/>
          </a:xfrm>
          <a:prstGeom prst="rect">
            <a:avLst/>
          </a:prstGeom>
        </p:spPr>
      </p:pic>
    </p:spTree>
    <p:extLst>
      <p:ext uri="{BB962C8B-B14F-4D97-AF65-F5344CB8AC3E}">
        <p14:creationId xmlns:p14="http://schemas.microsoft.com/office/powerpoint/2010/main" val="391766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D81A2A-6ED4-4EF4-A14C-912D31E148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1"/>
            <a:ext cx="866357"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etin kutusu 2">
            <a:extLst>
              <a:ext uri="{FF2B5EF4-FFF2-40B4-BE49-F238E27FC236}">
                <a16:creationId xmlns:a16="http://schemas.microsoft.com/office/drawing/2014/main" id="{F7BB8FFD-6B06-8B45-87E9-925CC7A359F1}"/>
              </a:ext>
            </a:extLst>
          </p:cNvPr>
          <p:cNvSpPr txBox="1"/>
          <p:nvPr/>
        </p:nvSpPr>
        <p:spPr>
          <a:xfrm>
            <a:off x="628650" y="1621880"/>
            <a:ext cx="4124600" cy="5047480"/>
          </a:xfrm>
          <a:prstGeom prst="rect">
            <a:avLst/>
          </a:prstGeom>
        </p:spPr>
        <p:txBody>
          <a:bodyPr vert="horz" lIns="91440" tIns="45720" rIns="91440" bIns="45720" rtlCol="0">
            <a:normAutofit/>
          </a:bodyPr>
          <a:lstStyle/>
          <a:p>
            <a:pPr marL="914400" lvl="1" indent="-228600">
              <a:lnSpc>
                <a:spcPct val="90000"/>
              </a:lnSpc>
              <a:buFont typeface="Arial" panose="020B0604020202020204" pitchFamily="34" charset="0"/>
              <a:buChar char="•"/>
            </a:pPr>
            <a:r>
              <a:rPr lang="en-US" sz="2000" dirty="0" err="1"/>
              <a:t>Tahsis</a:t>
            </a:r>
            <a:r>
              <a:rPr lang="en-US" sz="2000" dirty="0"/>
              <a:t> </a:t>
            </a:r>
            <a:r>
              <a:rPr lang="en-US" sz="2000" dirty="0" err="1"/>
              <a:t>Öncesi</a:t>
            </a:r>
            <a:r>
              <a:rPr lang="en-US" sz="2000" dirty="0"/>
              <a:t> </a:t>
            </a:r>
            <a:r>
              <a:rPr lang="en-US" sz="2000" dirty="0" err="1"/>
              <a:t>Sorgu</a:t>
            </a:r>
            <a:endParaRPr lang="en-US" sz="2000" dirty="0"/>
          </a:p>
          <a:p>
            <a:pPr marL="914400" lvl="1" indent="-228600">
              <a:lnSpc>
                <a:spcPct val="90000"/>
              </a:lnSpc>
              <a:buFont typeface="Arial" panose="020B0604020202020204" pitchFamily="34" charset="0"/>
              <a:buChar char="•"/>
            </a:pPr>
            <a:r>
              <a:rPr lang="en-US" sz="2000" dirty="0" err="1"/>
              <a:t>Ek</a:t>
            </a:r>
            <a:r>
              <a:rPr lang="en-US" sz="2000" dirty="0"/>
              <a:t> </a:t>
            </a:r>
            <a:r>
              <a:rPr lang="en-US" sz="2000" dirty="0" err="1"/>
              <a:t>Tahsis</a:t>
            </a:r>
            <a:r>
              <a:rPr lang="en-US" sz="2000" dirty="0"/>
              <a:t> </a:t>
            </a:r>
            <a:r>
              <a:rPr lang="en-US" sz="2000" dirty="0" err="1"/>
              <a:t>Öncesi</a:t>
            </a:r>
            <a:r>
              <a:rPr lang="en-US" sz="2000" dirty="0"/>
              <a:t> </a:t>
            </a:r>
            <a:r>
              <a:rPr lang="en-US" sz="2000" dirty="0" err="1"/>
              <a:t>Sorgu</a:t>
            </a:r>
            <a:endParaRPr lang="en-US" sz="2000" dirty="0"/>
          </a:p>
          <a:p>
            <a:pPr marL="914400" lvl="1" indent="-228600">
              <a:lnSpc>
                <a:spcPct val="90000"/>
              </a:lnSpc>
              <a:buFont typeface="Arial" panose="020B0604020202020204" pitchFamily="34" charset="0"/>
              <a:buChar char="•"/>
            </a:pPr>
            <a:r>
              <a:rPr lang="en-US" sz="2000" dirty="0"/>
              <a:t>Online </a:t>
            </a:r>
            <a:r>
              <a:rPr lang="en-US" sz="2000" dirty="0" err="1"/>
              <a:t>Tahsis</a:t>
            </a:r>
            <a:endParaRPr lang="en-US" sz="2000" dirty="0"/>
          </a:p>
          <a:p>
            <a:pPr marL="914400" lvl="1" indent="-228600">
              <a:lnSpc>
                <a:spcPct val="90000"/>
              </a:lnSpc>
              <a:buFont typeface="Arial" panose="020B0604020202020204" pitchFamily="34" charset="0"/>
              <a:buChar char="•"/>
            </a:pPr>
            <a:r>
              <a:rPr lang="en-US" sz="2000" dirty="0"/>
              <a:t>Online </a:t>
            </a:r>
            <a:r>
              <a:rPr lang="en-US" sz="2000" dirty="0" err="1"/>
              <a:t>Ek</a:t>
            </a:r>
            <a:r>
              <a:rPr lang="en-US" sz="2000" dirty="0"/>
              <a:t> </a:t>
            </a:r>
            <a:r>
              <a:rPr lang="en-US" sz="2000" dirty="0" err="1"/>
              <a:t>Tahsis</a:t>
            </a:r>
            <a:endParaRPr lang="en-US" sz="2000" dirty="0"/>
          </a:p>
          <a:p>
            <a:pPr lvl="1" indent="-228600">
              <a:lnSpc>
                <a:spcPct val="90000"/>
              </a:lnSpc>
              <a:buFont typeface="Arial" panose="020B0604020202020204" pitchFamily="34" charset="0"/>
              <a:buChar char="•"/>
            </a:pPr>
            <a:endParaRPr lang="en-US" sz="2000" dirty="0"/>
          </a:p>
          <a:p>
            <a:pPr marL="457200" indent="-228600">
              <a:lnSpc>
                <a:spcPct val="90000"/>
              </a:lnSpc>
              <a:buFont typeface="Arial" panose="020B0604020202020204" pitchFamily="34" charset="0"/>
              <a:buChar char="•"/>
            </a:pPr>
            <a:r>
              <a:rPr lang="en-US" sz="2000" dirty="0"/>
              <a:t>FTM Business </a:t>
            </a:r>
            <a:r>
              <a:rPr lang="en-US" sz="2000" dirty="0" err="1"/>
              <a:t>ve</a:t>
            </a:r>
            <a:r>
              <a:rPr lang="en-US" sz="2000" dirty="0"/>
              <a:t> </a:t>
            </a:r>
            <a:r>
              <a:rPr lang="en-US" sz="2000" dirty="0" err="1"/>
              <a:t>Tanımları</a:t>
            </a:r>
            <a:r>
              <a:rPr lang="en-US" sz="2000" dirty="0"/>
              <a:t> </a:t>
            </a:r>
            <a:r>
              <a:rPr lang="en-US" sz="2000" dirty="0" err="1"/>
              <a:t>ve</a:t>
            </a:r>
            <a:r>
              <a:rPr lang="en-US" sz="2000" dirty="0"/>
              <a:t> FTP </a:t>
            </a:r>
            <a:r>
              <a:rPr lang="en-US" sz="2000" dirty="0" err="1"/>
              <a:t>Bildirimi</a:t>
            </a:r>
            <a:endParaRPr lang="en-US" sz="2000" dirty="0"/>
          </a:p>
          <a:p>
            <a:pPr marL="914400" lvl="1" indent="-228600">
              <a:lnSpc>
                <a:spcPct val="90000"/>
              </a:lnSpc>
              <a:buFont typeface="Arial" panose="020B0604020202020204" pitchFamily="34" charset="0"/>
              <a:buChar char="•"/>
            </a:pPr>
            <a:r>
              <a:rPr lang="en-US" sz="2000" dirty="0"/>
              <a:t>LKS </a:t>
            </a:r>
            <a:r>
              <a:rPr lang="en-US" sz="2000" dirty="0" err="1"/>
              <a:t>Dosya</a:t>
            </a:r>
            <a:r>
              <a:rPr lang="en-US" sz="2000" dirty="0"/>
              <a:t> </a:t>
            </a:r>
            <a:r>
              <a:rPr lang="en-US" sz="2000" dirty="0" err="1"/>
              <a:t>Bildirim</a:t>
            </a:r>
            <a:endParaRPr lang="en-US" sz="2000" dirty="0"/>
          </a:p>
          <a:p>
            <a:pPr marL="914400" lvl="1" indent="-228600">
              <a:lnSpc>
                <a:spcPct val="90000"/>
              </a:lnSpc>
              <a:buFont typeface="Arial" panose="020B0604020202020204" pitchFamily="34" charset="0"/>
              <a:buChar char="•"/>
            </a:pPr>
            <a:r>
              <a:rPr lang="en-US" sz="2000" dirty="0"/>
              <a:t>LKS İlk </a:t>
            </a:r>
            <a:r>
              <a:rPr lang="en-US" sz="2000" dirty="0" err="1"/>
              <a:t>Kullanım</a:t>
            </a:r>
            <a:r>
              <a:rPr lang="en-US" sz="2000" dirty="0"/>
              <a:t> </a:t>
            </a:r>
            <a:r>
              <a:rPr lang="en-US" sz="2000" dirty="0" err="1"/>
              <a:t>Tarihi</a:t>
            </a:r>
            <a:r>
              <a:rPr lang="en-US" sz="2000" dirty="0"/>
              <a:t> </a:t>
            </a:r>
            <a:r>
              <a:rPr lang="en-US" sz="2000" dirty="0" err="1"/>
              <a:t>Dosya</a:t>
            </a:r>
            <a:r>
              <a:rPr lang="en-US" sz="2000" dirty="0"/>
              <a:t> </a:t>
            </a:r>
            <a:r>
              <a:rPr lang="en-US" sz="2000" dirty="0" err="1"/>
              <a:t>Gönderimi</a:t>
            </a:r>
            <a:r>
              <a:rPr lang="en-US" sz="2000" dirty="0"/>
              <a:t>, </a:t>
            </a:r>
            <a:r>
              <a:rPr lang="en-US" sz="2000" dirty="0" err="1"/>
              <a:t>Bildirimi</a:t>
            </a:r>
            <a:r>
              <a:rPr lang="en-US" sz="2000" dirty="0"/>
              <a:t> </a:t>
            </a:r>
            <a:r>
              <a:rPr lang="en-US" sz="2000" dirty="0" err="1"/>
              <a:t>ve</a:t>
            </a:r>
            <a:r>
              <a:rPr lang="en-US" sz="2000" dirty="0"/>
              <a:t> </a:t>
            </a:r>
            <a:r>
              <a:rPr lang="en-US" sz="2000" dirty="0" err="1"/>
              <a:t>Raporu</a:t>
            </a:r>
            <a:endParaRPr lang="en-US" sz="2000" dirty="0"/>
          </a:p>
          <a:p>
            <a:pPr marL="914400" lvl="1" indent="-228600">
              <a:lnSpc>
                <a:spcPct val="90000"/>
              </a:lnSpc>
              <a:buFont typeface="Arial" panose="020B0604020202020204" pitchFamily="34" charset="0"/>
              <a:buChar char="•"/>
            </a:pPr>
            <a:r>
              <a:rPr lang="en-US" sz="2000" dirty="0"/>
              <a:t>KKB </a:t>
            </a:r>
            <a:r>
              <a:rPr lang="en-US" sz="2000" dirty="0" err="1"/>
              <a:t>ve</a:t>
            </a:r>
            <a:r>
              <a:rPr lang="en-US" sz="2000" dirty="0"/>
              <a:t> LKS </a:t>
            </a:r>
            <a:r>
              <a:rPr lang="en-US" sz="2000" dirty="0" err="1"/>
              <a:t>ile</a:t>
            </a:r>
            <a:r>
              <a:rPr lang="en-US" sz="2000" dirty="0"/>
              <a:t> </a:t>
            </a:r>
            <a:r>
              <a:rPr lang="en-US" sz="2000" dirty="0" err="1"/>
              <a:t>yapılan</a:t>
            </a:r>
            <a:r>
              <a:rPr lang="en-US" sz="2000" dirty="0"/>
              <a:t> </a:t>
            </a:r>
            <a:r>
              <a:rPr lang="en-US" sz="2000" dirty="0" err="1"/>
              <a:t>tüm</a:t>
            </a:r>
            <a:r>
              <a:rPr lang="en-US" sz="2000" dirty="0"/>
              <a:t> </a:t>
            </a:r>
            <a:r>
              <a:rPr lang="en-US" sz="2000" dirty="0" err="1"/>
              <a:t>dosya</a:t>
            </a:r>
            <a:r>
              <a:rPr lang="en-US" sz="2000" dirty="0"/>
              <a:t> </a:t>
            </a:r>
            <a:r>
              <a:rPr lang="en-US" sz="2000" dirty="0" err="1"/>
              <a:t>alışverişleri</a:t>
            </a:r>
            <a:endParaRPr lang="en-US" sz="2000" dirty="0"/>
          </a:p>
          <a:p>
            <a:pPr lvl="1" indent="-228600">
              <a:lnSpc>
                <a:spcPct val="90000"/>
              </a:lnSpc>
              <a:buFont typeface="Arial" panose="020B0604020202020204" pitchFamily="34" charset="0"/>
              <a:buChar char="•"/>
            </a:pPr>
            <a:endParaRPr lang="en-US" sz="2000" dirty="0"/>
          </a:p>
          <a:p>
            <a:pPr marL="457200" indent="-228600">
              <a:lnSpc>
                <a:spcPct val="90000"/>
              </a:lnSpc>
              <a:buFont typeface="Arial" panose="020B0604020202020204" pitchFamily="34" charset="0"/>
              <a:buChar char="•"/>
            </a:pPr>
            <a:r>
              <a:rPr lang="en-US" sz="2000" dirty="0" err="1"/>
              <a:t>Akustik</a:t>
            </a:r>
            <a:r>
              <a:rPr lang="en-US" sz="2000" dirty="0"/>
              <a:t> KKB – LKS </a:t>
            </a:r>
            <a:r>
              <a:rPr lang="en-US" sz="2000" dirty="0" err="1"/>
              <a:t>Ekranları</a:t>
            </a:r>
            <a:r>
              <a:rPr lang="en-US" sz="2000" dirty="0"/>
              <a:t>:</a:t>
            </a:r>
          </a:p>
          <a:p>
            <a:pPr marL="914400" lvl="1" indent="-228600">
              <a:lnSpc>
                <a:spcPct val="90000"/>
              </a:lnSpc>
              <a:buFont typeface="Arial" panose="020B0604020202020204" pitchFamily="34" charset="0"/>
              <a:buChar char="•"/>
            </a:pPr>
            <a:r>
              <a:rPr lang="en-US" sz="2000" dirty="0" err="1"/>
              <a:t>Yabancı</a:t>
            </a:r>
            <a:r>
              <a:rPr lang="en-US" sz="2000" dirty="0"/>
              <a:t> </a:t>
            </a:r>
            <a:r>
              <a:rPr lang="en-US" sz="2000" dirty="0" err="1"/>
              <a:t>Müşteri</a:t>
            </a:r>
            <a:r>
              <a:rPr lang="en-US" sz="2000" dirty="0"/>
              <a:t> LKS </a:t>
            </a:r>
            <a:r>
              <a:rPr lang="en-US" sz="2000" dirty="0" err="1"/>
              <a:t>Başvuru</a:t>
            </a:r>
            <a:r>
              <a:rPr lang="en-US" sz="2000" dirty="0"/>
              <a:t> </a:t>
            </a:r>
            <a:r>
              <a:rPr lang="en-US" sz="2000" dirty="0" err="1"/>
              <a:t>Ekranı</a:t>
            </a:r>
            <a:endParaRPr lang="en-US" sz="2000" dirty="0"/>
          </a:p>
          <a:p>
            <a:pPr marL="914400" lvl="1" indent="-228600">
              <a:lnSpc>
                <a:spcPct val="90000"/>
              </a:lnSpc>
              <a:buFont typeface="Arial" panose="020B0604020202020204" pitchFamily="34" charset="0"/>
              <a:buChar char="•"/>
            </a:pPr>
            <a:r>
              <a:rPr lang="en-US" sz="2000" dirty="0"/>
              <a:t>Manuel LKS </a:t>
            </a:r>
            <a:r>
              <a:rPr lang="en-US" sz="2000" dirty="0" err="1"/>
              <a:t>İşlemleri</a:t>
            </a:r>
            <a:r>
              <a:rPr lang="en-US" sz="2000" dirty="0"/>
              <a:t> </a:t>
            </a:r>
            <a:r>
              <a:rPr lang="en-US" sz="2000" dirty="0" err="1"/>
              <a:t>Ekranı</a:t>
            </a:r>
            <a:endParaRPr lang="en-US" sz="2000" dirty="0"/>
          </a:p>
          <a:p>
            <a:pPr indent="-228600">
              <a:lnSpc>
                <a:spcPct val="90000"/>
              </a:lnSpc>
              <a:spcAft>
                <a:spcPts val="600"/>
              </a:spcAft>
              <a:buFont typeface="Arial" panose="020B0604020202020204" pitchFamily="34" charset="0"/>
              <a:buChar char="•"/>
            </a:pPr>
            <a:endParaRPr lang="en-US" sz="1500" dirty="0"/>
          </a:p>
        </p:txBody>
      </p:sp>
      <p:sp>
        <p:nvSpPr>
          <p:cNvPr id="17" name="Oval 16">
            <a:extLst>
              <a:ext uri="{FF2B5EF4-FFF2-40B4-BE49-F238E27FC236}">
                <a16:creationId xmlns:a16="http://schemas.microsoft.com/office/drawing/2014/main" id="{8590ADD5-9383-4D3D-9047-3DA2593CCB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3423959"/>
            <a:ext cx="405617"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a:extLst>
              <a:ext uri="{FF2B5EF4-FFF2-40B4-BE49-F238E27FC236}">
                <a16:creationId xmlns:a16="http://schemas.microsoft.com/office/drawing/2014/main" id="{264181F7-602F-3946-BF56-AC53FADAA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191" y="1971108"/>
            <a:ext cx="1959523" cy="110100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1"/>
            <a:ext cx="1550211"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49CD1692-827B-4C8D-B4A1-134FD04CF4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92435" y="5166682"/>
            <a:ext cx="1376793"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6033795"/>
            <a:ext cx="1493298"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5519196"/>
            <a:ext cx="1005228"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 name="Metin kutusu 1">
            <a:extLst>
              <a:ext uri="{FF2B5EF4-FFF2-40B4-BE49-F238E27FC236}">
                <a16:creationId xmlns:a16="http://schemas.microsoft.com/office/drawing/2014/main" id="{E27C2B1E-416E-0B49-8939-C675F466600A}"/>
              </a:ext>
            </a:extLst>
          </p:cNvPr>
          <p:cNvSpPr txBox="1"/>
          <p:nvPr/>
        </p:nvSpPr>
        <p:spPr>
          <a:xfrm>
            <a:off x="855785" y="808893"/>
            <a:ext cx="4250348" cy="954107"/>
          </a:xfrm>
          <a:prstGeom prst="rect">
            <a:avLst/>
          </a:prstGeom>
          <a:noFill/>
        </p:spPr>
        <p:txBody>
          <a:bodyPr wrap="square" rtlCol="0">
            <a:spAutoFit/>
          </a:bodyPr>
          <a:lstStyle/>
          <a:p>
            <a:r>
              <a:rPr lang="en-US" sz="2800" b="1" dirty="0"/>
              <a:t>KKB/LKS </a:t>
            </a:r>
            <a:r>
              <a:rPr lang="en-US" sz="2800" b="1" dirty="0" err="1"/>
              <a:t>Süreç</a:t>
            </a:r>
            <a:r>
              <a:rPr lang="en-US" sz="2800" b="1" dirty="0"/>
              <a:t> </a:t>
            </a:r>
            <a:r>
              <a:rPr lang="en-US" sz="2800" b="1" dirty="0" err="1"/>
              <a:t>ve</a:t>
            </a:r>
            <a:r>
              <a:rPr lang="en-US" sz="2800" b="1" dirty="0"/>
              <a:t> </a:t>
            </a:r>
            <a:r>
              <a:rPr lang="en-US" sz="2800" b="1" dirty="0" err="1"/>
              <a:t>İşlemleri</a:t>
            </a:r>
            <a:endParaRPr lang="en-US" sz="2800" b="1" dirty="0"/>
          </a:p>
          <a:p>
            <a:endParaRPr lang="tr-TR" sz="2800" dirty="0"/>
          </a:p>
        </p:txBody>
      </p:sp>
    </p:spTree>
    <p:extLst>
      <p:ext uri="{BB962C8B-B14F-4D97-AF65-F5344CB8AC3E}">
        <p14:creationId xmlns:p14="http://schemas.microsoft.com/office/powerpoint/2010/main" val="137087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B2FAF3C-F36A-4612-B00B-E737FEB1E06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28"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48"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19288" y="4386808"/>
            <a:ext cx="305424" cy="351063"/>
          </a:xfrm>
          <a:prstGeom prst="triangle">
            <a:avLst/>
          </a:prstGeom>
          <a:solidFill>
            <a:srgbClr val="FC2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536192" y="4617720"/>
            <a:ext cx="6062472" cy="941832"/>
          </a:xfrm>
        </p:spPr>
        <p:txBody>
          <a:bodyPr vert="horz" lIns="91440" tIns="45720" rIns="91440" bIns="45720" rtlCol="0">
            <a:normAutofit/>
          </a:bodyPr>
          <a:lstStyle/>
          <a:p>
            <a:r>
              <a:rPr lang="en-US" sz="3500" b="1" dirty="0"/>
              <a:t>RM-DYS </a:t>
            </a:r>
            <a:r>
              <a:rPr lang="en-US" sz="3500" b="1" dirty="0" err="1"/>
              <a:t>süreci</a:t>
            </a:r>
            <a:endParaRPr lang="en-US" sz="3500" b="1" dirty="0"/>
          </a:p>
        </p:txBody>
      </p:sp>
      <p:sp>
        <p:nvSpPr>
          <p:cNvPr id="50" name="Rectangle 49">
            <a:extLst>
              <a:ext uri="{FF2B5EF4-FFF2-40B4-BE49-F238E27FC236}">
                <a16:creationId xmlns:a16="http://schemas.microsoft.com/office/drawing/2014/main" id="{A363DA99-BE95-4C06-82AA-917ED6556B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9635" y="954593"/>
            <a:ext cx="4564729" cy="3432215"/>
          </a:xfrm>
          <a:prstGeom prst="rect">
            <a:avLst/>
          </a:prstGeom>
          <a:solidFill>
            <a:schemeClr val="bg1"/>
          </a:solidFill>
          <a:ln w="19050">
            <a:solidFill>
              <a:srgbClr val="FC230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Metin kutusu 3">
            <a:extLst>
              <a:ext uri="{FF2B5EF4-FFF2-40B4-BE49-F238E27FC236}">
                <a16:creationId xmlns:a16="http://schemas.microsoft.com/office/drawing/2014/main" id="{F2AFE5B4-A7CC-3842-A381-7529A03B9510}"/>
              </a:ext>
            </a:extLst>
          </p:cNvPr>
          <p:cNvSpPr txBox="1"/>
          <p:nvPr/>
        </p:nvSpPr>
        <p:spPr>
          <a:xfrm>
            <a:off x="2511219" y="908720"/>
            <a:ext cx="4002098" cy="3493264"/>
          </a:xfrm>
          <a:prstGeom prst="rect">
            <a:avLst/>
          </a:prstGeom>
          <a:noFill/>
        </p:spPr>
        <p:txBody>
          <a:bodyPr wrap="square" rtlCol="0">
            <a:spAutoFit/>
          </a:bodyPr>
          <a:lstStyle/>
          <a:p>
            <a:pPr algn="just"/>
            <a:r>
              <a:rPr lang="tr-TR" sz="1700" dirty="0">
                <a:solidFill>
                  <a:prstClr val="black"/>
                </a:solidFill>
              </a:rPr>
              <a:t>Kurye tarafından müşteriye imzalatılan </a:t>
            </a:r>
            <a:br>
              <a:rPr lang="tr-TR" sz="1700" dirty="0">
                <a:solidFill>
                  <a:prstClr val="black"/>
                </a:solidFill>
              </a:rPr>
            </a:br>
            <a:r>
              <a:rPr lang="tr-TR" sz="1700" dirty="0">
                <a:solidFill>
                  <a:prstClr val="black"/>
                </a:solidFill>
              </a:rPr>
              <a:t>belgeler </a:t>
            </a:r>
            <a:r>
              <a:rPr lang="tr-TR" sz="1700" dirty="0" err="1">
                <a:solidFill>
                  <a:prstClr val="black"/>
                </a:solidFill>
              </a:rPr>
              <a:t>Moreum</a:t>
            </a:r>
            <a:r>
              <a:rPr lang="tr-TR" sz="1700" dirty="0">
                <a:solidFill>
                  <a:prstClr val="black"/>
                </a:solidFill>
              </a:rPr>
              <a:t> – RM firmasına gönderilir, RM ekranlarından  bankacılık </a:t>
            </a:r>
            <a:r>
              <a:rPr lang="tr-TR" sz="1700" dirty="0" err="1">
                <a:solidFill>
                  <a:prstClr val="black"/>
                </a:solidFill>
              </a:rPr>
              <a:t>WebServis</a:t>
            </a:r>
            <a:r>
              <a:rPr lang="tr-TR" sz="1700" dirty="0">
                <a:solidFill>
                  <a:prstClr val="black"/>
                </a:solidFill>
              </a:rPr>
              <a:t> entegrasyonu ile belgelerin veri kontrol bilgileri ve imajları Bankacılık DYS sistemine aktarılır, Müşterinin Kredi ve Gerçek Müşteri olma sürecinde belge akışı zorunludur. Belge eksikliği ya da uygunluğu durumunda kanal bazlı farklı iş akışları uygulanır.</a:t>
            </a:r>
          </a:p>
          <a:p>
            <a:pPr algn="just"/>
            <a:r>
              <a:rPr lang="tr-TR" sz="1700" dirty="0" err="1">
                <a:solidFill>
                  <a:prstClr val="black"/>
                </a:solidFill>
              </a:rPr>
              <a:t>Webkredi</a:t>
            </a:r>
            <a:r>
              <a:rPr lang="tr-TR" sz="1700" dirty="0">
                <a:solidFill>
                  <a:prstClr val="black"/>
                </a:solidFill>
              </a:rPr>
              <a:t>, Bono, </a:t>
            </a:r>
            <a:r>
              <a:rPr lang="tr-TR" sz="1700" dirty="0" err="1">
                <a:solidFill>
                  <a:prstClr val="black"/>
                </a:solidFill>
              </a:rPr>
              <a:t>Passolig</a:t>
            </a:r>
            <a:r>
              <a:rPr lang="tr-TR" sz="1700" dirty="0">
                <a:solidFill>
                  <a:prstClr val="black"/>
                </a:solidFill>
              </a:rPr>
              <a:t>, NKOLAY, KDH, UPT, YIM, EKENT kanallarında RM ile çalışıyoruz.</a:t>
            </a:r>
          </a:p>
        </p:txBody>
      </p:sp>
      <p:pic>
        <p:nvPicPr>
          <p:cNvPr id="47" name="Picture 4">
            <a:extLst>
              <a:ext uri="{FF2B5EF4-FFF2-40B4-BE49-F238E27FC236}">
                <a16:creationId xmlns:a16="http://schemas.microsoft.com/office/drawing/2014/main" id="{51284BCA-62B7-294D-A8B1-8AB0FDA34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974" y="5278084"/>
            <a:ext cx="1491280" cy="837910"/>
          </a:xfrm>
          <a:prstGeom prst="rect">
            <a:avLst/>
          </a:prstGeom>
        </p:spPr>
      </p:pic>
    </p:spTree>
    <p:extLst>
      <p:ext uri="{BB962C8B-B14F-4D97-AF65-F5344CB8AC3E}">
        <p14:creationId xmlns:p14="http://schemas.microsoft.com/office/powerpoint/2010/main" val="317105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112DF30-5C96-46A5-81A0-341076AFC8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E44E6C6-920F-4AC8-83F4-7F94687E7A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567A52-41C3-7441-9955-EBF86A349F4F}"/>
              </a:ext>
            </a:extLst>
          </p:cNvPr>
          <p:cNvSpPr>
            <a:spLocks noGrp="1"/>
          </p:cNvSpPr>
          <p:nvPr>
            <p:ph type="title"/>
          </p:nvPr>
        </p:nvSpPr>
        <p:spPr>
          <a:xfrm>
            <a:off x="603504" y="4241014"/>
            <a:ext cx="7934548" cy="1356599"/>
          </a:xfrm>
        </p:spPr>
        <p:txBody>
          <a:bodyPr vert="horz" lIns="91440" tIns="45720" rIns="91440" bIns="45720" rtlCol="0" anchor="ctr">
            <a:normAutofit/>
          </a:bodyPr>
          <a:lstStyle/>
          <a:p>
            <a:pPr defTabSz="914400"/>
            <a:r>
              <a:rPr lang="en-US" sz="3100" b="1" kern="1200" dirty="0" err="1">
                <a:latin typeface="+mj-lt"/>
                <a:ea typeface="+mj-ea"/>
                <a:cs typeface="+mj-cs"/>
              </a:rPr>
              <a:t>Entegrasyon</a:t>
            </a:r>
            <a:r>
              <a:rPr lang="en-US" sz="3100" b="1" kern="1200" dirty="0">
                <a:latin typeface="+mj-lt"/>
                <a:ea typeface="+mj-ea"/>
                <a:cs typeface="+mj-cs"/>
              </a:rPr>
              <a:t> (</a:t>
            </a:r>
            <a:r>
              <a:rPr lang="en-US" sz="3100" b="1" kern="1200" dirty="0" err="1">
                <a:latin typeface="+mj-lt"/>
                <a:ea typeface="+mj-ea"/>
                <a:cs typeface="+mj-cs"/>
              </a:rPr>
              <a:t>Kanal</a:t>
            </a:r>
            <a:r>
              <a:rPr lang="en-US" sz="3100" b="1" kern="1200" dirty="0">
                <a:latin typeface="+mj-lt"/>
                <a:ea typeface="+mj-ea"/>
                <a:cs typeface="+mj-cs"/>
              </a:rPr>
              <a:t> </a:t>
            </a:r>
            <a:r>
              <a:rPr lang="en-US" sz="3100" b="1" kern="1200" dirty="0">
                <a:latin typeface="+mj-lt"/>
                <a:ea typeface="+mj-ea"/>
                <a:cs typeface="+mj-cs"/>
                <a:sym typeface="Wingdings" panose="05000000000000000000" pitchFamily="2" charset="2"/>
              </a:rPr>
              <a:t> Atlas)</a:t>
            </a:r>
            <a:r>
              <a:rPr lang="en-US" sz="3100" kern="1200" dirty="0">
                <a:latin typeface="+mj-lt"/>
                <a:ea typeface="+mj-ea"/>
                <a:cs typeface="+mj-cs"/>
              </a:rPr>
              <a:t/>
            </a:r>
            <a:br>
              <a:rPr lang="en-US" sz="3100" kern="1200" dirty="0">
                <a:latin typeface="+mj-lt"/>
                <a:ea typeface="+mj-ea"/>
                <a:cs typeface="+mj-cs"/>
              </a:rPr>
            </a:br>
            <a:endParaRPr lang="en-US" sz="3100" kern="1200" dirty="0">
              <a:latin typeface="+mj-lt"/>
              <a:ea typeface="+mj-ea"/>
              <a:cs typeface="+mj-cs"/>
            </a:endParaRPr>
          </a:p>
        </p:txBody>
      </p:sp>
      <p:grpSp>
        <p:nvGrpSpPr>
          <p:cNvPr id="34" name="Group 33">
            <a:extLst>
              <a:ext uri="{FF2B5EF4-FFF2-40B4-BE49-F238E27FC236}">
                <a16:creationId xmlns:a16="http://schemas.microsoft.com/office/drawing/2014/main" id="{68DE60DE-A968-4121-AFBB-E1A35832E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378010" y="378239"/>
            <a:ext cx="2151670" cy="1395192"/>
            <a:chOff x="-305" y="-4155"/>
            <a:chExt cx="2514948" cy="2174333"/>
          </a:xfrm>
        </p:grpSpPr>
        <p:sp>
          <p:nvSpPr>
            <p:cNvPr id="35" name="Freeform: Shape 34">
              <a:extLst>
                <a:ext uri="{FF2B5EF4-FFF2-40B4-BE49-F238E27FC236}">
                  <a16:creationId xmlns:a16="http://schemas.microsoft.com/office/drawing/2014/main" id="{3B467C38-3593-435B-8852-5CFF00FBFC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029EC23-B12D-440F-851D-188AB8A80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5080C5B-B10E-4C97-B3DD-97CFBF5E8F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1CC2843D-B312-4705-B377-1141FF6844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4">
            <a:extLst>
              <a:ext uri="{FF2B5EF4-FFF2-40B4-BE49-F238E27FC236}">
                <a16:creationId xmlns:a16="http://schemas.microsoft.com/office/drawing/2014/main" id="{264181F7-602F-3946-BF56-AC53FADAA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790" y="5597613"/>
            <a:ext cx="2157567" cy="1212278"/>
          </a:xfrm>
          <a:prstGeom prst="rect">
            <a:avLst/>
          </a:prstGeom>
        </p:spPr>
      </p:pic>
      <p:sp>
        <p:nvSpPr>
          <p:cNvPr id="3" name="Metin kutusu 2">
            <a:extLst>
              <a:ext uri="{FF2B5EF4-FFF2-40B4-BE49-F238E27FC236}">
                <a16:creationId xmlns:a16="http://schemas.microsoft.com/office/drawing/2014/main" id="{F7BB8FFD-6B06-8B45-87E9-925CC7A359F1}"/>
              </a:ext>
            </a:extLst>
          </p:cNvPr>
          <p:cNvSpPr txBox="1"/>
          <p:nvPr/>
        </p:nvSpPr>
        <p:spPr>
          <a:xfrm>
            <a:off x="4355976" y="660767"/>
            <a:ext cx="4182077" cy="3227626"/>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sz="2000" dirty="0" err="1"/>
              <a:t>Müşteri</a:t>
            </a:r>
            <a:r>
              <a:rPr lang="en-US" sz="2000" dirty="0"/>
              <a:t> </a:t>
            </a:r>
            <a:r>
              <a:rPr lang="en-US" sz="2000" dirty="0" err="1"/>
              <a:t>ve</a:t>
            </a:r>
            <a:r>
              <a:rPr lang="en-US" sz="2000" dirty="0"/>
              <a:t> Kart </a:t>
            </a:r>
            <a:r>
              <a:rPr lang="en-US" sz="2000" dirty="0" err="1"/>
              <a:t>Yaratma</a:t>
            </a:r>
            <a:r>
              <a:rPr lang="en-US" sz="2000" dirty="0"/>
              <a:t> </a:t>
            </a:r>
            <a:r>
              <a:rPr lang="en-US" sz="2000" dirty="0" err="1"/>
              <a:t>Servisleri</a:t>
            </a:r>
            <a:endParaRPr lang="en-US" sz="2000" dirty="0"/>
          </a:p>
          <a:p>
            <a:pPr marL="457200" indent="-228600">
              <a:lnSpc>
                <a:spcPct val="90000"/>
              </a:lnSpc>
              <a:spcAft>
                <a:spcPts val="600"/>
              </a:spcAft>
              <a:buFont typeface="Arial" panose="020B0604020202020204" pitchFamily="34" charset="0"/>
              <a:buChar char="•"/>
            </a:pPr>
            <a:r>
              <a:rPr lang="en-US" sz="2000" dirty="0"/>
              <a:t>Top up </a:t>
            </a:r>
            <a:r>
              <a:rPr lang="en-US" sz="2000" dirty="0" err="1"/>
              <a:t>Servisleri</a:t>
            </a:r>
            <a:endParaRPr lang="en-US" sz="2000" dirty="0"/>
          </a:p>
          <a:p>
            <a:pPr marL="457200" indent="-228600">
              <a:lnSpc>
                <a:spcPct val="90000"/>
              </a:lnSpc>
              <a:spcAft>
                <a:spcPts val="600"/>
              </a:spcAft>
              <a:buFont typeface="Arial" panose="020B0604020202020204" pitchFamily="34" charset="0"/>
              <a:buChar char="•"/>
            </a:pPr>
            <a:r>
              <a:rPr lang="en-US" sz="2000" dirty="0" err="1"/>
              <a:t>Karttan</a:t>
            </a:r>
            <a:r>
              <a:rPr lang="en-US" sz="2000" dirty="0"/>
              <a:t> </a:t>
            </a:r>
            <a:r>
              <a:rPr lang="en-US" sz="2000" dirty="0" err="1"/>
              <a:t>possuz</a:t>
            </a:r>
            <a:r>
              <a:rPr lang="en-US" sz="2000" dirty="0"/>
              <a:t> </a:t>
            </a:r>
            <a:r>
              <a:rPr lang="en-US" sz="2000" dirty="0" err="1"/>
              <a:t>satış</a:t>
            </a:r>
            <a:r>
              <a:rPr lang="en-US" sz="2000" dirty="0"/>
              <a:t> </a:t>
            </a:r>
            <a:r>
              <a:rPr lang="en-US" sz="2000" dirty="0" err="1"/>
              <a:t>işlemleri</a:t>
            </a:r>
            <a:r>
              <a:rPr lang="en-US" sz="2000" dirty="0"/>
              <a:t> </a:t>
            </a:r>
            <a:r>
              <a:rPr lang="en-US" sz="2000" dirty="0" err="1"/>
              <a:t>servisleri</a:t>
            </a:r>
            <a:endParaRPr lang="en-US" sz="2000" dirty="0"/>
          </a:p>
          <a:p>
            <a:pPr marL="457200" indent="-228600">
              <a:lnSpc>
                <a:spcPct val="90000"/>
              </a:lnSpc>
              <a:spcAft>
                <a:spcPts val="600"/>
              </a:spcAft>
              <a:buFont typeface="Arial" panose="020B0604020202020204" pitchFamily="34" charset="0"/>
              <a:buChar char="•"/>
            </a:pPr>
            <a:r>
              <a:rPr lang="en-US" sz="2000" dirty="0"/>
              <a:t>Kart </a:t>
            </a:r>
            <a:r>
              <a:rPr lang="en-US" sz="2000" dirty="0" err="1"/>
              <a:t>bilgileri</a:t>
            </a:r>
            <a:r>
              <a:rPr lang="en-US" sz="2000" dirty="0"/>
              <a:t> </a:t>
            </a:r>
            <a:r>
              <a:rPr lang="en-US" sz="2000" dirty="0" err="1"/>
              <a:t>servisleri</a:t>
            </a:r>
            <a:endParaRPr lang="en-US" sz="2000" dirty="0"/>
          </a:p>
          <a:p>
            <a:pPr marL="457200" indent="-228600">
              <a:lnSpc>
                <a:spcPct val="90000"/>
              </a:lnSpc>
              <a:spcAft>
                <a:spcPts val="600"/>
              </a:spcAft>
              <a:buFont typeface="Arial" panose="020B0604020202020204" pitchFamily="34" charset="0"/>
              <a:buChar char="•"/>
            </a:pPr>
            <a:r>
              <a:rPr lang="en-US" sz="2000" dirty="0"/>
              <a:t>Online </a:t>
            </a:r>
            <a:r>
              <a:rPr lang="en-US" sz="2000" dirty="0" err="1"/>
              <a:t>yapılan</a:t>
            </a:r>
            <a:r>
              <a:rPr lang="en-US" sz="2000" dirty="0"/>
              <a:t> </a:t>
            </a:r>
            <a:r>
              <a:rPr lang="en-US" sz="2000" dirty="0" err="1"/>
              <a:t>işlemler</a:t>
            </a:r>
            <a:r>
              <a:rPr lang="en-US" sz="2000" dirty="0"/>
              <a:t> (PIN </a:t>
            </a:r>
            <a:r>
              <a:rPr lang="en-US" sz="2000" dirty="0" err="1"/>
              <a:t>servisleri</a:t>
            </a:r>
            <a:r>
              <a:rPr lang="en-US" sz="2000" dirty="0"/>
              <a:t>, </a:t>
            </a:r>
            <a:r>
              <a:rPr lang="en-US" sz="2000" dirty="0" err="1"/>
              <a:t>Nakit</a:t>
            </a:r>
            <a:r>
              <a:rPr lang="en-US" sz="2000" dirty="0"/>
              <a:t> </a:t>
            </a:r>
            <a:r>
              <a:rPr lang="en-US" sz="2000" dirty="0" err="1"/>
              <a:t>avans</a:t>
            </a:r>
            <a:r>
              <a:rPr lang="en-US" sz="2000" dirty="0"/>
              <a:t>, KK </a:t>
            </a:r>
            <a:r>
              <a:rPr lang="en-US" sz="2000" dirty="0" err="1"/>
              <a:t>borç</a:t>
            </a:r>
            <a:r>
              <a:rPr lang="en-US" sz="2000" dirty="0"/>
              <a:t> </a:t>
            </a:r>
            <a:r>
              <a:rPr lang="en-US" sz="2000" dirty="0" err="1"/>
              <a:t>ödeme</a:t>
            </a:r>
            <a:r>
              <a:rPr lang="en-US" sz="2000" dirty="0"/>
              <a:t> vs)</a:t>
            </a:r>
          </a:p>
          <a:p>
            <a:pPr>
              <a:lnSpc>
                <a:spcPct val="90000"/>
              </a:lnSpc>
              <a:spcAft>
                <a:spcPts val="600"/>
              </a:spcAft>
            </a:pPr>
            <a:endParaRPr lang="en-US" sz="1600" dirty="0">
              <a:solidFill>
                <a:schemeClr val="tx2"/>
              </a:solidFill>
            </a:endParaRPr>
          </a:p>
        </p:txBody>
      </p:sp>
      <p:grpSp>
        <p:nvGrpSpPr>
          <p:cNvPr id="40" name="Group 39">
            <a:extLst>
              <a:ext uri="{FF2B5EF4-FFF2-40B4-BE49-F238E27FC236}">
                <a16:creationId xmlns:a16="http://schemas.microsoft.com/office/drawing/2014/main" id="{69E22CE9-7281-4287-84CA-AE7F8031099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23562" y="3839134"/>
            <a:ext cx="3017308" cy="3018865"/>
            <a:chOff x="-305" y="-1"/>
            <a:chExt cx="3832880" cy="2876136"/>
          </a:xfrm>
        </p:grpSpPr>
        <p:sp>
          <p:nvSpPr>
            <p:cNvPr id="41" name="Freeform: Shape 40">
              <a:extLst>
                <a:ext uri="{FF2B5EF4-FFF2-40B4-BE49-F238E27FC236}">
                  <a16:creationId xmlns:a16="http://schemas.microsoft.com/office/drawing/2014/main" id="{FB7187AB-AC55-4912-943A-8EB2DA74B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C7A5046-6B7A-4C74-834D-26B12A3CC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E175BB57-CAD0-46E7-ACCA-C4193784D0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EC936F17-A396-40BC-9A97-9B0A72A916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108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7" name="Group 66">
            <a:extLst>
              <a:ext uri="{FF2B5EF4-FFF2-40B4-BE49-F238E27FC236}">
                <a16:creationId xmlns:a16="http://schemas.microsoft.com/office/drawing/2014/main" id="{8E77C8C8-0B5F-40A4-8AE7-665FECB46F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 y="1"/>
            <a:ext cx="729530" cy="1935307"/>
            <a:chOff x="10918968" y="713127"/>
            <a:chExt cx="1273032" cy="2532832"/>
          </a:xfrm>
        </p:grpSpPr>
        <p:sp>
          <p:nvSpPr>
            <p:cNvPr id="68" name="Rectangle 67">
              <a:extLst>
                <a:ext uri="{FF2B5EF4-FFF2-40B4-BE49-F238E27FC236}">
                  <a16:creationId xmlns:a16="http://schemas.microsoft.com/office/drawing/2014/main" id="{2813FAB4-E18A-4CFA-B75B-9209003775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412C0C28-5850-4F97-8E19-24B1DD749F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482600" y="321734"/>
            <a:ext cx="8178799" cy="1135737"/>
          </a:xfrm>
        </p:spPr>
        <p:txBody>
          <a:bodyPr vert="horz" lIns="91440" tIns="45720" rIns="91440" bIns="45720" rtlCol="0" anchor="ctr">
            <a:normAutofit/>
          </a:bodyPr>
          <a:lstStyle/>
          <a:p>
            <a:pPr algn="l" defTabSz="914400"/>
            <a:r>
              <a:rPr lang="en-US" sz="3100" b="1" kern="1200" dirty="0" err="1">
                <a:solidFill>
                  <a:schemeClr val="tx1"/>
                </a:solidFill>
                <a:latin typeface="+mj-lt"/>
                <a:ea typeface="+mj-ea"/>
                <a:cs typeface="+mj-cs"/>
              </a:rPr>
              <a:t>Entegrasyon</a:t>
            </a:r>
            <a:r>
              <a:rPr lang="en-US" sz="3100" b="1" kern="1200" dirty="0">
                <a:solidFill>
                  <a:schemeClr val="tx1"/>
                </a:solidFill>
                <a:latin typeface="+mj-lt"/>
                <a:ea typeface="+mj-ea"/>
                <a:cs typeface="+mj-cs"/>
              </a:rPr>
              <a:t> (Atlas </a:t>
            </a:r>
            <a:r>
              <a:rPr lang="en-US" sz="3100" b="1" kern="1200" dirty="0">
                <a:solidFill>
                  <a:schemeClr val="tx1"/>
                </a:solidFill>
                <a:latin typeface="+mj-lt"/>
                <a:ea typeface="+mj-ea"/>
                <a:cs typeface="+mj-cs"/>
                <a:sym typeface="Wingdings" panose="05000000000000000000" pitchFamily="2" charset="2"/>
              </a:rPr>
              <a:t> Ana </a:t>
            </a:r>
            <a:r>
              <a:rPr lang="en-US" sz="3100" b="1" kern="1200" dirty="0" err="1">
                <a:solidFill>
                  <a:schemeClr val="tx1"/>
                </a:solidFill>
                <a:latin typeface="+mj-lt"/>
                <a:ea typeface="+mj-ea"/>
                <a:cs typeface="+mj-cs"/>
                <a:sym typeface="Wingdings" panose="05000000000000000000" pitchFamily="2" charset="2"/>
              </a:rPr>
              <a:t>Bankacılık</a:t>
            </a:r>
            <a:r>
              <a:rPr lang="en-US" sz="3100" b="1" kern="1200" dirty="0">
                <a:solidFill>
                  <a:schemeClr val="tx1"/>
                </a:solidFill>
                <a:latin typeface="+mj-lt"/>
                <a:ea typeface="+mj-ea"/>
                <a:cs typeface="+mj-cs"/>
                <a:sym typeface="Wingdings" panose="05000000000000000000" pitchFamily="2" charset="2"/>
              </a:rPr>
              <a:t>)</a:t>
            </a:r>
            <a:endParaRPr lang="en-US" sz="3100" b="1" kern="1200" dirty="0">
              <a:solidFill>
                <a:schemeClr val="tx1"/>
              </a:solidFill>
              <a:latin typeface="+mj-lt"/>
              <a:ea typeface="+mj-ea"/>
              <a:cs typeface="+mj-cs"/>
            </a:endParaRPr>
          </a:p>
        </p:txBody>
      </p:sp>
      <p:pic>
        <p:nvPicPr>
          <p:cNvPr id="60" name="Picture 4">
            <a:extLst>
              <a:ext uri="{FF2B5EF4-FFF2-40B4-BE49-F238E27FC236}">
                <a16:creationId xmlns:a16="http://schemas.microsoft.com/office/drawing/2014/main" id="{328A3016-DF84-B247-950B-145359EC8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50" y="4757697"/>
            <a:ext cx="2087999" cy="1173190"/>
          </a:xfrm>
          <a:prstGeom prst="rect">
            <a:avLst/>
          </a:prstGeom>
        </p:spPr>
      </p:pic>
      <p:sp>
        <p:nvSpPr>
          <p:cNvPr id="4" name="Metin kutusu 3">
            <a:extLst>
              <a:ext uri="{FF2B5EF4-FFF2-40B4-BE49-F238E27FC236}">
                <a16:creationId xmlns:a16="http://schemas.microsoft.com/office/drawing/2014/main" id="{F45A85D6-ECA9-1F4C-90FE-B030EC214F0D}"/>
              </a:ext>
            </a:extLst>
          </p:cNvPr>
          <p:cNvSpPr txBox="1"/>
          <p:nvPr/>
        </p:nvSpPr>
        <p:spPr>
          <a:xfrm>
            <a:off x="2699792" y="1782981"/>
            <a:ext cx="5961607" cy="4393982"/>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000" dirty="0" err="1"/>
              <a:t>Müşteri</a:t>
            </a:r>
            <a:r>
              <a:rPr lang="en-US" sz="2000" dirty="0"/>
              <a:t> </a:t>
            </a:r>
            <a:r>
              <a:rPr lang="en-US" sz="2000" dirty="0" err="1"/>
              <a:t>güncel</a:t>
            </a:r>
            <a:r>
              <a:rPr lang="en-US" sz="2000" dirty="0"/>
              <a:t> </a:t>
            </a:r>
            <a:r>
              <a:rPr lang="en-US" sz="2000" dirty="0" err="1"/>
              <a:t>bilgileri</a:t>
            </a:r>
            <a:r>
              <a:rPr lang="en-US" sz="2000" dirty="0"/>
              <a:t> alma </a:t>
            </a:r>
            <a:r>
              <a:rPr lang="en-US" sz="2000" dirty="0" err="1"/>
              <a:t>servisi</a:t>
            </a:r>
            <a:endParaRPr lang="en-US" sz="2000" dirty="0"/>
          </a:p>
          <a:p>
            <a:pPr marL="457200" indent="-228600">
              <a:lnSpc>
                <a:spcPct val="90000"/>
              </a:lnSpc>
              <a:spcAft>
                <a:spcPts val="600"/>
              </a:spcAft>
              <a:buFont typeface="Arial" panose="020B0604020202020204" pitchFamily="34" charset="0"/>
              <a:buChar char="•"/>
            </a:pPr>
            <a:r>
              <a:rPr lang="en-US" sz="2000" dirty="0"/>
              <a:t>SMS </a:t>
            </a:r>
            <a:r>
              <a:rPr lang="en-US" sz="2000" dirty="0" err="1"/>
              <a:t>ve</a:t>
            </a:r>
            <a:r>
              <a:rPr lang="en-US" sz="2000" dirty="0"/>
              <a:t> Mail </a:t>
            </a:r>
            <a:r>
              <a:rPr lang="en-US" sz="2000" dirty="0" err="1"/>
              <a:t>Gönderme</a:t>
            </a:r>
            <a:r>
              <a:rPr lang="en-US" sz="2000" dirty="0"/>
              <a:t> </a:t>
            </a:r>
            <a:r>
              <a:rPr lang="en-US" sz="2000" dirty="0" err="1"/>
              <a:t>Servisleri</a:t>
            </a:r>
            <a:endParaRPr lang="en-US" sz="2000" dirty="0"/>
          </a:p>
          <a:p>
            <a:pPr marL="457200" indent="-228600">
              <a:lnSpc>
                <a:spcPct val="90000"/>
              </a:lnSpc>
              <a:spcAft>
                <a:spcPts val="600"/>
              </a:spcAft>
              <a:buFont typeface="Arial" panose="020B0604020202020204" pitchFamily="34" charset="0"/>
              <a:buChar char="•"/>
            </a:pPr>
            <a:r>
              <a:rPr lang="en-US" sz="2000" dirty="0"/>
              <a:t>Debit Kart </a:t>
            </a:r>
            <a:r>
              <a:rPr lang="en-US" sz="2000" dirty="0" err="1"/>
              <a:t>Otorizasyon</a:t>
            </a:r>
            <a:r>
              <a:rPr lang="en-US" sz="2000" dirty="0"/>
              <a:t> </a:t>
            </a:r>
            <a:r>
              <a:rPr lang="en-US" sz="2000" dirty="0" err="1"/>
              <a:t>ve</a:t>
            </a:r>
            <a:r>
              <a:rPr lang="en-US" sz="2000" dirty="0"/>
              <a:t> </a:t>
            </a:r>
            <a:r>
              <a:rPr lang="en-US" sz="2000" dirty="0" err="1"/>
              <a:t>İşlem</a:t>
            </a:r>
            <a:r>
              <a:rPr lang="en-US" sz="2000" dirty="0"/>
              <a:t> </a:t>
            </a:r>
            <a:r>
              <a:rPr lang="en-US" sz="2000" dirty="0" err="1"/>
              <a:t>Servisleri</a:t>
            </a:r>
            <a:endParaRPr lang="en-US" sz="2000" dirty="0"/>
          </a:p>
          <a:p>
            <a:pPr marL="457200" indent="-228600">
              <a:lnSpc>
                <a:spcPct val="90000"/>
              </a:lnSpc>
              <a:spcAft>
                <a:spcPts val="600"/>
              </a:spcAft>
              <a:buFont typeface="Arial" panose="020B0604020202020204" pitchFamily="34" charset="0"/>
              <a:buChar char="•"/>
            </a:pPr>
            <a:r>
              <a:rPr lang="en-US" sz="2000" dirty="0" err="1"/>
              <a:t>Üye</a:t>
            </a:r>
            <a:r>
              <a:rPr lang="en-US" sz="2000" dirty="0"/>
              <a:t> </a:t>
            </a:r>
            <a:r>
              <a:rPr lang="en-US" sz="2000" dirty="0" err="1"/>
              <a:t>İşyeri</a:t>
            </a:r>
            <a:r>
              <a:rPr lang="en-US" sz="2000" dirty="0"/>
              <a:t> </a:t>
            </a:r>
            <a:r>
              <a:rPr lang="en-US" sz="2000" dirty="0" err="1"/>
              <a:t>Hesap</a:t>
            </a:r>
            <a:r>
              <a:rPr lang="en-US" sz="2000" dirty="0"/>
              <a:t> </a:t>
            </a:r>
            <a:r>
              <a:rPr lang="en-US" sz="2000" dirty="0" err="1"/>
              <a:t>Bilgileri</a:t>
            </a:r>
            <a:r>
              <a:rPr lang="en-US" sz="2000" dirty="0"/>
              <a:t> </a:t>
            </a:r>
            <a:r>
              <a:rPr lang="en-US" sz="2000" dirty="0" err="1"/>
              <a:t>Servisi</a:t>
            </a:r>
            <a:endParaRPr lang="en-US" sz="2000" dirty="0"/>
          </a:p>
          <a:p>
            <a:pPr marL="457200" indent="-228600">
              <a:lnSpc>
                <a:spcPct val="90000"/>
              </a:lnSpc>
              <a:spcAft>
                <a:spcPts val="600"/>
              </a:spcAft>
              <a:buFont typeface="Arial" panose="020B0604020202020204" pitchFamily="34" charset="0"/>
              <a:buChar char="•"/>
            </a:pPr>
            <a:r>
              <a:rPr lang="en-US" sz="2000" dirty="0" err="1"/>
              <a:t>Döviz</a:t>
            </a:r>
            <a:r>
              <a:rPr lang="en-US" sz="2000" dirty="0"/>
              <a:t> Kur </a:t>
            </a:r>
            <a:r>
              <a:rPr lang="en-US" sz="2000" dirty="0" err="1"/>
              <a:t>Bilgileri</a:t>
            </a:r>
            <a:r>
              <a:rPr lang="en-US" sz="2000" dirty="0"/>
              <a:t> Alma </a:t>
            </a:r>
            <a:r>
              <a:rPr lang="en-US" sz="2000" dirty="0" err="1"/>
              <a:t>Servisi</a:t>
            </a:r>
            <a:endParaRPr lang="en-US" sz="2000" dirty="0"/>
          </a:p>
          <a:p>
            <a:pPr marL="457200" indent="-228600">
              <a:lnSpc>
                <a:spcPct val="90000"/>
              </a:lnSpc>
              <a:spcAft>
                <a:spcPts val="600"/>
              </a:spcAft>
              <a:buFont typeface="Arial" panose="020B0604020202020204" pitchFamily="34" charset="0"/>
              <a:buChar char="•"/>
            </a:pPr>
            <a:r>
              <a:rPr lang="en-US" sz="2000" dirty="0" err="1"/>
              <a:t>Bazı</a:t>
            </a:r>
            <a:r>
              <a:rPr lang="en-US" sz="2000" dirty="0"/>
              <a:t> </a:t>
            </a:r>
            <a:r>
              <a:rPr lang="en-US" sz="2000" dirty="0" err="1"/>
              <a:t>bilgi</a:t>
            </a:r>
            <a:r>
              <a:rPr lang="en-US" sz="2000" dirty="0"/>
              <a:t> </a:t>
            </a:r>
            <a:r>
              <a:rPr lang="en-US" sz="2000" dirty="0" err="1"/>
              <a:t>servisleri</a:t>
            </a:r>
            <a:r>
              <a:rPr lang="en-US" sz="2000" dirty="0"/>
              <a:t> (DYS, LKS ilk </a:t>
            </a:r>
            <a:r>
              <a:rPr lang="en-US" sz="2000" dirty="0" err="1"/>
              <a:t>kullanım</a:t>
            </a:r>
            <a:r>
              <a:rPr lang="en-US" sz="2000" dirty="0"/>
              <a:t>, BHS vs.)</a:t>
            </a:r>
          </a:p>
        </p:txBody>
      </p:sp>
      <p:grpSp>
        <p:nvGrpSpPr>
          <p:cNvPr id="71" name="Group 70">
            <a:extLst>
              <a:ext uri="{FF2B5EF4-FFF2-40B4-BE49-F238E27FC236}">
                <a16:creationId xmlns:a16="http://schemas.microsoft.com/office/drawing/2014/main" id="{3EA7D759-6BEF-4CBD-A325-BCFA77832B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83455" y="4601497"/>
            <a:ext cx="760545" cy="2017580"/>
            <a:chOff x="11177940" y="4601497"/>
            <a:chExt cx="1014060" cy="2017580"/>
          </a:xfrm>
        </p:grpSpPr>
        <p:sp>
          <p:nvSpPr>
            <p:cNvPr id="72" name="Isosceles Triangle 71">
              <a:extLst>
                <a:ext uri="{FF2B5EF4-FFF2-40B4-BE49-F238E27FC236}">
                  <a16:creationId xmlns:a16="http://schemas.microsoft.com/office/drawing/2014/main" id="{317405EC-53E3-473A-8B42-B9475D057B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03F2370-11B5-4E16-8AE5-B4854408B4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0420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316481C-0A49-4796-812B-0D64F063B7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şlık 1">
            <a:extLst>
              <a:ext uri="{FF2B5EF4-FFF2-40B4-BE49-F238E27FC236}">
                <a16:creationId xmlns:a16="http://schemas.microsoft.com/office/drawing/2014/main" id="{0BD32DBD-CEAD-5143-AD9C-3B4996310A1E}"/>
              </a:ext>
            </a:extLst>
          </p:cNvPr>
          <p:cNvSpPr txBox="1">
            <a:spLocks/>
          </p:cNvSpPr>
          <p:nvPr/>
        </p:nvSpPr>
        <p:spPr>
          <a:xfrm>
            <a:off x="777513" y="1152144"/>
            <a:ext cx="2916749" cy="3072393"/>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defTabSz="914400">
              <a:spcAft>
                <a:spcPts val="600"/>
              </a:spcAft>
            </a:pPr>
            <a:r>
              <a:rPr lang="en-US" sz="4900" b="1" dirty="0" err="1"/>
              <a:t>Bilet</a:t>
            </a:r>
            <a:r>
              <a:rPr lang="en-US" sz="4900" b="1" dirty="0"/>
              <a:t> Alma</a:t>
            </a:r>
          </a:p>
        </p:txBody>
      </p:sp>
      <p:sp>
        <p:nvSpPr>
          <p:cNvPr id="75" name="Rectangle 74">
            <a:extLst>
              <a:ext uri="{FF2B5EF4-FFF2-40B4-BE49-F238E27FC236}">
                <a16:creationId xmlns:a16="http://schemas.microsoft.com/office/drawing/2014/main"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0924561D-756D-410B-973A-E68C2552C2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73152"/>
            <a:ext cx="884223" cy="232963"/>
            <a:chOff x="7763256" y="73152"/>
            <a:chExt cx="1178966" cy="232963"/>
          </a:xfrm>
        </p:grpSpPr>
        <p:sp>
          <p:nvSpPr>
            <p:cNvPr id="78"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9" name="Picture 4">
            <a:extLst>
              <a:ext uri="{FF2B5EF4-FFF2-40B4-BE49-F238E27FC236}">
                <a16:creationId xmlns:a16="http://schemas.microsoft.com/office/drawing/2014/main" id="{3DD0EA7F-EB1A-974C-AE3C-2D0278D5D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25" y="350251"/>
            <a:ext cx="1736388" cy="975629"/>
          </a:xfrm>
          <a:prstGeom prst="rect">
            <a:avLst/>
          </a:prstGeom>
        </p:spPr>
      </p:pic>
      <p:sp>
        <p:nvSpPr>
          <p:cNvPr id="99" name="Rectangle 98">
            <a:extLst>
              <a:ext uri="{FF2B5EF4-FFF2-40B4-BE49-F238E27FC236}">
                <a16:creationId xmlns:a16="http://schemas.microsoft.com/office/drawing/2014/main"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650"/>
            <a:ext cx="455228"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8A16A944-F426-AB4C-A81B-BA2910015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169" y="102765"/>
            <a:ext cx="4413922" cy="6637477"/>
          </a:xfrm>
          <a:prstGeom prst="rect">
            <a:avLst/>
          </a:prstGeom>
        </p:spPr>
      </p:pic>
    </p:spTree>
    <p:extLst>
      <p:ext uri="{BB962C8B-B14F-4D97-AF65-F5344CB8AC3E}">
        <p14:creationId xmlns:p14="http://schemas.microsoft.com/office/powerpoint/2010/main" val="267096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FB60E8C-7224-44A4-87A0-46A1711DD2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6646" y="386930"/>
            <a:ext cx="7606349" cy="1300554"/>
          </a:xfrm>
        </p:spPr>
        <p:txBody>
          <a:bodyPr vert="horz" lIns="91440" tIns="45720" rIns="91440" bIns="45720" rtlCol="0" anchor="b">
            <a:normAutofit/>
          </a:bodyPr>
          <a:lstStyle/>
          <a:p>
            <a:pPr algn="l" defTabSz="914400"/>
            <a:r>
              <a:rPr lang="en-US" sz="4200" b="1" kern="1200">
                <a:solidFill>
                  <a:schemeClr val="tx1"/>
                </a:solidFill>
                <a:latin typeface="+mj-lt"/>
                <a:ea typeface="+mj-ea"/>
                <a:cs typeface="+mj-cs"/>
              </a:rPr>
              <a:t>Gün Sonu Dosya İşlemleri</a:t>
            </a:r>
          </a:p>
        </p:txBody>
      </p:sp>
      <p:sp>
        <p:nvSpPr>
          <p:cNvPr id="29" name="Rectangle 28">
            <a:extLst>
              <a:ext uri="{FF2B5EF4-FFF2-40B4-BE49-F238E27FC236}">
                <a16:creationId xmlns:a16="http://schemas.microsoft.com/office/drawing/2014/main" id="{5DA32751-37A2-45C0-BE94-63D375E270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a:extLst>
              <a:ext uri="{FF2B5EF4-FFF2-40B4-BE49-F238E27FC236}">
                <a16:creationId xmlns:a16="http://schemas.microsoft.com/office/drawing/2014/main" id="{1DF5D644-F983-B047-8005-78C0DE366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193" y="5097472"/>
            <a:ext cx="2263607" cy="1271859"/>
          </a:xfrm>
          <a:prstGeom prst="rect">
            <a:avLst/>
          </a:prstGeom>
        </p:spPr>
      </p:pic>
      <p:sp>
        <p:nvSpPr>
          <p:cNvPr id="6" name="Metin kutusu 5">
            <a:extLst>
              <a:ext uri="{FF2B5EF4-FFF2-40B4-BE49-F238E27FC236}">
                <a16:creationId xmlns:a16="http://schemas.microsoft.com/office/drawing/2014/main" id="{7EE1CA2B-4238-DB48-B9CF-25273CEA679D}"/>
              </a:ext>
            </a:extLst>
          </p:cNvPr>
          <p:cNvSpPr txBox="1"/>
          <p:nvPr/>
        </p:nvSpPr>
        <p:spPr>
          <a:xfrm>
            <a:off x="3563888" y="2564904"/>
            <a:ext cx="4536504" cy="3639450"/>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sz="2000" dirty="0"/>
              <a:t>Kart </a:t>
            </a:r>
            <a:r>
              <a:rPr lang="en-US" sz="2000" dirty="0" err="1"/>
              <a:t>Gün</a:t>
            </a:r>
            <a:r>
              <a:rPr lang="en-US" sz="2000" dirty="0"/>
              <a:t> </a:t>
            </a:r>
            <a:r>
              <a:rPr lang="en-US" sz="2000" dirty="0" err="1"/>
              <a:t>Sonu</a:t>
            </a:r>
            <a:r>
              <a:rPr lang="en-US" sz="2000" dirty="0"/>
              <a:t> </a:t>
            </a:r>
            <a:r>
              <a:rPr lang="en-US" sz="2000" dirty="0" err="1"/>
              <a:t>Muhasebesi</a:t>
            </a:r>
            <a:endParaRPr lang="en-US" sz="2000" dirty="0"/>
          </a:p>
          <a:p>
            <a:pPr marL="457200" indent="-228600">
              <a:lnSpc>
                <a:spcPct val="90000"/>
              </a:lnSpc>
              <a:spcAft>
                <a:spcPts val="600"/>
              </a:spcAft>
              <a:buFont typeface="Arial" panose="020B0604020202020204" pitchFamily="34" charset="0"/>
              <a:buChar char="•"/>
            </a:pPr>
            <a:r>
              <a:rPr lang="en-US" sz="2000" dirty="0" err="1"/>
              <a:t>Üye</a:t>
            </a:r>
            <a:r>
              <a:rPr lang="en-US" sz="2000" dirty="0"/>
              <a:t> </a:t>
            </a:r>
            <a:r>
              <a:rPr lang="en-US" sz="2000" dirty="0" err="1"/>
              <a:t>İşyeri</a:t>
            </a:r>
            <a:r>
              <a:rPr lang="en-US" sz="2000" dirty="0"/>
              <a:t> </a:t>
            </a:r>
            <a:r>
              <a:rPr lang="en-US" sz="2000" dirty="0" err="1"/>
              <a:t>Gün</a:t>
            </a:r>
            <a:r>
              <a:rPr lang="en-US" sz="2000" dirty="0"/>
              <a:t> </a:t>
            </a:r>
            <a:r>
              <a:rPr lang="en-US" sz="2000" dirty="0" err="1"/>
              <a:t>Sonu</a:t>
            </a:r>
            <a:r>
              <a:rPr lang="en-US" sz="2000" dirty="0"/>
              <a:t> </a:t>
            </a:r>
            <a:r>
              <a:rPr lang="en-US" sz="2000" dirty="0" err="1"/>
              <a:t>İşlemleri</a:t>
            </a:r>
            <a:endParaRPr lang="en-US" sz="2000" dirty="0"/>
          </a:p>
          <a:p>
            <a:pPr marL="457200" indent="-228600">
              <a:lnSpc>
                <a:spcPct val="90000"/>
              </a:lnSpc>
              <a:spcAft>
                <a:spcPts val="600"/>
              </a:spcAft>
              <a:buFont typeface="Arial" panose="020B0604020202020204" pitchFamily="34" charset="0"/>
              <a:buChar char="•"/>
            </a:pPr>
            <a:r>
              <a:rPr lang="en-US" sz="2000" dirty="0"/>
              <a:t>KKFON </a:t>
            </a:r>
            <a:r>
              <a:rPr lang="en-US" sz="2000" dirty="0" err="1"/>
              <a:t>Alım</a:t>
            </a:r>
            <a:r>
              <a:rPr lang="en-US" sz="2000" dirty="0"/>
              <a:t>/</a:t>
            </a:r>
            <a:r>
              <a:rPr lang="en-US" sz="2000" dirty="0" err="1"/>
              <a:t>Satım</a:t>
            </a:r>
            <a:r>
              <a:rPr lang="en-US" sz="2000" dirty="0"/>
              <a:t> </a:t>
            </a:r>
            <a:r>
              <a:rPr lang="en-US" sz="2000" dirty="0" err="1"/>
              <a:t>İşlemleri</a:t>
            </a:r>
            <a:endParaRPr lang="en-US" sz="2000" dirty="0"/>
          </a:p>
          <a:p>
            <a:pPr marL="457200" indent="-228600">
              <a:lnSpc>
                <a:spcPct val="90000"/>
              </a:lnSpc>
              <a:spcAft>
                <a:spcPts val="600"/>
              </a:spcAft>
              <a:buFont typeface="Arial" panose="020B0604020202020204" pitchFamily="34" charset="0"/>
              <a:buChar char="•"/>
            </a:pPr>
            <a:r>
              <a:rPr lang="en-US" sz="2000" dirty="0" err="1"/>
              <a:t>Ekstre</a:t>
            </a:r>
            <a:r>
              <a:rPr lang="en-US" sz="2000" dirty="0"/>
              <a:t> </a:t>
            </a:r>
            <a:r>
              <a:rPr lang="en-US" sz="2000" dirty="0" err="1"/>
              <a:t>dosyası</a:t>
            </a:r>
            <a:r>
              <a:rPr lang="en-US" sz="2000" dirty="0"/>
              <a:t> </a:t>
            </a:r>
            <a:r>
              <a:rPr lang="en-US" sz="2000" dirty="0" err="1"/>
              <a:t>Basım</a:t>
            </a:r>
            <a:r>
              <a:rPr lang="en-US" sz="2000" dirty="0"/>
              <a:t> </a:t>
            </a:r>
            <a:r>
              <a:rPr lang="en-US" sz="2000" dirty="0" err="1"/>
              <a:t>ve</a:t>
            </a:r>
            <a:r>
              <a:rPr lang="en-US" sz="2000" dirty="0"/>
              <a:t> </a:t>
            </a:r>
            <a:r>
              <a:rPr lang="en-US" sz="2000" dirty="0" err="1"/>
              <a:t>Gönderim</a:t>
            </a:r>
            <a:r>
              <a:rPr lang="en-US" sz="2000" dirty="0"/>
              <a:t> </a:t>
            </a:r>
            <a:r>
              <a:rPr lang="en-US" sz="2000" dirty="0" err="1"/>
              <a:t>İşlemleri</a:t>
            </a:r>
            <a:endParaRPr lang="en-US" sz="2000" dirty="0"/>
          </a:p>
          <a:p>
            <a:pPr marL="457200" indent="-228600">
              <a:lnSpc>
                <a:spcPct val="90000"/>
              </a:lnSpc>
              <a:spcAft>
                <a:spcPts val="600"/>
              </a:spcAft>
              <a:buFont typeface="Arial" panose="020B0604020202020204" pitchFamily="34" charset="0"/>
              <a:buChar char="•"/>
            </a:pPr>
            <a:r>
              <a:rPr lang="en-US" sz="2000" dirty="0"/>
              <a:t>LKS </a:t>
            </a:r>
            <a:r>
              <a:rPr lang="en-US" sz="2000" dirty="0" err="1"/>
              <a:t>işlemleri</a:t>
            </a:r>
            <a:endParaRPr lang="tr-TR" sz="2000" dirty="0"/>
          </a:p>
          <a:p>
            <a:pPr marL="457200" indent="-228600">
              <a:lnSpc>
                <a:spcPct val="90000"/>
              </a:lnSpc>
              <a:spcAft>
                <a:spcPts val="600"/>
              </a:spcAft>
              <a:buFont typeface="Arial" panose="020B0604020202020204" pitchFamily="34" charset="0"/>
              <a:buChar char="•"/>
            </a:pPr>
            <a:r>
              <a:rPr lang="tr-TR" sz="2000" dirty="0"/>
              <a:t>Kredi kartı otomatik ödeme</a:t>
            </a:r>
          </a:p>
          <a:p>
            <a:pPr marL="457200" indent="-228600">
              <a:lnSpc>
                <a:spcPct val="90000"/>
              </a:lnSpc>
              <a:spcAft>
                <a:spcPts val="600"/>
              </a:spcAft>
              <a:buFont typeface="Arial" panose="020B0604020202020204" pitchFamily="34" charset="0"/>
              <a:buChar char="•"/>
            </a:pPr>
            <a:r>
              <a:rPr lang="tr-TR" sz="2000" dirty="0"/>
              <a:t>Gecikmeli kredi kartı otomatik borç tahsilatı</a:t>
            </a:r>
            <a:endParaRPr lang="en-US" sz="2000" dirty="0"/>
          </a:p>
        </p:txBody>
      </p:sp>
      <p:sp>
        <p:nvSpPr>
          <p:cNvPr id="33" name="Rectangle 32">
            <a:extLst>
              <a:ext uri="{FF2B5EF4-FFF2-40B4-BE49-F238E27FC236}">
                <a16:creationId xmlns:a16="http://schemas.microsoft.com/office/drawing/2014/main" id="{5A55FBCD-CD42-40F5-8A1B-3203F9CAEE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84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2321" y="627564"/>
            <a:ext cx="5605629" cy="1325563"/>
          </a:xfrm>
        </p:spPr>
        <p:txBody>
          <a:bodyPr vert="horz" lIns="91440" tIns="45720" rIns="91440" bIns="45720" rtlCol="0" anchor="ctr">
            <a:normAutofit/>
          </a:bodyPr>
          <a:lstStyle/>
          <a:p>
            <a:pPr algn="l" defTabSz="914400"/>
            <a:r>
              <a:rPr lang="en-US" sz="4400" b="1" dirty="0" err="1"/>
              <a:t>Sorumlu</a:t>
            </a:r>
            <a:r>
              <a:rPr lang="en-US" sz="4400" b="1" dirty="0"/>
              <a:t> </a:t>
            </a:r>
            <a:r>
              <a:rPr lang="en-US" sz="4400" b="1" dirty="0" err="1"/>
              <a:t>Olduğumuz</a:t>
            </a:r>
            <a:r>
              <a:rPr lang="en-US" sz="4400" b="1" dirty="0"/>
              <a:t> </a:t>
            </a:r>
            <a:r>
              <a:rPr lang="en-US" sz="4400" b="1" dirty="0" err="1"/>
              <a:t>Ekranlar</a:t>
            </a:r>
            <a:endParaRPr lang="en-US" sz="4400" b="1" dirty="0"/>
          </a:p>
        </p:txBody>
      </p:sp>
      <p:sp>
        <p:nvSpPr>
          <p:cNvPr id="3" name="Subtitle 2"/>
          <p:cNvSpPr>
            <a:spLocks noGrp="1"/>
          </p:cNvSpPr>
          <p:nvPr>
            <p:ph type="subTitle" idx="1"/>
          </p:nvPr>
        </p:nvSpPr>
        <p:spPr>
          <a:xfrm>
            <a:off x="852321" y="2278173"/>
            <a:ext cx="4850901" cy="3450613"/>
          </a:xfrm>
        </p:spPr>
        <p:txBody>
          <a:bodyPr vert="horz" lIns="91440" tIns="45720" rIns="91440" bIns="45720" rtlCol="0" anchor="ctr">
            <a:normAutofit lnSpcReduction="10000"/>
          </a:bodyPr>
          <a:lstStyle/>
          <a:p>
            <a:pPr marL="457200" indent="-228600" algn="l" defTabSz="914400">
              <a:buFont typeface="Arial" panose="020B0604020202020204" pitchFamily="34" charset="0"/>
              <a:buChar char="•"/>
            </a:pPr>
            <a:r>
              <a:rPr lang="en-US" sz="1900" dirty="0"/>
              <a:t>SBA(</a:t>
            </a:r>
            <a:r>
              <a:rPr lang="en-US" sz="1900" dirty="0" err="1"/>
              <a:t>Serbest</a:t>
            </a:r>
            <a:r>
              <a:rPr lang="en-US" sz="1900" dirty="0"/>
              <a:t> </a:t>
            </a:r>
            <a:r>
              <a:rPr lang="en-US" sz="1900" dirty="0" err="1"/>
              <a:t>Borç</a:t>
            </a:r>
            <a:r>
              <a:rPr lang="en-US" sz="1900" dirty="0"/>
              <a:t> </a:t>
            </a:r>
            <a:r>
              <a:rPr lang="en-US" sz="1900" dirty="0" err="1"/>
              <a:t>Alacak</a:t>
            </a:r>
            <a:r>
              <a:rPr lang="en-US" sz="1900" dirty="0"/>
              <a:t>) </a:t>
            </a:r>
            <a:r>
              <a:rPr lang="en-US" sz="1900" dirty="0" err="1"/>
              <a:t>Ekranları</a:t>
            </a:r>
            <a:endParaRPr lang="en-US" sz="1900" dirty="0"/>
          </a:p>
          <a:p>
            <a:pPr marL="457200" indent="-228600" algn="l" defTabSz="914400">
              <a:buFont typeface="Arial" panose="020B0604020202020204" pitchFamily="34" charset="0"/>
              <a:buChar char="•"/>
            </a:pPr>
            <a:r>
              <a:rPr lang="en-US" sz="1900" dirty="0"/>
              <a:t>NA </a:t>
            </a:r>
            <a:r>
              <a:rPr lang="en-US" sz="1900" dirty="0" err="1"/>
              <a:t>ve</a:t>
            </a:r>
            <a:r>
              <a:rPr lang="en-US" sz="1900" dirty="0"/>
              <a:t> TNA </a:t>
            </a:r>
            <a:r>
              <a:rPr lang="en-US" sz="1900" dirty="0" err="1"/>
              <a:t>Ekranları</a:t>
            </a:r>
            <a:endParaRPr lang="en-US" sz="1900" dirty="0"/>
          </a:p>
          <a:p>
            <a:pPr marL="457200" indent="-228600" algn="l" defTabSz="914400">
              <a:buFont typeface="Arial" panose="020B0604020202020204" pitchFamily="34" charset="0"/>
              <a:buChar char="•"/>
            </a:pPr>
            <a:r>
              <a:rPr lang="en-US" sz="1900" dirty="0"/>
              <a:t>Kart </a:t>
            </a:r>
            <a:r>
              <a:rPr lang="en-US" sz="1900" dirty="0" err="1"/>
              <a:t>İşlem</a:t>
            </a:r>
            <a:r>
              <a:rPr lang="en-US" sz="1900" dirty="0"/>
              <a:t> </a:t>
            </a:r>
            <a:r>
              <a:rPr lang="en-US" sz="1900" dirty="0" err="1"/>
              <a:t>ve</a:t>
            </a:r>
            <a:r>
              <a:rPr lang="en-US" sz="1900" dirty="0"/>
              <a:t> </a:t>
            </a:r>
            <a:r>
              <a:rPr lang="en-US" sz="1900" dirty="0" err="1"/>
              <a:t>Detay</a:t>
            </a:r>
            <a:r>
              <a:rPr lang="en-US" sz="1900" dirty="0"/>
              <a:t> </a:t>
            </a:r>
            <a:r>
              <a:rPr lang="en-US" sz="1900" dirty="0" err="1"/>
              <a:t>Ekranları</a:t>
            </a:r>
            <a:endParaRPr lang="en-US" sz="1900" dirty="0"/>
          </a:p>
          <a:p>
            <a:pPr marL="457200" indent="-228600" algn="l" defTabSz="914400">
              <a:buFont typeface="Arial" panose="020B0604020202020204" pitchFamily="34" charset="0"/>
              <a:buChar char="•"/>
            </a:pPr>
            <a:r>
              <a:rPr lang="en-US" sz="1900" dirty="0" err="1"/>
              <a:t>Kredi</a:t>
            </a:r>
            <a:r>
              <a:rPr lang="en-US" sz="1900" dirty="0"/>
              <a:t> </a:t>
            </a:r>
            <a:r>
              <a:rPr lang="en-US" sz="1900" dirty="0" err="1"/>
              <a:t>Kartı</a:t>
            </a:r>
            <a:r>
              <a:rPr lang="en-US" sz="1900" dirty="0"/>
              <a:t> </a:t>
            </a:r>
            <a:r>
              <a:rPr lang="en-US" sz="1900" dirty="0" err="1"/>
              <a:t>Borç</a:t>
            </a:r>
            <a:r>
              <a:rPr lang="en-US" sz="1900" dirty="0"/>
              <a:t> </a:t>
            </a:r>
            <a:r>
              <a:rPr lang="en-US" sz="1900" dirty="0" err="1"/>
              <a:t>Ödeme</a:t>
            </a:r>
            <a:r>
              <a:rPr lang="en-US" sz="1900" dirty="0"/>
              <a:t> </a:t>
            </a:r>
            <a:r>
              <a:rPr lang="en-US" sz="1900" dirty="0" err="1"/>
              <a:t>Ekranı</a:t>
            </a:r>
            <a:endParaRPr lang="en-US" sz="1900" dirty="0"/>
          </a:p>
          <a:p>
            <a:pPr marL="457200" indent="-228600" algn="l" defTabSz="914400">
              <a:buFont typeface="Arial" panose="020B0604020202020204" pitchFamily="34" charset="0"/>
              <a:buChar char="•"/>
            </a:pPr>
            <a:r>
              <a:rPr lang="en-US" sz="1900" dirty="0" err="1"/>
              <a:t>Başvuru</a:t>
            </a:r>
            <a:r>
              <a:rPr lang="en-US" sz="1900" dirty="0"/>
              <a:t> </a:t>
            </a:r>
            <a:r>
              <a:rPr lang="en-US" sz="1900" dirty="0" err="1"/>
              <a:t>Ekranları</a:t>
            </a:r>
            <a:endParaRPr lang="tr-TR" sz="1900" dirty="0"/>
          </a:p>
          <a:p>
            <a:pPr marL="457200" indent="-228600" algn="l" defTabSz="914400">
              <a:buFont typeface="Arial" panose="020B0604020202020204" pitchFamily="34" charset="0"/>
              <a:buChar char="•"/>
            </a:pPr>
            <a:r>
              <a:rPr lang="tr-TR" sz="1900" dirty="0"/>
              <a:t>Debit Karta Hesap Bağlama Ekranı</a:t>
            </a:r>
          </a:p>
          <a:p>
            <a:pPr marL="457200" indent="-228600" algn="l" defTabSz="914400">
              <a:buFont typeface="Arial" panose="020B0604020202020204" pitchFamily="34" charset="0"/>
              <a:buChar char="•"/>
            </a:pPr>
            <a:r>
              <a:rPr lang="tr-TR" sz="1900" dirty="0"/>
              <a:t>Prepaik karta bloke koyma ve izleme ekranı</a:t>
            </a:r>
          </a:p>
          <a:p>
            <a:pPr marL="457200" indent="-228600" algn="l" defTabSz="914400">
              <a:buFont typeface="Arial" panose="020B0604020202020204" pitchFamily="34" charset="0"/>
              <a:buChar char="•"/>
            </a:pPr>
            <a:r>
              <a:rPr lang="tr-TR" sz="1900" dirty="0"/>
              <a:t>Toplu başvuru ekranı</a:t>
            </a:r>
          </a:p>
          <a:p>
            <a:pPr marL="457200" indent="-228600" algn="l" defTabSz="914400">
              <a:buFont typeface="Arial" panose="020B0604020202020204" pitchFamily="34" charset="0"/>
              <a:buChar char="•"/>
            </a:pPr>
            <a:r>
              <a:rPr lang="tr-TR" sz="1900" dirty="0"/>
              <a:t>Kart kapama ekranı</a:t>
            </a:r>
            <a:endParaRPr lang="en-US" sz="1900" dirty="0"/>
          </a:p>
        </p:txBody>
      </p:sp>
      <p:sp>
        <p:nvSpPr>
          <p:cNvPr id="2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735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FC23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3AC16074-285C-7647-9644-BF5E2D5F2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932" y="3047675"/>
            <a:ext cx="1357331" cy="762647"/>
          </a:xfrm>
          <a:prstGeom prst="rect">
            <a:avLst/>
          </a:prstGeom>
        </p:spPr>
      </p:pic>
    </p:spTree>
    <p:extLst>
      <p:ext uri="{BB962C8B-B14F-4D97-AF65-F5344CB8AC3E}">
        <p14:creationId xmlns:p14="http://schemas.microsoft.com/office/powerpoint/2010/main" val="3881107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6A1473A6-3F22-483E-8A30-80B9D2B145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a:extLst>
              <a:ext uri="{FF2B5EF4-FFF2-40B4-BE49-F238E27FC236}">
                <a16:creationId xmlns:a16="http://schemas.microsoft.com/office/drawing/2014/main" id="{AA1375E3-3E53-4D75-BAB7-E5929BFCB25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8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823851" y="885651"/>
            <a:ext cx="2422352" cy="4624603"/>
          </a:xfrm>
        </p:spPr>
        <p:txBody>
          <a:bodyPr vert="horz" lIns="91440" tIns="45720" rIns="91440" bIns="45720" rtlCol="0" anchor="ctr">
            <a:normAutofit/>
          </a:bodyPr>
          <a:lstStyle/>
          <a:p>
            <a:pPr algn="l" defTabSz="914400"/>
            <a:r>
              <a:rPr lang="en-US" sz="3700" b="1" kern="1200">
                <a:solidFill>
                  <a:srgbClr val="FFFFFF"/>
                </a:solidFill>
                <a:latin typeface="+mj-lt"/>
                <a:ea typeface="+mj-ea"/>
                <a:cs typeface="+mj-cs"/>
              </a:rPr>
              <a:t>Sorumlu Olduğumuz Servisler</a:t>
            </a:r>
          </a:p>
        </p:txBody>
      </p:sp>
      <p:sp>
        <p:nvSpPr>
          <p:cNvPr id="3" name="Subtitle 2"/>
          <p:cNvSpPr>
            <a:spLocks noGrp="1"/>
          </p:cNvSpPr>
          <p:nvPr>
            <p:ph type="subTitle" idx="1"/>
          </p:nvPr>
        </p:nvSpPr>
        <p:spPr>
          <a:xfrm>
            <a:off x="3734031" y="885651"/>
            <a:ext cx="4893915" cy="4616849"/>
          </a:xfrm>
        </p:spPr>
        <p:txBody>
          <a:bodyPr vert="horz" lIns="91440" tIns="45720" rIns="91440" bIns="45720" rtlCol="0" anchor="ctr">
            <a:normAutofit/>
          </a:bodyPr>
          <a:lstStyle/>
          <a:p>
            <a:pPr marL="457200" indent="-228600" algn="l" defTabSz="914400">
              <a:buFont typeface="Arial" panose="020B0604020202020204" pitchFamily="34" charset="0"/>
              <a:buChar char="•"/>
            </a:pPr>
            <a:r>
              <a:rPr lang="en-US" sz="2100"/>
              <a:t>Başvuru Servisleri</a:t>
            </a:r>
          </a:p>
          <a:p>
            <a:pPr marL="457200" indent="-228600" algn="l" defTabSz="914400">
              <a:buFont typeface="Arial" panose="020B0604020202020204" pitchFamily="34" charset="0"/>
              <a:buChar char="•"/>
            </a:pPr>
            <a:r>
              <a:rPr lang="en-US" sz="2100"/>
              <a:t>Karta EFT Servisi</a:t>
            </a:r>
          </a:p>
          <a:p>
            <a:pPr marL="457200" indent="-228600" algn="l" defTabSz="914400">
              <a:buFont typeface="Arial" panose="020B0604020202020204" pitchFamily="34" charset="0"/>
              <a:buChar char="•"/>
            </a:pPr>
            <a:r>
              <a:rPr lang="en-US" sz="2100"/>
              <a:t>Vakıfbank ATM servisleri</a:t>
            </a:r>
          </a:p>
          <a:p>
            <a:pPr marL="457200" indent="-228600" algn="l" defTabSz="914400">
              <a:buFont typeface="Arial" panose="020B0604020202020204" pitchFamily="34" charset="0"/>
              <a:buChar char="•"/>
            </a:pPr>
            <a:r>
              <a:rPr lang="en-US" sz="2100"/>
              <a:t>E – PIN (Oyun Pini) Servisleri</a:t>
            </a:r>
          </a:p>
          <a:p>
            <a:pPr marL="457200" indent="-228600" algn="l" defTabSz="914400">
              <a:buFont typeface="Arial" panose="020B0604020202020204" pitchFamily="34" charset="0"/>
              <a:buChar char="•"/>
            </a:pPr>
            <a:r>
              <a:rPr lang="en-US" sz="2100"/>
              <a:t>Başvuru OTP Servisleri</a:t>
            </a:r>
          </a:p>
        </p:txBody>
      </p:sp>
      <p:pic>
        <p:nvPicPr>
          <p:cNvPr id="39" name="Picture 4">
            <a:extLst>
              <a:ext uri="{FF2B5EF4-FFF2-40B4-BE49-F238E27FC236}">
                <a16:creationId xmlns:a16="http://schemas.microsoft.com/office/drawing/2014/main" id="{31984AD9-8FF0-FC4D-8317-4EFCE7DE1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813" y="4977386"/>
            <a:ext cx="1770798" cy="994963"/>
          </a:xfrm>
          <a:prstGeom prst="rect">
            <a:avLst/>
          </a:prstGeom>
        </p:spPr>
      </p:pic>
    </p:spTree>
    <p:extLst>
      <p:ext uri="{BB962C8B-B14F-4D97-AF65-F5344CB8AC3E}">
        <p14:creationId xmlns:p14="http://schemas.microsoft.com/office/powerpoint/2010/main" val="80438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2913"/>
            <a:ext cx="4104456" cy="1731180"/>
          </a:xfrm>
          <a:prstGeom prst="rect">
            <a:avLst/>
          </a:prstGeom>
        </p:spPr>
      </p:pic>
      <p:pic>
        <p:nvPicPr>
          <p:cNvPr id="4" name="Resim 3">
            <a:extLst>
              <a:ext uri="{FF2B5EF4-FFF2-40B4-BE49-F238E27FC236}">
                <a16:creationId xmlns:a16="http://schemas.microsoft.com/office/drawing/2014/main" id="{5EF2E1CC-E111-0346-BE78-AF5F748EF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399358"/>
            <a:ext cx="937816" cy="2094086"/>
          </a:xfrm>
          <a:prstGeom prst="rect">
            <a:avLst/>
          </a:prstGeom>
        </p:spPr>
      </p:pic>
      <p:pic>
        <p:nvPicPr>
          <p:cNvPr id="7" name="Resim 6">
            <a:extLst>
              <a:ext uri="{FF2B5EF4-FFF2-40B4-BE49-F238E27FC236}">
                <a16:creationId xmlns:a16="http://schemas.microsoft.com/office/drawing/2014/main" id="{3BF26484-CE9E-6347-8723-6DCDB335E7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87" y="3842855"/>
            <a:ext cx="919514" cy="613009"/>
          </a:xfrm>
          <a:prstGeom prst="rect">
            <a:avLst/>
          </a:prstGeom>
        </p:spPr>
      </p:pic>
      <p:pic>
        <p:nvPicPr>
          <p:cNvPr id="9" name="Resim 8">
            <a:extLst>
              <a:ext uri="{FF2B5EF4-FFF2-40B4-BE49-F238E27FC236}">
                <a16:creationId xmlns:a16="http://schemas.microsoft.com/office/drawing/2014/main" id="{86C39E7E-1E8A-144E-874D-B3D1B6C97E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183" y="2305323"/>
            <a:ext cx="466250" cy="677173"/>
          </a:xfrm>
          <a:prstGeom prst="rect">
            <a:avLst/>
          </a:prstGeom>
        </p:spPr>
      </p:pic>
      <p:pic>
        <p:nvPicPr>
          <p:cNvPr id="13" name="Resim 12">
            <a:extLst>
              <a:ext uri="{FF2B5EF4-FFF2-40B4-BE49-F238E27FC236}">
                <a16:creationId xmlns:a16="http://schemas.microsoft.com/office/drawing/2014/main" id="{F70E2E9A-FF00-BE41-997C-5A3EEA26C2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6376" y="4673697"/>
            <a:ext cx="596900" cy="711200"/>
          </a:xfrm>
          <a:prstGeom prst="rect">
            <a:avLst/>
          </a:prstGeom>
        </p:spPr>
      </p:pic>
      <p:pic>
        <p:nvPicPr>
          <p:cNvPr id="15" name="Resim 14">
            <a:extLst>
              <a:ext uri="{FF2B5EF4-FFF2-40B4-BE49-F238E27FC236}">
                <a16:creationId xmlns:a16="http://schemas.microsoft.com/office/drawing/2014/main" id="{37D68979-F51D-E24F-81B5-C5DC7233A5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5874" y="2938130"/>
            <a:ext cx="492609" cy="571500"/>
          </a:xfrm>
          <a:prstGeom prst="rect">
            <a:avLst/>
          </a:prstGeom>
        </p:spPr>
      </p:pic>
      <p:pic>
        <p:nvPicPr>
          <p:cNvPr id="17" name="Resim 16" descr="metin, küçük resim, resim çerçevesi içeren bir resim&#10;&#10;Açıklama otomatik olarak oluşturuldu">
            <a:extLst>
              <a:ext uri="{FF2B5EF4-FFF2-40B4-BE49-F238E27FC236}">
                <a16:creationId xmlns:a16="http://schemas.microsoft.com/office/drawing/2014/main" id="{C573335F-2300-C04E-803B-54956046EB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180" y="3084551"/>
            <a:ext cx="790035" cy="677173"/>
          </a:xfrm>
          <a:prstGeom prst="rect">
            <a:avLst/>
          </a:prstGeom>
        </p:spPr>
      </p:pic>
      <p:pic>
        <p:nvPicPr>
          <p:cNvPr id="18" name="Resim 17">
            <a:extLst>
              <a:ext uri="{FF2B5EF4-FFF2-40B4-BE49-F238E27FC236}">
                <a16:creationId xmlns:a16="http://schemas.microsoft.com/office/drawing/2014/main" id="{C1765F46-1E33-7E46-BAC0-D0E514594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342" y="2436091"/>
            <a:ext cx="879249" cy="2094086"/>
          </a:xfrm>
          <a:prstGeom prst="rect">
            <a:avLst/>
          </a:prstGeom>
        </p:spPr>
      </p:pic>
      <p:pic>
        <p:nvPicPr>
          <p:cNvPr id="19" name="Resim 18">
            <a:extLst>
              <a:ext uri="{FF2B5EF4-FFF2-40B4-BE49-F238E27FC236}">
                <a16:creationId xmlns:a16="http://schemas.microsoft.com/office/drawing/2014/main" id="{CE445FAE-294E-694F-AB14-10BAD7A48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044" y="2399358"/>
            <a:ext cx="900890" cy="2094086"/>
          </a:xfrm>
          <a:prstGeom prst="rect">
            <a:avLst/>
          </a:prstGeom>
        </p:spPr>
      </p:pic>
      <p:pic>
        <p:nvPicPr>
          <p:cNvPr id="20" name="Resim 19">
            <a:extLst>
              <a:ext uri="{FF2B5EF4-FFF2-40B4-BE49-F238E27FC236}">
                <a16:creationId xmlns:a16="http://schemas.microsoft.com/office/drawing/2014/main" id="{E3433324-6685-2A44-BBDA-8BDF475F30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0162" y="2911634"/>
            <a:ext cx="511433" cy="571500"/>
          </a:xfrm>
          <a:prstGeom prst="rect">
            <a:avLst/>
          </a:prstGeom>
        </p:spPr>
      </p:pic>
      <p:pic>
        <p:nvPicPr>
          <p:cNvPr id="22" name="Resim 21">
            <a:extLst>
              <a:ext uri="{FF2B5EF4-FFF2-40B4-BE49-F238E27FC236}">
                <a16:creationId xmlns:a16="http://schemas.microsoft.com/office/drawing/2014/main" id="{3CB65064-C031-7B44-97DA-4F12F9CB8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165" y="2376095"/>
            <a:ext cx="879249" cy="2094086"/>
          </a:xfrm>
          <a:prstGeom prst="rect">
            <a:avLst/>
          </a:prstGeom>
        </p:spPr>
      </p:pic>
      <p:pic>
        <p:nvPicPr>
          <p:cNvPr id="23" name="Resim 22">
            <a:extLst>
              <a:ext uri="{FF2B5EF4-FFF2-40B4-BE49-F238E27FC236}">
                <a16:creationId xmlns:a16="http://schemas.microsoft.com/office/drawing/2014/main" id="{CB90E7AE-8E81-8A45-AE3E-274B7C3A3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6376" y="1764093"/>
            <a:ext cx="596900" cy="711200"/>
          </a:xfrm>
          <a:prstGeom prst="rect">
            <a:avLst/>
          </a:prstGeom>
        </p:spPr>
      </p:pic>
      <p:cxnSp>
        <p:nvCxnSpPr>
          <p:cNvPr id="25" name="Düz Ok Bağlayıcısı 24">
            <a:extLst>
              <a:ext uri="{FF2B5EF4-FFF2-40B4-BE49-F238E27FC236}">
                <a16:creationId xmlns:a16="http://schemas.microsoft.com/office/drawing/2014/main" id="{FB60BBA6-E4AD-104A-93DB-29E6C5497B62}"/>
              </a:ext>
            </a:extLst>
          </p:cNvPr>
          <p:cNvCxnSpPr>
            <a:cxnSpLocks/>
          </p:cNvCxnSpPr>
          <p:nvPr/>
        </p:nvCxnSpPr>
        <p:spPr>
          <a:xfrm>
            <a:off x="3152351" y="3247109"/>
            <a:ext cx="483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Düz Bağlayıcı 26">
            <a:extLst>
              <a:ext uri="{FF2B5EF4-FFF2-40B4-BE49-F238E27FC236}">
                <a16:creationId xmlns:a16="http://schemas.microsoft.com/office/drawing/2014/main" id="{1B18DF76-FC06-DB49-832A-E9D24A535D12}"/>
              </a:ext>
            </a:extLst>
          </p:cNvPr>
          <p:cNvCxnSpPr/>
          <p:nvPr/>
        </p:nvCxnSpPr>
        <p:spPr>
          <a:xfrm>
            <a:off x="907472" y="2564904"/>
            <a:ext cx="377274" cy="438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14D46F58-DBE4-7144-B140-91BE14AB2FB5}"/>
              </a:ext>
            </a:extLst>
          </p:cNvPr>
          <p:cNvCxnSpPr>
            <a:cxnSpLocks/>
          </p:cNvCxnSpPr>
          <p:nvPr/>
        </p:nvCxnSpPr>
        <p:spPr>
          <a:xfrm>
            <a:off x="859079" y="3247109"/>
            <a:ext cx="4033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Düz Bağlayıcı 30">
            <a:extLst>
              <a:ext uri="{FF2B5EF4-FFF2-40B4-BE49-F238E27FC236}">
                <a16:creationId xmlns:a16="http://schemas.microsoft.com/office/drawing/2014/main" id="{F7A284E8-A5C8-D342-94B6-3D001E928E12}"/>
              </a:ext>
            </a:extLst>
          </p:cNvPr>
          <p:cNvCxnSpPr/>
          <p:nvPr/>
        </p:nvCxnSpPr>
        <p:spPr>
          <a:xfrm flipV="1">
            <a:off x="1096109" y="3423137"/>
            <a:ext cx="188637" cy="581927"/>
          </a:xfrm>
          <a:prstGeom prst="line">
            <a:avLst/>
          </a:prstGeom>
        </p:spPr>
        <p:style>
          <a:lnRef idx="1">
            <a:schemeClr val="accent1"/>
          </a:lnRef>
          <a:fillRef idx="0">
            <a:schemeClr val="accent1"/>
          </a:fillRef>
          <a:effectRef idx="0">
            <a:schemeClr val="accent1"/>
          </a:effectRef>
          <a:fontRef idx="minor">
            <a:schemeClr val="tx1"/>
          </a:fontRef>
        </p:style>
      </p:cxnSp>
      <p:sp>
        <p:nvSpPr>
          <p:cNvPr id="33" name="Bulut 32">
            <a:extLst>
              <a:ext uri="{FF2B5EF4-FFF2-40B4-BE49-F238E27FC236}">
                <a16:creationId xmlns:a16="http://schemas.microsoft.com/office/drawing/2014/main" id="{F078C1A5-A15D-354D-AAC9-F2897FF228D1}"/>
              </a:ext>
            </a:extLst>
          </p:cNvPr>
          <p:cNvSpPr/>
          <p:nvPr/>
        </p:nvSpPr>
        <p:spPr>
          <a:xfrm>
            <a:off x="1297918" y="2982496"/>
            <a:ext cx="634129" cy="448308"/>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tr-TR"/>
          </a:p>
        </p:txBody>
      </p:sp>
      <p:cxnSp>
        <p:nvCxnSpPr>
          <p:cNvPr id="35" name="Düz Ok Bağlayıcısı 34">
            <a:extLst>
              <a:ext uri="{FF2B5EF4-FFF2-40B4-BE49-F238E27FC236}">
                <a16:creationId xmlns:a16="http://schemas.microsoft.com/office/drawing/2014/main" id="{396084DE-4460-8B4C-924F-77D8153B92D5}"/>
              </a:ext>
            </a:extLst>
          </p:cNvPr>
          <p:cNvCxnSpPr>
            <a:cxnSpLocks/>
          </p:cNvCxnSpPr>
          <p:nvPr/>
        </p:nvCxnSpPr>
        <p:spPr>
          <a:xfrm>
            <a:off x="4304479" y="3209107"/>
            <a:ext cx="483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Düz Ok Bağlayıcısı 35">
            <a:extLst>
              <a:ext uri="{FF2B5EF4-FFF2-40B4-BE49-F238E27FC236}">
                <a16:creationId xmlns:a16="http://schemas.microsoft.com/office/drawing/2014/main" id="{C2819F9B-5B2A-584F-9BEE-4371A29F3087}"/>
              </a:ext>
            </a:extLst>
          </p:cNvPr>
          <p:cNvCxnSpPr>
            <a:cxnSpLocks/>
          </p:cNvCxnSpPr>
          <p:nvPr/>
        </p:nvCxnSpPr>
        <p:spPr>
          <a:xfrm>
            <a:off x="6734297" y="3186289"/>
            <a:ext cx="483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a:extLst>
              <a:ext uri="{FF2B5EF4-FFF2-40B4-BE49-F238E27FC236}">
                <a16:creationId xmlns:a16="http://schemas.microsoft.com/office/drawing/2014/main" id="{57353CB8-9995-CC4A-8934-399846CEE329}"/>
              </a:ext>
            </a:extLst>
          </p:cNvPr>
          <p:cNvCxnSpPr>
            <a:cxnSpLocks/>
          </p:cNvCxnSpPr>
          <p:nvPr/>
        </p:nvCxnSpPr>
        <p:spPr>
          <a:xfrm>
            <a:off x="5585877" y="3185661"/>
            <a:ext cx="483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Düz Ok Bağlayıcısı 37">
            <a:extLst>
              <a:ext uri="{FF2B5EF4-FFF2-40B4-BE49-F238E27FC236}">
                <a16:creationId xmlns:a16="http://schemas.microsoft.com/office/drawing/2014/main" id="{5E43C8CC-5FF6-3940-BE08-D3BA9EC132FE}"/>
              </a:ext>
            </a:extLst>
          </p:cNvPr>
          <p:cNvCxnSpPr>
            <a:cxnSpLocks/>
          </p:cNvCxnSpPr>
          <p:nvPr/>
        </p:nvCxnSpPr>
        <p:spPr>
          <a:xfrm>
            <a:off x="2050496" y="3275119"/>
            <a:ext cx="483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Metin kutusu 38">
            <a:extLst>
              <a:ext uri="{FF2B5EF4-FFF2-40B4-BE49-F238E27FC236}">
                <a16:creationId xmlns:a16="http://schemas.microsoft.com/office/drawing/2014/main" id="{8DF46EB5-E040-4D4A-8B34-0575D241F20A}"/>
              </a:ext>
            </a:extLst>
          </p:cNvPr>
          <p:cNvSpPr txBox="1"/>
          <p:nvPr/>
        </p:nvSpPr>
        <p:spPr>
          <a:xfrm flipH="1">
            <a:off x="3647773" y="3820398"/>
            <a:ext cx="839814" cy="369332"/>
          </a:xfrm>
          <a:prstGeom prst="rect">
            <a:avLst/>
          </a:prstGeom>
          <a:noFill/>
        </p:spPr>
        <p:txBody>
          <a:bodyPr wrap="square" rtlCol="0">
            <a:spAutoFit/>
          </a:bodyPr>
          <a:lstStyle/>
          <a:p>
            <a:r>
              <a:rPr lang="tr-TR" dirty="0"/>
              <a:t>Web</a:t>
            </a:r>
          </a:p>
        </p:txBody>
      </p:sp>
      <p:sp>
        <p:nvSpPr>
          <p:cNvPr id="40" name="Metin kutusu 39">
            <a:extLst>
              <a:ext uri="{FF2B5EF4-FFF2-40B4-BE49-F238E27FC236}">
                <a16:creationId xmlns:a16="http://schemas.microsoft.com/office/drawing/2014/main" id="{0965EA98-B8AC-D64B-A577-7531F668F3C8}"/>
              </a:ext>
            </a:extLst>
          </p:cNvPr>
          <p:cNvSpPr txBox="1"/>
          <p:nvPr/>
        </p:nvSpPr>
        <p:spPr>
          <a:xfrm>
            <a:off x="5103809" y="3770044"/>
            <a:ext cx="674204" cy="646331"/>
          </a:xfrm>
          <a:prstGeom prst="rect">
            <a:avLst/>
          </a:prstGeom>
          <a:noFill/>
        </p:spPr>
        <p:txBody>
          <a:bodyPr wrap="square" rtlCol="0">
            <a:spAutoFit/>
          </a:bodyPr>
          <a:lstStyle/>
          <a:p>
            <a:pPr algn="ctr"/>
            <a:r>
              <a:rPr lang="tr-TR" dirty="0"/>
              <a:t>BNK</a:t>
            </a:r>
            <a:br>
              <a:rPr lang="tr-TR" dirty="0"/>
            </a:br>
            <a:r>
              <a:rPr lang="tr-TR" dirty="0"/>
              <a:t>X6</a:t>
            </a:r>
          </a:p>
        </p:txBody>
      </p:sp>
      <p:sp>
        <p:nvSpPr>
          <p:cNvPr id="42" name="Metin kutusu 41">
            <a:extLst>
              <a:ext uri="{FF2B5EF4-FFF2-40B4-BE49-F238E27FC236}">
                <a16:creationId xmlns:a16="http://schemas.microsoft.com/office/drawing/2014/main" id="{8058AD0F-8C8C-E343-B767-6F8C4455BF74}"/>
              </a:ext>
            </a:extLst>
          </p:cNvPr>
          <p:cNvSpPr txBox="1"/>
          <p:nvPr/>
        </p:nvSpPr>
        <p:spPr>
          <a:xfrm>
            <a:off x="2597308" y="3501008"/>
            <a:ext cx="466729" cy="369332"/>
          </a:xfrm>
          <a:prstGeom prst="rect">
            <a:avLst/>
          </a:prstGeom>
          <a:noFill/>
        </p:spPr>
        <p:txBody>
          <a:bodyPr wrap="square" rtlCol="0">
            <a:spAutoFit/>
          </a:bodyPr>
          <a:lstStyle/>
          <a:p>
            <a:r>
              <a:rPr lang="tr-TR" dirty="0"/>
              <a:t>F5</a:t>
            </a:r>
          </a:p>
        </p:txBody>
      </p:sp>
      <p:sp>
        <p:nvSpPr>
          <p:cNvPr id="44" name="Metin kutusu 43">
            <a:extLst>
              <a:ext uri="{FF2B5EF4-FFF2-40B4-BE49-F238E27FC236}">
                <a16:creationId xmlns:a16="http://schemas.microsoft.com/office/drawing/2014/main" id="{258A87A7-D3F3-2E46-AC58-E2FC5CA7C00B}"/>
              </a:ext>
            </a:extLst>
          </p:cNvPr>
          <p:cNvSpPr txBox="1"/>
          <p:nvPr/>
        </p:nvSpPr>
        <p:spPr>
          <a:xfrm>
            <a:off x="6154119" y="3501008"/>
            <a:ext cx="506113" cy="369332"/>
          </a:xfrm>
          <a:prstGeom prst="rect">
            <a:avLst/>
          </a:prstGeom>
          <a:noFill/>
        </p:spPr>
        <p:txBody>
          <a:bodyPr wrap="square" rtlCol="0">
            <a:spAutoFit/>
          </a:bodyPr>
          <a:lstStyle/>
          <a:p>
            <a:r>
              <a:rPr lang="tr-TR" dirty="0"/>
              <a:t>F5</a:t>
            </a:r>
          </a:p>
        </p:txBody>
      </p:sp>
      <p:cxnSp>
        <p:nvCxnSpPr>
          <p:cNvPr id="45" name="Düz Ok Bağlayıcısı 44">
            <a:extLst>
              <a:ext uri="{FF2B5EF4-FFF2-40B4-BE49-F238E27FC236}">
                <a16:creationId xmlns:a16="http://schemas.microsoft.com/office/drawing/2014/main" id="{C0D49075-D2D5-2C46-B7F5-2BA344A46FB4}"/>
              </a:ext>
            </a:extLst>
          </p:cNvPr>
          <p:cNvCxnSpPr>
            <a:cxnSpLocks/>
          </p:cNvCxnSpPr>
          <p:nvPr/>
        </p:nvCxnSpPr>
        <p:spPr>
          <a:xfrm>
            <a:off x="7794591" y="3180004"/>
            <a:ext cx="483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Düz Ok Bağlayıcısı 46">
            <a:extLst>
              <a:ext uri="{FF2B5EF4-FFF2-40B4-BE49-F238E27FC236}">
                <a16:creationId xmlns:a16="http://schemas.microsoft.com/office/drawing/2014/main" id="{673B74AF-FE90-BA40-BD49-5346AC20E147}"/>
              </a:ext>
            </a:extLst>
          </p:cNvPr>
          <p:cNvCxnSpPr/>
          <p:nvPr/>
        </p:nvCxnSpPr>
        <p:spPr>
          <a:xfrm>
            <a:off x="5172714" y="3975550"/>
            <a:ext cx="0" cy="71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Dirsek Bağlayıcısı 50">
            <a:extLst>
              <a:ext uri="{FF2B5EF4-FFF2-40B4-BE49-F238E27FC236}">
                <a16:creationId xmlns:a16="http://schemas.microsoft.com/office/drawing/2014/main" id="{D2BEE905-9AF5-5D45-A0B2-C7C2FA56EDFA}"/>
              </a:ext>
            </a:extLst>
          </p:cNvPr>
          <p:cNvCxnSpPr>
            <a:endCxn id="23" idx="1"/>
          </p:cNvCxnSpPr>
          <p:nvPr/>
        </p:nvCxnSpPr>
        <p:spPr>
          <a:xfrm flipV="1">
            <a:off x="7524328" y="2119693"/>
            <a:ext cx="432048" cy="355600"/>
          </a:xfrm>
          <a:prstGeom prst="bentConnector3">
            <a:avLst>
              <a:gd name="adj1" fmla="val 11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Dirsek Bağlayıcısı 55">
            <a:extLst>
              <a:ext uri="{FF2B5EF4-FFF2-40B4-BE49-F238E27FC236}">
                <a16:creationId xmlns:a16="http://schemas.microsoft.com/office/drawing/2014/main" id="{ABD11D49-B417-2241-ACBE-C54DDAE4F3FE}"/>
              </a:ext>
            </a:extLst>
          </p:cNvPr>
          <p:cNvCxnSpPr>
            <a:endCxn id="23" idx="3"/>
          </p:cNvCxnSpPr>
          <p:nvPr/>
        </p:nvCxnSpPr>
        <p:spPr>
          <a:xfrm rot="16200000" flipV="1">
            <a:off x="8473070" y="2199899"/>
            <a:ext cx="355600" cy="1951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etin kutusu 56">
            <a:extLst>
              <a:ext uri="{FF2B5EF4-FFF2-40B4-BE49-F238E27FC236}">
                <a16:creationId xmlns:a16="http://schemas.microsoft.com/office/drawing/2014/main" id="{4FBC3B39-5E6F-874E-94D8-5B9325CC2BEE}"/>
              </a:ext>
            </a:extLst>
          </p:cNvPr>
          <p:cNvSpPr txBox="1"/>
          <p:nvPr/>
        </p:nvSpPr>
        <p:spPr>
          <a:xfrm>
            <a:off x="4983212" y="5301208"/>
            <a:ext cx="596900" cy="369332"/>
          </a:xfrm>
          <a:prstGeom prst="rect">
            <a:avLst/>
          </a:prstGeom>
          <a:noFill/>
        </p:spPr>
        <p:txBody>
          <a:bodyPr wrap="square" rtlCol="0">
            <a:spAutoFit/>
          </a:bodyPr>
          <a:lstStyle/>
          <a:p>
            <a:r>
              <a:rPr lang="tr-TR" dirty="0"/>
              <a:t>DB</a:t>
            </a:r>
          </a:p>
        </p:txBody>
      </p:sp>
      <p:sp>
        <p:nvSpPr>
          <p:cNvPr id="58" name="Metin kutusu 57">
            <a:extLst>
              <a:ext uri="{FF2B5EF4-FFF2-40B4-BE49-F238E27FC236}">
                <a16:creationId xmlns:a16="http://schemas.microsoft.com/office/drawing/2014/main" id="{1155D70E-1F68-9C48-9307-8580F0837935}"/>
              </a:ext>
            </a:extLst>
          </p:cNvPr>
          <p:cNvSpPr txBox="1"/>
          <p:nvPr/>
        </p:nvSpPr>
        <p:spPr>
          <a:xfrm>
            <a:off x="8028384" y="2348880"/>
            <a:ext cx="452368" cy="369332"/>
          </a:xfrm>
          <a:prstGeom prst="rect">
            <a:avLst/>
          </a:prstGeom>
          <a:noFill/>
        </p:spPr>
        <p:txBody>
          <a:bodyPr wrap="none" rtlCol="0">
            <a:spAutoFit/>
          </a:bodyPr>
          <a:lstStyle/>
          <a:p>
            <a:r>
              <a:rPr lang="tr-TR" dirty="0"/>
              <a:t>DB</a:t>
            </a:r>
          </a:p>
        </p:txBody>
      </p:sp>
      <p:sp>
        <p:nvSpPr>
          <p:cNvPr id="68" name="Çerçeve 67">
            <a:extLst>
              <a:ext uri="{FF2B5EF4-FFF2-40B4-BE49-F238E27FC236}">
                <a16:creationId xmlns:a16="http://schemas.microsoft.com/office/drawing/2014/main" id="{A058906D-3135-0447-8BCA-8A5494A728CA}"/>
              </a:ext>
            </a:extLst>
          </p:cNvPr>
          <p:cNvSpPr/>
          <p:nvPr/>
        </p:nvSpPr>
        <p:spPr>
          <a:xfrm>
            <a:off x="6876256" y="1401612"/>
            <a:ext cx="2158784" cy="3371484"/>
          </a:xfrm>
          <a:custGeom>
            <a:avLst/>
            <a:gdLst>
              <a:gd name="connsiteX0" fmla="*/ 0 w 2228658"/>
              <a:gd name="connsiteY0" fmla="*/ 0 h 3360333"/>
              <a:gd name="connsiteX1" fmla="*/ 2228658 w 2228658"/>
              <a:gd name="connsiteY1" fmla="*/ 0 h 3360333"/>
              <a:gd name="connsiteX2" fmla="*/ 2228658 w 2228658"/>
              <a:gd name="connsiteY2" fmla="*/ 3360333 h 3360333"/>
              <a:gd name="connsiteX3" fmla="*/ 0 w 2228658"/>
              <a:gd name="connsiteY3" fmla="*/ 3360333 h 3360333"/>
              <a:gd name="connsiteX4" fmla="*/ 0 w 2228658"/>
              <a:gd name="connsiteY4" fmla="*/ 0 h 3360333"/>
              <a:gd name="connsiteX5" fmla="*/ 278582 w 2228658"/>
              <a:gd name="connsiteY5" fmla="*/ 278582 h 3360333"/>
              <a:gd name="connsiteX6" fmla="*/ 278582 w 2228658"/>
              <a:gd name="connsiteY6" fmla="*/ 3081751 h 3360333"/>
              <a:gd name="connsiteX7" fmla="*/ 1950076 w 2228658"/>
              <a:gd name="connsiteY7" fmla="*/ 3081751 h 3360333"/>
              <a:gd name="connsiteX8" fmla="*/ 1950076 w 2228658"/>
              <a:gd name="connsiteY8" fmla="*/ 278582 h 3360333"/>
              <a:gd name="connsiteX9" fmla="*/ 278582 w 2228658"/>
              <a:gd name="connsiteY9" fmla="*/ 278582 h 3360333"/>
              <a:gd name="connsiteX0" fmla="*/ 0 w 2228658"/>
              <a:gd name="connsiteY0" fmla="*/ 0 h 3360333"/>
              <a:gd name="connsiteX1" fmla="*/ 2228658 w 2228658"/>
              <a:gd name="connsiteY1" fmla="*/ 0 h 3360333"/>
              <a:gd name="connsiteX2" fmla="*/ 2228658 w 2228658"/>
              <a:gd name="connsiteY2" fmla="*/ 3360333 h 3360333"/>
              <a:gd name="connsiteX3" fmla="*/ 0 w 2228658"/>
              <a:gd name="connsiteY3" fmla="*/ 3360333 h 3360333"/>
              <a:gd name="connsiteX4" fmla="*/ 0 w 2228658"/>
              <a:gd name="connsiteY4" fmla="*/ 0 h 3360333"/>
              <a:gd name="connsiteX5" fmla="*/ 278582 w 2228658"/>
              <a:gd name="connsiteY5" fmla="*/ 278582 h 3360333"/>
              <a:gd name="connsiteX6" fmla="*/ 32397 w 2228658"/>
              <a:gd name="connsiteY6" fmla="*/ 3327935 h 3360333"/>
              <a:gd name="connsiteX7" fmla="*/ 1950076 w 2228658"/>
              <a:gd name="connsiteY7" fmla="*/ 3081751 h 3360333"/>
              <a:gd name="connsiteX8" fmla="*/ 1950076 w 2228658"/>
              <a:gd name="connsiteY8" fmla="*/ 278582 h 3360333"/>
              <a:gd name="connsiteX9" fmla="*/ 278582 w 2228658"/>
              <a:gd name="connsiteY9" fmla="*/ 278582 h 3360333"/>
              <a:gd name="connsiteX0" fmla="*/ 0 w 2228658"/>
              <a:gd name="connsiteY0" fmla="*/ 0 h 3363105"/>
              <a:gd name="connsiteX1" fmla="*/ 2228658 w 2228658"/>
              <a:gd name="connsiteY1" fmla="*/ 0 h 3363105"/>
              <a:gd name="connsiteX2" fmla="*/ 2228658 w 2228658"/>
              <a:gd name="connsiteY2" fmla="*/ 3360333 h 3363105"/>
              <a:gd name="connsiteX3" fmla="*/ 0 w 2228658"/>
              <a:gd name="connsiteY3" fmla="*/ 3360333 h 3363105"/>
              <a:gd name="connsiteX4" fmla="*/ 0 w 2228658"/>
              <a:gd name="connsiteY4" fmla="*/ 0 h 3363105"/>
              <a:gd name="connsiteX5" fmla="*/ 278582 w 2228658"/>
              <a:gd name="connsiteY5" fmla="*/ 278582 h 3363105"/>
              <a:gd name="connsiteX6" fmla="*/ 32397 w 2228658"/>
              <a:gd name="connsiteY6" fmla="*/ 3327935 h 3363105"/>
              <a:gd name="connsiteX7" fmla="*/ 2207984 w 2228658"/>
              <a:gd name="connsiteY7" fmla="*/ 3363105 h 3363105"/>
              <a:gd name="connsiteX8" fmla="*/ 1950076 w 2228658"/>
              <a:gd name="connsiteY8" fmla="*/ 278582 h 3363105"/>
              <a:gd name="connsiteX9" fmla="*/ 278582 w 2228658"/>
              <a:gd name="connsiteY9" fmla="*/ 278582 h 3363105"/>
              <a:gd name="connsiteX0" fmla="*/ 0 w 2228658"/>
              <a:gd name="connsiteY0" fmla="*/ 2772 h 3365877"/>
              <a:gd name="connsiteX1" fmla="*/ 2228658 w 2228658"/>
              <a:gd name="connsiteY1" fmla="*/ 2772 h 3365877"/>
              <a:gd name="connsiteX2" fmla="*/ 2228658 w 2228658"/>
              <a:gd name="connsiteY2" fmla="*/ 3363105 h 3365877"/>
              <a:gd name="connsiteX3" fmla="*/ 0 w 2228658"/>
              <a:gd name="connsiteY3" fmla="*/ 3363105 h 3365877"/>
              <a:gd name="connsiteX4" fmla="*/ 0 w 2228658"/>
              <a:gd name="connsiteY4" fmla="*/ 2772 h 3365877"/>
              <a:gd name="connsiteX5" fmla="*/ 278582 w 2228658"/>
              <a:gd name="connsiteY5" fmla="*/ 281354 h 3365877"/>
              <a:gd name="connsiteX6" fmla="*/ 32397 w 2228658"/>
              <a:gd name="connsiteY6" fmla="*/ 3330707 h 3365877"/>
              <a:gd name="connsiteX7" fmla="*/ 2207984 w 2228658"/>
              <a:gd name="connsiteY7" fmla="*/ 3365877 h 3365877"/>
              <a:gd name="connsiteX8" fmla="*/ 2196261 w 2228658"/>
              <a:gd name="connsiteY8" fmla="*/ 0 h 3365877"/>
              <a:gd name="connsiteX9" fmla="*/ 278582 w 2228658"/>
              <a:gd name="connsiteY9" fmla="*/ 281354 h 3365877"/>
              <a:gd name="connsiteX0" fmla="*/ 0 w 2228658"/>
              <a:gd name="connsiteY0" fmla="*/ 2772 h 3365877"/>
              <a:gd name="connsiteX1" fmla="*/ 2228658 w 2228658"/>
              <a:gd name="connsiteY1" fmla="*/ 2772 h 3365877"/>
              <a:gd name="connsiteX2" fmla="*/ 2228658 w 2228658"/>
              <a:gd name="connsiteY2" fmla="*/ 3363105 h 3365877"/>
              <a:gd name="connsiteX3" fmla="*/ 0 w 2228658"/>
              <a:gd name="connsiteY3" fmla="*/ 3363105 h 3365877"/>
              <a:gd name="connsiteX4" fmla="*/ 0 w 2228658"/>
              <a:gd name="connsiteY4" fmla="*/ 2772 h 3365877"/>
              <a:gd name="connsiteX5" fmla="*/ 44121 w 2228658"/>
              <a:gd name="connsiteY5" fmla="*/ 58616 h 3365877"/>
              <a:gd name="connsiteX6" fmla="*/ 32397 w 2228658"/>
              <a:gd name="connsiteY6" fmla="*/ 3330707 h 3365877"/>
              <a:gd name="connsiteX7" fmla="*/ 2207984 w 2228658"/>
              <a:gd name="connsiteY7" fmla="*/ 3365877 h 3365877"/>
              <a:gd name="connsiteX8" fmla="*/ 2196261 w 2228658"/>
              <a:gd name="connsiteY8" fmla="*/ 0 h 3365877"/>
              <a:gd name="connsiteX9" fmla="*/ 44121 w 2228658"/>
              <a:gd name="connsiteY9" fmla="*/ 58616 h 3365877"/>
              <a:gd name="connsiteX0" fmla="*/ 2772 w 2231430"/>
              <a:gd name="connsiteY0" fmla="*/ 2772 h 3365877"/>
              <a:gd name="connsiteX1" fmla="*/ 2231430 w 2231430"/>
              <a:gd name="connsiteY1" fmla="*/ 2772 h 3365877"/>
              <a:gd name="connsiteX2" fmla="*/ 2231430 w 2231430"/>
              <a:gd name="connsiteY2" fmla="*/ 3363105 h 3365877"/>
              <a:gd name="connsiteX3" fmla="*/ 2772 w 2231430"/>
              <a:gd name="connsiteY3" fmla="*/ 3363105 h 3365877"/>
              <a:gd name="connsiteX4" fmla="*/ 2772 w 2231430"/>
              <a:gd name="connsiteY4" fmla="*/ 2772 h 3365877"/>
              <a:gd name="connsiteX5" fmla="*/ 0 w 2231430"/>
              <a:gd name="connsiteY5" fmla="*/ 23447 h 3365877"/>
              <a:gd name="connsiteX6" fmla="*/ 35169 w 2231430"/>
              <a:gd name="connsiteY6" fmla="*/ 3330707 h 3365877"/>
              <a:gd name="connsiteX7" fmla="*/ 2210756 w 2231430"/>
              <a:gd name="connsiteY7" fmla="*/ 3365877 h 3365877"/>
              <a:gd name="connsiteX8" fmla="*/ 2199033 w 2231430"/>
              <a:gd name="connsiteY8" fmla="*/ 0 h 3365877"/>
              <a:gd name="connsiteX9" fmla="*/ 0 w 2231430"/>
              <a:gd name="connsiteY9" fmla="*/ 23447 h 336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1430" h="3365877">
                <a:moveTo>
                  <a:pt x="2772" y="2772"/>
                </a:moveTo>
                <a:lnTo>
                  <a:pt x="2231430" y="2772"/>
                </a:lnTo>
                <a:lnTo>
                  <a:pt x="2231430" y="3363105"/>
                </a:lnTo>
                <a:lnTo>
                  <a:pt x="2772" y="3363105"/>
                </a:lnTo>
                <a:lnTo>
                  <a:pt x="2772" y="2772"/>
                </a:lnTo>
                <a:close/>
                <a:moveTo>
                  <a:pt x="0" y="23447"/>
                </a:moveTo>
                <a:lnTo>
                  <a:pt x="35169" y="3330707"/>
                </a:lnTo>
                <a:lnTo>
                  <a:pt x="2210756" y="3365877"/>
                </a:lnTo>
                <a:cubicBezTo>
                  <a:pt x="2206848" y="2243918"/>
                  <a:pt x="2202941" y="1121959"/>
                  <a:pt x="2199033" y="0"/>
                </a:cubicBezTo>
                <a:lnTo>
                  <a:pt x="0" y="234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69" name="Metin kutusu 68">
            <a:extLst>
              <a:ext uri="{FF2B5EF4-FFF2-40B4-BE49-F238E27FC236}">
                <a16:creationId xmlns:a16="http://schemas.microsoft.com/office/drawing/2014/main" id="{54067E29-7971-1B48-9562-348C69A3696A}"/>
              </a:ext>
            </a:extLst>
          </p:cNvPr>
          <p:cNvSpPr txBox="1"/>
          <p:nvPr/>
        </p:nvSpPr>
        <p:spPr>
          <a:xfrm>
            <a:off x="7639886" y="4221088"/>
            <a:ext cx="748538" cy="369332"/>
          </a:xfrm>
          <a:prstGeom prst="rect">
            <a:avLst/>
          </a:prstGeom>
          <a:noFill/>
        </p:spPr>
        <p:txBody>
          <a:bodyPr wrap="none" rtlCol="0">
            <a:spAutoFit/>
          </a:bodyPr>
          <a:lstStyle/>
          <a:p>
            <a:r>
              <a:rPr lang="tr-TR" dirty="0"/>
              <a:t>ATLAS</a:t>
            </a:r>
          </a:p>
        </p:txBody>
      </p:sp>
      <p:sp>
        <p:nvSpPr>
          <p:cNvPr id="70" name="Metin kutusu 69">
            <a:extLst>
              <a:ext uri="{FF2B5EF4-FFF2-40B4-BE49-F238E27FC236}">
                <a16:creationId xmlns:a16="http://schemas.microsoft.com/office/drawing/2014/main" id="{92DAA140-505E-AB48-AE92-B4A8C3B49B92}"/>
              </a:ext>
            </a:extLst>
          </p:cNvPr>
          <p:cNvSpPr txBox="1"/>
          <p:nvPr/>
        </p:nvSpPr>
        <p:spPr>
          <a:xfrm>
            <a:off x="179512" y="4509120"/>
            <a:ext cx="1339547" cy="369332"/>
          </a:xfrm>
          <a:prstGeom prst="rect">
            <a:avLst/>
          </a:prstGeom>
          <a:noFill/>
        </p:spPr>
        <p:txBody>
          <a:bodyPr wrap="square" rtlCol="0">
            <a:spAutoFit/>
          </a:bodyPr>
          <a:lstStyle/>
          <a:p>
            <a:r>
              <a:rPr lang="tr-TR" dirty="0"/>
              <a:t>Kanallar</a:t>
            </a:r>
          </a:p>
        </p:txBody>
      </p:sp>
      <p:sp>
        <p:nvSpPr>
          <p:cNvPr id="71" name="Metin kutusu 70">
            <a:extLst>
              <a:ext uri="{FF2B5EF4-FFF2-40B4-BE49-F238E27FC236}">
                <a16:creationId xmlns:a16="http://schemas.microsoft.com/office/drawing/2014/main" id="{DF9A1AD1-D851-044F-BCA0-C69DF208895C}"/>
              </a:ext>
            </a:extLst>
          </p:cNvPr>
          <p:cNvSpPr txBox="1"/>
          <p:nvPr/>
        </p:nvSpPr>
        <p:spPr>
          <a:xfrm>
            <a:off x="7259060" y="3883359"/>
            <a:ext cx="532977" cy="369332"/>
          </a:xfrm>
          <a:prstGeom prst="rect">
            <a:avLst/>
          </a:prstGeom>
          <a:noFill/>
        </p:spPr>
        <p:txBody>
          <a:bodyPr wrap="square" rtlCol="0">
            <a:spAutoFit/>
          </a:bodyPr>
          <a:lstStyle/>
          <a:p>
            <a:r>
              <a:rPr lang="tr-TR" dirty="0"/>
              <a:t>IIS</a:t>
            </a:r>
          </a:p>
        </p:txBody>
      </p:sp>
      <p:sp>
        <p:nvSpPr>
          <p:cNvPr id="72" name="Metin kutusu 71">
            <a:extLst>
              <a:ext uri="{FF2B5EF4-FFF2-40B4-BE49-F238E27FC236}">
                <a16:creationId xmlns:a16="http://schemas.microsoft.com/office/drawing/2014/main" id="{20D2E035-A82D-7840-B1D2-D1D513021000}"/>
              </a:ext>
            </a:extLst>
          </p:cNvPr>
          <p:cNvSpPr txBox="1"/>
          <p:nvPr/>
        </p:nvSpPr>
        <p:spPr>
          <a:xfrm>
            <a:off x="8270807" y="3838149"/>
            <a:ext cx="596899" cy="369332"/>
          </a:xfrm>
          <a:prstGeom prst="rect">
            <a:avLst/>
          </a:prstGeom>
          <a:noFill/>
        </p:spPr>
        <p:txBody>
          <a:bodyPr wrap="square" rtlCol="0">
            <a:spAutoFit/>
          </a:bodyPr>
          <a:lstStyle/>
          <a:p>
            <a:r>
              <a:rPr lang="tr-TR" dirty="0"/>
              <a:t>ONL</a:t>
            </a:r>
          </a:p>
        </p:txBody>
      </p:sp>
    </p:spTree>
    <p:extLst>
      <p:ext uri="{BB962C8B-B14F-4D97-AF65-F5344CB8AC3E}">
        <p14:creationId xmlns:p14="http://schemas.microsoft.com/office/powerpoint/2010/main" val="225868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8E67F2-F753-4E06-8229-4970A67258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62321"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EE1BDFD-564B-44A4-841A-50D6A8E75C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4570578" y="802955"/>
            <a:ext cx="3733482" cy="1455996"/>
          </a:xfrm>
        </p:spPr>
        <p:txBody>
          <a:bodyPr vert="horz" lIns="91440" tIns="45720" rIns="91440" bIns="45720" rtlCol="0" anchor="ctr">
            <a:normAutofit/>
          </a:bodyPr>
          <a:lstStyle/>
          <a:p>
            <a:pPr algn="l" defTabSz="914400"/>
            <a:r>
              <a:rPr lang="en-US" sz="3500" b="1" dirty="0">
                <a:solidFill>
                  <a:srgbClr val="000000"/>
                </a:solidFill>
              </a:rPr>
              <a:t>QR </a:t>
            </a:r>
            <a:r>
              <a:rPr lang="en-US" sz="3500" b="1" dirty="0" err="1">
                <a:solidFill>
                  <a:srgbClr val="000000"/>
                </a:solidFill>
              </a:rPr>
              <a:t>İşlemleri</a:t>
            </a:r>
            <a:endParaRPr lang="en-US" sz="3500" b="1" dirty="0">
              <a:solidFill>
                <a:srgbClr val="000000"/>
              </a:solidFill>
            </a:endParaRPr>
          </a:p>
        </p:txBody>
      </p:sp>
      <p:sp>
        <p:nvSpPr>
          <p:cNvPr id="15"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2911" y="0"/>
            <a:ext cx="2910741"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122" y="360112"/>
            <a:ext cx="1899517" cy="1067287"/>
          </a:xfrm>
          <a:prstGeom prst="rect">
            <a:avLst/>
          </a:prstGeom>
        </p:spPr>
      </p:pic>
      <p:sp>
        <p:nvSpPr>
          <p:cNvPr id="17"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3706941"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Resim 5">
            <a:extLst>
              <a:ext uri="{FF2B5EF4-FFF2-40B4-BE49-F238E27FC236}">
                <a16:creationId xmlns:a16="http://schemas.microsoft.com/office/drawing/2014/main" id="{E29D6560-1AC2-5148-B065-5E064DACA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748" y="3875314"/>
            <a:ext cx="2670429" cy="2670429"/>
          </a:xfrm>
          <a:prstGeom prst="rect">
            <a:avLst/>
          </a:prstGeom>
        </p:spPr>
      </p:pic>
      <p:sp>
        <p:nvSpPr>
          <p:cNvPr id="3" name="Subtitle 2"/>
          <p:cNvSpPr>
            <a:spLocks noGrp="1"/>
          </p:cNvSpPr>
          <p:nvPr>
            <p:ph type="subTitle" idx="1"/>
          </p:nvPr>
        </p:nvSpPr>
        <p:spPr>
          <a:xfrm>
            <a:off x="4567930" y="2421682"/>
            <a:ext cx="3733184" cy="3639289"/>
          </a:xfrm>
        </p:spPr>
        <p:txBody>
          <a:bodyPr vert="horz" lIns="91440" tIns="45720" rIns="91440" bIns="45720" rtlCol="0" anchor="ctr">
            <a:normAutofit/>
          </a:bodyPr>
          <a:lstStyle/>
          <a:p>
            <a:pPr marL="457200" indent="-228600" algn="l" defTabSz="914400">
              <a:buFont typeface="Arial" panose="020B0604020202020204" pitchFamily="34" charset="0"/>
              <a:buChar char="•"/>
            </a:pPr>
            <a:r>
              <a:rPr lang="en-US" sz="2000" dirty="0">
                <a:solidFill>
                  <a:srgbClr val="000000"/>
                </a:solidFill>
              </a:rPr>
              <a:t>QR </a:t>
            </a:r>
            <a:r>
              <a:rPr lang="en-US" sz="2000" dirty="0" err="1">
                <a:solidFill>
                  <a:srgbClr val="000000"/>
                </a:solidFill>
              </a:rPr>
              <a:t>Üye</a:t>
            </a:r>
            <a:r>
              <a:rPr lang="en-US" sz="2000" dirty="0">
                <a:solidFill>
                  <a:srgbClr val="000000"/>
                </a:solidFill>
              </a:rPr>
              <a:t> </a:t>
            </a:r>
            <a:r>
              <a:rPr lang="en-US" sz="2000" dirty="0" err="1">
                <a:solidFill>
                  <a:srgbClr val="000000"/>
                </a:solidFill>
              </a:rPr>
              <a:t>işyeri</a:t>
            </a:r>
            <a:r>
              <a:rPr lang="en-US" sz="2000" dirty="0">
                <a:solidFill>
                  <a:srgbClr val="000000"/>
                </a:solidFill>
              </a:rPr>
              <a:t> </a:t>
            </a:r>
            <a:r>
              <a:rPr lang="en-US" sz="2000" dirty="0" err="1">
                <a:solidFill>
                  <a:srgbClr val="000000"/>
                </a:solidFill>
              </a:rPr>
              <a:t>yönetimi</a:t>
            </a:r>
            <a:endParaRPr lang="en-US" sz="2000" dirty="0">
              <a:solidFill>
                <a:srgbClr val="000000"/>
              </a:solidFill>
            </a:endParaRPr>
          </a:p>
          <a:p>
            <a:pPr marL="457200" indent="-228600" algn="l" defTabSz="914400">
              <a:buFont typeface="Arial" panose="020B0604020202020204" pitchFamily="34" charset="0"/>
              <a:buChar char="•"/>
            </a:pPr>
            <a:r>
              <a:rPr lang="en-US" sz="2000" dirty="0">
                <a:solidFill>
                  <a:srgbClr val="000000"/>
                </a:solidFill>
              </a:rPr>
              <a:t>QR </a:t>
            </a:r>
            <a:r>
              <a:rPr lang="en-US" sz="2000" dirty="0" err="1">
                <a:solidFill>
                  <a:srgbClr val="000000"/>
                </a:solidFill>
              </a:rPr>
              <a:t>satış</a:t>
            </a:r>
            <a:r>
              <a:rPr lang="en-US" sz="2000" dirty="0">
                <a:solidFill>
                  <a:srgbClr val="000000"/>
                </a:solidFill>
              </a:rPr>
              <a:t> </a:t>
            </a:r>
            <a:r>
              <a:rPr lang="en-US" sz="2000" dirty="0" err="1">
                <a:solidFill>
                  <a:srgbClr val="000000"/>
                </a:solidFill>
              </a:rPr>
              <a:t>işlemleri</a:t>
            </a:r>
            <a:endParaRPr lang="en-US" sz="2000" dirty="0">
              <a:solidFill>
                <a:srgbClr val="000000"/>
              </a:solidFill>
            </a:endParaRPr>
          </a:p>
          <a:p>
            <a:pPr marL="457200" indent="-228600" algn="l" defTabSz="914400">
              <a:buFont typeface="Arial" panose="020B0604020202020204" pitchFamily="34" charset="0"/>
              <a:buChar char="•"/>
            </a:pPr>
            <a:r>
              <a:rPr lang="en-US" sz="2000" dirty="0" err="1">
                <a:solidFill>
                  <a:srgbClr val="000000"/>
                </a:solidFill>
              </a:rPr>
              <a:t>Robotpos</a:t>
            </a:r>
            <a:r>
              <a:rPr lang="en-US" sz="2000" dirty="0">
                <a:solidFill>
                  <a:srgbClr val="000000"/>
                </a:solidFill>
              </a:rPr>
              <a:t> QR </a:t>
            </a:r>
            <a:r>
              <a:rPr lang="en-US" sz="2000" dirty="0" err="1">
                <a:solidFill>
                  <a:srgbClr val="000000"/>
                </a:solidFill>
              </a:rPr>
              <a:t>işlemleri</a:t>
            </a:r>
            <a:endParaRPr lang="en-US" sz="2000" dirty="0">
              <a:solidFill>
                <a:srgbClr val="000000"/>
              </a:solidFill>
            </a:endParaRPr>
          </a:p>
          <a:p>
            <a:pPr marL="457200" indent="-228600" algn="l" defTabSz="914400">
              <a:buFont typeface="Arial" panose="020B0604020202020204" pitchFamily="34" charset="0"/>
              <a:buChar char="•"/>
            </a:pPr>
            <a:r>
              <a:rPr lang="en-US" sz="2000" dirty="0" err="1">
                <a:solidFill>
                  <a:srgbClr val="000000"/>
                </a:solidFill>
              </a:rPr>
              <a:t>Compay</a:t>
            </a:r>
            <a:r>
              <a:rPr lang="en-US" sz="2000" dirty="0">
                <a:solidFill>
                  <a:srgbClr val="000000"/>
                </a:solidFill>
              </a:rPr>
              <a:t> QR </a:t>
            </a:r>
            <a:r>
              <a:rPr lang="en-US" sz="2000" dirty="0" err="1">
                <a:solidFill>
                  <a:srgbClr val="000000"/>
                </a:solidFill>
              </a:rPr>
              <a:t>işlemleri</a:t>
            </a:r>
            <a:endParaRPr lang="en-US" sz="2000" dirty="0">
              <a:solidFill>
                <a:srgbClr val="000000"/>
              </a:solidFill>
            </a:endParaRPr>
          </a:p>
          <a:p>
            <a:pPr marL="457200" indent="-228600" algn="l" defTabSz="914400">
              <a:buFont typeface="Arial" panose="020B0604020202020204" pitchFamily="34" charset="0"/>
              <a:buChar char="•"/>
            </a:pPr>
            <a:r>
              <a:rPr lang="en-US" sz="2000" dirty="0">
                <a:solidFill>
                  <a:srgbClr val="000000"/>
                </a:solidFill>
              </a:rPr>
              <a:t>İndi</a:t>
            </a:r>
            <a:r>
              <a:rPr lang="tr-TR" sz="2000" dirty="0">
                <a:solidFill>
                  <a:srgbClr val="000000"/>
                </a:solidFill>
              </a:rPr>
              <a:t> Bindi</a:t>
            </a:r>
            <a:r>
              <a:rPr lang="en-US" sz="2000" dirty="0">
                <a:solidFill>
                  <a:srgbClr val="000000"/>
                </a:solidFill>
              </a:rPr>
              <a:t> </a:t>
            </a:r>
            <a:r>
              <a:rPr lang="en-US" sz="2000" dirty="0" err="1">
                <a:solidFill>
                  <a:srgbClr val="000000"/>
                </a:solidFill>
              </a:rPr>
              <a:t>İşlemleri</a:t>
            </a:r>
            <a:endParaRPr lang="en-US" sz="2000" dirty="0">
              <a:solidFill>
                <a:srgbClr val="000000"/>
              </a:solidFill>
            </a:endParaRPr>
          </a:p>
          <a:p>
            <a:pPr marL="457200" indent="-228600" algn="l" defTabSz="914400">
              <a:buFont typeface="Arial" panose="020B0604020202020204" pitchFamily="34" charset="0"/>
              <a:buChar char="•"/>
            </a:pPr>
            <a:r>
              <a:rPr lang="en-US" sz="2000" dirty="0">
                <a:solidFill>
                  <a:srgbClr val="000000"/>
                </a:solidFill>
              </a:rPr>
              <a:t>TR </a:t>
            </a:r>
            <a:r>
              <a:rPr lang="en-US" sz="2000" dirty="0" err="1">
                <a:solidFill>
                  <a:srgbClr val="000000"/>
                </a:solidFill>
              </a:rPr>
              <a:t>Karekod</a:t>
            </a:r>
            <a:r>
              <a:rPr lang="en-US" sz="2000" dirty="0">
                <a:solidFill>
                  <a:srgbClr val="000000"/>
                </a:solidFill>
              </a:rPr>
              <a:t> </a:t>
            </a:r>
            <a:r>
              <a:rPr lang="en-US" sz="2000" dirty="0" err="1">
                <a:solidFill>
                  <a:srgbClr val="000000"/>
                </a:solidFill>
              </a:rPr>
              <a:t>Projesi</a:t>
            </a:r>
            <a:endParaRPr lang="en-US" sz="2000" dirty="0">
              <a:solidFill>
                <a:srgbClr val="000000"/>
              </a:solidFill>
            </a:endParaRPr>
          </a:p>
        </p:txBody>
      </p:sp>
    </p:spTree>
    <p:extLst>
      <p:ext uri="{BB962C8B-B14F-4D97-AF65-F5344CB8AC3E}">
        <p14:creationId xmlns:p14="http://schemas.microsoft.com/office/powerpoint/2010/main" val="2419675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1692" y="4525347"/>
            <a:ext cx="5204792" cy="1737360"/>
          </a:xfrm>
        </p:spPr>
        <p:txBody>
          <a:bodyPr vert="horz" lIns="91440" tIns="45720" rIns="91440" bIns="45720" rtlCol="0" anchor="ctr">
            <a:normAutofit/>
          </a:bodyPr>
          <a:lstStyle/>
          <a:p>
            <a:pPr algn="r"/>
            <a:r>
              <a:rPr lang="en-US" b="1" dirty="0" err="1"/>
              <a:t>Belbim</a:t>
            </a:r>
            <a:r>
              <a:rPr lang="en-US" b="1" dirty="0"/>
              <a:t> </a:t>
            </a:r>
            <a:r>
              <a:rPr lang="en-US" b="1" dirty="0" err="1"/>
              <a:t>Balık</a:t>
            </a:r>
            <a:r>
              <a:rPr lang="en-US" b="1" dirty="0"/>
              <a:t> Hali </a:t>
            </a:r>
            <a:r>
              <a:rPr lang="en-US" b="1" dirty="0" err="1"/>
              <a:t>Projesi</a:t>
            </a:r>
            <a:endParaRPr lang="en-US" b="1" dirty="0"/>
          </a:p>
        </p:txBody>
      </p:sp>
      <p:sp>
        <p:nvSpPr>
          <p:cNvPr id="3" name="Subtitle 2"/>
          <p:cNvSpPr>
            <a:spLocks noGrp="1"/>
          </p:cNvSpPr>
          <p:nvPr>
            <p:ph type="subTitle" idx="1"/>
          </p:nvPr>
        </p:nvSpPr>
        <p:spPr>
          <a:xfrm>
            <a:off x="5883219" y="1556792"/>
            <a:ext cx="3205994" cy="4561899"/>
          </a:xfrm>
        </p:spPr>
        <p:txBody>
          <a:bodyPr vert="horz" lIns="91440" tIns="45720" rIns="91440" bIns="45720" rtlCol="0" anchor="ctr">
            <a:normAutofit/>
          </a:bodyPr>
          <a:lstStyle/>
          <a:p>
            <a:pPr marL="457200" indent="-228600" algn="l">
              <a:buFont typeface="Arial" panose="020B0604020202020204" pitchFamily="34" charset="0"/>
              <a:buChar char="•"/>
            </a:pPr>
            <a:r>
              <a:rPr lang="en-US" sz="2000" dirty="0" err="1"/>
              <a:t>Üye</a:t>
            </a:r>
            <a:r>
              <a:rPr lang="en-US" sz="2000" dirty="0"/>
              <a:t> </a:t>
            </a:r>
            <a:r>
              <a:rPr lang="en-US" sz="2000" dirty="0" err="1"/>
              <a:t>İşyeri</a:t>
            </a:r>
            <a:r>
              <a:rPr lang="en-US" sz="2000" dirty="0"/>
              <a:t> </a:t>
            </a:r>
            <a:r>
              <a:rPr lang="en-US" sz="2000" dirty="0" err="1"/>
              <a:t>yönetimi</a:t>
            </a:r>
            <a:endParaRPr lang="en-US" sz="2000" dirty="0"/>
          </a:p>
          <a:p>
            <a:pPr marL="457200" indent="-228600" algn="l">
              <a:buFont typeface="Arial" panose="020B0604020202020204" pitchFamily="34" charset="0"/>
              <a:buChar char="•"/>
            </a:pPr>
            <a:r>
              <a:rPr lang="en-US" sz="2000" dirty="0" err="1"/>
              <a:t>Müşteri</a:t>
            </a:r>
            <a:r>
              <a:rPr lang="en-US" sz="2000" dirty="0"/>
              <a:t> </a:t>
            </a:r>
            <a:r>
              <a:rPr lang="en-US" sz="2000" dirty="0" err="1"/>
              <a:t>Oluşturma</a:t>
            </a:r>
            <a:endParaRPr lang="en-US" sz="2000" dirty="0"/>
          </a:p>
          <a:p>
            <a:pPr marL="457200" indent="-228600" algn="l">
              <a:buFont typeface="Arial" panose="020B0604020202020204" pitchFamily="34" charset="0"/>
              <a:buChar char="•"/>
            </a:pPr>
            <a:r>
              <a:rPr lang="en-US" sz="2000" dirty="0" err="1"/>
              <a:t>Satış</a:t>
            </a:r>
            <a:r>
              <a:rPr lang="en-US" sz="2000" dirty="0"/>
              <a:t> </a:t>
            </a:r>
            <a:r>
              <a:rPr lang="en-US" sz="2000" dirty="0" err="1"/>
              <a:t>İşlemleri</a:t>
            </a:r>
            <a:endParaRPr lang="en-US" sz="2000" dirty="0"/>
          </a:p>
          <a:p>
            <a:pPr marL="457200" indent="-228600" algn="l">
              <a:buFont typeface="Arial" panose="020B0604020202020204" pitchFamily="34" charset="0"/>
              <a:buChar char="•"/>
            </a:pPr>
            <a:r>
              <a:rPr lang="en-US" sz="2000" dirty="0"/>
              <a:t>Para </a:t>
            </a:r>
            <a:r>
              <a:rPr lang="en-US" sz="2000" dirty="0" err="1"/>
              <a:t>Yükleme</a:t>
            </a:r>
            <a:r>
              <a:rPr lang="en-US" sz="2000" dirty="0"/>
              <a:t> </a:t>
            </a:r>
            <a:r>
              <a:rPr lang="en-US" sz="2000" dirty="0" err="1"/>
              <a:t>İşlemleri</a:t>
            </a:r>
            <a:endParaRPr lang="en-US" sz="2000" dirty="0"/>
          </a:p>
          <a:p>
            <a:pPr marL="457200" indent="-228600" algn="l">
              <a:buFont typeface="Arial" panose="020B0604020202020204" pitchFamily="34" charset="0"/>
              <a:buChar char="•"/>
            </a:pPr>
            <a:r>
              <a:rPr lang="en-US" sz="2000" dirty="0" err="1"/>
              <a:t>Mutabakat</a:t>
            </a:r>
            <a:r>
              <a:rPr lang="en-US" sz="2000" dirty="0"/>
              <a:t> </a:t>
            </a:r>
            <a:r>
              <a:rPr lang="en-US" sz="2000" dirty="0" err="1"/>
              <a:t>ve</a:t>
            </a:r>
            <a:r>
              <a:rPr lang="en-US" sz="2000" dirty="0"/>
              <a:t> </a:t>
            </a:r>
            <a:r>
              <a:rPr lang="en-US" sz="2000" dirty="0" err="1"/>
              <a:t>Raporlar</a:t>
            </a:r>
            <a:endParaRPr lang="en-US" sz="2000" dirty="0"/>
          </a:p>
        </p:txBody>
      </p:sp>
      <p:sp>
        <p:nvSpPr>
          <p:cNvPr id="16" name="Oval 15">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620480"/>
            <a:ext cx="168285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0" y="2466604"/>
            <a:ext cx="721797" cy="962395"/>
          </a:xfrm>
          <a:prstGeom prst="ellipse">
            <a:avLst/>
          </a:prstGeom>
          <a:solidFill>
            <a:srgbClr val="735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1" y="2327988"/>
            <a:ext cx="220272" cy="293695"/>
          </a:xfrm>
          <a:prstGeom prst="ellipse">
            <a:avLst/>
          </a:prstGeom>
          <a:solidFill>
            <a:srgbClr val="FC2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0294"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a:extLst>
              <a:ext uri="{FF2B5EF4-FFF2-40B4-BE49-F238E27FC236}">
                <a16:creationId xmlns:a16="http://schemas.microsoft.com/office/drawing/2014/main" id="{914FA6D2-3230-4B4D-BCF4-319DD8361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5178793"/>
            <a:ext cx="1899517" cy="1067287"/>
          </a:xfrm>
          <a:prstGeom prst="rect">
            <a:avLst/>
          </a:prstGeom>
        </p:spPr>
      </p:pic>
    </p:spTree>
    <p:extLst>
      <p:ext uri="{BB962C8B-B14F-4D97-AF65-F5344CB8AC3E}">
        <p14:creationId xmlns:p14="http://schemas.microsoft.com/office/powerpoint/2010/main" val="2326954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7BE31F-A129-45DD-8071-A63EC47D94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CA163AC-F477-454A-9FB4-81324C004BE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3" name="Freeform 5">
              <a:extLst>
                <a:ext uri="{FF2B5EF4-FFF2-40B4-BE49-F238E27FC236}">
                  <a16:creationId xmlns:a16="http://schemas.microsoft.com/office/drawing/2014/main" id="{609D7097-03A6-4239-A2E0-784E82C236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813887E5-2F5F-4C9D-92F5-F80D937A8D4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57A4F98D-BAD2-4F7F-93D3-FD86C479A9E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FBA2120E-6E1E-4A2B-9CD8-94C39AD806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264DA4AC-C3A7-46CE-96BA-018B8FCFEF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0">
              <a:extLst>
                <a:ext uri="{FF2B5EF4-FFF2-40B4-BE49-F238E27FC236}">
                  <a16:creationId xmlns:a16="http://schemas.microsoft.com/office/drawing/2014/main" id="{A73A5202-BD67-46B2-9FAB-C1B28AB424B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1">
              <a:extLst>
                <a:ext uri="{FF2B5EF4-FFF2-40B4-BE49-F238E27FC236}">
                  <a16:creationId xmlns:a16="http://schemas.microsoft.com/office/drawing/2014/main" id="{01E70EE5-EE26-44BD-A18E-777A1A3D523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2">
              <a:extLst>
                <a:ext uri="{FF2B5EF4-FFF2-40B4-BE49-F238E27FC236}">
                  <a16:creationId xmlns:a16="http://schemas.microsoft.com/office/drawing/2014/main" id="{504A980C-59CB-46F2-A571-87612CDD22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13">
              <a:extLst>
                <a:ext uri="{FF2B5EF4-FFF2-40B4-BE49-F238E27FC236}">
                  <a16:creationId xmlns:a16="http://schemas.microsoft.com/office/drawing/2014/main" id="{B353B73E-7D3C-4184-87FD-295B6B3412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14">
              <a:extLst>
                <a:ext uri="{FF2B5EF4-FFF2-40B4-BE49-F238E27FC236}">
                  <a16:creationId xmlns:a16="http://schemas.microsoft.com/office/drawing/2014/main" id="{2EF8F173-9834-4DD9-B995-3F8DAAAE7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5">
              <a:extLst>
                <a:ext uri="{FF2B5EF4-FFF2-40B4-BE49-F238E27FC236}">
                  <a16:creationId xmlns:a16="http://schemas.microsoft.com/office/drawing/2014/main" id="{8A9567B5-6E50-4B28-8AC5-CDC159A8977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6">
              <a:extLst>
                <a:ext uri="{FF2B5EF4-FFF2-40B4-BE49-F238E27FC236}">
                  <a16:creationId xmlns:a16="http://schemas.microsoft.com/office/drawing/2014/main" id="{F98F9214-A978-485D-814B-5FE3EC570B3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7">
              <a:extLst>
                <a:ext uri="{FF2B5EF4-FFF2-40B4-BE49-F238E27FC236}">
                  <a16:creationId xmlns:a16="http://schemas.microsoft.com/office/drawing/2014/main" id="{80A8AB3C-056D-4907-ACF6-ABD5BA9052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8">
              <a:extLst>
                <a:ext uri="{FF2B5EF4-FFF2-40B4-BE49-F238E27FC236}">
                  <a16:creationId xmlns:a16="http://schemas.microsoft.com/office/drawing/2014/main" id="{CF51BEC3-1414-4B86-B1E1-0051FF1819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9">
              <a:extLst>
                <a:ext uri="{FF2B5EF4-FFF2-40B4-BE49-F238E27FC236}">
                  <a16:creationId xmlns:a16="http://schemas.microsoft.com/office/drawing/2014/main" id="{F69D94F0-358D-4931-B5CA-5A223180DE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0">
              <a:extLst>
                <a:ext uri="{FF2B5EF4-FFF2-40B4-BE49-F238E27FC236}">
                  <a16:creationId xmlns:a16="http://schemas.microsoft.com/office/drawing/2014/main" id="{5CFB12DB-F2CC-466C-828B-009EA7B57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1">
              <a:extLst>
                <a:ext uri="{FF2B5EF4-FFF2-40B4-BE49-F238E27FC236}">
                  <a16:creationId xmlns:a16="http://schemas.microsoft.com/office/drawing/2014/main" id="{43D8F6E9-0540-4297-A310-D7C9FA65A0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2">
              <a:extLst>
                <a:ext uri="{FF2B5EF4-FFF2-40B4-BE49-F238E27FC236}">
                  <a16:creationId xmlns:a16="http://schemas.microsoft.com/office/drawing/2014/main" id="{077E47D8-A4D7-46C2-9EF0-AF1C777C286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23">
              <a:extLst>
                <a:ext uri="{FF2B5EF4-FFF2-40B4-BE49-F238E27FC236}">
                  <a16:creationId xmlns:a16="http://schemas.microsoft.com/office/drawing/2014/main" id="{F1D21ED2-F5A9-4411-934F-B972429F4C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24">
              <a:extLst>
                <a:ext uri="{FF2B5EF4-FFF2-40B4-BE49-F238E27FC236}">
                  <a16:creationId xmlns:a16="http://schemas.microsoft.com/office/drawing/2014/main" id="{E2EDE38A-AE13-4408-9B8B-EE6F62C910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25">
              <a:extLst>
                <a:ext uri="{FF2B5EF4-FFF2-40B4-BE49-F238E27FC236}">
                  <a16:creationId xmlns:a16="http://schemas.microsoft.com/office/drawing/2014/main" id="{3630CEB6-A7D8-45A1-AC44-147C2AF1307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 name="Group 34">
            <a:extLst>
              <a:ext uri="{FF2B5EF4-FFF2-40B4-BE49-F238E27FC236}">
                <a16:creationId xmlns:a16="http://schemas.microsoft.com/office/drawing/2014/main" id="{83118EC2-A2C7-4CDB-887C-21E0B0C437D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6" name="Rectangle 35">
              <a:extLst>
                <a:ext uri="{FF2B5EF4-FFF2-40B4-BE49-F238E27FC236}">
                  <a16:creationId xmlns:a16="http://schemas.microsoft.com/office/drawing/2014/main" id="{E7D642C1-20ED-4515-B19F-47B6CC8341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Isosceles Triangle 22">
              <a:extLst>
                <a:ext uri="{FF2B5EF4-FFF2-40B4-BE49-F238E27FC236}">
                  <a16:creationId xmlns:a16="http://schemas.microsoft.com/office/drawing/2014/main" id="{0E5C6FE8-B8C9-4163-830B-3F8E408EA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E3A09EDA-AF27-4D31-8A57-4407E05749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ctrTitle"/>
          </p:nvPr>
        </p:nvSpPr>
        <p:spPr>
          <a:xfrm>
            <a:off x="666473" y="2358391"/>
            <a:ext cx="2624234" cy="2453676"/>
          </a:xfrm>
        </p:spPr>
        <p:txBody>
          <a:bodyPr vert="horz" lIns="91440" tIns="45720" rIns="91440" bIns="45720" rtlCol="0" anchor="ctr">
            <a:normAutofit/>
          </a:bodyPr>
          <a:lstStyle/>
          <a:p>
            <a:pPr defTabSz="914400"/>
            <a:r>
              <a:rPr lang="en-US" sz="3100" b="1">
                <a:solidFill>
                  <a:srgbClr val="FFFFFF"/>
                </a:solidFill>
              </a:rPr>
              <a:t>ATLAS Dışındaki Entegrasyon Noktalarımız</a:t>
            </a:r>
          </a:p>
        </p:txBody>
      </p:sp>
      <p:sp>
        <p:nvSpPr>
          <p:cNvPr id="3" name="Subtitle 2"/>
          <p:cNvSpPr>
            <a:spLocks noGrp="1"/>
          </p:cNvSpPr>
          <p:nvPr>
            <p:ph type="subTitle" idx="1"/>
          </p:nvPr>
        </p:nvSpPr>
        <p:spPr>
          <a:xfrm>
            <a:off x="3838835" y="2275662"/>
            <a:ext cx="4711405" cy="3776146"/>
          </a:xfrm>
        </p:spPr>
        <p:txBody>
          <a:bodyPr vert="horz" lIns="91440" tIns="45720" rIns="91440" bIns="45720" rtlCol="0" anchor="ctr">
            <a:normAutofit/>
          </a:bodyPr>
          <a:lstStyle/>
          <a:p>
            <a:pPr indent="-228600" algn="l" defTabSz="914400">
              <a:buFont typeface="Arial" panose="020B0604020202020204" pitchFamily="34" charset="0"/>
              <a:buChar char="•"/>
            </a:pPr>
            <a:endParaRPr lang="en-US" sz="2000" dirty="0"/>
          </a:p>
          <a:p>
            <a:pPr marL="57150" algn="l" defTabSz="914400"/>
            <a:endParaRPr lang="en-US" sz="2000" dirty="0"/>
          </a:p>
          <a:p>
            <a:pPr marL="400050" indent="-342900" algn="l" defTabSz="914400">
              <a:buFont typeface="Arial" panose="020B0604020202020204" pitchFamily="34" charset="0"/>
              <a:buChar char="•"/>
            </a:pPr>
            <a:r>
              <a:rPr lang="en-US" sz="2000" dirty="0" err="1"/>
              <a:t>Kurye</a:t>
            </a:r>
            <a:r>
              <a:rPr lang="en-US" sz="2000" dirty="0"/>
              <a:t> </a:t>
            </a:r>
            <a:r>
              <a:rPr lang="en-US" sz="2000" dirty="0" err="1"/>
              <a:t>Firmaları</a:t>
            </a:r>
            <a:endParaRPr lang="en-US" sz="2000" dirty="0"/>
          </a:p>
          <a:p>
            <a:pPr marL="400050" indent="-342900" algn="l" defTabSz="914400">
              <a:buFont typeface="Arial" panose="020B0604020202020204" pitchFamily="34" charset="0"/>
              <a:buChar char="•"/>
            </a:pPr>
            <a:r>
              <a:rPr lang="en-US" sz="2000" dirty="0" err="1"/>
              <a:t>Masterpass</a:t>
            </a:r>
            <a:endParaRPr lang="en-US" sz="2000" dirty="0"/>
          </a:p>
          <a:p>
            <a:pPr marL="400050" indent="-342900" algn="l" defTabSz="914400">
              <a:buFont typeface="Arial" panose="020B0604020202020204" pitchFamily="34" charset="0"/>
              <a:buChar char="•"/>
            </a:pPr>
            <a:r>
              <a:rPr lang="en-US" sz="2000" dirty="0"/>
              <a:t>RM </a:t>
            </a:r>
          </a:p>
          <a:p>
            <a:pPr marL="400050" indent="-342900" algn="l" defTabSz="914400">
              <a:buFont typeface="Arial" panose="020B0604020202020204" pitchFamily="34" charset="0"/>
              <a:buChar char="•"/>
            </a:pPr>
            <a:r>
              <a:rPr lang="en-US" sz="2000" dirty="0"/>
              <a:t>BKM</a:t>
            </a:r>
          </a:p>
          <a:p>
            <a:pPr marL="400050" indent="-342900" algn="l" defTabSz="914400">
              <a:buFont typeface="Arial" panose="020B0604020202020204" pitchFamily="34" charset="0"/>
              <a:buChar char="•"/>
            </a:pPr>
            <a:r>
              <a:rPr lang="en-US" sz="2000" dirty="0" err="1"/>
              <a:t>Payguru</a:t>
            </a:r>
            <a:endParaRPr lang="en-US" sz="2000" dirty="0"/>
          </a:p>
          <a:p>
            <a:pPr marL="400050" indent="-342900" algn="l" defTabSz="914400">
              <a:buFont typeface="Arial" panose="020B0604020202020204" pitchFamily="34" charset="0"/>
              <a:buChar char="•"/>
            </a:pPr>
            <a:r>
              <a:rPr lang="en-US" sz="2000" dirty="0" err="1"/>
              <a:t>Pavo</a:t>
            </a:r>
            <a:endParaRPr lang="en-US" sz="2000" dirty="0"/>
          </a:p>
          <a:p>
            <a:pPr marL="400050" indent="-342900" algn="l" defTabSz="914400">
              <a:buFont typeface="Arial" panose="020B0604020202020204" pitchFamily="34" charset="0"/>
              <a:buChar char="•"/>
            </a:pPr>
            <a:r>
              <a:rPr lang="en-US" sz="2000" dirty="0" err="1"/>
              <a:t>NKolay</a:t>
            </a:r>
            <a:endParaRPr lang="en-US" sz="2000" dirty="0"/>
          </a:p>
          <a:p>
            <a:pPr marL="285750" indent="-228600" algn="l" defTabSz="914400">
              <a:buFont typeface="Arial" panose="020B0604020202020204" pitchFamily="34" charset="0"/>
              <a:buChar char="•"/>
            </a:pPr>
            <a:endParaRPr lang="en-US" sz="800" dirty="0"/>
          </a:p>
          <a:p>
            <a:pPr marL="285750" indent="-228600" algn="l" defTabSz="914400">
              <a:buFont typeface="Arial" panose="020B0604020202020204" pitchFamily="34" charset="0"/>
              <a:buChar char="•"/>
            </a:pPr>
            <a:endParaRPr lang="en-US" sz="800" dirty="0"/>
          </a:p>
          <a:p>
            <a:pPr marL="457200" indent="-228600" algn="l" defTabSz="914400">
              <a:buFont typeface="Arial" panose="020B0604020202020204" pitchFamily="34" charset="0"/>
              <a:buChar char="•"/>
            </a:pPr>
            <a:endParaRPr lang="en-US" sz="800" dirty="0"/>
          </a:p>
        </p:txBody>
      </p:sp>
      <p:pic>
        <p:nvPicPr>
          <p:cNvPr id="34" name="Picture 4">
            <a:extLst>
              <a:ext uri="{FF2B5EF4-FFF2-40B4-BE49-F238E27FC236}">
                <a16:creationId xmlns:a16="http://schemas.microsoft.com/office/drawing/2014/main" id="{F925A479-10F7-5343-9487-28D7E5975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834" y="698500"/>
            <a:ext cx="2175856" cy="122255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262346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B577FF9-3543-4875-815D-3D87BD8A20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614420" y="2551294"/>
            <a:ext cx="4364030" cy="3541652"/>
          </a:xfrm>
        </p:spPr>
        <p:txBody>
          <a:bodyPr vert="horz" lIns="91440" tIns="45720" rIns="91440" bIns="45720" rtlCol="0" anchor="b">
            <a:noAutofit/>
          </a:bodyPr>
          <a:lstStyle/>
          <a:p>
            <a:pPr marL="228600" algn="l"/>
            <a:r>
              <a:rPr lang="en-US" sz="2000" kern="1200" dirty="0">
                <a:latin typeface="+mj-lt"/>
                <a:ea typeface="+mj-ea"/>
                <a:cs typeface="+mj-cs"/>
              </a:rPr>
              <a:t>-  Ana </a:t>
            </a:r>
            <a:r>
              <a:rPr lang="en-US" sz="2000" kern="1200" dirty="0" err="1">
                <a:latin typeface="+mj-lt"/>
                <a:ea typeface="+mj-ea"/>
                <a:cs typeface="+mj-cs"/>
              </a:rPr>
              <a:t>Bankacılık</a:t>
            </a:r>
            <a:r>
              <a:rPr lang="en-US" sz="2000" kern="1200" dirty="0">
                <a:latin typeface="+mj-lt"/>
                <a:ea typeface="+mj-ea"/>
                <a:cs typeface="+mj-cs"/>
              </a:rPr>
              <a:t> </a:t>
            </a:r>
            <a:r>
              <a:rPr lang="en-US" sz="2000" kern="1200" dirty="0" err="1">
                <a:latin typeface="+mj-lt"/>
                <a:ea typeface="+mj-ea"/>
                <a:cs typeface="+mj-cs"/>
              </a:rPr>
              <a:t>standartlarına</a:t>
            </a:r>
            <a:r>
              <a:rPr lang="en-US" sz="2000" kern="1200" dirty="0">
                <a:latin typeface="+mj-lt"/>
                <a:ea typeface="+mj-ea"/>
                <a:cs typeface="+mj-cs"/>
              </a:rPr>
              <a:t> </a:t>
            </a:r>
            <a:r>
              <a:rPr lang="en-US" sz="2000" kern="1200" dirty="0" err="1">
                <a:latin typeface="+mj-lt"/>
                <a:ea typeface="+mj-ea"/>
                <a:cs typeface="+mj-cs"/>
              </a:rPr>
              <a:t>uyuyoruz</a:t>
            </a:r>
            <a:r>
              <a:rPr lang="en-US" sz="2000" kern="1200" dirty="0">
                <a:latin typeface="+mj-lt"/>
                <a:ea typeface="+mj-ea"/>
                <a:cs typeface="+mj-cs"/>
              </a:rPr>
              <a:t/>
            </a:r>
            <a:br>
              <a:rPr lang="en-US" sz="2000" kern="1200" dirty="0">
                <a:latin typeface="+mj-lt"/>
                <a:ea typeface="+mj-ea"/>
                <a:cs typeface="+mj-cs"/>
              </a:rPr>
            </a:br>
            <a:r>
              <a:rPr lang="en-US" sz="2000" kern="1200" dirty="0">
                <a:latin typeface="+mj-lt"/>
                <a:ea typeface="+mj-ea"/>
                <a:cs typeface="+mj-cs"/>
              </a:rPr>
              <a:t/>
            </a:r>
            <a:br>
              <a:rPr lang="en-US" sz="2000" kern="1200" dirty="0">
                <a:latin typeface="+mj-lt"/>
                <a:ea typeface="+mj-ea"/>
                <a:cs typeface="+mj-cs"/>
              </a:rPr>
            </a:br>
            <a:r>
              <a:rPr lang="en-US" sz="2000" kern="1200" dirty="0">
                <a:latin typeface="+mj-lt"/>
                <a:ea typeface="+mj-ea"/>
                <a:cs typeface="+mj-cs"/>
              </a:rPr>
              <a:t>-  Deployment </a:t>
            </a:r>
            <a:r>
              <a:rPr lang="en-US" sz="2000" kern="1200" dirty="0" err="1">
                <a:latin typeface="+mj-lt"/>
                <a:ea typeface="+mj-ea"/>
                <a:cs typeface="+mj-cs"/>
              </a:rPr>
              <a:t>işlemlerimiz</a:t>
            </a:r>
            <a:r>
              <a:rPr lang="en-US" sz="2000" kern="1200" dirty="0">
                <a:latin typeface="+mj-lt"/>
                <a:ea typeface="+mj-ea"/>
                <a:cs typeface="+mj-cs"/>
              </a:rPr>
              <a:t> </a:t>
            </a:r>
            <a:r>
              <a:rPr lang="en-US" sz="2000" kern="1200" dirty="0" err="1">
                <a:latin typeface="+mj-lt"/>
                <a:ea typeface="+mj-ea"/>
                <a:cs typeface="+mj-cs"/>
              </a:rPr>
              <a:t>Atlas’tan</a:t>
            </a:r>
            <a:r>
              <a:rPr lang="en-US" sz="2000" kern="1200" dirty="0">
                <a:latin typeface="+mj-lt"/>
                <a:ea typeface="+mj-ea"/>
                <a:cs typeface="+mj-cs"/>
              </a:rPr>
              <a:t> </a:t>
            </a:r>
            <a:r>
              <a:rPr lang="en-US" sz="2000" kern="1200" dirty="0" err="1">
                <a:latin typeface="+mj-lt"/>
                <a:ea typeface="+mj-ea"/>
                <a:cs typeface="+mj-cs"/>
              </a:rPr>
              <a:t>bağımsız</a:t>
            </a:r>
            <a:r>
              <a:rPr lang="en-US" sz="2000" kern="1200" dirty="0">
                <a:latin typeface="+mj-lt"/>
                <a:ea typeface="+mj-ea"/>
                <a:cs typeface="+mj-cs"/>
              </a:rPr>
              <a:t> </a:t>
            </a:r>
            <a:r>
              <a:rPr lang="en-US" sz="2000" kern="1200" dirty="0" err="1">
                <a:latin typeface="+mj-lt"/>
                <a:ea typeface="+mj-ea"/>
                <a:cs typeface="+mj-cs"/>
              </a:rPr>
              <a:t>ilerliyor</a:t>
            </a:r>
            <a:r>
              <a:rPr lang="en-US" sz="2000" kern="1200" dirty="0">
                <a:latin typeface="+mj-lt"/>
                <a:ea typeface="+mj-ea"/>
                <a:cs typeface="+mj-cs"/>
              </a:rPr>
              <a:t>.</a:t>
            </a:r>
            <a:br>
              <a:rPr lang="en-US" sz="2000" kern="1200" dirty="0">
                <a:latin typeface="+mj-lt"/>
                <a:ea typeface="+mj-ea"/>
                <a:cs typeface="+mj-cs"/>
              </a:rPr>
            </a:br>
            <a:r>
              <a:rPr lang="en-US" sz="2000" kern="1200" dirty="0">
                <a:latin typeface="+mj-lt"/>
                <a:ea typeface="+mj-ea"/>
                <a:cs typeface="+mj-cs"/>
              </a:rPr>
              <a:t/>
            </a:r>
            <a:br>
              <a:rPr lang="en-US" sz="2000" kern="1200" dirty="0">
                <a:latin typeface="+mj-lt"/>
                <a:ea typeface="+mj-ea"/>
                <a:cs typeface="+mj-cs"/>
              </a:rPr>
            </a:br>
            <a:r>
              <a:rPr lang="en-US" sz="2000" kern="1200" dirty="0">
                <a:latin typeface="+mj-lt"/>
                <a:ea typeface="+mj-ea"/>
                <a:cs typeface="+mj-cs"/>
              </a:rPr>
              <a:t>-  </a:t>
            </a:r>
            <a:r>
              <a:rPr lang="en-US" sz="2000" kern="1200" dirty="0" err="1">
                <a:latin typeface="+mj-lt"/>
                <a:ea typeface="+mj-ea"/>
                <a:cs typeface="+mj-cs"/>
              </a:rPr>
              <a:t>Sadece</a:t>
            </a:r>
            <a:r>
              <a:rPr lang="en-US" sz="2000" kern="1200" dirty="0">
                <a:latin typeface="+mj-lt"/>
                <a:ea typeface="+mj-ea"/>
                <a:cs typeface="+mj-cs"/>
              </a:rPr>
              <a:t> </a:t>
            </a:r>
            <a:r>
              <a:rPr lang="en-US" sz="2000" kern="1200" dirty="0" err="1">
                <a:latin typeface="+mj-lt"/>
                <a:ea typeface="+mj-ea"/>
                <a:cs typeface="+mj-cs"/>
              </a:rPr>
              <a:t>entegrasyon</a:t>
            </a:r>
            <a:r>
              <a:rPr lang="en-US" sz="2000" kern="1200" dirty="0">
                <a:latin typeface="+mj-lt"/>
                <a:ea typeface="+mj-ea"/>
                <a:cs typeface="+mj-cs"/>
              </a:rPr>
              <a:t> </a:t>
            </a:r>
            <a:r>
              <a:rPr lang="en-US" sz="2000" kern="1200" dirty="0" err="1">
                <a:latin typeface="+mj-lt"/>
                <a:ea typeface="+mj-ea"/>
                <a:cs typeface="+mj-cs"/>
              </a:rPr>
              <a:t>değil</a:t>
            </a:r>
            <a:r>
              <a:rPr lang="en-US" sz="2000" kern="1200" dirty="0">
                <a:latin typeface="+mj-lt"/>
                <a:ea typeface="+mj-ea"/>
                <a:cs typeface="+mj-cs"/>
              </a:rPr>
              <a:t>, business </a:t>
            </a:r>
            <a:r>
              <a:rPr lang="en-US" sz="2000" kern="1200" dirty="0" err="1">
                <a:latin typeface="+mj-lt"/>
                <a:ea typeface="+mj-ea"/>
                <a:cs typeface="+mj-cs"/>
              </a:rPr>
              <a:t>barındırıyoruz</a:t>
            </a:r>
            <a:r>
              <a:rPr lang="en-US" sz="2000" kern="1200" dirty="0">
                <a:latin typeface="+mj-lt"/>
                <a:ea typeface="+mj-ea"/>
                <a:cs typeface="+mj-cs"/>
              </a:rPr>
              <a:t>.</a:t>
            </a:r>
            <a:br>
              <a:rPr lang="en-US" sz="2000" kern="1200" dirty="0">
                <a:latin typeface="+mj-lt"/>
                <a:ea typeface="+mj-ea"/>
                <a:cs typeface="+mj-cs"/>
              </a:rPr>
            </a:br>
            <a:r>
              <a:rPr lang="en-US" sz="2000" kern="1200" dirty="0">
                <a:latin typeface="+mj-lt"/>
                <a:ea typeface="+mj-ea"/>
                <a:cs typeface="+mj-cs"/>
              </a:rPr>
              <a:t/>
            </a:r>
            <a:br>
              <a:rPr lang="en-US" sz="2000" kern="1200" dirty="0">
                <a:latin typeface="+mj-lt"/>
                <a:ea typeface="+mj-ea"/>
                <a:cs typeface="+mj-cs"/>
              </a:rPr>
            </a:br>
            <a:r>
              <a:rPr lang="en-US" sz="2000" kern="1200" dirty="0">
                <a:latin typeface="+mj-lt"/>
                <a:ea typeface="+mj-ea"/>
                <a:cs typeface="+mj-cs"/>
              </a:rPr>
              <a:t>-  </a:t>
            </a:r>
            <a:r>
              <a:rPr lang="en-US" sz="2000" kern="1200" dirty="0" err="1">
                <a:latin typeface="+mj-lt"/>
                <a:ea typeface="+mj-ea"/>
                <a:cs typeface="+mj-cs"/>
              </a:rPr>
              <a:t>İnisiyatif</a:t>
            </a:r>
            <a:r>
              <a:rPr lang="en-US" sz="2000" kern="1200" dirty="0">
                <a:latin typeface="+mj-lt"/>
                <a:ea typeface="+mj-ea"/>
                <a:cs typeface="+mj-cs"/>
              </a:rPr>
              <a:t> </a:t>
            </a:r>
            <a:r>
              <a:rPr lang="en-US" sz="2000" kern="1200" dirty="0" err="1">
                <a:latin typeface="+mj-lt"/>
                <a:ea typeface="+mj-ea"/>
                <a:cs typeface="+mj-cs"/>
              </a:rPr>
              <a:t>almak</a:t>
            </a:r>
            <a:r>
              <a:rPr lang="en-US" sz="2000" kern="1200" dirty="0">
                <a:latin typeface="+mj-lt"/>
                <a:ea typeface="+mj-ea"/>
                <a:cs typeface="+mj-cs"/>
              </a:rPr>
              <a:t> </a:t>
            </a:r>
            <a:r>
              <a:rPr lang="tr-TR" sz="2000" kern="1200" dirty="0">
                <a:latin typeface="+mj-lt"/>
                <a:ea typeface="+mj-ea"/>
                <a:cs typeface="+mj-cs"/>
              </a:rPr>
              <a:t>zorun</a:t>
            </a:r>
            <a:r>
              <a:rPr lang="en-US" sz="2000" kern="1200" dirty="0">
                <a:latin typeface="+mj-lt"/>
                <a:ea typeface="+mj-ea"/>
                <a:cs typeface="+mj-cs"/>
              </a:rPr>
              <a:t>da </a:t>
            </a:r>
            <a:r>
              <a:rPr lang="en-US" sz="2000" kern="1200" dirty="0" err="1">
                <a:latin typeface="+mj-lt"/>
                <a:ea typeface="+mj-ea"/>
                <a:cs typeface="+mj-cs"/>
              </a:rPr>
              <a:t>kaldığımız</a:t>
            </a:r>
            <a:r>
              <a:rPr lang="en-US" sz="2000" kern="1200" dirty="0">
                <a:latin typeface="+mj-lt"/>
                <a:ea typeface="+mj-ea"/>
                <a:cs typeface="+mj-cs"/>
              </a:rPr>
              <a:t> </a:t>
            </a:r>
            <a:r>
              <a:rPr lang="en-US" sz="2000" kern="1200" dirty="0" err="1">
                <a:latin typeface="+mj-lt"/>
                <a:ea typeface="+mj-ea"/>
                <a:cs typeface="+mj-cs"/>
              </a:rPr>
              <a:t>durumlar</a:t>
            </a:r>
            <a:r>
              <a:rPr lang="en-US" sz="2000" kern="1200" dirty="0">
                <a:latin typeface="+mj-lt"/>
                <a:ea typeface="+mj-ea"/>
                <a:cs typeface="+mj-cs"/>
              </a:rPr>
              <a:t> var.</a:t>
            </a:r>
            <a:br>
              <a:rPr lang="en-US" sz="2000" kern="1200" dirty="0">
                <a:latin typeface="+mj-lt"/>
                <a:ea typeface="+mj-ea"/>
                <a:cs typeface="+mj-cs"/>
              </a:rPr>
            </a:br>
            <a:r>
              <a:rPr lang="en-US" sz="2000" kern="1200" dirty="0">
                <a:latin typeface="+mj-lt"/>
                <a:ea typeface="+mj-ea"/>
                <a:cs typeface="+mj-cs"/>
              </a:rPr>
              <a:t/>
            </a:r>
            <a:br>
              <a:rPr lang="en-US" sz="2000" kern="1200" dirty="0">
                <a:latin typeface="+mj-lt"/>
                <a:ea typeface="+mj-ea"/>
                <a:cs typeface="+mj-cs"/>
              </a:rPr>
            </a:br>
            <a:r>
              <a:rPr lang="en-US" sz="2000" kern="1200" dirty="0">
                <a:latin typeface="+mj-lt"/>
                <a:ea typeface="+mj-ea"/>
                <a:cs typeface="+mj-cs"/>
              </a:rPr>
              <a:t>-  </a:t>
            </a:r>
            <a:r>
              <a:rPr lang="en-US" sz="2000" kern="1200" dirty="0" err="1">
                <a:latin typeface="+mj-lt"/>
                <a:ea typeface="+mj-ea"/>
                <a:cs typeface="+mj-cs"/>
              </a:rPr>
              <a:t>İzinlerimiz</a:t>
            </a:r>
            <a:r>
              <a:rPr lang="en-US" sz="2000" kern="1200" dirty="0">
                <a:latin typeface="+mj-lt"/>
                <a:ea typeface="+mj-ea"/>
                <a:cs typeface="+mj-cs"/>
              </a:rPr>
              <a:t>, </a:t>
            </a:r>
            <a:r>
              <a:rPr lang="en-US" sz="2000" kern="1200" dirty="0" err="1">
                <a:latin typeface="+mj-lt"/>
                <a:ea typeface="+mj-ea"/>
                <a:cs typeface="+mj-cs"/>
              </a:rPr>
              <a:t>iş</a:t>
            </a:r>
            <a:r>
              <a:rPr lang="en-US" sz="2000" kern="1200" dirty="0">
                <a:latin typeface="+mj-lt"/>
                <a:ea typeface="+mj-ea"/>
                <a:cs typeface="+mj-cs"/>
              </a:rPr>
              <a:t> </a:t>
            </a:r>
            <a:r>
              <a:rPr lang="en-US" sz="2000" kern="1200" dirty="0" err="1">
                <a:latin typeface="+mj-lt"/>
                <a:ea typeface="+mj-ea"/>
                <a:cs typeface="+mj-cs"/>
              </a:rPr>
              <a:t>planlarımız</a:t>
            </a:r>
            <a:r>
              <a:rPr lang="en-US" sz="2000" kern="1200" dirty="0">
                <a:latin typeface="+mj-lt"/>
                <a:ea typeface="+mj-ea"/>
                <a:cs typeface="+mj-cs"/>
              </a:rPr>
              <a:t> </a:t>
            </a:r>
            <a:r>
              <a:rPr lang="en-US" sz="2000" kern="1200" dirty="0" err="1">
                <a:latin typeface="+mj-lt"/>
                <a:ea typeface="+mj-ea"/>
                <a:cs typeface="+mj-cs"/>
              </a:rPr>
              <a:t>çoğunlukla</a:t>
            </a:r>
            <a:r>
              <a:rPr lang="en-US" sz="2000" kern="1200" dirty="0">
                <a:latin typeface="+mj-lt"/>
                <a:ea typeface="+mj-ea"/>
                <a:cs typeface="+mj-cs"/>
              </a:rPr>
              <a:t> </a:t>
            </a:r>
            <a:r>
              <a:rPr lang="en-US" sz="2000" kern="1200" dirty="0" err="1">
                <a:latin typeface="+mj-lt"/>
                <a:ea typeface="+mj-ea"/>
                <a:cs typeface="+mj-cs"/>
              </a:rPr>
              <a:t>Atlas’tan</a:t>
            </a:r>
            <a:r>
              <a:rPr lang="en-US" sz="2000" kern="1200" dirty="0">
                <a:latin typeface="+mj-lt"/>
                <a:ea typeface="+mj-ea"/>
                <a:cs typeface="+mj-cs"/>
              </a:rPr>
              <a:t> </a:t>
            </a:r>
            <a:r>
              <a:rPr lang="en-US" sz="2000" kern="1200" dirty="0" err="1">
                <a:latin typeface="+mj-lt"/>
                <a:ea typeface="+mj-ea"/>
                <a:cs typeface="+mj-cs"/>
              </a:rPr>
              <a:t>bağımsız</a:t>
            </a:r>
            <a:r>
              <a:rPr lang="en-US" sz="2000" kern="1200" dirty="0">
                <a:latin typeface="+mj-lt"/>
                <a:ea typeface="+mj-ea"/>
                <a:cs typeface="+mj-cs"/>
              </a:rPr>
              <a:t> </a:t>
            </a:r>
            <a:r>
              <a:rPr lang="en-US" sz="2000" kern="1200" dirty="0" err="1">
                <a:latin typeface="+mj-lt"/>
                <a:ea typeface="+mj-ea"/>
                <a:cs typeface="+mj-cs"/>
              </a:rPr>
              <a:t>planlanıyor</a:t>
            </a:r>
            <a:r>
              <a:rPr lang="en-US" sz="2000" kern="1200" dirty="0">
                <a:latin typeface="+mj-lt"/>
                <a:ea typeface="+mj-ea"/>
                <a:cs typeface="+mj-cs"/>
              </a:rPr>
              <a:t/>
            </a:r>
            <a:br>
              <a:rPr lang="en-US" sz="2000" kern="1200" dirty="0">
                <a:latin typeface="+mj-lt"/>
                <a:ea typeface="+mj-ea"/>
                <a:cs typeface="+mj-cs"/>
              </a:rPr>
            </a:br>
            <a:endParaRPr lang="en-US" sz="2000" b="1" kern="1200" dirty="0">
              <a:latin typeface="+mj-lt"/>
              <a:ea typeface="+mj-ea"/>
              <a:cs typeface="+mj-cs"/>
            </a:endParaRPr>
          </a:p>
        </p:txBody>
      </p:sp>
      <p:sp>
        <p:nvSpPr>
          <p:cNvPr id="66" name="Freeform: Shape 65">
            <a:extLst>
              <a:ext uri="{FF2B5EF4-FFF2-40B4-BE49-F238E27FC236}">
                <a16:creationId xmlns:a16="http://schemas.microsoft.com/office/drawing/2014/main" id="{F5569EEC-E12F-4856-B407-02B2813A4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F860788-3A6A-45A3-B3F1-06F159665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9" name="Picture 4">
            <a:extLst>
              <a:ext uri="{FF2B5EF4-FFF2-40B4-BE49-F238E27FC236}">
                <a16:creationId xmlns:a16="http://schemas.microsoft.com/office/drawing/2014/main" id="{68C98474-8AC3-054C-86B4-86BADAF8B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974" y="4322120"/>
            <a:ext cx="2175856" cy="122255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70" name="Freeform: Shape 69">
            <a:extLst>
              <a:ext uri="{FF2B5EF4-FFF2-40B4-BE49-F238E27FC236}">
                <a16:creationId xmlns:a16="http://schemas.microsoft.com/office/drawing/2014/main" id="{DF1E3393-B852-4883-B778-ED35251129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39853D09-4205-4CC7-83EB-288E886AC9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D040B79-3E73-4A31-840D-D6B9C9FDF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56C6AE5-3F8B-42AC-9EA4-1B686A11E9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Metin kutusu 3">
            <a:extLst>
              <a:ext uri="{FF2B5EF4-FFF2-40B4-BE49-F238E27FC236}">
                <a16:creationId xmlns:a16="http://schemas.microsoft.com/office/drawing/2014/main" id="{EC8DFB8B-A23F-A048-B916-D3F284561EB0}"/>
              </a:ext>
            </a:extLst>
          </p:cNvPr>
          <p:cNvSpPr txBox="1"/>
          <p:nvPr/>
        </p:nvSpPr>
        <p:spPr>
          <a:xfrm>
            <a:off x="755576" y="1062879"/>
            <a:ext cx="7922362" cy="707886"/>
          </a:xfrm>
          <a:prstGeom prst="rect">
            <a:avLst/>
          </a:prstGeom>
          <a:noFill/>
        </p:spPr>
        <p:txBody>
          <a:bodyPr wrap="square" rtlCol="0">
            <a:spAutoFit/>
          </a:bodyPr>
          <a:lstStyle/>
          <a:p>
            <a:pPr>
              <a:spcAft>
                <a:spcPts val="600"/>
              </a:spcAft>
            </a:pPr>
            <a:r>
              <a:rPr lang="en-US" sz="4000" b="1" dirty="0" err="1"/>
              <a:t>Neden</a:t>
            </a:r>
            <a:r>
              <a:rPr lang="en-US" sz="4000" b="1" dirty="0"/>
              <a:t> </a:t>
            </a:r>
            <a:r>
              <a:rPr lang="en-US" sz="4000" b="1" dirty="0" err="1"/>
              <a:t>Birim</a:t>
            </a:r>
            <a:r>
              <a:rPr lang="en-US" sz="4000" b="1" dirty="0"/>
              <a:t> </a:t>
            </a:r>
            <a:r>
              <a:rPr lang="en-US" sz="4000" b="1" dirty="0" err="1"/>
              <a:t>Olmalıyız</a:t>
            </a:r>
            <a:r>
              <a:rPr lang="en-US" sz="4000" b="1" dirty="0"/>
              <a:t>?</a:t>
            </a:r>
            <a:endParaRPr lang="tr-TR" sz="4000" dirty="0"/>
          </a:p>
        </p:txBody>
      </p:sp>
    </p:spTree>
    <p:extLst>
      <p:ext uri="{BB962C8B-B14F-4D97-AF65-F5344CB8AC3E}">
        <p14:creationId xmlns:p14="http://schemas.microsoft.com/office/powerpoint/2010/main" val="3843994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A29398BB-6F62-472B-88B2-8D942FEBFB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1">
            <a:extLst>
              <a:ext uri="{FF2B5EF4-FFF2-40B4-BE49-F238E27FC236}">
                <a16:creationId xmlns:a16="http://schemas.microsoft.com/office/drawing/2014/main" id="{74F93062-C8C5-49C4-B90F-AA5653D572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7079" y="1073777"/>
            <a:ext cx="4464303" cy="496126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5018527" y="1874520"/>
            <a:ext cx="2585466" cy="1792224"/>
          </a:xfrm>
        </p:spPr>
        <p:txBody>
          <a:bodyPr anchor="b">
            <a:normAutofit/>
          </a:bodyPr>
          <a:lstStyle/>
          <a:p>
            <a:pPr algn="l"/>
            <a:r>
              <a:rPr lang="tr-TR" sz="3500" b="1">
                <a:solidFill>
                  <a:schemeClr val="bg1"/>
                </a:solidFill>
              </a:rPr>
              <a:t>Teşekkürler...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10" y="2350990"/>
            <a:ext cx="3372244" cy="1894772"/>
          </a:xfrm>
          <a:prstGeom prst="rect">
            <a:avLst/>
          </a:prstGeom>
        </p:spPr>
      </p:pic>
    </p:spTree>
    <p:extLst>
      <p:ext uri="{BB962C8B-B14F-4D97-AF65-F5344CB8AC3E}">
        <p14:creationId xmlns:p14="http://schemas.microsoft.com/office/powerpoint/2010/main" val="14017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B761509-3B9A-49A6-A84B-C3D8681169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1DE43FD-EB47-414A-B0AB-169B0FFFA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oup 34">
            <a:extLst>
              <a:ext uri="{FF2B5EF4-FFF2-40B4-BE49-F238E27FC236}">
                <a16:creationId xmlns:a16="http://schemas.microsoft.com/office/drawing/2014/main" id="{D3706AFB-4AF0-430C-8FBE-C38C0F8396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1075188"/>
            <a:ext cx="1171701" cy="1172973"/>
            <a:chOff x="9160561" y="1000124"/>
            <a:chExt cx="1562267" cy="1172973"/>
          </a:xfrm>
        </p:grpSpPr>
        <p:sp>
          <p:nvSpPr>
            <p:cNvPr id="36" name="Freeform 5">
              <a:extLst>
                <a:ext uri="{FF2B5EF4-FFF2-40B4-BE49-F238E27FC236}">
                  <a16:creationId xmlns:a16="http://schemas.microsoft.com/office/drawing/2014/main" id="{8AC53B5C-1F4B-4D51-ADA0-F74EBA6A51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7" name="Freeform 5">
              <a:extLst>
                <a:ext uri="{FF2B5EF4-FFF2-40B4-BE49-F238E27FC236}">
                  <a16:creationId xmlns:a16="http://schemas.microsoft.com/office/drawing/2014/main" id="{E3BBF50A-9667-4DFA-9066-13B535B573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16" name="Resim 15">
            <a:extLst>
              <a:ext uri="{FF2B5EF4-FFF2-40B4-BE49-F238E27FC236}">
                <a16:creationId xmlns:a16="http://schemas.microsoft.com/office/drawing/2014/main" id="{BD51F803-FD43-B844-A091-3A4947C7E3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988" y="642938"/>
            <a:ext cx="1454150" cy="1454150"/>
          </a:xfrm>
          <a:prstGeom prst="rect">
            <a:avLst/>
          </a:prstGeom>
        </p:spPr>
      </p:pic>
      <p:pic>
        <p:nvPicPr>
          <p:cNvPr id="26" name="Resim 25">
            <a:extLst>
              <a:ext uri="{FF2B5EF4-FFF2-40B4-BE49-F238E27FC236}">
                <a16:creationId xmlns:a16="http://schemas.microsoft.com/office/drawing/2014/main" id="{3C6D4054-CB4A-5E40-832B-72D7BB528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400" y="642938"/>
            <a:ext cx="1522413" cy="1454150"/>
          </a:xfrm>
          <a:prstGeom prst="rect">
            <a:avLst/>
          </a:prstGeom>
        </p:spPr>
      </p:pic>
      <p:pic>
        <p:nvPicPr>
          <p:cNvPr id="8" name="Resim 7">
            <a:extLst>
              <a:ext uri="{FF2B5EF4-FFF2-40B4-BE49-F238E27FC236}">
                <a16:creationId xmlns:a16="http://schemas.microsoft.com/office/drawing/2014/main" id="{48CA02A6-B131-0E43-AA40-00CFAB5952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1488" y="642938"/>
            <a:ext cx="800100" cy="1454150"/>
          </a:xfrm>
          <a:prstGeom prst="rect">
            <a:avLst/>
          </a:prstGeom>
        </p:spPr>
      </p:pic>
      <p:pic>
        <p:nvPicPr>
          <p:cNvPr id="24" name="Resim 23">
            <a:extLst>
              <a:ext uri="{FF2B5EF4-FFF2-40B4-BE49-F238E27FC236}">
                <a16:creationId xmlns:a16="http://schemas.microsoft.com/office/drawing/2014/main" id="{EAE72EAE-6E13-C544-8813-EF8CBAE722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9988" y="2165350"/>
            <a:ext cx="800100" cy="800100"/>
          </a:xfrm>
          <a:prstGeom prst="rect">
            <a:avLst/>
          </a:prstGeom>
        </p:spPr>
      </p:pic>
      <p:pic>
        <p:nvPicPr>
          <p:cNvPr id="20" name="Resim 19">
            <a:extLst>
              <a:ext uri="{FF2B5EF4-FFF2-40B4-BE49-F238E27FC236}">
                <a16:creationId xmlns:a16="http://schemas.microsoft.com/office/drawing/2014/main" id="{EE999491-D0D2-D246-B8DC-3E3226E945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9938" y="2165350"/>
            <a:ext cx="803275" cy="80010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9888" y="2165350"/>
            <a:ext cx="2171700" cy="800100"/>
          </a:xfrm>
          <a:prstGeom prst="rect">
            <a:avLst/>
          </a:prstGeom>
        </p:spPr>
      </p:pic>
      <p:pic>
        <p:nvPicPr>
          <p:cNvPr id="18" name="Resim 17">
            <a:extLst>
              <a:ext uri="{FF2B5EF4-FFF2-40B4-BE49-F238E27FC236}">
                <a16:creationId xmlns:a16="http://schemas.microsoft.com/office/drawing/2014/main" id="{E78CA4E3-3F10-F043-885F-E2D0AB73C73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988" y="3033713"/>
            <a:ext cx="2603500" cy="1751013"/>
          </a:xfrm>
          <a:prstGeom prst="rect">
            <a:avLst/>
          </a:prstGeom>
        </p:spPr>
      </p:pic>
      <p:pic>
        <p:nvPicPr>
          <p:cNvPr id="12" name="Resim 11" descr="metin, elektronik eşyalar, ekran görüntüsü içeren bir resim&#10;&#10;Açıklama otomatik olarak oluşturuldu">
            <a:extLst>
              <a:ext uri="{FF2B5EF4-FFF2-40B4-BE49-F238E27FC236}">
                <a16:creationId xmlns:a16="http://schemas.microsoft.com/office/drawing/2014/main" id="{11089AED-BE4D-354B-955E-D432B4D9AE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3338" y="3033713"/>
            <a:ext cx="1238250" cy="1751013"/>
          </a:xfrm>
          <a:prstGeom prst="rect">
            <a:avLst/>
          </a:prstGeom>
        </p:spPr>
      </p:pic>
      <p:pic>
        <p:nvPicPr>
          <p:cNvPr id="22" name="Resim 21">
            <a:extLst>
              <a:ext uri="{FF2B5EF4-FFF2-40B4-BE49-F238E27FC236}">
                <a16:creationId xmlns:a16="http://schemas.microsoft.com/office/drawing/2014/main" id="{D9C93A51-DF45-064F-B490-846F86CF92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9988" y="4852988"/>
            <a:ext cx="1355725" cy="1355725"/>
          </a:xfrm>
          <a:prstGeom prst="rect">
            <a:avLst/>
          </a:prstGeom>
        </p:spPr>
      </p:pic>
      <p:pic>
        <p:nvPicPr>
          <p:cNvPr id="10" name="Resim 9">
            <a:extLst>
              <a:ext uri="{FF2B5EF4-FFF2-40B4-BE49-F238E27FC236}">
                <a16:creationId xmlns:a16="http://schemas.microsoft.com/office/drawing/2014/main" id="{AEEDEE99-8717-AB47-A323-F4EDDBC1F6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93975" y="5130800"/>
            <a:ext cx="1977857" cy="1077913"/>
          </a:xfrm>
          <a:prstGeom prst="rect">
            <a:avLst/>
          </a:prstGeom>
        </p:spPr>
      </p:pic>
      <p:sp>
        <p:nvSpPr>
          <p:cNvPr id="6" name="Metin kutusu 5">
            <a:extLst>
              <a:ext uri="{FF2B5EF4-FFF2-40B4-BE49-F238E27FC236}">
                <a16:creationId xmlns:a16="http://schemas.microsoft.com/office/drawing/2014/main" id="{1A635873-3DAC-1643-B94A-18F43BFD5DE1}"/>
              </a:ext>
            </a:extLst>
          </p:cNvPr>
          <p:cNvSpPr txBox="1"/>
          <p:nvPr/>
        </p:nvSpPr>
        <p:spPr>
          <a:xfrm>
            <a:off x="6144964" y="2348880"/>
            <a:ext cx="2747516" cy="4247317"/>
          </a:xfrm>
          <a:prstGeom prst="rect">
            <a:avLst/>
          </a:prstGeom>
          <a:noFill/>
        </p:spPr>
        <p:txBody>
          <a:bodyPr wrap="square" rtlCol="0">
            <a:spAutoFit/>
          </a:bodyPr>
          <a:lstStyle/>
          <a:p>
            <a:r>
              <a:rPr lang="tr-TR" b="1" dirty="0" err="1">
                <a:solidFill>
                  <a:schemeClr val="tx2">
                    <a:lumMod val="50000"/>
                  </a:schemeClr>
                </a:solidFill>
              </a:rPr>
              <a:t>passo.com.tr</a:t>
            </a:r>
            <a:r>
              <a:rPr lang="tr-TR" b="1" dirty="0">
                <a:solidFill>
                  <a:schemeClr val="tx2">
                    <a:lumMod val="50000"/>
                  </a:schemeClr>
                </a:solidFill>
              </a:rPr>
              <a:t> / Biletleme</a:t>
            </a:r>
            <a:br>
              <a:rPr lang="tr-TR" b="1" dirty="0">
                <a:solidFill>
                  <a:schemeClr val="tx2">
                    <a:lumMod val="50000"/>
                  </a:schemeClr>
                </a:solidFill>
              </a:rPr>
            </a:br>
            <a:r>
              <a:rPr lang="tr-TR" b="1" dirty="0" err="1">
                <a:solidFill>
                  <a:schemeClr val="tx2">
                    <a:lumMod val="50000"/>
                  </a:schemeClr>
                </a:solidFill>
              </a:rPr>
              <a:t>Passolig.com.tr</a:t>
            </a:r>
            <a:r>
              <a:rPr lang="tr-TR" b="1" dirty="0">
                <a:solidFill>
                  <a:schemeClr val="tx2">
                    <a:lumMod val="50000"/>
                  </a:schemeClr>
                </a:solidFill>
              </a:rPr>
              <a:t/>
            </a:r>
            <a:br>
              <a:rPr lang="tr-TR" b="1" dirty="0">
                <a:solidFill>
                  <a:schemeClr val="tx2">
                    <a:lumMod val="50000"/>
                  </a:schemeClr>
                </a:solidFill>
              </a:rPr>
            </a:br>
            <a:r>
              <a:rPr lang="tr-TR" b="1" dirty="0">
                <a:solidFill>
                  <a:schemeClr val="tx2">
                    <a:lumMod val="50000"/>
                  </a:schemeClr>
                </a:solidFill>
              </a:rPr>
              <a:t>İnternet bankacılığı</a:t>
            </a:r>
            <a:br>
              <a:rPr lang="tr-TR" b="1" dirty="0">
                <a:solidFill>
                  <a:schemeClr val="tx2">
                    <a:lumMod val="50000"/>
                  </a:schemeClr>
                </a:solidFill>
              </a:rPr>
            </a:br>
            <a:r>
              <a:rPr lang="tr-TR" b="1" dirty="0">
                <a:solidFill>
                  <a:schemeClr val="tx2">
                    <a:lumMod val="50000"/>
                  </a:schemeClr>
                </a:solidFill>
              </a:rPr>
              <a:t>Çağrı Merkezi</a:t>
            </a:r>
            <a:br>
              <a:rPr lang="tr-TR" b="1" dirty="0">
                <a:solidFill>
                  <a:schemeClr val="tx2">
                    <a:lumMod val="50000"/>
                  </a:schemeClr>
                </a:solidFill>
              </a:rPr>
            </a:br>
            <a:r>
              <a:rPr lang="tr-TR" b="1" dirty="0">
                <a:solidFill>
                  <a:schemeClr val="tx2">
                    <a:lumMod val="50000"/>
                  </a:schemeClr>
                </a:solidFill>
              </a:rPr>
              <a:t>YİM</a:t>
            </a:r>
            <a:br>
              <a:rPr lang="tr-TR" b="1" dirty="0">
                <a:solidFill>
                  <a:schemeClr val="tx2">
                    <a:lumMod val="50000"/>
                  </a:schemeClr>
                </a:solidFill>
              </a:rPr>
            </a:br>
            <a:r>
              <a:rPr lang="tr-TR" b="1" dirty="0">
                <a:solidFill>
                  <a:schemeClr val="tx2">
                    <a:lumMod val="50000"/>
                  </a:schemeClr>
                </a:solidFill>
              </a:rPr>
              <a:t>UPT</a:t>
            </a:r>
            <a:br>
              <a:rPr lang="tr-TR" b="1" dirty="0">
                <a:solidFill>
                  <a:schemeClr val="tx2">
                    <a:lumMod val="50000"/>
                  </a:schemeClr>
                </a:solidFill>
              </a:rPr>
            </a:br>
            <a:r>
              <a:rPr lang="tr-TR" b="1" dirty="0">
                <a:solidFill>
                  <a:schemeClr val="tx2">
                    <a:lumMod val="50000"/>
                  </a:schemeClr>
                </a:solidFill>
              </a:rPr>
              <a:t>PTT</a:t>
            </a:r>
            <a:br>
              <a:rPr lang="tr-TR" b="1" dirty="0">
                <a:solidFill>
                  <a:schemeClr val="tx2">
                    <a:lumMod val="50000"/>
                  </a:schemeClr>
                </a:solidFill>
              </a:rPr>
            </a:br>
            <a:r>
              <a:rPr lang="tr-TR" b="1" dirty="0">
                <a:solidFill>
                  <a:schemeClr val="tx2">
                    <a:lumMod val="50000"/>
                  </a:schemeClr>
                </a:solidFill>
              </a:rPr>
              <a:t>Vakıfbank ve PTT </a:t>
            </a:r>
            <a:r>
              <a:rPr lang="tr-TR" b="1" dirty="0" err="1">
                <a:solidFill>
                  <a:schemeClr val="tx2">
                    <a:lumMod val="50000"/>
                  </a:schemeClr>
                </a:solidFill>
              </a:rPr>
              <a:t>ATMleri</a:t>
            </a:r>
            <a:r>
              <a:rPr lang="tr-TR" b="1" dirty="0">
                <a:solidFill>
                  <a:schemeClr val="tx2">
                    <a:lumMod val="50000"/>
                  </a:schemeClr>
                </a:solidFill>
              </a:rPr>
              <a:t/>
            </a:r>
            <a:br>
              <a:rPr lang="tr-TR" b="1" dirty="0">
                <a:solidFill>
                  <a:schemeClr val="tx2">
                    <a:lumMod val="50000"/>
                  </a:schemeClr>
                </a:solidFill>
              </a:rPr>
            </a:br>
            <a:r>
              <a:rPr lang="tr-TR" b="1" dirty="0" err="1">
                <a:solidFill>
                  <a:schemeClr val="tx2">
                    <a:lumMod val="50000"/>
                  </a:schemeClr>
                </a:solidFill>
              </a:rPr>
              <a:t>NKolay</a:t>
            </a:r>
            <a:r>
              <a:rPr lang="tr-TR" b="1" dirty="0">
                <a:solidFill>
                  <a:schemeClr val="tx2">
                    <a:lumMod val="50000"/>
                  </a:schemeClr>
                </a:solidFill>
              </a:rPr>
              <a:t> Mobil</a:t>
            </a:r>
            <a:br>
              <a:rPr lang="tr-TR" b="1" dirty="0">
                <a:solidFill>
                  <a:schemeClr val="tx2">
                    <a:lumMod val="50000"/>
                  </a:schemeClr>
                </a:solidFill>
              </a:rPr>
            </a:br>
            <a:r>
              <a:rPr lang="tr-TR" b="1" dirty="0" err="1">
                <a:solidFill>
                  <a:schemeClr val="tx2">
                    <a:lumMod val="50000"/>
                  </a:schemeClr>
                </a:solidFill>
              </a:rPr>
              <a:t>Passo</a:t>
            </a:r>
            <a:r>
              <a:rPr lang="tr-TR" b="1" dirty="0">
                <a:solidFill>
                  <a:schemeClr val="tx2">
                    <a:lumMod val="50000"/>
                  </a:schemeClr>
                </a:solidFill>
              </a:rPr>
              <a:t> Mobil</a:t>
            </a:r>
            <a:br>
              <a:rPr lang="tr-TR" b="1" dirty="0">
                <a:solidFill>
                  <a:schemeClr val="tx2">
                    <a:lumMod val="50000"/>
                  </a:schemeClr>
                </a:solidFill>
              </a:rPr>
            </a:br>
            <a:r>
              <a:rPr lang="tr-TR" b="1" dirty="0">
                <a:solidFill>
                  <a:schemeClr val="tx2">
                    <a:lumMod val="50000"/>
                  </a:schemeClr>
                </a:solidFill>
              </a:rPr>
              <a:t>İndi Bindi </a:t>
            </a:r>
            <a:br>
              <a:rPr lang="tr-TR" b="1" dirty="0">
                <a:solidFill>
                  <a:schemeClr val="tx2">
                    <a:lumMod val="50000"/>
                  </a:schemeClr>
                </a:solidFill>
              </a:rPr>
            </a:br>
            <a:r>
              <a:rPr lang="tr-TR" b="1" dirty="0">
                <a:solidFill>
                  <a:schemeClr val="tx2">
                    <a:lumMod val="50000"/>
                  </a:schemeClr>
                </a:solidFill>
              </a:rPr>
              <a:t>Ulaşım Gişe/</a:t>
            </a:r>
            <a:r>
              <a:rPr lang="tr-TR" b="1" dirty="0" err="1">
                <a:solidFill>
                  <a:schemeClr val="tx2">
                    <a:lumMod val="50000"/>
                  </a:schemeClr>
                </a:solidFill>
              </a:rPr>
              <a:t>Kiosk</a:t>
            </a:r>
            <a:r>
              <a:rPr lang="tr-TR" b="1" dirty="0">
                <a:solidFill>
                  <a:schemeClr val="tx2">
                    <a:lumMod val="50000"/>
                  </a:schemeClr>
                </a:solidFill>
              </a:rPr>
              <a:t/>
            </a:r>
            <a:br>
              <a:rPr lang="tr-TR" b="1" dirty="0">
                <a:solidFill>
                  <a:schemeClr val="tx2">
                    <a:lumMod val="50000"/>
                  </a:schemeClr>
                </a:solidFill>
              </a:rPr>
            </a:br>
            <a:r>
              <a:rPr lang="tr-TR" b="1" dirty="0">
                <a:solidFill>
                  <a:schemeClr val="tx2">
                    <a:lumMod val="50000"/>
                  </a:schemeClr>
                </a:solidFill>
              </a:rPr>
              <a:t>Ulaşım Mobil </a:t>
            </a:r>
            <a:r>
              <a:rPr lang="tr-TR" b="1" dirty="0" err="1">
                <a:solidFill>
                  <a:schemeClr val="tx2">
                    <a:lumMod val="50000"/>
                  </a:schemeClr>
                </a:solidFill>
              </a:rPr>
              <a:t>Uyg</a:t>
            </a:r>
            <a:r>
              <a:rPr lang="tr-TR" b="1" dirty="0">
                <a:solidFill>
                  <a:schemeClr val="tx2">
                    <a:lumMod val="50000"/>
                  </a:schemeClr>
                </a:solidFill>
              </a:rPr>
              <a:t>.</a:t>
            </a:r>
            <a:br>
              <a:rPr lang="tr-TR" b="1" dirty="0">
                <a:solidFill>
                  <a:schemeClr val="tx2">
                    <a:lumMod val="50000"/>
                  </a:schemeClr>
                </a:solidFill>
              </a:rPr>
            </a:br>
            <a:r>
              <a:rPr lang="tr-TR" b="1" dirty="0">
                <a:solidFill>
                  <a:schemeClr val="tx2">
                    <a:lumMod val="50000"/>
                  </a:schemeClr>
                </a:solidFill>
              </a:rPr>
              <a:t>RM</a:t>
            </a:r>
            <a:br>
              <a:rPr lang="tr-TR" b="1" dirty="0">
                <a:solidFill>
                  <a:schemeClr val="tx2">
                    <a:lumMod val="50000"/>
                  </a:schemeClr>
                </a:solidFill>
              </a:rPr>
            </a:br>
            <a:endParaRPr lang="tr-TR" dirty="0"/>
          </a:p>
        </p:txBody>
      </p:sp>
      <p:sp>
        <p:nvSpPr>
          <p:cNvPr id="7" name="Metin kutusu 6">
            <a:extLst>
              <a:ext uri="{FF2B5EF4-FFF2-40B4-BE49-F238E27FC236}">
                <a16:creationId xmlns:a16="http://schemas.microsoft.com/office/drawing/2014/main" id="{AA277C99-EDB2-8043-8DED-310ABA5A16DD}"/>
              </a:ext>
            </a:extLst>
          </p:cNvPr>
          <p:cNvSpPr txBox="1"/>
          <p:nvPr/>
        </p:nvSpPr>
        <p:spPr>
          <a:xfrm>
            <a:off x="6144964" y="338128"/>
            <a:ext cx="2376264" cy="523220"/>
          </a:xfrm>
          <a:prstGeom prst="rect">
            <a:avLst/>
          </a:prstGeom>
          <a:noFill/>
        </p:spPr>
        <p:txBody>
          <a:bodyPr wrap="square" rtlCol="0">
            <a:spAutoFit/>
          </a:bodyPr>
          <a:lstStyle/>
          <a:p>
            <a:r>
              <a:rPr lang="tr-TR" sz="2800" b="1" dirty="0"/>
              <a:t>Kanallarımız</a:t>
            </a:r>
          </a:p>
        </p:txBody>
      </p:sp>
    </p:spTree>
    <p:extLst>
      <p:ext uri="{BB962C8B-B14F-4D97-AF65-F5344CB8AC3E}">
        <p14:creationId xmlns:p14="http://schemas.microsoft.com/office/powerpoint/2010/main" val="185439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E60661F-0B81-6E4E-AC06-FF7CE82F22E5}"/>
              </a:ext>
            </a:extLst>
          </p:cNvPr>
          <p:cNvSpPr txBox="1">
            <a:spLocks/>
          </p:cNvSpPr>
          <p:nvPr/>
        </p:nvSpPr>
        <p:spPr>
          <a:xfrm>
            <a:off x="482600" y="321734"/>
            <a:ext cx="8178799" cy="1135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3100" b="1" kern="1200">
                <a:solidFill>
                  <a:schemeClr val="tx1"/>
                </a:solidFill>
                <a:latin typeface="+mj-lt"/>
                <a:ea typeface="+mj-ea"/>
                <a:cs typeface="+mj-cs"/>
              </a:rPr>
              <a:t>Prepaid Kart Başvuru Kanalları</a:t>
            </a:r>
          </a:p>
        </p:txBody>
      </p:sp>
      <p:sp>
        <p:nvSpPr>
          <p:cNvPr id="3" name="Subtitle 2"/>
          <p:cNvSpPr>
            <a:spLocks noGrp="1"/>
          </p:cNvSpPr>
          <p:nvPr>
            <p:ph type="subTitle" idx="1"/>
          </p:nvPr>
        </p:nvSpPr>
        <p:spPr>
          <a:xfrm>
            <a:off x="482601" y="1340767"/>
            <a:ext cx="4089400" cy="5040561"/>
          </a:xfrm>
        </p:spPr>
        <p:txBody>
          <a:bodyPr vert="horz" lIns="91440" tIns="45720" rIns="91440" bIns="45720" rtlCol="0">
            <a:normAutofit fontScale="85000" lnSpcReduction="20000"/>
          </a:bodyPr>
          <a:lstStyle/>
          <a:p>
            <a:pPr marL="171450" indent="-228600" algn="l" defTabSz="914400">
              <a:buFont typeface="Arial" panose="020B0604020202020204" pitchFamily="34" charset="0"/>
              <a:buChar char="•"/>
            </a:pPr>
            <a:r>
              <a:rPr lang="en-US" sz="2100" b="1" dirty="0" err="1"/>
              <a:t>Passolig</a:t>
            </a:r>
            <a:r>
              <a:rPr lang="en-US" sz="2100" b="1" dirty="0"/>
              <a:t> PP</a:t>
            </a:r>
          </a:p>
          <a:p>
            <a:pPr algn="l" defTabSz="914400"/>
            <a:r>
              <a:rPr lang="en-US" sz="2100" dirty="0" err="1"/>
              <a:t>Gişe</a:t>
            </a:r>
            <a:r>
              <a:rPr lang="en-US" sz="2100" dirty="0"/>
              <a:t> </a:t>
            </a:r>
            <a:r>
              <a:rPr lang="en-US" sz="2100" dirty="0" err="1"/>
              <a:t>Noktaları</a:t>
            </a:r>
            <a:r>
              <a:rPr lang="en-US" sz="2100" dirty="0"/>
              <a:t>, </a:t>
            </a:r>
            <a:r>
              <a:rPr lang="en-US" sz="2100" dirty="0" err="1"/>
              <a:t>Passolig.com.tr</a:t>
            </a:r>
            <a:r>
              <a:rPr lang="en-US" sz="2100" dirty="0"/>
              <a:t>, </a:t>
            </a:r>
            <a:r>
              <a:rPr lang="en-US" sz="2100" dirty="0" err="1"/>
              <a:t>PassoMobil</a:t>
            </a:r>
            <a:r>
              <a:rPr lang="en-US" sz="2100" dirty="0"/>
              <a:t>, </a:t>
            </a:r>
            <a:r>
              <a:rPr lang="en-US" sz="2100" dirty="0" err="1"/>
              <a:t>Akustik</a:t>
            </a:r>
            <a:r>
              <a:rPr lang="en-US" sz="2100" dirty="0"/>
              <a:t> </a:t>
            </a:r>
            <a:r>
              <a:rPr lang="en-US" sz="2100" dirty="0" err="1"/>
              <a:t>Toplu</a:t>
            </a:r>
            <a:r>
              <a:rPr lang="en-US" sz="2100" dirty="0"/>
              <a:t> </a:t>
            </a:r>
            <a:r>
              <a:rPr lang="en-US" sz="2100" dirty="0" err="1"/>
              <a:t>Başvuru</a:t>
            </a:r>
            <a:r>
              <a:rPr lang="en-US" sz="2100" dirty="0"/>
              <a:t> </a:t>
            </a:r>
            <a:r>
              <a:rPr lang="en-US" sz="2100" dirty="0" err="1"/>
              <a:t>ekranları</a:t>
            </a:r>
            <a:r>
              <a:rPr lang="en-US" sz="2100" dirty="0"/>
              <a:t> </a:t>
            </a:r>
            <a:r>
              <a:rPr lang="en-US" sz="2100" dirty="0" err="1"/>
              <a:t>üzerinden</a:t>
            </a:r>
            <a:r>
              <a:rPr lang="en-US" sz="2100" dirty="0"/>
              <a:t> </a:t>
            </a:r>
            <a:r>
              <a:rPr lang="en-US" sz="2100" dirty="0" err="1"/>
              <a:t>yapılır</a:t>
            </a:r>
            <a:r>
              <a:rPr lang="en-US" sz="2100" dirty="0"/>
              <a:t>. </a:t>
            </a:r>
            <a:r>
              <a:rPr lang="en-US" sz="2100" dirty="0" err="1"/>
              <a:t>Gişeden</a:t>
            </a:r>
            <a:r>
              <a:rPr lang="en-US" sz="2100" dirty="0"/>
              <a:t> instant PP </a:t>
            </a:r>
            <a:r>
              <a:rPr lang="en-US" sz="2100" dirty="0" err="1"/>
              <a:t>kartlar</a:t>
            </a:r>
            <a:r>
              <a:rPr lang="en-US" sz="2100" dirty="0"/>
              <a:t> </a:t>
            </a:r>
            <a:r>
              <a:rPr lang="en-US" sz="2100" dirty="0" err="1"/>
              <a:t>ile</a:t>
            </a:r>
            <a:r>
              <a:rPr lang="en-US" sz="2100" dirty="0"/>
              <a:t> </a:t>
            </a:r>
            <a:r>
              <a:rPr lang="en-US" sz="2100" dirty="0" err="1"/>
              <a:t>eşleşme</a:t>
            </a:r>
            <a:r>
              <a:rPr lang="en-US" sz="2100" dirty="0"/>
              <a:t> </a:t>
            </a:r>
            <a:r>
              <a:rPr lang="en-US" sz="2100" dirty="0" err="1"/>
              <a:t>yapılırken</a:t>
            </a:r>
            <a:r>
              <a:rPr lang="en-US" sz="2100" dirty="0"/>
              <a:t>, </a:t>
            </a:r>
            <a:r>
              <a:rPr lang="en-US" sz="2100" dirty="0" err="1"/>
              <a:t>diğer</a:t>
            </a:r>
            <a:r>
              <a:rPr lang="en-US" sz="2100" dirty="0"/>
              <a:t> </a:t>
            </a:r>
            <a:r>
              <a:rPr lang="en-US" sz="2100" dirty="0" err="1"/>
              <a:t>kanallardan</a:t>
            </a:r>
            <a:r>
              <a:rPr lang="en-US" sz="2100" dirty="0"/>
              <a:t>  </a:t>
            </a:r>
            <a:r>
              <a:rPr lang="en-US" sz="2100" dirty="0" err="1"/>
              <a:t>yapılan</a:t>
            </a:r>
            <a:r>
              <a:rPr lang="en-US" sz="2100" dirty="0"/>
              <a:t> </a:t>
            </a:r>
            <a:r>
              <a:rPr lang="en-US" sz="2100" dirty="0" err="1"/>
              <a:t>başvurular</a:t>
            </a:r>
            <a:r>
              <a:rPr lang="en-US" sz="2100" dirty="0"/>
              <a:t> </a:t>
            </a:r>
            <a:r>
              <a:rPr lang="en-US" sz="2100" dirty="0" err="1"/>
              <a:t>isimli</a:t>
            </a:r>
            <a:r>
              <a:rPr lang="en-US" sz="2100" dirty="0"/>
              <a:t> kart </a:t>
            </a:r>
            <a:r>
              <a:rPr lang="en-US" sz="2100" dirty="0" err="1"/>
              <a:t>basım</a:t>
            </a:r>
            <a:r>
              <a:rPr lang="en-US" sz="2100" dirty="0"/>
              <a:t> </a:t>
            </a:r>
            <a:r>
              <a:rPr lang="en-US" sz="2100" dirty="0" err="1"/>
              <a:t>havuzuna</a:t>
            </a:r>
            <a:r>
              <a:rPr lang="en-US" sz="2100" dirty="0"/>
              <a:t> </a:t>
            </a:r>
            <a:r>
              <a:rPr lang="en-US" sz="2100" dirty="0" err="1"/>
              <a:t>düşer</a:t>
            </a:r>
            <a:r>
              <a:rPr lang="en-US" sz="2100" dirty="0"/>
              <a:t>.</a:t>
            </a:r>
          </a:p>
          <a:p>
            <a:pPr indent="-228600" algn="l" defTabSz="914400">
              <a:buFont typeface="Arial" panose="020B0604020202020204" pitchFamily="34" charset="0"/>
              <a:buChar char="•"/>
            </a:pPr>
            <a:endParaRPr lang="en-US" sz="2100" dirty="0"/>
          </a:p>
          <a:p>
            <a:pPr marL="171450" indent="-228600" algn="l" defTabSz="914400">
              <a:buFont typeface="Arial" panose="020B0604020202020204" pitchFamily="34" charset="0"/>
              <a:buChar char="•"/>
            </a:pPr>
            <a:r>
              <a:rPr lang="en-US" sz="2100" b="1" dirty="0" err="1"/>
              <a:t>NKolay</a:t>
            </a:r>
            <a:r>
              <a:rPr lang="en-US" sz="2100" b="1" dirty="0"/>
              <a:t> PP</a:t>
            </a:r>
          </a:p>
          <a:p>
            <a:pPr algn="l" defTabSz="914400"/>
            <a:r>
              <a:rPr lang="en-US" sz="2100" dirty="0"/>
              <a:t>YIM </a:t>
            </a:r>
            <a:r>
              <a:rPr lang="en-US" sz="2100" dirty="0" err="1"/>
              <a:t>bayilerinden</a:t>
            </a:r>
            <a:r>
              <a:rPr lang="en-US" sz="2100" dirty="0"/>
              <a:t> </a:t>
            </a:r>
            <a:r>
              <a:rPr lang="en-US" sz="2100" dirty="0" err="1"/>
              <a:t>kredi</a:t>
            </a:r>
            <a:r>
              <a:rPr lang="en-US" sz="2100" dirty="0"/>
              <a:t> </a:t>
            </a:r>
            <a:r>
              <a:rPr lang="en-US" sz="2100" dirty="0" err="1"/>
              <a:t>almak</a:t>
            </a:r>
            <a:r>
              <a:rPr lang="en-US" sz="2100" dirty="0"/>
              <a:t> </a:t>
            </a:r>
            <a:r>
              <a:rPr lang="en-US" sz="2100" dirty="0" err="1"/>
              <a:t>isteyen</a:t>
            </a:r>
            <a:r>
              <a:rPr lang="en-US" sz="2100" dirty="0"/>
              <a:t> </a:t>
            </a:r>
            <a:r>
              <a:rPr lang="en-US" sz="2100" dirty="0" err="1"/>
              <a:t>müşteriler</a:t>
            </a:r>
            <a:r>
              <a:rPr lang="en-US" sz="2100" dirty="0"/>
              <a:t> </a:t>
            </a:r>
            <a:r>
              <a:rPr lang="en-US" sz="2100" dirty="0" err="1"/>
              <a:t>için</a:t>
            </a:r>
            <a:r>
              <a:rPr lang="en-US" sz="2100" dirty="0"/>
              <a:t> </a:t>
            </a:r>
            <a:r>
              <a:rPr lang="en-US" sz="2100" dirty="0" err="1"/>
              <a:t>bayilere</a:t>
            </a:r>
            <a:r>
              <a:rPr lang="en-US" sz="2100" dirty="0"/>
              <a:t> </a:t>
            </a:r>
            <a:r>
              <a:rPr lang="en-US" sz="2100" dirty="0" err="1"/>
              <a:t>verilen</a:t>
            </a:r>
            <a:r>
              <a:rPr lang="en-US" sz="2100" dirty="0"/>
              <a:t> instant PP </a:t>
            </a:r>
            <a:r>
              <a:rPr lang="en-US" sz="2100" dirty="0" err="1"/>
              <a:t>kartlar</a:t>
            </a:r>
            <a:r>
              <a:rPr lang="en-US" sz="2100" dirty="0"/>
              <a:t> </a:t>
            </a:r>
            <a:r>
              <a:rPr lang="en-US" sz="2100" dirty="0" err="1"/>
              <a:t>ile</a:t>
            </a:r>
            <a:r>
              <a:rPr lang="en-US" sz="2100" dirty="0"/>
              <a:t> </a:t>
            </a:r>
            <a:r>
              <a:rPr lang="en-US" sz="2100" dirty="0" err="1"/>
              <a:t>başvuru</a:t>
            </a:r>
            <a:r>
              <a:rPr lang="en-US" sz="2100" dirty="0"/>
              <a:t> </a:t>
            </a:r>
            <a:r>
              <a:rPr lang="en-US" sz="2100" dirty="0" err="1"/>
              <a:t>yapılır</a:t>
            </a:r>
            <a:r>
              <a:rPr lang="en-US" sz="2100" dirty="0"/>
              <a:t>,  </a:t>
            </a:r>
            <a:r>
              <a:rPr lang="en-US" sz="2100" dirty="0" err="1"/>
              <a:t>müşteri</a:t>
            </a:r>
            <a:r>
              <a:rPr lang="en-US" sz="2100" dirty="0"/>
              <a:t> </a:t>
            </a:r>
            <a:r>
              <a:rPr lang="en-US" sz="2100" dirty="0" err="1"/>
              <a:t>ve</a:t>
            </a:r>
            <a:r>
              <a:rPr lang="en-US" sz="2100" dirty="0"/>
              <a:t> kart </a:t>
            </a:r>
            <a:r>
              <a:rPr lang="en-US" sz="2100" dirty="0" err="1"/>
              <a:t>eşleştirilerek</a:t>
            </a:r>
            <a:r>
              <a:rPr lang="en-US" sz="2100" dirty="0"/>
              <a:t> </a:t>
            </a:r>
            <a:r>
              <a:rPr lang="en-US" sz="2100" dirty="0" err="1"/>
              <a:t>kontak</a:t>
            </a:r>
            <a:r>
              <a:rPr lang="en-US" sz="2100" dirty="0"/>
              <a:t> </a:t>
            </a:r>
            <a:r>
              <a:rPr lang="en-US" sz="2100" dirty="0" err="1"/>
              <a:t>müşteri</a:t>
            </a:r>
            <a:r>
              <a:rPr lang="en-US" sz="2100" dirty="0"/>
              <a:t> </a:t>
            </a:r>
            <a:r>
              <a:rPr lang="en-US" sz="2100" dirty="0" err="1"/>
              <a:t>yaratılır</a:t>
            </a:r>
            <a:r>
              <a:rPr lang="en-US" sz="2100" dirty="0"/>
              <a:t>. </a:t>
            </a:r>
            <a:r>
              <a:rPr lang="en-US" sz="2100" dirty="0" err="1"/>
              <a:t>Kredi</a:t>
            </a:r>
            <a:r>
              <a:rPr lang="en-US" sz="2100" dirty="0"/>
              <a:t> </a:t>
            </a:r>
            <a:r>
              <a:rPr lang="en-US" sz="2100" dirty="0" err="1"/>
              <a:t>kullandırılırken</a:t>
            </a:r>
            <a:r>
              <a:rPr lang="en-US" sz="2100" dirty="0"/>
              <a:t> PP kart </a:t>
            </a:r>
            <a:r>
              <a:rPr lang="en-US" sz="2100" dirty="0" err="1"/>
              <a:t>Debite</a:t>
            </a:r>
            <a:r>
              <a:rPr lang="en-US" sz="2100" dirty="0"/>
              <a:t> </a:t>
            </a:r>
            <a:r>
              <a:rPr lang="en-US" sz="2100" dirty="0" err="1"/>
              <a:t>dönüştürülüp</a:t>
            </a:r>
            <a:r>
              <a:rPr lang="en-US" sz="2100" dirty="0"/>
              <a:t> </a:t>
            </a:r>
            <a:r>
              <a:rPr lang="en-US" sz="2100" dirty="0" err="1"/>
              <a:t>müşteriye</a:t>
            </a:r>
            <a:r>
              <a:rPr lang="en-US" sz="2100" dirty="0"/>
              <a:t> </a:t>
            </a:r>
            <a:r>
              <a:rPr lang="en-US" sz="2100" dirty="0" err="1"/>
              <a:t>hesap</a:t>
            </a:r>
            <a:r>
              <a:rPr lang="en-US" sz="2100" dirty="0"/>
              <a:t> </a:t>
            </a:r>
            <a:r>
              <a:rPr lang="en-US" sz="2100" dirty="0" err="1"/>
              <a:t>açılır</a:t>
            </a:r>
            <a:r>
              <a:rPr lang="en-US" sz="2100" dirty="0"/>
              <a:t>, </a:t>
            </a:r>
            <a:r>
              <a:rPr lang="en-US" sz="2100" dirty="0" err="1"/>
              <a:t>müşteri</a:t>
            </a:r>
            <a:r>
              <a:rPr lang="en-US" sz="2100" dirty="0"/>
              <a:t> </a:t>
            </a:r>
            <a:r>
              <a:rPr lang="en-US" sz="2100" dirty="0" err="1"/>
              <a:t>gerçek</a:t>
            </a:r>
            <a:r>
              <a:rPr lang="en-US" sz="2100" dirty="0"/>
              <a:t> </a:t>
            </a:r>
            <a:r>
              <a:rPr lang="en-US" sz="2100" dirty="0" err="1"/>
              <a:t>müşteriye</a:t>
            </a:r>
            <a:r>
              <a:rPr lang="en-US" sz="2100" dirty="0"/>
              <a:t> </a:t>
            </a:r>
            <a:r>
              <a:rPr lang="en-US" sz="2100" dirty="0" err="1"/>
              <a:t>çevrilir</a:t>
            </a:r>
            <a:r>
              <a:rPr lang="en-US" sz="2100" dirty="0"/>
              <a:t>.</a:t>
            </a:r>
          </a:p>
          <a:p>
            <a:pPr indent="-228600" algn="l" defTabSz="914400">
              <a:buFont typeface="Arial" panose="020B0604020202020204" pitchFamily="34" charset="0"/>
              <a:buChar char="•"/>
            </a:pPr>
            <a:endParaRPr lang="en-US" sz="2100" dirty="0"/>
          </a:p>
          <a:p>
            <a:pPr marL="171450" indent="-228600" algn="l" defTabSz="914400">
              <a:buFont typeface="Arial" panose="020B0604020202020204" pitchFamily="34" charset="0"/>
              <a:buChar char="•"/>
            </a:pPr>
            <a:r>
              <a:rPr lang="en-US" sz="2100" b="1" dirty="0"/>
              <a:t>UPT PP</a:t>
            </a:r>
          </a:p>
          <a:p>
            <a:pPr algn="l" defTabSz="914400"/>
            <a:r>
              <a:rPr lang="en-US" sz="2100" dirty="0"/>
              <a:t>UPT </a:t>
            </a:r>
            <a:r>
              <a:rPr lang="en-US" sz="2100" dirty="0" err="1"/>
              <a:t>merkezlerine</a:t>
            </a:r>
            <a:r>
              <a:rPr lang="en-US" sz="2100" dirty="0"/>
              <a:t> </a:t>
            </a:r>
            <a:r>
              <a:rPr lang="en-US" sz="2100" dirty="0" err="1"/>
              <a:t>verilen</a:t>
            </a:r>
            <a:r>
              <a:rPr lang="en-US" sz="2100" dirty="0"/>
              <a:t> instant PP </a:t>
            </a:r>
            <a:r>
              <a:rPr lang="en-US" sz="2100" dirty="0" err="1"/>
              <a:t>kartlar</a:t>
            </a:r>
            <a:r>
              <a:rPr lang="en-US" sz="2100" dirty="0"/>
              <a:t> </a:t>
            </a:r>
            <a:r>
              <a:rPr lang="en-US" sz="2100" dirty="0" err="1"/>
              <a:t>ile</a:t>
            </a:r>
            <a:r>
              <a:rPr lang="en-US" sz="2100" dirty="0"/>
              <a:t> </a:t>
            </a:r>
            <a:r>
              <a:rPr lang="en-US" sz="2100" dirty="0" err="1"/>
              <a:t>müşteri</a:t>
            </a:r>
            <a:r>
              <a:rPr lang="en-US" sz="2100" dirty="0"/>
              <a:t> </a:t>
            </a:r>
            <a:r>
              <a:rPr lang="en-US" sz="2100" dirty="0" err="1"/>
              <a:t>ve</a:t>
            </a:r>
            <a:r>
              <a:rPr lang="en-US" sz="2100" dirty="0"/>
              <a:t> kart </a:t>
            </a:r>
            <a:r>
              <a:rPr lang="en-US" sz="2100" dirty="0" err="1"/>
              <a:t>eşleştirilir</a:t>
            </a:r>
            <a:r>
              <a:rPr lang="en-US" sz="2100" dirty="0"/>
              <a:t>,  </a:t>
            </a:r>
            <a:r>
              <a:rPr lang="en-US" sz="2100" dirty="0" err="1"/>
              <a:t>istendiğinde</a:t>
            </a:r>
            <a:r>
              <a:rPr lang="en-US" sz="2100" dirty="0"/>
              <a:t> </a:t>
            </a:r>
            <a:r>
              <a:rPr lang="en-US" sz="2100" dirty="0" err="1"/>
              <a:t>ya</a:t>
            </a:r>
            <a:r>
              <a:rPr lang="en-US" sz="2100" dirty="0"/>
              <a:t> da </a:t>
            </a:r>
            <a:r>
              <a:rPr lang="en-US" sz="2100" dirty="0" err="1"/>
              <a:t>krediye</a:t>
            </a:r>
            <a:r>
              <a:rPr lang="en-US" sz="2100" dirty="0"/>
              <a:t> </a:t>
            </a:r>
            <a:r>
              <a:rPr lang="en-US" sz="2100" dirty="0" err="1"/>
              <a:t>başvurduğunda</a:t>
            </a:r>
            <a:r>
              <a:rPr lang="en-US" sz="2100" dirty="0"/>
              <a:t> </a:t>
            </a:r>
            <a:r>
              <a:rPr lang="en-US" sz="2100" dirty="0" err="1"/>
              <a:t>bu</a:t>
            </a:r>
            <a:r>
              <a:rPr lang="en-US" sz="2100" dirty="0"/>
              <a:t> kart da </a:t>
            </a:r>
            <a:r>
              <a:rPr lang="en-US" sz="2100" dirty="0" err="1"/>
              <a:t>dönüşüme</a:t>
            </a:r>
            <a:r>
              <a:rPr lang="en-US" sz="2100" dirty="0"/>
              <a:t> </a:t>
            </a:r>
            <a:r>
              <a:rPr lang="en-US" sz="2100" dirty="0" err="1"/>
              <a:t>girebilir</a:t>
            </a:r>
            <a:r>
              <a:rPr lang="en-US" sz="2100" dirty="0"/>
              <a:t>.</a:t>
            </a:r>
          </a:p>
          <a:p>
            <a:pPr marL="171450" indent="-228600" algn="l" defTabSz="914400">
              <a:buFont typeface="Arial" panose="020B0604020202020204" pitchFamily="34" charset="0"/>
              <a:buChar char="•"/>
            </a:pPr>
            <a:endParaRPr lang="en-US" sz="1700" dirty="0"/>
          </a:p>
        </p:txBody>
      </p:sp>
      <p:sp>
        <p:nvSpPr>
          <p:cNvPr id="66" name="Rectangle 65">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Rectangle 71">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Metin kutusu 7">
            <a:extLst>
              <a:ext uri="{FF2B5EF4-FFF2-40B4-BE49-F238E27FC236}">
                <a16:creationId xmlns:a16="http://schemas.microsoft.com/office/drawing/2014/main" id="{7A1A6C77-DC93-1F42-A260-FFDDA5DB792C}"/>
              </a:ext>
            </a:extLst>
          </p:cNvPr>
          <p:cNvSpPr txBox="1"/>
          <p:nvPr/>
        </p:nvSpPr>
        <p:spPr>
          <a:xfrm>
            <a:off x="4572001" y="1082684"/>
            <a:ext cx="4392488" cy="5724564"/>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endParaRPr lang="en-US" dirty="0"/>
          </a:p>
          <a:p>
            <a:pPr marL="171450" indent="-228600">
              <a:lnSpc>
                <a:spcPct val="90000"/>
              </a:lnSpc>
              <a:spcAft>
                <a:spcPts val="600"/>
              </a:spcAft>
              <a:buFont typeface="Arial" panose="020B0604020202020204" pitchFamily="34" charset="0"/>
              <a:buChar char="•"/>
            </a:pPr>
            <a:r>
              <a:rPr lang="en-US" b="1" dirty="0" err="1"/>
              <a:t>AnkaraKart</a:t>
            </a:r>
            <a:r>
              <a:rPr lang="en-US" b="1" dirty="0"/>
              <a:t> PP</a:t>
            </a:r>
          </a:p>
          <a:p>
            <a:pPr>
              <a:lnSpc>
                <a:spcPct val="90000"/>
              </a:lnSpc>
              <a:spcAft>
                <a:spcPts val="600"/>
              </a:spcAft>
            </a:pPr>
            <a:r>
              <a:rPr lang="en-US" dirty="0"/>
              <a:t>Ankara  </a:t>
            </a:r>
            <a:r>
              <a:rPr lang="en-US" dirty="0" err="1"/>
              <a:t>Ekent</a:t>
            </a:r>
            <a:r>
              <a:rPr lang="en-US" dirty="0"/>
              <a:t> </a:t>
            </a:r>
            <a:r>
              <a:rPr lang="en-US" dirty="0" err="1"/>
              <a:t>gişe</a:t>
            </a:r>
            <a:r>
              <a:rPr lang="en-US" dirty="0"/>
              <a:t> </a:t>
            </a:r>
            <a:r>
              <a:rPr lang="en-US" dirty="0" err="1"/>
              <a:t>ve</a:t>
            </a:r>
            <a:r>
              <a:rPr lang="en-US" dirty="0"/>
              <a:t> </a:t>
            </a:r>
            <a:r>
              <a:rPr lang="en-US" dirty="0" err="1"/>
              <a:t>kiosklardan</a:t>
            </a:r>
            <a:r>
              <a:rPr lang="en-US" dirty="0"/>
              <a:t> instant PP </a:t>
            </a:r>
            <a:r>
              <a:rPr lang="en-US" dirty="0" err="1"/>
              <a:t>kartlar</a:t>
            </a:r>
            <a:r>
              <a:rPr lang="en-US" dirty="0"/>
              <a:t> </a:t>
            </a:r>
            <a:r>
              <a:rPr lang="en-US" dirty="0" err="1"/>
              <a:t>ile</a:t>
            </a:r>
            <a:r>
              <a:rPr lang="en-US" dirty="0"/>
              <a:t> </a:t>
            </a:r>
            <a:r>
              <a:rPr lang="en-US" dirty="0" err="1"/>
              <a:t>yapılan</a:t>
            </a:r>
            <a:r>
              <a:rPr lang="en-US" dirty="0"/>
              <a:t> </a:t>
            </a:r>
            <a:r>
              <a:rPr lang="en-US" dirty="0" err="1"/>
              <a:t>başvurulardır</a:t>
            </a:r>
            <a:r>
              <a:rPr lang="en-US" dirty="0"/>
              <a:t>. Kart </a:t>
            </a:r>
            <a:r>
              <a:rPr lang="en-US" dirty="0" err="1"/>
              <a:t>ile</a:t>
            </a:r>
            <a:r>
              <a:rPr lang="en-US" dirty="0"/>
              <a:t> </a:t>
            </a:r>
            <a:r>
              <a:rPr lang="en-US" dirty="0" err="1"/>
              <a:t>müşteri</a:t>
            </a:r>
            <a:r>
              <a:rPr lang="en-US" dirty="0"/>
              <a:t> </a:t>
            </a:r>
            <a:r>
              <a:rPr lang="en-US" dirty="0" err="1"/>
              <a:t>eşleştirilerek</a:t>
            </a:r>
            <a:r>
              <a:rPr lang="en-US" dirty="0"/>
              <a:t> kart </a:t>
            </a:r>
            <a:r>
              <a:rPr lang="en-US" dirty="0" err="1"/>
              <a:t>aktive</a:t>
            </a:r>
            <a:r>
              <a:rPr lang="en-US" dirty="0"/>
              <a:t> </a:t>
            </a:r>
            <a:r>
              <a:rPr lang="en-US" dirty="0" err="1"/>
              <a:t>edilir</a:t>
            </a:r>
            <a:r>
              <a:rPr lang="en-US" dirty="0"/>
              <a:t>. </a:t>
            </a:r>
            <a:r>
              <a:rPr lang="en-US" dirty="0" err="1"/>
              <a:t>Debite</a:t>
            </a:r>
            <a:r>
              <a:rPr lang="en-US" dirty="0"/>
              <a:t> </a:t>
            </a:r>
            <a:r>
              <a:rPr lang="en-US" dirty="0" err="1"/>
              <a:t>dönme</a:t>
            </a:r>
            <a:r>
              <a:rPr lang="en-US" dirty="0"/>
              <a:t> </a:t>
            </a:r>
            <a:r>
              <a:rPr lang="en-US" dirty="0" err="1"/>
              <a:t>özelliği</a:t>
            </a:r>
            <a:r>
              <a:rPr lang="en-US" dirty="0"/>
              <a:t> </a:t>
            </a:r>
            <a:r>
              <a:rPr lang="en-US" dirty="0" err="1"/>
              <a:t>yoktur</a:t>
            </a:r>
            <a:r>
              <a:rPr lang="en-US" dirty="0"/>
              <a:t>.</a:t>
            </a:r>
          </a:p>
          <a:p>
            <a:pPr indent="-228600">
              <a:lnSpc>
                <a:spcPct val="90000"/>
              </a:lnSpc>
              <a:spcAft>
                <a:spcPts val="600"/>
              </a:spcAft>
              <a:buFont typeface="Arial" panose="020B0604020202020204" pitchFamily="34" charset="0"/>
              <a:buChar char="•"/>
            </a:pPr>
            <a:endParaRPr lang="en-US" dirty="0"/>
          </a:p>
          <a:p>
            <a:pPr marL="171450" indent="-228600">
              <a:lnSpc>
                <a:spcPct val="90000"/>
              </a:lnSpc>
              <a:spcAft>
                <a:spcPts val="600"/>
              </a:spcAft>
              <a:buFont typeface="Arial" panose="020B0604020202020204" pitchFamily="34" charset="0"/>
              <a:buChar char="•"/>
            </a:pPr>
            <a:r>
              <a:rPr lang="en-US" b="1" dirty="0" err="1"/>
              <a:t>SanalKart</a:t>
            </a:r>
            <a:r>
              <a:rPr lang="en-US" b="1" dirty="0"/>
              <a:t> PP</a:t>
            </a:r>
          </a:p>
          <a:p>
            <a:pPr>
              <a:lnSpc>
                <a:spcPct val="90000"/>
              </a:lnSpc>
              <a:spcAft>
                <a:spcPts val="600"/>
              </a:spcAft>
            </a:pPr>
            <a:r>
              <a:rPr lang="en-US" dirty="0" err="1"/>
              <a:t>Nkolay</a:t>
            </a:r>
            <a:r>
              <a:rPr lang="en-US" dirty="0"/>
              <a:t> App - İnternet </a:t>
            </a:r>
            <a:r>
              <a:rPr lang="en-US" dirty="0" err="1"/>
              <a:t>Bankacılığı</a:t>
            </a:r>
            <a:r>
              <a:rPr lang="en-US" dirty="0"/>
              <a:t>- </a:t>
            </a:r>
            <a:r>
              <a:rPr lang="en-US" dirty="0" err="1"/>
              <a:t>Ankarakart</a:t>
            </a:r>
            <a:r>
              <a:rPr lang="en-US" dirty="0"/>
              <a:t> Mobil – </a:t>
            </a:r>
            <a:r>
              <a:rPr lang="en-US" dirty="0" err="1"/>
              <a:t>Kahramankart</a:t>
            </a:r>
            <a:r>
              <a:rPr lang="en-US" dirty="0"/>
              <a:t> Mobil </a:t>
            </a:r>
            <a:r>
              <a:rPr lang="en-US" dirty="0" err="1"/>
              <a:t>uygulamaları</a:t>
            </a:r>
            <a:r>
              <a:rPr lang="en-US" dirty="0"/>
              <a:t> </a:t>
            </a:r>
            <a:r>
              <a:rPr lang="en-US" dirty="0" err="1"/>
              <a:t>ile</a:t>
            </a:r>
            <a:r>
              <a:rPr lang="en-US" dirty="0"/>
              <a:t> </a:t>
            </a:r>
            <a:r>
              <a:rPr lang="en-US" dirty="0" err="1"/>
              <a:t>oluşan</a:t>
            </a:r>
            <a:r>
              <a:rPr lang="en-US" dirty="0"/>
              <a:t> </a:t>
            </a:r>
            <a:r>
              <a:rPr lang="en-US" dirty="0" err="1"/>
              <a:t>sanal</a:t>
            </a:r>
            <a:r>
              <a:rPr lang="en-US" dirty="0"/>
              <a:t> PP </a:t>
            </a:r>
            <a:r>
              <a:rPr lang="en-US" dirty="0" err="1"/>
              <a:t>karttır</a:t>
            </a:r>
            <a:r>
              <a:rPr lang="en-US" dirty="0"/>
              <a:t>. Match </a:t>
            </a:r>
            <a:r>
              <a:rPr lang="en-US" dirty="0" err="1"/>
              <a:t>edilmez</a:t>
            </a:r>
            <a:r>
              <a:rPr lang="en-US" dirty="0"/>
              <a:t>, </a:t>
            </a:r>
            <a:r>
              <a:rPr lang="en-US" dirty="0" err="1"/>
              <a:t>müşteri</a:t>
            </a:r>
            <a:r>
              <a:rPr lang="en-US" dirty="0"/>
              <a:t> </a:t>
            </a:r>
            <a:r>
              <a:rPr lang="en-US" dirty="0" err="1"/>
              <a:t>ve</a:t>
            </a:r>
            <a:r>
              <a:rPr lang="en-US" dirty="0"/>
              <a:t> kart create </a:t>
            </a:r>
            <a:r>
              <a:rPr lang="en-US" dirty="0" err="1"/>
              <a:t>edilerek</a:t>
            </a:r>
            <a:r>
              <a:rPr lang="en-US" dirty="0"/>
              <a:t> </a:t>
            </a:r>
            <a:r>
              <a:rPr lang="en-US" dirty="0" err="1"/>
              <a:t>oluşturulur</a:t>
            </a:r>
            <a:endParaRPr lang="en-US" dirty="0"/>
          </a:p>
          <a:p>
            <a:pPr indent="-228600">
              <a:lnSpc>
                <a:spcPct val="90000"/>
              </a:lnSpc>
              <a:spcAft>
                <a:spcPts val="600"/>
              </a:spcAft>
              <a:buFont typeface="Arial" panose="020B0604020202020204" pitchFamily="34" charset="0"/>
              <a:buChar char="•"/>
            </a:pPr>
            <a:endParaRPr lang="en-US" dirty="0"/>
          </a:p>
          <a:p>
            <a:pPr marL="171450" indent="-228600">
              <a:lnSpc>
                <a:spcPct val="90000"/>
              </a:lnSpc>
              <a:spcAft>
                <a:spcPts val="600"/>
              </a:spcAft>
              <a:buFont typeface="Arial" panose="020B0604020202020204" pitchFamily="34" charset="0"/>
              <a:buChar char="•"/>
            </a:pPr>
            <a:r>
              <a:rPr lang="en-US" b="1" dirty="0"/>
              <a:t> HCE PP (E-</a:t>
            </a:r>
            <a:r>
              <a:rPr lang="en-US" b="1" dirty="0" err="1"/>
              <a:t>Ticaret</a:t>
            </a:r>
            <a:r>
              <a:rPr lang="en-US" b="1" dirty="0"/>
              <a:t> &amp; </a:t>
            </a:r>
            <a:r>
              <a:rPr lang="en-US" b="1" dirty="0" err="1"/>
              <a:t>Ulaşım</a:t>
            </a:r>
            <a:r>
              <a:rPr lang="en-US" b="1" dirty="0"/>
              <a:t>)</a:t>
            </a:r>
          </a:p>
          <a:p>
            <a:pPr>
              <a:lnSpc>
                <a:spcPct val="90000"/>
              </a:lnSpc>
              <a:spcAft>
                <a:spcPts val="600"/>
              </a:spcAft>
            </a:pPr>
            <a:r>
              <a:rPr lang="en-US" dirty="0" err="1"/>
              <a:t>Ankarakart</a:t>
            </a:r>
            <a:r>
              <a:rPr lang="en-US" dirty="0"/>
              <a:t> </a:t>
            </a:r>
            <a:r>
              <a:rPr lang="en-US" dirty="0" err="1"/>
              <a:t>ve</a:t>
            </a:r>
            <a:r>
              <a:rPr lang="en-US" dirty="0"/>
              <a:t> </a:t>
            </a:r>
            <a:r>
              <a:rPr lang="en-US" dirty="0" err="1"/>
              <a:t>Kahramankart</a:t>
            </a:r>
            <a:r>
              <a:rPr lang="en-US" dirty="0"/>
              <a:t> Mobil </a:t>
            </a:r>
            <a:r>
              <a:rPr lang="en-US" dirty="0" err="1"/>
              <a:t>uygulamaları</a:t>
            </a:r>
            <a:r>
              <a:rPr lang="en-US" dirty="0"/>
              <a:t> </a:t>
            </a:r>
            <a:r>
              <a:rPr lang="en-US" dirty="0" err="1"/>
              <a:t>ile</a:t>
            </a:r>
            <a:r>
              <a:rPr lang="en-US" dirty="0"/>
              <a:t> </a:t>
            </a:r>
            <a:r>
              <a:rPr lang="en-US" dirty="0" err="1"/>
              <a:t>oluşan</a:t>
            </a:r>
            <a:r>
              <a:rPr lang="en-US" dirty="0"/>
              <a:t> HCE </a:t>
            </a:r>
            <a:r>
              <a:rPr lang="en-US" dirty="0" err="1"/>
              <a:t>özellikli</a:t>
            </a:r>
            <a:r>
              <a:rPr lang="en-US" dirty="0"/>
              <a:t> </a:t>
            </a:r>
            <a:r>
              <a:rPr lang="en-US" dirty="0" err="1"/>
              <a:t>alışveriş</a:t>
            </a:r>
            <a:r>
              <a:rPr lang="en-US" dirty="0"/>
              <a:t> </a:t>
            </a:r>
            <a:r>
              <a:rPr lang="en-US" dirty="0" err="1"/>
              <a:t>ve</a:t>
            </a:r>
            <a:r>
              <a:rPr lang="en-US" dirty="0"/>
              <a:t> offline </a:t>
            </a:r>
            <a:r>
              <a:rPr lang="en-US" dirty="0" err="1"/>
              <a:t>ulaşım</a:t>
            </a:r>
            <a:r>
              <a:rPr lang="en-US" dirty="0"/>
              <a:t> PP </a:t>
            </a:r>
            <a:r>
              <a:rPr lang="en-US" dirty="0" err="1"/>
              <a:t>kartları</a:t>
            </a:r>
            <a:r>
              <a:rPr lang="en-US" dirty="0"/>
              <a:t>, create </a:t>
            </a:r>
            <a:r>
              <a:rPr lang="en-US" dirty="0" err="1"/>
              <a:t>edilerek</a:t>
            </a:r>
            <a:r>
              <a:rPr lang="en-US" dirty="0"/>
              <a:t> </a:t>
            </a:r>
            <a:r>
              <a:rPr lang="en-US" dirty="0" err="1"/>
              <a:t>oluşur</a:t>
            </a:r>
            <a:r>
              <a:rPr lang="en-US" dirty="0"/>
              <a:t>.</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p>
          <a:p>
            <a:pPr>
              <a:lnSpc>
                <a:spcPct val="90000"/>
              </a:lnSpc>
              <a:spcAft>
                <a:spcPts val="600"/>
              </a:spcAft>
            </a:pPr>
            <a:r>
              <a:rPr lang="en-US" i="1" dirty="0"/>
              <a:t>**Her </a:t>
            </a:r>
            <a:r>
              <a:rPr lang="en-US" i="1" dirty="0" err="1"/>
              <a:t>kanal</a:t>
            </a:r>
            <a:r>
              <a:rPr lang="en-US" i="1" dirty="0"/>
              <a:t> </a:t>
            </a:r>
            <a:r>
              <a:rPr lang="en-US" i="1" dirty="0" err="1"/>
              <a:t>için</a:t>
            </a:r>
            <a:r>
              <a:rPr lang="en-US" i="1" dirty="0"/>
              <a:t> </a:t>
            </a:r>
            <a:r>
              <a:rPr lang="en-US" i="1" dirty="0" err="1"/>
              <a:t>başvuru</a:t>
            </a:r>
            <a:r>
              <a:rPr lang="en-US" i="1" dirty="0"/>
              <a:t> </a:t>
            </a:r>
            <a:r>
              <a:rPr lang="en-US" i="1" dirty="0" err="1"/>
              <a:t>kuralları</a:t>
            </a:r>
            <a:r>
              <a:rPr lang="en-US" i="1" dirty="0"/>
              <a:t> </a:t>
            </a:r>
            <a:r>
              <a:rPr lang="en-US" i="1" dirty="0" err="1"/>
              <a:t>farklıdır</a:t>
            </a:r>
            <a:r>
              <a:rPr lang="en-US" i="1" dirty="0"/>
              <a:t>.</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sz="1700" dirty="0"/>
          </a:p>
        </p:txBody>
      </p:sp>
      <p:pic>
        <p:nvPicPr>
          <p:cNvPr id="7" name="Picture 4">
            <a:extLst>
              <a:ext uri="{FF2B5EF4-FFF2-40B4-BE49-F238E27FC236}">
                <a16:creationId xmlns:a16="http://schemas.microsoft.com/office/drawing/2014/main" id="{B5315EBD-91E9-2C46-AE90-FADCDC5A1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754" y="50752"/>
            <a:ext cx="1488300" cy="836235"/>
          </a:xfrm>
          <a:prstGeom prst="rect">
            <a:avLst/>
          </a:prstGeom>
        </p:spPr>
      </p:pic>
    </p:spTree>
    <p:extLst>
      <p:ext uri="{BB962C8B-B14F-4D97-AF65-F5344CB8AC3E}">
        <p14:creationId xmlns:p14="http://schemas.microsoft.com/office/powerpoint/2010/main" val="400335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3">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05">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07">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a:extLst>
              <a:ext uri="{FF2B5EF4-FFF2-40B4-BE49-F238E27FC236}">
                <a16:creationId xmlns:a16="http://schemas.microsoft.com/office/drawing/2014/main" id="{4E60661F-0B81-6E4E-AC06-FF7CE82F22E5}"/>
              </a:ext>
            </a:extLst>
          </p:cNvPr>
          <p:cNvSpPr txBox="1">
            <a:spLocks/>
          </p:cNvSpPr>
          <p:nvPr/>
        </p:nvSpPr>
        <p:spPr>
          <a:xfrm>
            <a:off x="480059" y="2053641"/>
            <a:ext cx="2751871" cy="2760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b="1" kern="1200" dirty="0">
                <a:solidFill>
                  <a:srgbClr val="FFFFFF"/>
                </a:solidFill>
                <a:latin typeface="+mj-lt"/>
                <a:ea typeface="+mj-ea"/>
                <a:cs typeface="+mj-cs"/>
              </a:rPr>
              <a:t>Debit Kart </a:t>
            </a:r>
            <a:r>
              <a:rPr lang="en-US" b="1" kern="1200" dirty="0" err="1">
                <a:solidFill>
                  <a:srgbClr val="FFFFFF"/>
                </a:solidFill>
                <a:latin typeface="+mj-lt"/>
                <a:ea typeface="+mj-ea"/>
                <a:cs typeface="+mj-cs"/>
              </a:rPr>
              <a:t>Başvuru</a:t>
            </a:r>
            <a:r>
              <a:rPr lang="en-US" b="1" kern="1200" dirty="0">
                <a:solidFill>
                  <a:srgbClr val="FFFFFF"/>
                </a:solidFill>
                <a:latin typeface="+mj-lt"/>
                <a:ea typeface="+mj-ea"/>
                <a:cs typeface="+mj-cs"/>
              </a:rPr>
              <a:t> </a:t>
            </a:r>
            <a:r>
              <a:rPr lang="en-US" b="1" kern="1200" dirty="0" err="1">
                <a:solidFill>
                  <a:srgbClr val="FFFFFF"/>
                </a:solidFill>
                <a:latin typeface="+mj-lt"/>
                <a:ea typeface="+mj-ea"/>
                <a:cs typeface="+mj-cs"/>
              </a:rPr>
              <a:t>Kanalları</a:t>
            </a:r>
            <a:endParaRPr lang="en-US" b="1" kern="1200" dirty="0">
              <a:solidFill>
                <a:srgbClr val="FFFFFF"/>
              </a:solidFill>
              <a:latin typeface="+mj-lt"/>
              <a:ea typeface="+mj-ea"/>
              <a:cs typeface="+mj-cs"/>
            </a:endParaRPr>
          </a:p>
        </p:txBody>
      </p:sp>
      <p:sp>
        <p:nvSpPr>
          <p:cNvPr id="3" name="Subtitle 2"/>
          <p:cNvSpPr>
            <a:spLocks noGrp="1"/>
          </p:cNvSpPr>
          <p:nvPr>
            <p:ph type="subTitle" idx="1"/>
          </p:nvPr>
        </p:nvSpPr>
        <p:spPr>
          <a:xfrm>
            <a:off x="4567930" y="801866"/>
            <a:ext cx="3979563" cy="5230634"/>
          </a:xfrm>
        </p:spPr>
        <p:txBody>
          <a:bodyPr vert="horz" lIns="91440" tIns="45720" rIns="91440" bIns="45720" rtlCol="0" anchor="ctr">
            <a:normAutofit/>
          </a:bodyPr>
          <a:lstStyle/>
          <a:p>
            <a:pPr marL="171450" indent="-228600" algn="l" defTabSz="914400">
              <a:buFont typeface="Arial" panose="020B0604020202020204" pitchFamily="34" charset="0"/>
              <a:buChar char="•"/>
            </a:pPr>
            <a:r>
              <a:rPr lang="en-US" sz="2100" b="1" dirty="0" err="1">
                <a:solidFill>
                  <a:srgbClr val="000000"/>
                </a:solidFill>
              </a:rPr>
              <a:t>Passolig</a:t>
            </a:r>
            <a:r>
              <a:rPr lang="en-US" sz="2100" b="1" dirty="0">
                <a:solidFill>
                  <a:srgbClr val="000000"/>
                </a:solidFill>
              </a:rPr>
              <a:t> Debit</a:t>
            </a:r>
          </a:p>
          <a:p>
            <a:pPr algn="l" defTabSz="914400"/>
            <a:r>
              <a:rPr lang="en-US" sz="2100" dirty="0" err="1">
                <a:solidFill>
                  <a:srgbClr val="000000"/>
                </a:solidFill>
              </a:rPr>
              <a:t>Passolig.com.tr</a:t>
            </a:r>
            <a:r>
              <a:rPr lang="en-US" sz="2100" dirty="0">
                <a:solidFill>
                  <a:srgbClr val="000000"/>
                </a:solidFill>
              </a:rPr>
              <a:t>, </a:t>
            </a:r>
            <a:r>
              <a:rPr lang="en-US" sz="2100" dirty="0" err="1">
                <a:solidFill>
                  <a:srgbClr val="000000"/>
                </a:solidFill>
              </a:rPr>
              <a:t>PassoMobil</a:t>
            </a:r>
            <a:r>
              <a:rPr lang="en-US" sz="2100" dirty="0">
                <a:solidFill>
                  <a:srgbClr val="000000"/>
                </a:solidFill>
              </a:rPr>
              <a:t> </a:t>
            </a:r>
            <a:r>
              <a:rPr lang="en-US" sz="2100" dirty="0" err="1">
                <a:solidFill>
                  <a:srgbClr val="000000"/>
                </a:solidFill>
              </a:rPr>
              <a:t>üzerinden</a:t>
            </a:r>
            <a:r>
              <a:rPr lang="en-US" sz="2100" dirty="0">
                <a:solidFill>
                  <a:srgbClr val="000000"/>
                </a:solidFill>
              </a:rPr>
              <a:t> </a:t>
            </a:r>
            <a:r>
              <a:rPr lang="en-US" sz="2100" dirty="0" err="1">
                <a:solidFill>
                  <a:srgbClr val="000000"/>
                </a:solidFill>
              </a:rPr>
              <a:t>yapılır</a:t>
            </a:r>
            <a:r>
              <a:rPr lang="en-US" sz="2100" dirty="0">
                <a:solidFill>
                  <a:srgbClr val="000000"/>
                </a:solidFill>
              </a:rPr>
              <a:t>. </a:t>
            </a:r>
            <a:r>
              <a:rPr lang="en-US" sz="2100" dirty="0" err="1">
                <a:solidFill>
                  <a:srgbClr val="000000"/>
                </a:solidFill>
              </a:rPr>
              <a:t>Kartlar</a:t>
            </a:r>
            <a:r>
              <a:rPr lang="en-US" sz="2100" dirty="0">
                <a:solidFill>
                  <a:srgbClr val="000000"/>
                </a:solidFill>
              </a:rPr>
              <a:t> </a:t>
            </a:r>
            <a:r>
              <a:rPr lang="en-US" sz="2100" dirty="0" err="1">
                <a:solidFill>
                  <a:srgbClr val="000000"/>
                </a:solidFill>
              </a:rPr>
              <a:t>isimli</a:t>
            </a:r>
            <a:r>
              <a:rPr lang="en-US" sz="2100" dirty="0">
                <a:solidFill>
                  <a:srgbClr val="000000"/>
                </a:solidFill>
              </a:rPr>
              <a:t> </a:t>
            </a:r>
            <a:r>
              <a:rPr lang="en-US" sz="2100" dirty="0" err="1">
                <a:solidFill>
                  <a:srgbClr val="000000"/>
                </a:solidFill>
              </a:rPr>
              <a:t>basılıp</a:t>
            </a:r>
            <a:r>
              <a:rPr lang="en-US" sz="2100" dirty="0">
                <a:solidFill>
                  <a:srgbClr val="000000"/>
                </a:solidFill>
              </a:rPr>
              <a:t> kart </a:t>
            </a:r>
            <a:r>
              <a:rPr lang="en-US" sz="2100" dirty="0" err="1">
                <a:solidFill>
                  <a:srgbClr val="000000"/>
                </a:solidFill>
              </a:rPr>
              <a:t>basım</a:t>
            </a:r>
            <a:r>
              <a:rPr lang="en-US" sz="2100" dirty="0">
                <a:solidFill>
                  <a:srgbClr val="000000"/>
                </a:solidFill>
              </a:rPr>
              <a:t> </a:t>
            </a:r>
            <a:r>
              <a:rPr lang="en-US" sz="2100" dirty="0" err="1">
                <a:solidFill>
                  <a:srgbClr val="000000"/>
                </a:solidFill>
              </a:rPr>
              <a:t>havuzuna</a:t>
            </a:r>
            <a:r>
              <a:rPr lang="en-US" sz="2100" dirty="0">
                <a:solidFill>
                  <a:srgbClr val="000000"/>
                </a:solidFill>
              </a:rPr>
              <a:t> </a:t>
            </a:r>
            <a:r>
              <a:rPr lang="en-US" sz="2100" dirty="0" err="1">
                <a:solidFill>
                  <a:srgbClr val="000000"/>
                </a:solidFill>
              </a:rPr>
              <a:t>düşer</a:t>
            </a:r>
            <a:r>
              <a:rPr lang="en-US" sz="2100" dirty="0">
                <a:solidFill>
                  <a:srgbClr val="000000"/>
                </a:solidFill>
              </a:rPr>
              <a:t>.</a:t>
            </a:r>
          </a:p>
          <a:p>
            <a:pPr indent="-228600" algn="l" defTabSz="914400">
              <a:buFont typeface="Arial" panose="020B0604020202020204" pitchFamily="34" charset="0"/>
              <a:buChar char="•"/>
            </a:pPr>
            <a:endParaRPr lang="en-US" sz="2100" dirty="0">
              <a:solidFill>
                <a:srgbClr val="000000"/>
              </a:solidFill>
            </a:endParaRPr>
          </a:p>
          <a:p>
            <a:pPr marL="171450" indent="-228600" algn="l" defTabSz="914400">
              <a:buFont typeface="Arial" panose="020B0604020202020204" pitchFamily="34" charset="0"/>
              <a:buChar char="•"/>
            </a:pPr>
            <a:r>
              <a:rPr lang="en-US" sz="2100" b="1" dirty="0" err="1">
                <a:solidFill>
                  <a:srgbClr val="000000"/>
                </a:solidFill>
              </a:rPr>
              <a:t>NKolay</a:t>
            </a:r>
            <a:r>
              <a:rPr lang="en-US" sz="2100" b="1" dirty="0">
                <a:solidFill>
                  <a:srgbClr val="000000"/>
                </a:solidFill>
              </a:rPr>
              <a:t> Debit</a:t>
            </a:r>
          </a:p>
          <a:p>
            <a:pPr algn="l" defTabSz="914400"/>
            <a:r>
              <a:rPr lang="en-US" sz="2100" dirty="0" err="1">
                <a:solidFill>
                  <a:srgbClr val="000000"/>
                </a:solidFill>
              </a:rPr>
              <a:t>Webkredi</a:t>
            </a:r>
            <a:r>
              <a:rPr lang="en-US" sz="2100" dirty="0">
                <a:solidFill>
                  <a:srgbClr val="000000"/>
                </a:solidFill>
              </a:rPr>
              <a:t>, KDH, BONO, </a:t>
            </a:r>
            <a:r>
              <a:rPr lang="en-US" sz="2100" dirty="0" err="1">
                <a:solidFill>
                  <a:srgbClr val="000000"/>
                </a:solidFill>
              </a:rPr>
              <a:t>Akustik</a:t>
            </a:r>
            <a:r>
              <a:rPr lang="en-US" sz="2100" dirty="0">
                <a:solidFill>
                  <a:srgbClr val="000000"/>
                </a:solidFill>
              </a:rPr>
              <a:t> </a:t>
            </a:r>
            <a:r>
              <a:rPr lang="en-US" sz="2100" dirty="0" err="1">
                <a:solidFill>
                  <a:srgbClr val="000000"/>
                </a:solidFill>
              </a:rPr>
              <a:t>kanallarından</a:t>
            </a:r>
            <a:r>
              <a:rPr lang="en-US" sz="2100" dirty="0">
                <a:solidFill>
                  <a:srgbClr val="000000"/>
                </a:solidFill>
              </a:rPr>
              <a:t> </a:t>
            </a:r>
            <a:r>
              <a:rPr lang="en-US" sz="2100" dirty="0" err="1">
                <a:solidFill>
                  <a:srgbClr val="000000"/>
                </a:solidFill>
              </a:rPr>
              <a:t>İsimli</a:t>
            </a:r>
            <a:r>
              <a:rPr lang="en-US" sz="2100" dirty="0">
                <a:solidFill>
                  <a:srgbClr val="000000"/>
                </a:solidFill>
              </a:rPr>
              <a:t> </a:t>
            </a:r>
            <a:r>
              <a:rPr lang="en-US" sz="2100" dirty="0" err="1">
                <a:solidFill>
                  <a:srgbClr val="000000"/>
                </a:solidFill>
              </a:rPr>
              <a:t>Nkolay</a:t>
            </a:r>
            <a:r>
              <a:rPr lang="en-US" sz="2100" dirty="0">
                <a:solidFill>
                  <a:srgbClr val="000000"/>
                </a:solidFill>
              </a:rPr>
              <a:t> Debit kart </a:t>
            </a:r>
            <a:r>
              <a:rPr lang="en-US" sz="2100" dirty="0" err="1">
                <a:solidFill>
                  <a:srgbClr val="000000"/>
                </a:solidFill>
              </a:rPr>
              <a:t>verilirken</a:t>
            </a:r>
            <a:r>
              <a:rPr lang="en-US" sz="2100" dirty="0">
                <a:solidFill>
                  <a:srgbClr val="000000"/>
                </a:solidFill>
              </a:rPr>
              <a:t> yeni </a:t>
            </a:r>
            <a:r>
              <a:rPr lang="en-US" sz="2100" dirty="0" err="1">
                <a:solidFill>
                  <a:srgbClr val="000000"/>
                </a:solidFill>
              </a:rPr>
              <a:t>proje</a:t>
            </a:r>
            <a:r>
              <a:rPr lang="en-US" sz="2100" dirty="0">
                <a:solidFill>
                  <a:srgbClr val="000000"/>
                </a:solidFill>
              </a:rPr>
              <a:t> </a:t>
            </a:r>
            <a:r>
              <a:rPr lang="en-US" sz="2100" dirty="0" err="1">
                <a:solidFill>
                  <a:srgbClr val="000000"/>
                </a:solidFill>
              </a:rPr>
              <a:t>ile</a:t>
            </a:r>
            <a:r>
              <a:rPr lang="en-US" sz="2100" dirty="0">
                <a:solidFill>
                  <a:srgbClr val="000000"/>
                </a:solidFill>
              </a:rPr>
              <a:t> </a:t>
            </a:r>
            <a:r>
              <a:rPr lang="en-US" sz="2100" dirty="0" err="1">
                <a:solidFill>
                  <a:srgbClr val="000000"/>
                </a:solidFill>
              </a:rPr>
              <a:t>Noname</a:t>
            </a:r>
            <a:r>
              <a:rPr lang="en-US" sz="2100" dirty="0">
                <a:solidFill>
                  <a:srgbClr val="000000"/>
                </a:solidFill>
              </a:rPr>
              <a:t> Debit kart </a:t>
            </a:r>
            <a:r>
              <a:rPr lang="en-US" sz="2100" dirty="0" err="1">
                <a:solidFill>
                  <a:srgbClr val="000000"/>
                </a:solidFill>
              </a:rPr>
              <a:t>verilmeye</a:t>
            </a:r>
            <a:r>
              <a:rPr lang="en-US" sz="2100" dirty="0">
                <a:solidFill>
                  <a:srgbClr val="000000"/>
                </a:solidFill>
              </a:rPr>
              <a:t> </a:t>
            </a:r>
            <a:r>
              <a:rPr lang="en-US" sz="2100" dirty="0" err="1">
                <a:solidFill>
                  <a:srgbClr val="000000"/>
                </a:solidFill>
              </a:rPr>
              <a:t>başlandı</a:t>
            </a:r>
            <a:endParaRPr lang="en-US" sz="2100" dirty="0">
              <a:solidFill>
                <a:srgbClr val="000000"/>
              </a:solidFill>
            </a:endParaRPr>
          </a:p>
          <a:p>
            <a:pPr indent="-228600" algn="l" defTabSz="914400">
              <a:buFont typeface="Arial" panose="020B0604020202020204" pitchFamily="34" charset="0"/>
              <a:buChar char="•"/>
            </a:pPr>
            <a:endParaRPr lang="en-US" sz="2100" dirty="0">
              <a:solidFill>
                <a:srgbClr val="000000"/>
              </a:solidFill>
            </a:endParaRPr>
          </a:p>
          <a:p>
            <a:pPr marL="171450" indent="-228600" algn="l" defTabSz="914400">
              <a:buFont typeface="Arial" panose="020B0604020202020204" pitchFamily="34" charset="0"/>
              <a:buChar char="•"/>
            </a:pPr>
            <a:endParaRPr lang="en-US" sz="2100" dirty="0">
              <a:solidFill>
                <a:srgbClr val="000000"/>
              </a:solidFill>
            </a:endParaRPr>
          </a:p>
        </p:txBody>
      </p:sp>
      <p:pic>
        <p:nvPicPr>
          <p:cNvPr id="8" name="Picture 4">
            <a:extLst>
              <a:ext uri="{FF2B5EF4-FFF2-40B4-BE49-F238E27FC236}">
                <a16:creationId xmlns:a16="http://schemas.microsoft.com/office/drawing/2014/main" id="{C0C7C37B-0345-0546-99A7-BC2A06FAD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698" y="5994157"/>
            <a:ext cx="1488300" cy="836235"/>
          </a:xfrm>
          <a:prstGeom prst="rect">
            <a:avLst/>
          </a:prstGeom>
        </p:spPr>
      </p:pic>
    </p:spTree>
    <p:extLst>
      <p:ext uri="{BB962C8B-B14F-4D97-AF65-F5344CB8AC3E}">
        <p14:creationId xmlns:p14="http://schemas.microsoft.com/office/powerpoint/2010/main" val="77647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20">
            <a:extLst>
              <a:ext uri="{FF2B5EF4-FFF2-40B4-BE49-F238E27FC236}">
                <a16:creationId xmlns:a16="http://schemas.microsoft.com/office/drawing/2014/main" id="{889C5E17-24D0-4696-A3C5-A2261FB455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22">
            <a:extLst>
              <a:ext uri="{FF2B5EF4-FFF2-40B4-BE49-F238E27FC236}">
                <a16:creationId xmlns:a16="http://schemas.microsoft.com/office/drawing/2014/main" id="{6929B58F-2358-44CC-ACE5-EF1BD3C6C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 name="Title 1">
            <a:extLst>
              <a:ext uri="{FF2B5EF4-FFF2-40B4-BE49-F238E27FC236}">
                <a16:creationId xmlns:a16="http://schemas.microsoft.com/office/drawing/2014/main" id="{4E60661F-0B81-6E4E-AC06-FF7CE82F22E5}"/>
              </a:ext>
            </a:extLst>
          </p:cNvPr>
          <p:cNvSpPr txBox="1">
            <a:spLocks/>
          </p:cNvSpPr>
          <p:nvPr/>
        </p:nvSpPr>
        <p:spPr>
          <a:xfrm>
            <a:off x="603504" y="1243013"/>
            <a:ext cx="2891790" cy="43719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3200" b="1" kern="1200" dirty="0" err="1">
                <a:latin typeface="+mj-lt"/>
                <a:ea typeface="+mj-ea"/>
                <a:cs typeface="+mj-cs"/>
              </a:rPr>
              <a:t>Kredi</a:t>
            </a:r>
            <a:r>
              <a:rPr lang="en-US" sz="3200" b="1" kern="1200" dirty="0">
                <a:latin typeface="+mj-lt"/>
                <a:ea typeface="+mj-ea"/>
                <a:cs typeface="+mj-cs"/>
              </a:rPr>
              <a:t> </a:t>
            </a:r>
            <a:r>
              <a:rPr lang="en-US" sz="3200" b="1" kern="1200" dirty="0" err="1">
                <a:latin typeface="+mj-lt"/>
                <a:ea typeface="+mj-ea"/>
                <a:cs typeface="+mj-cs"/>
              </a:rPr>
              <a:t>Kartı</a:t>
            </a:r>
            <a:r>
              <a:rPr lang="en-US" sz="3200" b="1" kern="1200" dirty="0">
                <a:latin typeface="+mj-lt"/>
                <a:ea typeface="+mj-ea"/>
                <a:cs typeface="+mj-cs"/>
              </a:rPr>
              <a:t> </a:t>
            </a:r>
            <a:r>
              <a:rPr lang="en-US" sz="3200" b="1" kern="1200" dirty="0" err="1">
                <a:latin typeface="+mj-lt"/>
                <a:ea typeface="+mj-ea"/>
                <a:cs typeface="+mj-cs"/>
              </a:rPr>
              <a:t>Başvuru</a:t>
            </a:r>
            <a:r>
              <a:rPr lang="en-US" sz="3200" b="1" kern="1200" dirty="0">
                <a:latin typeface="+mj-lt"/>
                <a:ea typeface="+mj-ea"/>
                <a:cs typeface="+mj-cs"/>
              </a:rPr>
              <a:t> </a:t>
            </a:r>
            <a:r>
              <a:rPr lang="en-US" sz="3200" b="1" kern="1200" dirty="0" err="1">
                <a:latin typeface="+mj-lt"/>
                <a:ea typeface="+mj-ea"/>
                <a:cs typeface="+mj-cs"/>
              </a:rPr>
              <a:t>Kanalları</a:t>
            </a:r>
            <a:endParaRPr lang="en-US" sz="3200" b="1" kern="1200" dirty="0">
              <a:latin typeface="+mj-lt"/>
              <a:ea typeface="+mj-ea"/>
              <a:cs typeface="+mj-cs"/>
            </a:endParaRPr>
          </a:p>
        </p:txBody>
      </p:sp>
      <p:grpSp>
        <p:nvGrpSpPr>
          <p:cNvPr id="138" name="Group 124">
            <a:extLst>
              <a:ext uri="{FF2B5EF4-FFF2-40B4-BE49-F238E27FC236}">
                <a16:creationId xmlns:a16="http://schemas.microsoft.com/office/drawing/2014/main" id="{09DA5303-A1AF-4830-806C-51FCD9618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73011" y="5285"/>
            <a:ext cx="5470989" cy="6858000"/>
            <a:chOff x="4897348" y="-5799"/>
            <a:chExt cx="7294653" cy="6858000"/>
          </a:xfrm>
        </p:grpSpPr>
        <p:sp>
          <p:nvSpPr>
            <p:cNvPr id="139" name="Freeform: Shape 125">
              <a:extLst>
                <a:ext uri="{FF2B5EF4-FFF2-40B4-BE49-F238E27FC236}">
                  <a16:creationId xmlns:a16="http://schemas.microsoft.com/office/drawing/2014/main" id="{4FAAA8C8-4EB7-45F1-BF24-3EF0F4DC44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26">
              <a:extLst>
                <a:ext uri="{FF2B5EF4-FFF2-40B4-BE49-F238E27FC236}">
                  <a16:creationId xmlns:a16="http://schemas.microsoft.com/office/drawing/2014/main" id="{A77FC097-E4F2-4A45-82E8-3808FA553C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27">
              <a:extLst>
                <a:ext uri="{FF2B5EF4-FFF2-40B4-BE49-F238E27FC236}">
                  <a16:creationId xmlns:a16="http://schemas.microsoft.com/office/drawing/2014/main" id="{D0DF88B0-FA8A-47F5-8EAC-1880B1A51B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p:cNvSpPr>
            <a:spLocks noGrp="1"/>
          </p:cNvSpPr>
          <p:nvPr>
            <p:ph type="subTitle" idx="1"/>
          </p:nvPr>
        </p:nvSpPr>
        <p:spPr>
          <a:xfrm>
            <a:off x="4974609" y="1032987"/>
            <a:ext cx="3689331" cy="4792027"/>
          </a:xfrm>
        </p:spPr>
        <p:txBody>
          <a:bodyPr vert="horz" lIns="91440" tIns="45720" rIns="91440" bIns="45720" rtlCol="0" anchor="ctr">
            <a:normAutofit/>
          </a:bodyPr>
          <a:lstStyle/>
          <a:p>
            <a:pPr marL="171450" indent="-228600" algn="l" defTabSz="914400">
              <a:buFont typeface="Arial" panose="020B0604020202020204" pitchFamily="34" charset="0"/>
              <a:buChar char="•"/>
            </a:pPr>
            <a:r>
              <a:rPr lang="en-US" sz="2000" b="1" dirty="0" err="1"/>
              <a:t>Passolig</a:t>
            </a:r>
            <a:r>
              <a:rPr lang="en-US" sz="2000" b="1" dirty="0"/>
              <a:t> KK</a:t>
            </a:r>
          </a:p>
          <a:p>
            <a:pPr algn="l" defTabSz="914400"/>
            <a:r>
              <a:rPr lang="en-US" sz="2000" dirty="0" err="1"/>
              <a:t>Passolig.com.tr</a:t>
            </a:r>
            <a:r>
              <a:rPr lang="en-US" sz="2000" dirty="0"/>
              <a:t>, </a:t>
            </a:r>
            <a:r>
              <a:rPr lang="en-US" sz="2000" dirty="0" err="1"/>
              <a:t>PassoMobil</a:t>
            </a:r>
            <a:r>
              <a:rPr lang="en-US" sz="2000" dirty="0"/>
              <a:t> </a:t>
            </a:r>
            <a:r>
              <a:rPr lang="en-US" sz="2000" dirty="0" err="1"/>
              <a:t>üzerinden</a:t>
            </a:r>
            <a:r>
              <a:rPr lang="en-US" sz="2000" dirty="0"/>
              <a:t> </a:t>
            </a:r>
            <a:r>
              <a:rPr lang="en-US" sz="2000" dirty="0" err="1"/>
              <a:t>yapılır</a:t>
            </a:r>
            <a:r>
              <a:rPr lang="en-US" sz="2000" dirty="0"/>
              <a:t>. </a:t>
            </a:r>
          </a:p>
          <a:p>
            <a:pPr indent="-228600" algn="l" defTabSz="914400">
              <a:buFont typeface="Arial" panose="020B0604020202020204" pitchFamily="34" charset="0"/>
              <a:buChar char="•"/>
            </a:pPr>
            <a:endParaRPr lang="en-US" sz="2000" dirty="0"/>
          </a:p>
          <a:p>
            <a:pPr marL="171450" indent="-228600" algn="l" defTabSz="914400">
              <a:buFont typeface="Arial" panose="020B0604020202020204" pitchFamily="34" charset="0"/>
              <a:buChar char="•"/>
            </a:pPr>
            <a:r>
              <a:rPr lang="en-US" sz="2000" b="1" dirty="0" err="1"/>
              <a:t>Passo</a:t>
            </a:r>
            <a:r>
              <a:rPr lang="en-US" sz="2000" b="1" dirty="0"/>
              <a:t>  KK (</a:t>
            </a:r>
            <a:r>
              <a:rPr lang="en-US" sz="2000" b="1" dirty="0" err="1"/>
              <a:t>NKolay</a:t>
            </a:r>
            <a:r>
              <a:rPr lang="en-US" sz="2000" b="1" dirty="0"/>
              <a:t>)</a:t>
            </a:r>
          </a:p>
          <a:p>
            <a:pPr algn="l" defTabSz="914400"/>
            <a:r>
              <a:rPr lang="en-US" sz="2000" dirty="0" err="1"/>
              <a:t>Akustik</a:t>
            </a:r>
            <a:r>
              <a:rPr lang="en-US" sz="2000" dirty="0"/>
              <a:t> </a:t>
            </a:r>
            <a:r>
              <a:rPr lang="en-US" sz="2000" dirty="0" err="1"/>
              <a:t>ekra</a:t>
            </a:r>
            <a:r>
              <a:rPr lang="tr-TR" sz="2000" dirty="0"/>
              <a:t>n</a:t>
            </a:r>
            <a:r>
              <a:rPr lang="en-US" sz="2000" dirty="0" err="1"/>
              <a:t>ı</a:t>
            </a:r>
            <a:r>
              <a:rPr lang="en-US" sz="2000" dirty="0"/>
              <a:t> </a:t>
            </a:r>
            <a:r>
              <a:rPr lang="en-US" sz="2000" dirty="0" err="1"/>
              <a:t>üzerinden</a:t>
            </a:r>
            <a:r>
              <a:rPr lang="en-US" sz="2000" dirty="0"/>
              <a:t> </a:t>
            </a:r>
            <a:r>
              <a:rPr lang="en-US" sz="2000" dirty="0" err="1"/>
              <a:t>başvuru</a:t>
            </a:r>
            <a:r>
              <a:rPr lang="en-US" sz="2000" dirty="0"/>
              <a:t> </a:t>
            </a:r>
            <a:r>
              <a:rPr lang="en-US" sz="2000" dirty="0" err="1"/>
              <a:t>yapılabilir</a:t>
            </a:r>
            <a:r>
              <a:rPr lang="en-US" sz="2000" dirty="0"/>
              <a:t>.</a:t>
            </a:r>
          </a:p>
          <a:p>
            <a:pPr indent="-228600" algn="l" defTabSz="914400">
              <a:buFont typeface="Arial" panose="020B0604020202020204" pitchFamily="34" charset="0"/>
              <a:buChar char="•"/>
            </a:pPr>
            <a:endParaRPr lang="en-US" sz="2000" dirty="0"/>
          </a:p>
          <a:p>
            <a:pPr indent="-228600" algn="l" defTabSz="914400">
              <a:buFont typeface="Arial" panose="020B0604020202020204" pitchFamily="34" charset="0"/>
              <a:buChar char="•"/>
            </a:pPr>
            <a:r>
              <a:rPr lang="en-US" sz="2000" dirty="0" err="1"/>
              <a:t>İki</a:t>
            </a:r>
            <a:r>
              <a:rPr lang="en-US" sz="2000" dirty="0"/>
              <a:t> kart da </a:t>
            </a:r>
            <a:r>
              <a:rPr lang="en-US" sz="2000" dirty="0" err="1"/>
              <a:t>ortak</a:t>
            </a:r>
            <a:r>
              <a:rPr lang="en-US" sz="2000" dirty="0"/>
              <a:t> </a:t>
            </a:r>
            <a:r>
              <a:rPr lang="en-US" sz="2000" dirty="0" err="1"/>
              <a:t>Kredi</a:t>
            </a:r>
            <a:r>
              <a:rPr lang="en-US" sz="2000" dirty="0"/>
              <a:t> </a:t>
            </a:r>
            <a:r>
              <a:rPr lang="en-US" sz="2000" dirty="0" err="1"/>
              <a:t>Kartı</a:t>
            </a:r>
            <a:r>
              <a:rPr lang="en-US" sz="2000" dirty="0"/>
              <a:t> </a:t>
            </a:r>
            <a:r>
              <a:rPr lang="en-US" sz="2000" dirty="0" err="1"/>
              <a:t>süreçlerini</a:t>
            </a:r>
            <a:r>
              <a:rPr lang="en-US" sz="2000" dirty="0"/>
              <a:t> </a:t>
            </a:r>
            <a:r>
              <a:rPr lang="en-US" sz="2000" dirty="0" err="1"/>
              <a:t>izler</a:t>
            </a:r>
            <a:r>
              <a:rPr lang="en-US" sz="2000" dirty="0"/>
              <a:t>, </a:t>
            </a:r>
            <a:r>
              <a:rPr lang="en-US" sz="2000" dirty="0" err="1"/>
              <a:t>Kredi</a:t>
            </a:r>
            <a:r>
              <a:rPr lang="en-US" sz="2000" dirty="0"/>
              <a:t> </a:t>
            </a:r>
            <a:r>
              <a:rPr lang="en-US" sz="2000" dirty="0" err="1"/>
              <a:t>Kartı</a:t>
            </a:r>
            <a:r>
              <a:rPr lang="en-US" sz="2000" dirty="0"/>
              <a:t> </a:t>
            </a:r>
            <a:r>
              <a:rPr lang="en-US" sz="2000" dirty="0" err="1"/>
              <a:t>İşlem</a:t>
            </a:r>
            <a:r>
              <a:rPr lang="en-US" sz="2000" dirty="0"/>
              <a:t> </a:t>
            </a:r>
            <a:r>
              <a:rPr lang="en-US" sz="2000" dirty="0" err="1"/>
              <a:t>Havuzu</a:t>
            </a:r>
            <a:r>
              <a:rPr lang="en-US" sz="2000" dirty="0"/>
              <a:t> </a:t>
            </a:r>
            <a:r>
              <a:rPr lang="en-US" sz="2000" dirty="0" err="1"/>
              <a:t>Ekranından</a:t>
            </a:r>
            <a:r>
              <a:rPr lang="en-US" sz="2000" dirty="0"/>
              <a:t> </a:t>
            </a:r>
            <a:r>
              <a:rPr lang="en-US" sz="2000" dirty="0" err="1"/>
              <a:t>uygun</a:t>
            </a:r>
            <a:r>
              <a:rPr lang="en-US" sz="2000" dirty="0"/>
              <a:t> </a:t>
            </a:r>
            <a:r>
              <a:rPr lang="en-US" sz="2000" dirty="0" err="1"/>
              <a:t>senaryolara</a:t>
            </a:r>
            <a:r>
              <a:rPr lang="en-US" sz="2000" dirty="0"/>
              <a:t> </a:t>
            </a:r>
            <a:r>
              <a:rPr lang="en-US" sz="2000" dirty="0" err="1"/>
              <a:t>düşerler</a:t>
            </a:r>
            <a:r>
              <a:rPr lang="en-US" sz="2000" dirty="0"/>
              <a:t>.</a:t>
            </a:r>
          </a:p>
          <a:p>
            <a:pPr indent="-228600" algn="l" defTabSz="914400">
              <a:buFont typeface="Arial" panose="020B0604020202020204" pitchFamily="34" charset="0"/>
              <a:buChar char="•"/>
            </a:pPr>
            <a:endParaRPr lang="en-US" sz="1700" dirty="0">
              <a:solidFill>
                <a:schemeClr val="tx2"/>
              </a:solidFill>
            </a:endParaRPr>
          </a:p>
          <a:p>
            <a:pPr marL="171450" indent="-228600" algn="l" defTabSz="914400">
              <a:buFont typeface="Arial" panose="020B0604020202020204" pitchFamily="34" charset="0"/>
              <a:buChar char="•"/>
            </a:pPr>
            <a:endParaRPr lang="en-US" sz="1700" dirty="0">
              <a:solidFill>
                <a:schemeClr val="tx2"/>
              </a:solidFill>
            </a:endParaRPr>
          </a:p>
        </p:txBody>
      </p:sp>
      <p:pic>
        <p:nvPicPr>
          <p:cNvPr id="10" name="Picture 4">
            <a:extLst>
              <a:ext uri="{FF2B5EF4-FFF2-40B4-BE49-F238E27FC236}">
                <a16:creationId xmlns:a16="http://schemas.microsoft.com/office/drawing/2014/main" id="{C7FC1F44-1B5C-D342-A602-37BE17C61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276" y="4221088"/>
            <a:ext cx="1488300" cy="836235"/>
          </a:xfrm>
          <a:prstGeom prst="rect">
            <a:avLst/>
          </a:prstGeom>
        </p:spPr>
      </p:pic>
    </p:spTree>
    <p:extLst>
      <p:ext uri="{BB962C8B-B14F-4D97-AF65-F5344CB8AC3E}">
        <p14:creationId xmlns:p14="http://schemas.microsoft.com/office/powerpoint/2010/main" val="204828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4530FA-CFF1-BC4A-B3D2-644BE8B29D68}"/>
              </a:ext>
            </a:extLst>
          </p:cNvPr>
          <p:cNvSpPr>
            <a:spLocks noGrp="1"/>
          </p:cNvSpPr>
          <p:nvPr>
            <p:ph type="title"/>
          </p:nvPr>
        </p:nvSpPr>
        <p:spPr>
          <a:xfrm>
            <a:off x="467544" y="643467"/>
            <a:ext cx="8358048" cy="744836"/>
          </a:xfrm>
        </p:spPr>
        <p:txBody>
          <a:bodyPr vert="horz" lIns="91440" tIns="45720" rIns="91440" bIns="45720" rtlCol="0" anchor="ctr">
            <a:normAutofit/>
          </a:bodyPr>
          <a:lstStyle/>
          <a:p>
            <a:pPr algn="ctr" defTabSz="914400"/>
            <a:r>
              <a:rPr lang="en-US" sz="2800" kern="1200" dirty="0" err="1">
                <a:solidFill>
                  <a:schemeClr val="bg1"/>
                </a:solidFill>
                <a:latin typeface="+mj-lt"/>
                <a:ea typeface="+mj-ea"/>
                <a:cs typeface="+mj-cs"/>
              </a:rPr>
              <a:t>Kredi</a:t>
            </a:r>
            <a:r>
              <a:rPr lang="en-US" sz="2800" kern="1200" dirty="0">
                <a:solidFill>
                  <a:schemeClr val="bg1"/>
                </a:solidFill>
                <a:latin typeface="+mj-lt"/>
                <a:ea typeface="+mj-ea"/>
                <a:cs typeface="+mj-cs"/>
              </a:rPr>
              <a:t> </a:t>
            </a:r>
            <a:r>
              <a:rPr lang="en-US" sz="2800" kern="1200" dirty="0" err="1">
                <a:solidFill>
                  <a:schemeClr val="bg1"/>
                </a:solidFill>
                <a:latin typeface="+mj-lt"/>
                <a:ea typeface="+mj-ea"/>
                <a:cs typeface="+mj-cs"/>
              </a:rPr>
              <a:t>Kartı</a:t>
            </a:r>
            <a:r>
              <a:rPr lang="en-US" sz="2800" kern="1200" dirty="0">
                <a:solidFill>
                  <a:schemeClr val="bg1"/>
                </a:solidFill>
                <a:latin typeface="+mj-lt"/>
                <a:ea typeface="+mj-ea"/>
                <a:cs typeface="+mj-cs"/>
              </a:rPr>
              <a:t> </a:t>
            </a:r>
            <a:r>
              <a:rPr lang="en-US" sz="2800" kern="1200" dirty="0" err="1">
                <a:solidFill>
                  <a:schemeClr val="bg1"/>
                </a:solidFill>
                <a:latin typeface="+mj-lt"/>
                <a:ea typeface="+mj-ea"/>
                <a:cs typeface="+mj-cs"/>
              </a:rPr>
              <a:t>Başvuru</a:t>
            </a:r>
            <a:r>
              <a:rPr lang="en-US" sz="2800" kern="1200" dirty="0">
                <a:solidFill>
                  <a:schemeClr val="bg1"/>
                </a:solidFill>
                <a:latin typeface="+mj-lt"/>
                <a:ea typeface="+mj-ea"/>
                <a:cs typeface="+mj-cs"/>
              </a:rPr>
              <a:t> </a:t>
            </a:r>
            <a:r>
              <a:rPr lang="en-US" sz="2800" kern="1200" dirty="0" err="1">
                <a:solidFill>
                  <a:schemeClr val="bg1"/>
                </a:solidFill>
                <a:latin typeface="+mj-lt"/>
                <a:ea typeface="+mj-ea"/>
                <a:cs typeface="+mj-cs"/>
              </a:rPr>
              <a:t>Akışı</a:t>
            </a:r>
            <a:endParaRPr lang="en-US" sz="2800" kern="1200" dirty="0">
              <a:solidFill>
                <a:schemeClr val="bg1"/>
              </a:solidFill>
              <a:latin typeface="+mj-lt"/>
              <a:ea typeface="+mj-ea"/>
              <a:cs typeface="+mj-cs"/>
            </a:endParaRPr>
          </a:p>
        </p:txBody>
      </p:sp>
      <p:pic>
        <p:nvPicPr>
          <p:cNvPr id="9" name="Resim 8">
            <a:extLst>
              <a:ext uri="{FF2B5EF4-FFF2-40B4-BE49-F238E27FC236}">
                <a16:creationId xmlns:a16="http://schemas.microsoft.com/office/drawing/2014/main" id="{BB892DA4-040B-0E4A-A6D9-4CFBA480D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856" y="4941168"/>
            <a:ext cx="8532440" cy="5493887"/>
          </a:xfrm>
          <a:prstGeom prst="rect">
            <a:avLst/>
          </a:prstGeom>
        </p:spPr>
      </p:pic>
      <p:pic>
        <p:nvPicPr>
          <p:cNvPr id="5" name="Picture 4">
            <a:extLst>
              <a:ext uri="{FF2B5EF4-FFF2-40B4-BE49-F238E27FC236}">
                <a16:creationId xmlns:a16="http://schemas.microsoft.com/office/drawing/2014/main" id="{B0073FC2-67EA-FD41-B256-BDC1EAC7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328" y="59037"/>
            <a:ext cx="1460468" cy="592715"/>
          </a:xfrm>
          <a:prstGeom prst="rect">
            <a:avLst/>
          </a:prstGeom>
        </p:spPr>
      </p:pic>
    </p:spTree>
    <p:extLst>
      <p:ext uri="{BB962C8B-B14F-4D97-AF65-F5344CB8AC3E}">
        <p14:creationId xmlns:p14="http://schemas.microsoft.com/office/powerpoint/2010/main" val="135291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A440A548-C0D4-4418-940E-EDC2F1D9A5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E708B267-8CD2-4684-A57B-9F10707692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E60661F-0B81-6E4E-AC06-FF7CE82F22E5}"/>
              </a:ext>
            </a:extLst>
          </p:cNvPr>
          <p:cNvSpPr txBox="1">
            <a:spLocks/>
          </p:cNvSpPr>
          <p:nvPr/>
        </p:nvSpPr>
        <p:spPr>
          <a:xfrm>
            <a:off x="4963305" y="802955"/>
            <a:ext cx="3574747" cy="14540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3100" b="1" kern="1200" dirty="0" err="1">
                <a:latin typeface="+mj-lt"/>
                <a:ea typeface="+mj-ea"/>
                <a:cs typeface="+mj-cs"/>
              </a:rPr>
              <a:t>Kredi</a:t>
            </a:r>
            <a:r>
              <a:rPr lang="en-US" sz="3100" b="1" kern="1200" dirty="0">
                <a:latin typeface="+mj-lt"/>
                <a:ea typeface="+mj-ea"/>
                <a:cs typeface="+mj-cs"/>
              </a:rPr>
              <a:t> </a:t>
            </a:r>
            <a:r>
              <a:rPr lang="en-US" sz="3100" b="1" kern="1200" dirty="0" err="1">
                <a:latin typeface="+mj-lt"/>
                <a:ea typeface="+mj-ea"/>
                <a:cs typeface="+mj-cs"/>
              </a:rPr>
              <a:t>Kartı</a:t>
            </a:r>
            <a:r>
              <a:rPr lang="en-US" sz="3100" b="1" kern="1200" dirty="0">
                <a:latin typeface="+mj-lt"/>
                <a:ea typeface="+mj-ea"/>
                <a:cs typeface="+mj-cs"/>
              </a:rPr>
              <a:t> </a:t>
            </a:r>
            <a:r>
              <a:rPr lang="en-US" sz="3100" b="1" kern="1200" dirty="0" err="1">
                <a:latin typeface="+mj-lt"/>
                <a:ea typeface="+mj-ea"/>
                <a:cs typeface="+mj-cs"/>
              </a:rPr>
              <a:t>Başvuru</a:t>
            </a:r>
            <a:r>
              <a:rPr lang="en-US" sz="3100" b="1" kern="1200" dirty="0">
                <a:latin typeface="+mj-lt"/>
                <a:ea typeface="+mj-ea"/>
                <a:cs typeface="+mj-cs"/>
              </a:rPr>
              <a:t> </a:t>
            </a:r>
            <a:r>
              <a:rPr lang="en-US" sz="3100" b="1" kern="1200" dirty="0" err="1">
                <a:latin typeface="+mj-lt"/>
                <a:ea typeface="+mj-ea"/>
                <a:cs typeface="+mj-cs"/>
              </a:rPr>
              <a:t>Sorguları</a:t>
            </a:r>
            <a:endParaRPr lang="en-US" sz="3100" b="1" kern="1200" dirty="0">
              <a:latin typeface="+mj-lt"/>
              <a:ea typeface="+mj-ea"/>
              <a:cs typeface="+mj-cs"/>
            </a:endParaRPr>
          </a:p>
        </p:txBody>
      </p:sp>
      <p:grpSp>
        <p:nvGrpSpPr>
          <p:cNvPr id="26" name="Group 17">
            <a:extLst>
              <a:ext uri="{FF2B5EF4-FFF2-40B4-BE49-F238E27FC236}">
                <a16:creationId xmlns:a16="http://schemas.microsoft.com/office/drawing/2014/main" id="{41E5AB36-9328-47E9-95AD-E38AC1C0E18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369"/>
            <a:ext cx="4568256" cy="6858000"/>
            <a:chOff x="305" y="-369"/>
            <a:chExt cx="6091008" cy="6858000"/>
          </a:xfrm>
        </p:grpSpPr>
        <p:sp>
          <p:nvSpPr>
            <p:cNvPr id="27" name="Freeform: Shape 18">
              <a:extLst>
                <a:ext uri="{FF2B5EF4-FFF2-40B4-BE49-F238E27FC236}">
                  <a16:creationId xmlns:a16="http://schemas.microsoft.com/office/drawing/2014/main" id="{4532450F-A219-4BF5-88FA-A47084237C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9">
              <a:extLst>
                <a:ext uri="{FF2B5EF4-FFF2-40B4-BE49-F238E27FC236}">
                  <a16:creationId xmlns:a16="http://schemas.microsoft.com/office/drawing/2014/main" id="{035AC662-4000-411A-9E33-6A4B6C0FCB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0">
              <a:extLst>
                <a:ext uri="{FF2B5EF4-FFF2-40B4-BE49-F238E27FC236}">
                  <a16:creationId xmlns:a16="http://schemas.microsoft.com/office/drawing/2014/main" id="{D01D44A9-1D51-461B-A228-06F6C500B0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27" y="2795954"/>
            <a:ext cx="2839212" cy="1595276"/>
          </a:xfrm>
          <a:prstGeom prst="rect">
            <a:avLst/>
          </a:prstGeom>
        </p:spPr>
      </p:pic>
      <p:sp>
        <p:nvSpPr>
          <p:cNvPr id="6" name="Metin kutusu 5">
            <a:extLst>
              <a:ext uri="{FF2B5EF4-FFF2-40B4-BE49-F238E27FC236}">
                <a16:creationId xmlns:a16="http://schemas.microsoft.com/office/drawing/2014/main" id="{2E82D4AD-492A-D048-9566-C85A647FACDF}"/>
              </a:ext>
            </a:extLst>
          </p:cNvPr>
          <p:cNvSpPr txBox="1"/>
          <p:nvPr/>
        </p:nvSpPr>
        <p:spPr>
          <a:xfrm>
            <a:off x="4965804" y="2421683"/>
            <a:ext cx="3574461" cy="3353476"/>
          </a:xfrm>
          <a:prstGeom prst="rect">
            <a:avLst/>
          </a:prstGeom>
        </p:spPr>
        <p:txBody>
          <a:bodyPr vert="horz" lIns="91440" tIns="45720" rIns="91440" bIns="45720" rtlCol="0" anchor="t">
            <a:normAutofit fontScale="77500" lnSpcReduction="20000"/>
          </a:bodyPr>
          <a:lstStyle/>
          <a:p>
            <a:pPr indent="-228600">
              <a:lnSpc>
                <a:spcPct val="90000"/>
              </a:lnSpc>
              <a:spcAft>
                <a:spcPts val="600"/>
              </a:spcAft>
              <a:buFont typeface="Arial" panose="020B0604020202020204" pitchFamily="34" charset="0"/>
              <a:buChar char="•"/>
            </a:pPr>
            <a:r>
              <a:rPr lang="en-US" sz="2000" dirty="0"/>
              <a:t>KKB </a:t>
            </a:r>
            <a:r>
              <a:rPr lang="en-US" sz="2000" dirty="0" err="1"/>
              <a:t>Sorgusu</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LKS </a:t>
            </a:r>
            <a:r>
              <a:rPr lang="en-US" sz="2000" dirty="0" err="1"/>
              <a:t>Sorgusu</a:t>
            </a:r>
            <a:endParaRPr lang="en-US" sz="2000" dirty="0"/>
          </a:p>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dirty="0"/>
              <a:t>ESGM </a:t>
            </a:r>
            <a:r>
              <a:rPr lang="en-US" sz="2000" dirty="0" err="1"/>
              <a:t>Sorgusu</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err="1"/>
              <a:t>Bilinmeyen</a:t>
            </a:r>
            <a:r>
              <a:rPr lang="en-US" sz="2000" dirty="0"/>
              <a:t> </a:t>
            </a:r>
            <a:r>
              <a:rPr lang="en-US" sz="2000" dirty="0" err="1"/>
              <a:t>Numaralar</a:t>
            </a:r>
            <a:r>
              <a:rPr lang="en-US" sz="2000" dirty="0"/>
              <a:t> </a:t>
            </a:r>
            <a:r>
              <a:rPr lang="en-US" sz="2000" dirty="0" err="1"/>
              <a:t>Sorgusu</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TCMB </a:t>
            </a:r>
            <a:r>
              <a:rPr lang="en-US" sz="2000" dirty="0" err="1"/>
              <a:t>Sorgusu</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Kara </a:t>
            </a:r>
            <a:r>
              <a:rPr lang="en-US" sz="2000" dirty="0" err="1"/>
              <a:t>Liste</a:t>
            </a:r>
            <a:r>
              <a:rPr lang="en-US" sz="2000" dirty="0"/>
              <a:t> </a:t>
            </a:r>
            <a:r>
              <a:rPr lang="en-US" sz="2000" dirty="0" err="1"/>
              <a:t>Sorgusu</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err="1"/>
              <a:t>Çapraz</a:t>
            </a:r>
            <a:r>
              <a:rPr lang="en-US" sz="2000" dirty="0"/>
              <a:t> </a:t>
            </a:r>
            <a:r>
              <a:rPr lang="en-US" sz="2000" dirty="0" err="1"/>
              <a:t>Sorgular</a:t>
            </a:r>
            <a:r>
              <a:rPr lang="en-US" sz="2000" dirty="0"/>
              <a:t> (Fraud)</a:t>
            </a:r>
          </a:p>
          <a:p>
            <a:pPr indent="-228600">
              <a:lnSpc>
                <a:spcPct val="90000"/>
              </a:lnSpc>
              <a:spcAft>
                <a:spcPts val="600"/>
              </a:spcAft>
              <a:buFont typeface="Arial" panose="020B0604020202020204" pitchFamily="34" charset="0"/>
              <a:buChar char="•"/>
            </a:pPr>
            <a:endParaRPr lang="en-US" sz="1200" dirty="0">
              <a:solidFill>
                <a:schemeClr val="tx2"/>
              </a:solidFill>
            </a:endParaRPr>
          </a:p>
          <a:p>
            <a:pPr indent="-228600">
              <a:lnSpc>
                <a:spcPct val="90000"/>
              </a:lnSpc>
              <a:spcAft>
                <a:spcPts val="600"/>
              </a:spcAft>
              <a:buFont typeface="Arial" panose="020B0604020202020204" pitchFamily="34" charset="0"/>
              <a:buChar char="•"/>
            </a:pPr>
            <a:endParaRPr lang="en-US" sz="1200" dirty="0">
              <a:solidFill>
                <a:schemeClr val="tx2"/>
              </a:solidFill>
            </a:endParaRPr>
          </a:p>
        </p:txBody>
      </p:sp>
    </p:spTree>
    <p:extLst>
      <p:ext uri="{BB962C8B-B14F-4D97-AF65-F5344CB8AC3E}">
        <p14:creationId xmlns:p14="http://schemas.microsoft.com/office/powerpoint/2010/main" val="371974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68">
            <a:extLst>
              <a:ext uri="{FF2B5EF4-FFF2-40B4-BE49-F238E27FC236}">
                <a16:creationId xmlns:a16="http://schemas.microsoft.com/office/drawing/2014/main" id="{7316481C-0A49-4796-812B-0D64F063B7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E60661F-0B81-6E4E-AC06-FF7CE82F22E5}"/>
              </a:ext>
            </a:extLst>
          </p:cNvPr>
          <p:cNvSpPr txBox="1">
            <a:spLocks/>
          </p:cNvSpPr>
          <p:nvPr/>
        </p:nvSpPr>
        <p:spPr>
          <a:xfrm>
            <a:off x="6156176" y="681393"/>
            <a:ext cx="2725459" cy="1451464"/>
          </a:xfrm>
          <a:prstGeom prst="rect">
            <a:avLst/>
          </a:prstGeom>
        </p:spPr>
        <p:txBody>
          <a:bodyPr vert="horz" lIns="91440" tIns="45720" rIns="91440" bIns="45720" rtlCol="0" anchor="b">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700" b="1" kern="1200" dirty="0" err="1">
                <a:solidFill>
                  <a:schemeClr val="tx1"/>
                </a:solidFill>
                <a:latin typeface="+mj-lt"/>
                <a:ea typeface="+mj-ea"/>
                <a:cs typeface="+mj-cs"/>
              </a:rPr>
              <a:t>Kredi</a:t>
            </a:r>
            <a:r>
              <a:rPr lang="en-US" sz="4700" b="1" kern="1200" dirty="0">
                <a:solidFill>
                  <a:schemeClr val="tx1"/>
                </a:solidFill>
                <a:latin typeface="+mj-lt"/>
                <a:ea typeface="+mj-ea"/>
                <a:cs typeface="+mj-cs"/>
              </a:rPr>
              <a:t> </a:t>
            </a:r>
            <a:r>
              <a:rPr lang="en-US" sz="4700" b="1" kern="1200" dirty="0" err="1">
                <a:solidFill>
                  <a:schemeClr val="tx1"/>
                </a:solidFill>
                <a:latin typeface="+mj-lt"/>
                <a:ea typeface="+mj-ea"/>
                <a:cs typeface="+mj-cs"/>
              </a:rPr>
              <a:t>Kartı</a:t>
            </a:r>
            <a:r>
              <a:rPr lang="en-US" sz="4700" b="1" kern="1200" dirty="0">
                <a:solidFill>
                  <a:schemeClr val="tx1"/>
                </a:solidFill>
                <a:latin typeface="+mj-lt"/>
                <a:ea typeface="+mj-ea"/>
                <a:cs typeface="+mj-cs"/>
              </a:rPr>
              <a:t> </a:t>
            </a:r>
            <a:r>
              <a:rPr lang="en-US" sz="4700" b="1" kern="1200" dirty="0" err="1">
                <a:solidFill>
                  <a:schemeClr val="tx1"/>
                </a:solidFill>
                <a:latin typeface="+mj-lt"/>
                <a:ea typeface="+mj-ea"/>
                <a:cs typeface="+mj-cs"/>
              </a:rPr>
              <a:t>Akış</a:t>
            </a:r>
            <a:r>
              <a:rPr lang="en-US" sz="4700" b="1" kern="1200" dirty="0">
                <a:solidFill>
                  <a:schemeClr val="tx1"/>
                </a:solidFill>
                <a:latin typeface="+mj-lt"/>
                <a:ea typeface="+mj-ea"/>
                <a:cs typeface="+mj-cs"/>
              </a:rPr>
              <a:t> </a:t>
            </a:r>
            <a:r>
              <a:rPr lang="en-US" sz="4700" b="1" kern="1200" dirty="0" err="1">
                <a:solidFill>
                  <a:schemeClr val="tx1"/>
                </a:solidFill>
                <a:latin typeface="+mj-lt"/>
                <a:ea typeface="+mj-ea"/>
                <a:cs typeface="+mj-cs"/>
              </a:rPr>
              <a:t>Adımları</a:t>
            </a:r>
            <a:endParaRPr lang="en-US" sz="4700" b="1" kern="1200" dirty="0">
              <a:solidFill>
                <a:schemeClr val="tx1"/>
              </a:solidFill>
              <a:latin typeface="+mj-lt"/>
              <a:ea typeface="+mj-ea"/>
              <a:cs typeface="+mj-cs"/>
            </a:endParaRPr>
          </a:p>
        </p:txBody>
      </p:sp>
      <p:sp>
        <p:nvSpPr>
          <p:cNvPr id="97" name="Rectangle 70">
            <a:extLst>
              <a:ext uri="{FF2B5EF4-FFF2-40B4-BE49-F238E27FC236}">
                <a16:creationId xmlns:a16="http://schemas.microsoft.com/office/drawing/2014/main"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72">
            <a:extLst>
              <a:ext uri="{FF2B5EF4-FFF2-40B4-BE49-F238E27FC236}">
                <a16:creationId xmlns:a16="http://schemas.microsoft.com/office/drawing/2014/main"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E8CC34AD-2D53-8344-9D2E-3C8F1EB16B03}"/>
              </a:ext>
            </a:extLst>
          </p:cNvPr>
          <p:cNvPicPr>
            <a:picLocks noChangeAspect="1"/>
          </p:cNvPicPr>
          <p:nvPr/>
        </p:nvPicPr>
        <p:blipFill rotWithShape="1">
          <a:blip r:embed="rId2">
            <a:extLst>
              <a:ext uri="{28A0092B-C50C-407E-A947-70E740481C1C}">
                <a14:useLocalDpi xmlns:a14="http://schemas.microsoft.com/office/drawing/2010/main" val="0"/>
              </a:ext>
            </a:extLst>
          </a:blip>
          <a:srcRect l="17725" r="8713" b="-2"/>
          <a:stretch/>
        </p:blipFill>
        <p:spPr>
          <a:xfrm>
            <a:off x="1098811" y="-1"/>
            <a:ext cx="4536334" cy="6858001"/>
          </a:xfrm>
          <a:prstGeom prst="rect">
            <a:avLst/>
          </a:prstGeom>
        </p:spPr>
      </p:pic>
      <p:grpSp>
        <p:nvGrpSpPr>
          <p:cNvPr id="75" name="Group 74">
            <a:extLst>
              <a:ext uri="{FF2B5EF4-FFF2-40B4-BE49-F238E27FC236}">
                <a16:creationId xmlns:a16="http://schemas.microsoft.com/office/drawing/2014/main" id="{5BB7B70B-173F-432C-904D-5244F3758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8603" y="73152"/>
            <a:ext cx="884223" cy="232963"/>
            <a:chOff x="7763256" y="73152"/>
            <a:chExt cx="1178966" cy="232963"/>
          </a:xfrm>
        </p:grpSpPr>
        <p:sp>
          <p:nvSpPr>
            <p:cNvPr id="76" name="Rectangle 64">
              <a:extLst>
                <a:ext uri="{FF2B5EF4-FFF2-40B4-BE49-F238E27FC236}">
                  <a16:creationId xmlns:a16="http://schemas.microsoft.com/office/drawing/2014/main" id="{A09E805E-6402-47E6-A142-F8E0A0AED7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7DA76C73-DAF6-42C7-BC45-3878F65EDE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8B54BA31-989D-4461-8CE5-2AD9698FD8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6A1B34FE-9E6F-450E-AB45-9A578C681D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1DBB7E17-92ED-4E19-8BF0-FE8D14740B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0ED1D3BE-8CB8-4EB4-B17F-936E5DB99C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DE48EAB1-5A68-41C2-A54C-AF321092B3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AA25ACA6-C980-4F2E-9592-D9997E8172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D202F562-21F5-4601-AA6A-321ED79C4A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4E19B742-A05A-4CB2-B8DD-A1D6EBEC43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3311B334-A6AC-453F-B5AC-269462143A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B7207A1D-3074-4226-9DC6-01BF7E8C72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5DA99F79-FA1E-4268-9C94-AA27C462E6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3C1EE48C-9FF6-478D-8066-332913053F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5C9A42AB-727A-4D70-AF0A-3BAE92AFC8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9297607F-0591-4894-AB9B-C4AA353E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443F1EE6-38AF-4A90-8075-C0896B707A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46F77AA2-0668-4D0D-AC6F-33D85CB2F4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BE367113-9B86-4065-BDC1-16444AD833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FAA975D8-3FFE-4F8F-A16F-E9DC517790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274" r="7730" b="-2"/>
          <a:stretch/>
        </p:blipFill>
        <p:spPr>
          <a:xfrm>
            <a:off x="6631881" y="5301208"/>
            <a:ext cx="2298930" cy="1324266"/>
          </a:xfrm>
          <a:prstGeom prst="rect">
            <a:avLst/>
          </a:prstGeom>
        </p:spPr>
      </p:pic>
    </p:spTree>
    <p:extLst>
      <p:ext uri="{BB962C8B-B14F-4D97-AF65-F5344CB8AC3E}">
        <p14:creationId xmlns:p14="http://schemas.microsoft.com/office/powerpoint/2010/main" val="328880855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1864</TotalTime>
  <Words>901</Words>
  <Application>Microsoft Office PowerPoint</Application>
  <PresentationFormat>On-screen Show (4:3)</PresentationFormat>
  <Paragraphs>180</Paragraphs>
  <Slides>24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Calibri Light</vt:lpstr>
      <vt:lpstr>Wingdings</vt:lpstr>
      <vt:lpstr>Office Teması</vt:lpstr>
      <vt:lpstr>1_Office Teması</vt:lpstr>
      <vt:lpstr>Biz Kimiz?</vt:lpstr>
      <vt:lpstr>PowerPoint Presentation</vt:lpstr>
      <vt:lpstr>PowerPoint Presentation</vt:lpstr>
      <vt:lpstr>PowerPoint Presentation</vt:lpstr>
      <vt:lpstr>PowerPoint Presentation</vt:lpstr>
      <vt:lpstr>PowerPoint Presentation</vt:lpstr>
      <vt:lpstr>Kredi Kartı Başvuru Akışı</vt:lpstr>
      <vt:lpstr>PowerPoint Presentation</vt:lpstr>
      <vt:lpstr>PowerPoint Presentation</vt:lpstr>
      <vt:lpstr>PowerPoint Presentation</vt:lpstr>
      <vt:lpstr>PowerPoint Presentation</vt:lpstr>
      <vt:lpstr>PowerPoint Presentation</vt:lpstr>
      <vt:lpstr>RM-DYS süreci</vt:lpstr>
      <vt:lpstr>Entegrasyon (Kanal  Atlas) </vt:lpstr>
      <vt:lpstr>Entegrasyon (Atlas  Ana Bankacılık)</vt:lpstr>
      <vt:lpstr>PowerPoint Presentation</vt:lpstr>
      <vt:lpstr>Gün Sonu Dosya İşlemleri</vt:lpstr>
      <vt:lpstr>Sorumlu Olduğumuz Ekranlar</vt:lpstr>
      <vt:lpstr>Sorumlu Olduğumuz Servisler</vt:lpstr>
      <vt:lpstr>QR İşlemleri</vt:lpstr>
      <vt:lpstr>Belbim Balık Hali Projesi</vt:lpstr>
      <vt:lpstr>ATLAS Dışındaki Entegrasyon Noktalarımız</vt:lpstr>
      <vt:lpstr>-  Ana Bankacılık standartlarına uyuyoruz  -  Deployment işlemlerimiz Atlas’tan bağımsız ilerliyor.  -  Sadece entegrasyon değil, business barındırıyoruz.  -  İnisiyatif almak zorunda kaldığımız durumlar var.  -  İzinlerimiz, iş planlarımız çoğunlukla Atlas’tan bağımsız planlanıyor </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Biz Kimiz?</dc:title>
  <dc:creator>Emir Kaan</dc:creator>
  <cp:lastModifiedBy>Cihan Güzel (Kartlı Ödeme Sistemleri Uygulama Geliştirme Stajyeri)</cp:lastModifiedBy>
  <cp:revision>75</cp:revision>
  <dcterms:created xsi:type="dcterms:W3CDTF">2021-02-14T15:30:08Z</dcterms:created>
  <dcterms:modified xsi:type="dcterms:W3CDTF">2021-02-18T06:21:07Z</dcterms:modified>
</cp:coreProperties>
</file>