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  <p:sldMasterId id="2147483685" r:id="rId5"/>
  </p:sldMasterIdLst>
  <p:notesMasterIdLst>
    <p:notesMasterId r:id="rId11"/>
  </p:notesMasterIdLst>
  <p:sldIdLst>
    <p:sldId id="267" r:id="rId6"/>
    <p:sldId id="257" r:id="rId7"/>
    <p:sldId id="276" r:id="rId8"/>
    <p:sldId id="277" r:id="rId9"/>
    <p:sldId id="27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9DD758"/>
    <a:srgbClr val="C79F63"/>
    <a:srgbClr val="262626"/>
    <a:srgbClr val="790017"/>
    <a:srgbClr val="466A76"/>
    <a:srgbClr val="91000F"/>
    <a:srgbClr val="E2BA7A"/>
    <a:srgbClr val="000000"/>
    <a:srgbClr val="31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10D1-2B8E-05C8-4DC9-B7505B7673D3}" v="122" dt="2025-03-25T01:59:46.243"/>
    <p1510:client id="{39743513-594D-B657-D9CD-6243E217070D}" v="1" dt="2025-03-25T21:10:12.659"/>
    <p1510:client id="{AA9E4E9B-91BB-4D3E-A916-F4FF7B43A17C}" v="1280" dt="2025-03-25T22:48:40.509"/>
    <p1510:client id="{EBEF5DBE-BF4D-4157-A617-01B90B3D2F85}" v="1824" dt="2025-03-25T21:16:42.321"/>
    <p1510:client id="{FC76F1C8-D176-45C6-8272-3162B68BE53E}" v="216" dt="2025-03-25T01:53:21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4A9D2-3D3B-43BD-AB85-4AF9B8736EE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783F-7121-4475-B682-C4F1583BF6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4783F-7121-4475-B682-C4F1583BF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91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DD33-A983-56DE-3CF2-6A20E9B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1304-F613-FAB0-366E-783F93A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1F38-F7EA-70F3-B66D-2F2F4A4F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1F8AF102-F501-9D46-5469-E9795D1D88F7}"/>
              </a:ext>
            </a:extLst>
          </p:cNvPr>
          <p:cNvGrpSpPr/>
          <p:nvPr userDrawn="1"/>
        </p:nvGrpSpPr>
        <p:grpSpPr>
          <a:xfrm>
            <a:off x="0" y="0"/>
            <a:ext cx="12216217" cy="6858634"/>
            <a:chOff x="0" y="0"/>
            <a:chExt cx="12216217" cy="6858634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640AFF24-799A-0D04-31B2-31B733CB4B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185D1CB-B95D-25E5-0701-A4CD11EC6B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3"/>
              <a:ext cx="1124712" cy="278891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27F58301-EF93-215F-D92B-4A84557D2FA2}"/>
                </a:ext>
              </a:extLst>
            </p:cNvPr>
            <p:cNvPicPr/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0" y="4160721"/>
              <a:ext cx="1076278" cy="2697277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053EBB73-004D-BFA5-AD67-CFB11CEE6A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5" y="218234"/>
              <a:ext cx="2740152" cy="6626354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1DF12D2-60C1-CB49-119B-838D58C40897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0" y="308958"/>
              <a:ext cx="2691301" cy="6535630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C8339F5-E38D-322B-1BB9-05AAB220AD80}"/>
                </a:ext>
              </a:extLst>
            </p:cNvPr>
            <p:cNvPicPr/>
            <p:nvPr/>
          </p:nvPicPr>
          <p:blipFill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886969"/>
              <a:ext cx="725449" cy="5971030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7598A33C-C972-53F4-8A00-CC1FA7019E62}"/>
                </a:ext>
              </a:extLst>
            </p:cNvPr>
            <p:cNvPicPr/>
            <p:nvPr/>
          </p:nvPicPr>
          <p:blipFill>
            <a:blip r:embed="rId9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92840"/>
              <a:ext cx="677008" cy="4435684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2D615396-A093-C822-DA6E-38F2B791556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063240" cy="464362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779968F5-4CFC-D612-07BB-E47EE1AC8903}"/>
                </a:ext>
              </a:extLst>
            </p:cNvPr>
            <p:cNvPicPr/>
            <p:nvPr/>
          </p:nvPicPr>
          <p:blipFill>
            <a:blip r:embed="rId12" cstate="print">
              <a:grayscl/>
            </a:blip>
            <a:stretch>
              <a:fillRect/>
            </a:stretch>
          </p:blipFill>
          <p:spPr>
            <a:xfrm>
              <a:off x="0" y="0"/>
              <a:ext cx="3013935" cy="4633427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5105A22F-DF84-0612-6533-F5565B92E931}"/>
                </a:ext>
              </a:extLst>
            </p:cNvPr>
            <p:cNvPicPr/>
            <p:nvPr/>
          </p:nvPicPr>
          <p:blipFill>
            <a:blip r:embed="rId1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58" y="18807"/>
              <a:ext cx="842759" cy="4882896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58F0489C-373B-6EF9-C4EC-69D36C78229C}"/>
                </a:ext>
              </a:extLst>
            </p:cNvPr>
            <p:cNvPicPr/>
            <p:nvPr/>
          </p:nvPicPr>
          <p:blipFill>
            <a:blip r:embed="rId15" cstate="print">
              <a:grayscl/>
            </a:blip>
            <a:stretch>
              <a:fillRect/>
            </a:stretch>
          </p:blipFill>
          <p:spPr>
            <a:xfrm>
              <a:off x="0" y="0"/>
              <a:ext cx="793436" cy="2441517"/>
            </a:xfrm>
            <a:prstGeom prst="rect">
              <a:avLst/>
            </a:prstGeom>
          </p:spPr>
        </p:pic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66951467-5FB3-4858-D98D-7B9A380E4436}"/>
                </a:ext>
              </a:extLst>
            </p:cNvPr>
            <p:cNvPicPr/>
            <p:nvPr/>
          </p:nvPicPr>
          <p:blipFill>
            <a:blip r:embed="rId1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" y="0"/>
              <a:ext cx="3166872" cy="2275332"/>
            </a:xfrm>
            <a:prstGeom prst="rect">
              <a:avLst/>
            </a:prstGeom>
          </p:spPr>
        </p:pic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A6A1E60D-8550-BA83-7264-945CD4AE5DD2}"/>
                </a:ext>
              </a:extLst>
            </p:cNvPr>
            <p:cNvPicPr/>
            <p:nvPr/>
          </p:nvPicPr>
          <p:blipFill>
            <a:blip r:embed="rId18" cstate="print">
              <a:grayscl/>
            </a:blip>
            <a:stretch>
              <a:fillRect/>
            </a:stretch>
          </p:blipFill>
          <p:spPr>
            <a:xfrm>
              <a:off x="0" y="21648"/>
              <a:ext cx="3117312" cy="2188475"/>
            </a:xfrm>
            <a:prstGeom prst="rect">
              <a:avLst/>
            </a:prstGeom>
          </p:spPr>
        </p:pic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D0797F0-AD5A-8CF8-7565-46B805CCBC3D}"/>
                </a:ext>
              </a:extLst>
            </p:cNvPr>
            <p:cNvSpPr/>
            <p:nvPr userDrawn="1"/>
          </p:nvSpPr>
          <p:spPr>
            <a:xfrm>
              <a:off x="608417" y="0"/>
              <a:ext cx="11607800" cy="6858634"/>
            </a:xfrm>
            <a:custGeom>
              <a:avLst/>
              <a:gdLst/>
              <a:ahLst/>
              <a:cxnLst/>
              <a:rect l="l" t="t" r="r" b="b"/>
              <a:pathLst>
                <a:path w="11607800" h="6858634">
                  <a:moveTo>
                    <a:pt x="0" y="55"/>
                  </a:moveTo>
                  <a:lnTo>
                    <a:pt x="0" y="6858058"/>
                  </a:lnTo>
                  <a:lnTo>
                    <a:pt x="11607800" y="6858058"/>
                  </a:lnTo>
                  <a:lnTo>
                    <a:pt x="1160780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2">
            <a:extLst>
              <a:ext uri="{FF2B5EF4-FFF2-40B4-BE49-F238E27FC236}">
                <a16:creationId xmlns:a16="http://schemas.microsoft.com/office/drawing/2014/main" id="{B8F35430-008B-F6F4-4902-D84E084A8790}"/>
              </a:ext>
            </a:extLst>
          </p:cNvPr>
          <p:cNvSpPr txBox="1"/>
          <p:nvPr userDrawn="1"/>
        </p:nvSpPr>
        <p:spPr>
          <a:xfrm>
            <a:off x="804809" y="6496913"/>
            <a:ext cx="10845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40">
                <a:latin typeface="Tahoma"/>
                <a:cs typeface="Tahoma"/>
              </a:rPr>
              <a:t>Source:</a:t>
            </a:r>
            <a:r>
              <a:rPr sz="700" b="1">
                <a:latin typeface="Tahoma"/>
                <a:cs typeface="Tahoma"/>
              </a:rPr>
              <a:t> </a:t>
            </a:r>
            <a:r>
              <a:rPr lang="en-US" sz="700" b="1" spc="-25">
                <a:latin typeface="Tahoma"/>
                <a:cs typeface="Tahoma"/>
              </a:rPr>
              <a:t>MSCI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1" name="object 196">
            <a:extLst>
              <a:ext uri="{FF2B5EF4-FFF2-40B4-BE49-F238E27FC236}">
                <a16:creationId xmlns:a16="http://schemas.microsoft.com/office/drawing/2014/main" id="{19DC1E14-2D0D-207B-90D9-B34558FF543E}"/>
              </a:ext>
            </a:extLst>
          </p:cNvPr>
          <p:cNvSpPr txBox="1"/>
          <p:nvPr userDrawn="1"/>
        </p:nvSpPr>
        <p:spPr>
          <a:xfrm>
            <a:off x="804809" y="6662846"/>
            <a:ext cx="4457700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b="1" spc="-35" err="1">
                <a:solidFill>
                  <a:schemeClr val="tx1"/>
                </a:solidFill>
                <a:latin typeface="Tahoma"/>
                <a:cs typeface="Tahoma"/>
              </a:rPr>
              <a:t>Objetivos</a:t>
            </a:r>
            <a:r>
              <a:rPr lang="en-US" sz="1000" b="1" spc="-3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sz="1000" b="1" spc="-3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3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25" err="1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Estrat</a:t>
            </a:r>
            <a:r>
              <a:rPr lang="pt-BR" sz="1000" b="1" spc="-25" err="1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égia</a:t>
            </a:r>
            <a:r>
              <a:rPr lang="pt-BR"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lang="pt-BR"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4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Fatores</a:t>
            </a:r>
            <a:r>
              <a:rPr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Diagrama</a:t>
            </a:r>
            <a:r>
              <a:rPr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1835845-A04B-8101-7DDD-80BFD38F322A}"/>
              </a:ext>
            </a:extLst>
          </p:cNvPr>
          <p:cNvSpPr/>
          <p:nvPr userDrawn="1"/>
        </p:nvSpPr>
        <p:spPr>
          <a:xfrm>
            <a:off x="810078" y="6638417"/>
            <a:ext cx="11062025" cy="45719"/>
          </a:xfrm>
          <a:custGeom>
            <a:avLst/>
            <a:gdLst/>
            <a:ahLst/>
            <a:cxnLst/>
            <a:rect l="l" t="t" r="r" b="b"/>
            <a:pathLst>
              <a:path w="11598275">
                <a:moveTo>
                  <a:pt x="0" y="0"/>
                </a:moveTo>
                <a:lnTo>
                  <a:pt x="1159786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bg object 17">
            <a:extLst>
              <a:ext uri="{FF2B5EF4-FFF2-40B4-BE49-F238E27FC236}">
                <a16:creationId xmlns:a16="http://schemas.microsoft.com/office/drawing/2014/main" id="{70C3334E-50F3-6807-CFC4-BEF5395CBB1C}"/>
              </a:ext>
            </a:extLst>
          </p:cNvPr>
          <p:cNvSpPr/>
          <p:nvPr userDrawn="1"/>
        </p:nvSpPr>
        <p:spPr>
          <a:xfrm>
            <a:off x="808986" y="324314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07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1059C3B8-3133-B945-C4E4-E7685BD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98" y="370615"/>
            <a:ext cx="8137325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6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68BA-4033-21EF-FDA8-4A66118F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1A14-6C7E-06CE-69EC-9A09E2E9B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5393-217C-4C75-EB0D-7731B798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FF77-18A1-7996-A80F-64089D03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AD54-E440-4CFF-BD19-558BD59C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2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DD33-A983-56DE-3CF2-6A20E9B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1304-F613-FAB0-366E-783F93A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1F38-F7EA-70F3-B66D-2F2F4A4F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1F8AF102-F501-9D46-5469-E9795D1D88F7}"/>
              </a:ext>
            </a:extLst>
          </p:cNvPr>
          <p:cNvGrpSpPr/>
          <p:nvPr userDrawn="1"/>
        </p:nvGrpSpPr>
        <p:grpSpPr>
          <a:xfrm>
            <a:off x="0" y="0"/>
            <a:ext cx="12216217" cy="6858634"/>
            <a:chOff x="0" y="0"/>
            <a:chExt cx="12216217" cy="6858634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640AFF24-799A-0D04-31B2-31B733CB4B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185D1CB-B95D-25E5-0701-A4CD11EC6B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3"/>
              <a:ext cx="1124712" cy="278891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27F58301-EF93-215F-D92B-4A84557D2FA2}"/>
                </a:ext>
              </a:extLst>
            </p:cNvPr>
            <p:cNvPicPr/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0" y="4160721"/>
              <a:ext cx="1076278" cy="2697277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053EBB73-004D-BFA5-AD67-CFB11CEE6A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5" y="218234"/>
              <a:ext cx="2740152" cy="6626354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1DF12D2-60C1-CB49-119B-838D58C40897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0" y="308958"/>
              <a:ext cx="2691301" cy="6535630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C8339F5-E38D-322B-1BB9-05AAB220AD80}"/>
                </a:ext>
              </a:extLst>
            </p:cNvPr>
            <p:cNvPicPr/>
            <p:nvPr/>
          </p:nvPicPr>
          <p:blipFill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886969"/>
              <a:ext cx="725449" cy="5971030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7598A33C-C972-53F4-8A00-CC1FA7019E62}"/>
                </a:ext>
              </a:extLst>
            </p:cNvPr>
            <p:cNvPicPr/>
            <p:nvPr/>
          </p:nvPicPr>
          <p:blipFill>
            <a:blip r:embed="rId9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92840"/>
              <a:ext cx="677008" cy="4435684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2D615396-A093-C822-DA6E-38F2B791556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063240" cy="464362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779968F5-4CFC-D612-07BB-E47EE1AC8903}"/>
                </a:ext>
              </a:extLst>
            </p:cNvPr>
            <p:cNvPicPr/>
            <p:nvPr/>
          </p:nvPicPr>
          <p:blipFill>
            <a:blip r:embed="rId12" cstate="print">
              <a:grayscl/>
            </a:blip>
            <a:stretch>
              <a:fillRect/>
            </a:stretch>
          </p:blipFill>
          <p:spPr>
            <a:xfrm>
              <a:off x="0" y="0"/>
              <a:ext cx="3013935" cy="4633427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5105A22F-DF84-0612-6533-F5565B92E931}"/>
                </a:ext>
              </a:extLst>
            </p:cNvPr>
            <p:cNvPicPr/>
            <p:nvPr/>
          </p:nvPicPr>
          <p:blipFill>
            <a:blip r:embed="rId1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58" y="18807"/>
              <a:ext cx="842759" cy="4882896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58F0489C-373B-6EF9-C4EC-69D36C78229C}"/>
                </a:ext>
              </a:extLst>
            </p:cNvPr>
            <p:cNvPicPr/>
            <p:nvPr/>
          </p:nvPicPr>
          <p:blipFill>
            <a:blip r:embed="rId15" cstate="print">
              <a:grayscl/>
            </a:blip>
            <a:stretch>
              <a:fillRect/>
            </a:stretch>
          </p:blipFill>
          <p:spPr>
            <a:xfrm>
              <a:off x="0" y="0"/>
              <a:ext cx="793436" cy="2441517"/>
            </a:xfrm>
            <a:prstGeom prst="rect">
              <a:avLst/>
            </a:prstGeom>
          </p:spPr>
        </p:pic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66951467-5FB3-4858-D98D-7B9A380E4436}"/>
                </a:ext>
              </a:extLst>
            </p:cNvPr>
            <p:cNvPicPr/>
            <p:nvPr/>
          </p:nvPicPr>
          <p:blipFill>
            <a:blip r:embed="rId1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" y="0"/>
              <a:ext cx="3166872" cy="2275332"/>
            </a:xfrm>
            <a:prstGeom prst="rect">
              <a:avLst/>
            </a:prstGeom>
          </p:spPr>
        </p:pic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A6A1E60D-8550-BA83-7264-945CD4AE5DD2}"/>
                </a:ext>
              </a:extLst>
            </p:cNvPr>
            <p:cNvPicPr/>
            <p:nvPr/>
          </p:nvPicPr>
          <p:blipFill>
            <a:blip r:embed="rId18" cstate="print">
              <a:grayscl/>
            </a:blip>
            <a:stretch>
              <a:fillRect/>
            </a:stretch>
          </p:blipFill>
          <p:spPr>
            <a:xfrm>
              <a:off x="0" y="21648"/>
              <a:ext cx="3117312" cy="2188475"/>
            </a:xfrm>
            <a:prstGeom prst="rect">
              <a:avLst/>
            </a:prstGeom>
          </p:spPr>
        </p:pic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D0797F0-AD5A-8CF8-7565-46B805CCBC3D}"/>
                </a:ext>
              </a:extLst>
            </p:cNvPr>
            <p:cNvSpPr/>
            <p:nvPr userDrawn="1"/>
          </p:nvSpPr>
          <p:spPr>
            <a:xfrm>
              <a:off x="608417" y="0"/>
              <a:ext cx="11607800" cy="6858634"/>
            </a:xfrm>
            <a:custGeom>
              <a:avLst/>
              <a:gdLst/>
              <a:ahLst/>
              <a:cxnLst/>
              <a:rect l="l" t="t" r="r" b="b"/>
              <a:pathLst>
                <a:path w="11607800" h="6858634">
                  <a:moveTo>
                    <a:pt x="0" y="55"/>
                  </a:moveTo>
                  <a:lnTo>
                    <a:pt x="0" y="6858058"/>
                  </a:lnTo>
                  <a:lnTo>
                    <a:pt x="11607800" y="6858058"/>
                  </a:lnTo>
                  <a:lnTo>
                    <a:pt x="1160780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2">
            <a:extLst>
              <a:ext uri="{FF2B5EF4-FFF2-40B4-BE49-F238E27FC236}">
                <a16:creationId xmlns:a16="http://schemas.microsoft.com/office/drawing/2014/main" id="{B8F35430-008B-F6F4-4902-D84E084A8790}"/>
              </a:ext>
            </a:extLst>
          </p:cNvPr>
          <p:cNvSpPr txBox="1"/>
          <p:nvPr userDrawn="1"/>
        </p:nvSpPr>
        <p:spPr>
          <a:xfrm>
            <a:off x="804809" y="6496913"/>
            <a:ext cx="10845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40">
                <a:latin typeface="Tahoma"/>
                <a:cs typeface="Tahoma"/>
              </a:rPr>
              <a:t>Source:</a:t>
            </a:r>
            <a:r>
              <a:rPr sz="700" b="1">
                <a:latin typeface="Tahoma"/>
                <a:cs typeface="Tahoma"/>
              </a:rPr>
              <a:t> </a:t>
            </a:r>
            <a:r>
              <a:rPr lang="en-US" sz="700" b="1" spc="-25">
                <a:latin typeface="Tahoma"/>
                <a:cs typeface="Tahoma"/>
              </a:rPr>
              <a:t>MSCI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1" name="object 196">
            <a:extLst>
              <a:ext uri="{FF2B5EF4-FFF2-40B4-BE49-F238E27FC236}">
                <a16:creationId xmlns:a16="http://schemas.microsoft.com/office/drawing/2014/main" id="{19DC1E14-2D0D-207B-90D9-B34558FF543E}"/>
              </a:ext>
            </a:extLst>
          </p:cNvPr>
          <p:cNvSpPr txBox="1"/>
          <p:nvPr userDrawn="1"/>
        </p:nvSpPr>
        <p:spPr>
          <a:xfrm>
            <a:off x="804809" y="6662846"/>
            <a:ext cx="4457700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b="1" spc="-35" err="1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Objetivos</a:t>
            </a:r>
            <a:r>
              <a:rPr lang="en-US"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|</a:t>
            </a:r>
            <a:r>
              <a:rPr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25" err="1">
                <a:solidFill>
                  <a:schemeClr val="tx1"/>
                </a:solidFill>
                <a:latin typeface="Tahoma"/>
                <a:cs typeface="Tahoma"/>
              </a:rPr>
              <a:t>Estrat</a:t>
            </a:r>
            <a:r>
              <a:rPr lang="pt-BR" sz="1000" b="1" spc="-25" err="1">
                <a:solidFill>
                  <a:schemeClr val="tx1"/>
                </a:solidFill>
                <a:latin typeface="Tahoma"/>
                <a:cs typeface="Tahoma"/>
              </a:rPr>
              <a:t>égia</a:t>
            </a:r>
            <a:r>
              <a:rPr lang="pt-BR" sz="1000" b="1" spc="-2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lang="pt-BR"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4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Fatores</a:t>
            </a:r>
            <a:r>
              <a:rPr lang="pt-BR"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de Investimento</a:t>
            </a:r>
            <a:r>
              <a:rPr lang="pt-BR"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1835845-A04B-8101-7DDD-80BFD38F322A}"/>
              </a:ext>
            </a:extLst>
          </p:cNvPr>
          <p:cNvSpPr/>
          <p:nvPr userDrawn="1"/>
        </p:nvSpPr>
        <p:spPr>
          <a:xfrm>
            <a:off x="810078" y="6638417"/>
            <a:ext cx="11062025" cy="45719"/>
          </a:xfrm>
          <a:custGeom>
            <a:avLst/>
            <a:gdLst/>
            <a:ahLst/>
            <a:cxnLst/>
            <a:rect l="l" t="t" r="r" b="b"/>
            <a:pathLst>
              <a:path w="11598275">
                <a:moveTo>
                  <a:pt x="0" y="0"/>
                </a:moveTo>
                <a:lnTo>
                  <a:pt x="1159786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bg object 17">
            <a:extLst>
              <a:ext uri="{FF2B5EF4-FFF2-40B4-BE49-F238E27FC236}">
                <a16:creationId xmlns:a16="http://schemas.microsoft.com/office/drawing/2014/main" id="{70C3334E-50F3-6807-CFC4-BEF5395CBB1C}"/>
              </a:ext>
            </a:extLst>
          </p:cNvPr>
          <p:cNvSpPr/>
          <p:nvPr userDrawn="1"/>
        </p:nvSpPr>
        <p:spPr>
          <a:xfrm>
            <a:off x="808986" y="324314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07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1059C3B8-3133-B945-C4E4-E7685BD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98" y="370615"/>
            <a:ext cx="8137325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871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DD33-A983-56DE-3CF2-6A20E9B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1304-F613-FAB0-366E-783F93A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1F38-F7EA-70F3-B66D-2F2F4A4F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1F8AF102-F501-9D46-5469-E9795D1D88F7}"/>
              </a:ext>
            </a:extLst>
          </p:cNvPr>
          <p:cNvGrpSpPr/>
          <p:nvPr userDrawn="1"/>
        </p:nvGrpSpPr>
        <p:grpSpPr>
          <a:xfrm>
            <a:off x="0" y="0"/>
            <a:ext cx="12216217" cy="6858634"/>
            <a:chOff x="0" y="0"/>
            <a:chExt cx="12216217" cy="6858634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640AFF24-799A-0D04-31B2-31B733CB4B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185D1CB-B95D-25E5-0701-A4CD11EC6B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3"/>
              <a:ext cx="1124712" cy="278891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27F58301-EF93-215F-D92B-4A84557D2FA2}"/>
                </a:ext>
              </a:extLst>
            </p:cNvPr>
            <p:cNvPicPr/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0" y="4160721"/>
              <a:ext cx="1076278" cy="2697277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053EBB73-004D-BFA5-AD67-CFB11CEE6A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5" y="218234"/>
              <a:ext cx="2740152" cy="6626354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1DF12D2-60C1-CB49-119B-838D58C40897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0" y="308958"/>
              <a:ext cx="2691301" cy="6535630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C8339F5-E38D-322B-1BB9-05AAB220AD80}"/>
                </a:ext>
              </a:extLst>
            </p:cNvPr>
            <p:cNvPicPr/>
            <p:nvPr/>
          </p:nvPicPr>
          <p:blipFill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886969"/>
              <a:ext cx="725449" cy="5971030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7598A33C-C972-53F4-8A00-CC1FA7019E62}"/>
                </a:ext>
              </a:extLst>
            </p:cNvPr>
            <p:cNvPicPr/>
            <p:nvPr/>
          </p:nvPicPr>
          <p:blipFill>
            <a:blip r:embed="rId9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92840"/>
              <a:ext cx="677008" cy="4435684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2D615396-A093-C822-DA6E-38F2B791556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063240" cy="464362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779968F5-4CFC-D612-07BB-E47EE1AC8903}"/>
                </a:ext>
              </a:extLst>
            </p:cNvPr>
            <p:cNvPicPr/>
            <p:nvPr/>
          </p:nvPicPr>
          <p:blipFill>
            <a:blip r:embed="rId12" cstate="print">
              <a:grayscl/>
            </a:blip>
            <a:stretch>
              <a:fillRect/>
            </a:stretch>
          </p:blipFill>
          <p:spPr>
            <a:xfrm>
              <a:off x="0" y="0"/>
              <a:ext cx="3013935" cy="4633427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5105A22F-DF84-0612-6533-F5565B92E931}"/>
                </a:ext>
              </a:extLst>
            </p:cNvPr>
            <p:cNvPicPr/>
            <p:nvPr/>
          </p:nvPicPr>
          <p:blipFill>
            <a:blip r:embed="rId1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58" y="18807"/>
              <a:ext cx="842759" cy="4882896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58F0489C-373B-6EF9-C4EC-69D36C78229C}"/>
                </a:ext>
              </a:extLst>
            </p:cNvPr>
            <p:cNvPicPr/>
            <p:nvPr/>
          </p:nvPicPr>
          <p:blipFill>
            <a:blip r:embed="rId15" cstate="print">
              <a:grayscl/>
            </a:blip>
            <a:stretch>
              <a:fillRect/>
            </a:stretch>
          </p:blipFill>
          <p:spPr>
            <a:xfrm>
              <a:off x="0" y="0"/>
              <a:ext cx="793436" cy="2441517"/>
            </a:xfrm>
            <a:prstGeom prst="rect">
              <a:avLst/>
            </a:prstGeom>
          </p:spPr>
        </p:pic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66951467-5FB3-4858-D98D-7B9A380E4436}"/>
                </a:ext>
              </a:extLst>
            </p:cNvPr>
            <p:cNvPicPr/>
            <p:nvPr/>
          </p:nvPicPr>
          <p:blipFill>
            <a:blip r:embed="rId1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" y="0"/>
              <a:ext cx="3166872" cy="2275332"/>
            </a:xfrm>
            <a:prstGeom prst="rect">
              <a:avLst/>
            </a:prstGeom>
          </p:spPr>
        </p:pic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A6A1E60D-8550-BA83-7264-945CD4AE5DD2}"/>
                </a:ext>
              </a:extLst>
            </p:cNvPr>
            <p:cNvPicPr/>
            <p:nvPr/>
          </p:nvPicPr>
          <p:blipFill>
            <a:blip r:embed="rId18" cstate="print">
              <a:grayscl/>
            </a:blip>
            <a:stretch>
              <a:fillRect/>
            </a:stretch>
          </p:blipFill>
          <p:spPr>
            <a:xfrm>
              <a:off x="0" y="21648"/>
              <a:ext cx="3117312" cy="2188475"/>
            </a:xfrm>
            <a:prstGeom prst="rect">
              <a:avLst/>
            </a:prstGeom>
          </p:spPr>
        </p:pic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D0797F0-AD5A-8CF8-7565-46B805CCBC3D}"/>
                </a:ext>
              </a:extLst>
            </p:cNvPr>
            <p:cNvSpPr/>
            <p:nvPr userDrawn="1"/>
          </p:nvSpPr>
          <p:spPr>
            <a:xfrm>
              <a:off x="608417" y="0"/>
              <a:ext cx="11607800" cy="6858634"/>
            </a:xfrm>
            <a:custGeom>
              <a:avLst/>
              <a:gdLst/>
              <a:ahLst/>
              <a:cxnLst/>
              <a:rect l="l" t="t" r="r" b="b"/>
              <a:pathLst>
                <a:path w="11607800" h="6858634">
                  <a:moveTo>
                    <a:pt x="0" y="55"/>
                  </a:moveTo>
                  <a:lnTo>
                    <a:pt x="0" y="6858058"/>
                  </a:lnTo>
                  <a:lnTo>
                    <a:pt x="11607800" y="6858058"/>
                  </a:lnTo>
                  <a:lnTo>
                    <a:pt x="1160780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2">
            <a:extLst>
              <a:ext uri="{FF2B5EF4-FFF2-40B4-BE49-F238E27FC236}">
                <a16:creationId xmlns:a16="http://schemas.microsoft.com/office/drawing/2014/main" id="{B8F35430-008B-F6F4-4902-D84E084A8790}"/>
              </a:ext>
            </a:extLst>
          </p:cNvPr>
          <p:cNvSpPr txBox="1"/>
          <p:nvPr userDrawn="1"/>
        </p:nvSpPr>
        <p:spPr>
          <a:xfrm>
            <a:off x="804809" y="6496913"/>
            <a:ext cx="10845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40">
                <a:latin typeface="Tahoma"/>
                <a:cs typeface="Tahoma"/>
              </a:rPr>
              <a:t>Source:</a:t>
            </a:r>
            <a:r>
              <a:rPr sz="700" b="1">
                <a:latin typeface="Tahoma"/>
                <a:cs typeface="Tahoma"/>
              </a:rPr>
              <a:t> </a:t>
            </a:r>
            <a:r>
              <a:rPr lang="en-US" sz="700" b="1" spc="-25">
                <a:latin typeface="Tahoma"/>
                <a:cs typeface="Tahoma"/>
              </a:rPr>
              <a:t>MSCI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1" name="object 196">
            <a:extLst>
              <a:ext uri="{FF2B5EF4-FFF2-40B4-BE49-F238E27FC236}">
                <a16:creationId xmlns:a16="http://schemas.microsoft.com/office/drawing/2014/main" id="{19DC1E14-2D0D-207B-90D9-B34558FF543E}"/>
              </a:ext>
            </a:extLst>
          </p:cNvPr>
          <p:cNvSpPr txBox="1"/>
          <p:nvPr userDrawn="1"/>
        </p:nvSpPr>
        <p:spPr>
          <a:xfrm>
            <a:off x="804809" y="6662846"/>
            <a:ext cx="4457700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b="1" spc="-35" err="1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Objetivos</a:t>
            </a:r>
            <a:r>
              <a:rPr lang="en-US"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|</a:t>
            </a:r>
            <a:r>
              <a:rPr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3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25" err="1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Estrat</a:t>
            </a:r>
            <a:r>
              <a:rPr lang="pt-BR" sz="1000" b="1" spc="-25" err="1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égia</a:t>
            </a:r>
            <a:r>
              <a:rPr lang="pt-BR" sz="1000" b="1" spc="-25">
                <a:solidFill>
                  <a:schemeClr val="bg1">
                    <a:lumMod val="6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lang="pt-BR"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4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45">
                <a:solidFill>
                  <a:schemeClr val="tx1"/>
                </a:solidFill>
                <a:latin typeface="Tahoma"/>
                <a:cs typeface="Tahoma"/>
              </a:rPr>
              <a:t>Fatores</a:t>
            </a:r>
            <a:r>
              <a:rPr lang="pt-BR"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25">
                <a:solidFill>
                  <a:schemeClr val="tx1"/>
                </a:solidFill>
                <a:latin typeface="Tahoma"/>
                <a:cs typeface="Tahoma"/>
              </a:rPr>
              <a:t>de Investimento </a:t>
            </a:r>
            <a:r>
              <a:rPr lang="en-US"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1835845-A04B-8101-7DDD-80BFD38F322A}"/>
              </a:ext>
            </a:extLst>
          </p:cNvPr>
          <p:cNvSpPr/>
          <p:nvPr userDrawn="1"/>
        </p:nvSpPr>
        <p:spPr>
          <a:xfrm>
            <a:off x="810078" y="6638417"/>
            <a:ext cx="11062025" cy="45719"/>
          </a:xfrm>
          <a:custGeom>
            <a:avLst/>
            <a:gdLst/>
            <a:ahLst/>
            <a:cxnLst/>
            <a:rect l="l" t="t" r="r" b="b"/>
            <a:pathLst>
              <a:path w="11598275">
                <a:moveTo>
                  <a:pt x="0" y="0"/>
                </a:moveTo>
                <a:lnTo>
                  <a:pt x="1159786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bg object 17">
            <a:extLst>
              <a:ext uri="{FF2B5EF4-FFF2-40B4-BE49-F238E27FC236}">
                <a16:creationId xmlns:a16="http://schemas.microsoft.com/office/drawing/2014/main" id="{70C3334E-50F3-6807-CFC4-BEF5395CBB1C}"/>
              </a:ext>
            </a:extLst>
          </p:cNvPr>
          <p:cNvSpPr/>
          <p:nvPr userDrawn="1"/>
        </p:nvSpPr>
        <p:spPr>
          <a:xfrm>
            <a:off x="808986" y="324314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07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1059C3B8-3133-B945-C4E4-E7685BD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98" y="370615"/>
            <a:ext cx="8137325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DD33-A983-56DE-3CF2-6A20E9B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1304-F613-FAB0-366E-783F93A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1F38-F7EA-70F3-B66D-2F2F4A4F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1F8AF102-F501-9D46-5469-E9795D1D88F7}"/>
              </a:ext>
            </a:extLst>
          </p:cNvPr>
          <p:cNvGrpSpPr/>
          <p:nvPr userDrawn="1"/>
        </p:nvGrpSpPr>
        <p:grpSpPr>
          <a:xfrm>
            <a:off x="0" y="0"/>
            <a:ext cx="12216217" cy="6858634"/>
            <a:chOff x="0" y="0"/>
            <a:chExt cx="12216217" cy="6858634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640AFF24-799A-0D04-31B2-31B733CB4B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185D1CB-B95D-25E5-0701-A4CD11EC6B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69083"/>
              <a:ext cx="1124712" cy="278891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27F58301-EF93-215F-D92B-4A84557D2FA2}"/>
                </a:ext>
              </a:extLst>
            </p:cNvPr>
            <p:cNvPicPr/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0" y="4160721"/>
              <a:ext cx="1076278" cy="2697277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053EBB73-004D-BFA5-AD67-CFB11CEE6A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5" y="218234"/>
              <a:ext cx="2740152" cy="6626354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1DF12D2-60C1-CB49-119B-838D58C40897}"/>
                </a:ext>
              </a:extLst>
            </p:cNvPr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0" y="308958"/>
              <a:ext cx="2691301" cy="6535630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C8339F5-E38D-322B-1BB9-05AAB220AD80}"/>
                </a:ext>
              </a:extLst>
            </p:cNvPr>
            <p:cNvPicPr/>
            <p:nvPr/>
          </p:nvPicPr>
          <p:blipFill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886969"/>
              <a:ext cx="725449" cy="5971030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7598A33C-C972-53F4-8A00-CC1FA7019E62}"/>
                </a:ext>
              </a:extLst>
            </p:cNvPr>
            <p:cNvPicPr/>
            <p:nvPr/>
          </p:nvPicPr>
          <p:blipFill>
            <a:blip r:embed="rId9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092840"/>
              <a:ext cx="677008" cy="4435684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2D615396-A093-C822-DA6E-38F2B791556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3063240" cy="464362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779968F5-4CFC-D612-07BB-E47EE1AC8903}"/>
                </a:ext>
              </a:extLst>
            </p:cNvPr>
            <p:cNvPicPr/>
            <p:nvPr/>
          </p:nvPicPr>
          <p:blipFill>
            <a:blip r:embed="rId12" cstate="print">
              <a:grayscl/>
            </a:blip>
            <a:stretch>
              <a:fillRect/>
            </a:stretch>
          </p:blipFill>
          <p:spPr>
            <a:xfrm>
              <a:off x="0" y="0"/>
              <a:ext cx="3013935" cy="4633427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5105A22F-DF84-0612-6533-F5565B92E931}"/>
                </a:ext>
              </a:extLst>
            </p:cNvPr>
            <p:cNvPicPr/>
            <p:nvPr/>
          </p:nvPicPr>
          <p:blipFill>
            <a:blip r:embed="rId1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58" y="18807"/>
              <a:ext cx="842759" cy="4882896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58F0489C-373B-6EF9-C4EC-69D36C78229C}"/>
                </a:ext>
              </a:extLst>
            </p:cNvPr>
            <p:cNvPicPr/>
            <p:nvPr/>
          </p:nvPicPr>
          <p:blipFill>
            <a:blip r:embed="rId15" cstate="print">
              <a:grayscl/>
            </a:blip>
            <a:stretch>
              <a:fillRect/>
            </a:stretch>
          </p:blipFill>
          <p:spPr>
            <a:xfrm>
              <a:off x="0" y="0"/>
              <a:ext cx="793436" cy="2441517"/>
            </a:xfrm>
            <a:prstGeom prst="rect">
              <a:avLst/>
            </a:prstGeom>
          </p:spPr>
        </p:pic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66951467-5FB3-4858-D98D-7B9A380E4436}"/>
                </a:ext>
              </a:extLst>
            </p:cNvPr>
            <p:cNvPicPr/>
            <p:nvPr/>
          </p:nvPicPr>
          <p:blipFill>
            <a:blip r:embed="rId16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" y="0"/>
              <a:ext cx="3166872" cy="2275332"/>
            </a:xfrm>
            <a:prstGeom prst="rect">
              <a:avLst/>
            </a:prstGeom>
          </p:spPr>
        </p:pic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A6A1E60D-8550-BA83-7264-945CD4AE5DD2}"/>
                </a:ext>
              </a:extLst>
            </p:cNvPr>
            <p:cNvPicPr/>
            <p:nvPr/>
          </p:nvPicPr>
          <p:blipFill>
            <a:blip r:embed="rId18" cstate="print">
              <a:grayscl/>
            </a:blip>
            <a:stretch>
              <a:fillRect/>
            </a:stretch>
          </p:blipFill>
          <p:spPr>
            <a:xfrm>
              <a:off x="0" y="21648"/>
              <a:ext cx="3117312" cy="2188475"/>
            </a:xfrm>
            <a:prstGeom prst="rect">
              <a:avLst/>
            </a:prstGeom>
          </p:spPr>
        </p:pic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5D0797F0-AD5A-8CF8-7565-46B805CCBC3D}"/>
                </a:ext>
              </a:extLst>
            </p:cNvPr>
            <p:cNvSpPr/>
            <p:nvPr userDrawn="1"/>
          </p:nvSpPr>
          <p:spPr>
            <a:xfrm>
              <a:off x="608417" y="0"/>
              <a:ext cx="11607800" cy="6858634"/>
            </a:xfrm>
            <a:custGeom>
              <a:avLst/>
              <a:gdLst/>
              <a:ahLst/>
              <a:cxnLst/>
              <a:rect l="l" t="t" r="r" b="b"/>
              <a:pathLst>
                <a:path w="11607800" h="6858634">
                  <a:moveTo>
                    <a:pt x="0" y="55"/>
                  </a:moveTo>
                  <a:lnTo>
                    <a:pt x="0" y="6858058"/>
                  </a:lnTo>
                  <a:lnTo>
                    <a:pt x="11607800" y="6858058"/>
                  </a:lnTo>
                  <a:lnTo>
                    <a:pt x="1160780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2">
            <a:extLst>
              <a:ext uri="{FF2B5EF4-FFF2-40B4-BE49-F238E27FC236}">
                <a16:creationId xmlns:a16="http://schemas.microsoft.com/office/drawing/2014/main" id="{B8F35430-008B-F6F4-4902-D84E084A8790}"/>
              </a:ext>
            </a:extLst>
          </p:cNvPr>
          <p:cNvSpPr txBox="1"/>
          <p:nvPr userDrawn="1"/>
        </p:nvSpPr>
        <p:spPr>
          <a:xfrm>
            <a:off x="804809" y="6496913"/>
            <a:ext cx="108458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40">
                <a:latin typeface="Tahoma"/>
                <a:cs typeface="Tahoma"/>
              </a:rPr>
              <a:t>Source:</a:t>
            </a:r>
            <a:r>
              <a:rPr sz="700" b="1">
                <a:latin typeface="Tahoma"/>
                <a:cs typeface="Tahoma"/>
              </a:rPr>
              <a:t> </a:t>
            </a:r>
            <a:r>
              <a:rPr lang="en-US" sz="700" b="1" spc="-25">
                <a:latin typeface="Tahoma"/>
                <a:cs typeface="Tahoma"/>
              </a:rPr>
              <a:t>MSCI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1" name="object 196">
            <a:extLst>
              <a:ext uri="{FF2B5EF4-FFF2-40B4-BE49-F238E27FC236}">
                <a16:creationId xmlns:a16="http://schemas.microsoft.com/office/drawing/2014/main" id="{19DC1E14-2D0D-207B-90D9-B34558FF543E}"/>
              </a:ext>
            </a:extLst>
          </p:cNvPr>
          <p:cNvSpPr txBox="1"/>
          <p:nvPr userDrawn="1"/>
        </p:nvSpPr>
        <p:spPr>
          <a:xfrm>
            <a:off x="804809" y="6662846"/>
            <a:ext cx="4457700" cy="16158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000" b="1" spc="-35" err="1">
                <a:solidFill>
                  <a:schemeClr val="tx1"/>
                </a:solidFill>
                <a:latin typeface="Tahoma"/>
                <a:cs typeface="Tahoma"/>
              </a:rPr>
              <a:t>Objetivos</a:t>
            </a:r>
            <a:r>
              <a:rPr lang="en-US" sz="1000" b="1" spc="-3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sz="1000" b="1" spc="-3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3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00" b="1" spc="-25" err="1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Estrat</a:t>
            </a:r>
            <a:r>
              <a:rPr lang="pt-BR" sz="1000" b="1" spc="-25" err="1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égia</a:t>
            </a:r>
            <a:r>
              <a:rPr lang="pt-BR"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r>
              <a:rPr lang="pt-BR" sz="1000" b="1" spc="-4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00" b="1" spc="-3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pt-BR" sz="1000" b="1" spc="-4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Fatores</a:t>
            </a:r>
            <a:r>
              <a:rPr lang="pt-BR" sz="1000" b="1" spc="-25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 de Investimento </a:t>
            </a:r>
            <a:r>
              <a:rPr lang="en-US" sz="1000" b="1" spc="-10">
                <a:solidFill>
                  <a:schemeClr val="bg2">
                    <a:lumMod val="75000"/>
                  </a:schemeClr>
                </a:solidFill>
                <a:latin typeface="Tahoma"/>
                <a:cs typeface="Tahoma"/>
              </a:rPr>
              <a:t>|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91835845-A04B-8101-7DDD-80BFD38F322A}"/>
              </a:ext>
            </a:extLst>
          </p:cNvPr>
          <p:cNvSpPr/>
          <p:nvPr userDrawn="1"/>
        </p:nvSpPr>
        <p:spPr>
          <a:xfrm>
            <a:off x="810078" y="6638417"/>
            <a:ext cx="11062025" cy="45719"/>
          </a:xfrm>
          <a:custGeom>
            <a:avLst/>
            <a:gdLst/>
            <a:ahLst/>
            <a:cxnLst/>
            <a:rect l="l" t="t" r="r" b="b"/>
            <a:pathLst>
              <a:path w="11598275">
                <a:moveTo>
                  <a:pt x="0" y="0"/>
                </a:moveTo>
                <a:lnTo>
                  <a:pt x="1159786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bg object 17">
            <a:extLst>
              <a:ext uri="{FF2B5EF4-FFF2-40B4-BE49-F238E27FC236}">
                <a16:creationId xmlns:a16="http://schemas.microsoft.com/office/drawing/2014/main" id="{70C3334E-50F3-6807-CFC4-BEF5395CBB1C}"/>
              </a:ext>
            </a:extLst>
          </p:cNvPr>
          <p:cNvSpPr/>
          <p:nvPr userDrawn="1"/>
        </p:nvSpPr>
        <p:spPr>
          <a:xfrm>
            <a:off x="808986" y="324314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07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2">
            <a:extLst>
              <a:ext uri="{FF2B5EF4-FFF2-40B4-BE49-F238E27FC236}">
                <a16:creationId xmlns:a16="http://schemas.microsoft.com/office/drawing/2014/main" id="{1059C3B8-3133-B945-C4E4-E7685BD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98" y="370615"/>
            <a:ext cx="8137325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90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713-8B15-2064-3376-16A216B8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73D4-B13F-6244-6DA1-A87DDC72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64D31-F7A6-EA5D-6254-770998F0E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9185-6715-435B-D7B7-7D8EA83E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C22C-D8DA-31B8-BA15-29B7376C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1EB4-7FEC-11CE-4129-FCBC6E4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7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089-EFB7-4EBD-0C79-84DFB77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3246-F2B5-69C6-1A99-8BC498FF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353B3-3B11-2BFE-BBC3-28171C81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8959F-F75D-D988-021F-38864534D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BB25C-2C05-C75E-6CB7-4724DBDEE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9FB7E-737D-94A0-A296-0F5E0292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1D5-AFC4-E87D-E07E-90274A03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0CE8A-9E79-FA7C-88CC-EC6205C2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AAFE-5A28-7A7F-221F-8929DB5F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EE99-27BD-806F-F176-7C6F91D6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404C-B2C4-5088-2A3E-5FAE170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49C0-30FD-9920-17FE-727090E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1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D345E-64DA-F940-BE45-3BBF1FAE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4683E-D664-1FA7-FEB3-C4AE4B01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02D22-6599-F329-8070-F1469E7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6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00C6-849E-1A62-D7DA-8787EDCD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A36B-380B-F974-EC7A-B7BCB84F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901A6-9E35-0390-F1F9-BAEA278D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95D6-480D-3CBD-485C-91E7F988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E970-7FE3-03D4-00EC-DC15690B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A22A-FE72-65A0-B9D9-6232FE9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8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B55E-05D9-CBF3-EFBD-9BF81B57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2A7B3-7EA7-1364-B18B-39B379AA7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2A8B-67E4-40D0-CE25-DBC0DCF4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985C-1384-4A0C-1842-80937F1C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04303-DE5E-94B0-B50F-520F74DD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E57F-FF58-A635-B8FB-A8110F45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4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6D9E-75BA-A04A-8DDB-40980281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D39A9-4EB9-82CF-8FF5-1129D29C8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9216-2476-2B12-AC7D-CC5532B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F587-D79F-6724-BB4D-7C9835C8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E799-2D73-4830-E9DA-02260BAA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2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D4D26-3EA9-ECA1-191B-094FB4487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606A-4810-792C-1A74-399ED940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8D28-E25D-CC2B-753F-10889CC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6757-8C61-111E-590D-48048555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E2A6-F588-322E-F777-24407697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9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E55-7C6B-DF81-E55C-AF69F993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248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32960" cy="683260"/>
          </a:xfrm>
          <a:custGeom>
            <a:avLst/>
            <a:gdLst/>
            <a:ahLst/>
            <a:cxnLst/>
            <a:rect l="l" t="t" r="r" b="b"/>
            <a:pathLst>
              <a:path w="4632960" h="683260">
                <a:moveTo>
                  <a:pt x="0" y="683260"/>
                </a:moveTo>
                <a:lnTo>
                  <a:pt x="4632960" y="683260"/>
                </a:lnTo>
                <a:lnTo>
                  <a:pt x="4632960" y="0"/>
                </a:lnTo>
                <a:lnTo>
                  <a:pt x="0" y="0"/>
                </a:lnTo>
                <a:lnTo>
                  <a:pt x="0" y="683260"/>
                </a:lnTo>
                <a:close/>
              </a:path>
            </a:pathLst>
          </a:custGeom>
          <a:solidFill>
            <a:srgbClr val="647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22119" cy="8051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0219" y="5273041"/>
            <a:ext cx="386079" cy="8127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35279" y="901700"/>
            <a:ext cx="60960" cy="381000"/>
          </a:xfrm>
          <a:custGeom>
            <a:avLst/>
            <a:gdLst/>
            <a:ahLst/>
            <a:cxnLst/>
            <a:rect l="l" t="t" r="r" b="b"/>
            <a:pathLst>
              <a:path w="60960" h="381000">
                <a:moveTo>
                  <a:pt x="60960" y="0"/>
                </a:moveTo>
                <a:lnTo>
                  <a:pt x="0" y="0"/>
                </a:lnTo>
                <a:lnTo>
                  <a:pt x="0" y="381000"/>
                </a:lnTo>
                <a:lnTo>
                  <a:pt x="60960" y="381000"/>
                </a:lnTo>
                <a:lnTo>
                  <a:pt x="60960" y="0"/>
                </a:lnTo>
                <a:close/>
              </a:path>
            </a:pathLst>
          </a:custGeom>
          <a:solidFill>
            <a:srgbClr val="12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632959" y="0"/>
            <a:ext cx="7559040" cy="683260"/>
          </a:xfrm>
          <a:custGeom>
            <a:avLst/>
            <a:gdLst/>
            <a:ahLst/>
            <a:cxnLst/>
            <a:rect l="l" t="t" r="r" b="b"/>
            <a:pathLst>
              <a:path w="7559040" h="683260">
                <a:moveTo>
                  <a:pt x="7559040" y="0"/>
                </a:moveTo>
                <a:lnTo>
                  <a:pt x="0" y="0"/>
                </a:lnTo>
                <a:lnTo>
                  <a:pt x="0" y="683260"/>
                </a:lnTo>
                <a:lnTo>
                  <a:pt x="7559040" y="683260"/>
                </a:lnTo>
                <a:lnTo>
                  <a:pt x="7559040" y="0"/>
                </a:lnTo>
                <a:close/>
              </a:path>
            </a:pathLst>
          </a:custGeom>
          <a:solidFill>
            <a:srgbClr val="12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639559"/>
            <a:ext cx="12192000" cy="218440"/>
          </a:xfrm>
          <a:custGeom>
            <a:avLst/>
            <a:gdLst/>
            <a:ahLst/>
            <a:cxnLst/>
            <a:rect l="l" t="t" r="r" b="b"/>
            <a:pathLst>
              <a:path w="12192000" h="218440">
                <a:moveTo>
                  <a:pt x="12192000" y="0"/>
                </a:moveTo>
                <a:lnTo>
                  <a:pt x="0" y="0"/>
                </a:lnTo>
                <a:lnTo>
                  <a:pt x="0" y="218440"/>
                </a:lnTo>
                <a:lnTo>
                  <a:pt x="12192000" y="218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47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1112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>
                <a:solidFill>
                  <a:srgbClr val="254456"/>
                </a:solidFill>
              </a:rPr>
              <a:t>‹nº›</a:t>
            </a:fld>
            <a:endParaRPr spc="-50">
              <a:solidFill>
                <a:srgbClr val="2544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2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847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A77C1-66DF-A54D-FC9C-A03F5DD6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0F75F-2C02-8CF8-D616-A9ECD8CE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487A-C51F-27FA-BFE2-F3809B6DA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8A35F-AE96-4E16-B99F-F330984C65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6746-CE85-24EE-5B35-2E05A9C8B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9153-75CD-8170-F62E-1291A75D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1229B-B883-460A-ABE7-7D6D3EEAD8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0" r:id="rId2"/>
    <p:sldLayoutId id="2147483701" r:id="rId3"/>
    <p:sldLayoutId id="214748368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8" r:id="rId13"/>
    <p:sldLayoutId id="214748370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042B5A48-3BD8-C2DD-8B67-D036EDA32F07}"/>
              </a:ext>
            </a:extLst>
          </p:cNvPr>
          <p:cNvSpPr/>
          <p:nvPr/>
        </p:nvSpPr>
        <p:spPr>
          <a:xfrm>
            <a:off x="0" y="2286000"/>
            <a:ext cx="12098020" cy="2822257"/>
          </a:xfrm>
          <a:custGeom>
            <a:avLst/>
            <a:gdLst/>
            <a:ahLst/>
            <a:cxnLst/>
            <a:rect l="l" t="t" r="r" b="b"/>
            <a:pathLst>
              <a:path w="12098020" h="2324100">
                <a:moveTo>
                  <a:pt x="12098019" y="0"/>
                </a:moveTo>
                <a:lnTo>
                  <a:pt x="0" y="0"/>
                </a:lnTo>
                <a:lnTo>
                  <a:pt x="0" y="2324099"/>
                </a:lnTo>
                <a:lnTo>
                  <a:pt x="12098019" y="2324099"/>
                </a:lnTo>
                <a:lnTo>
                  <a:pt x="12098019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 descr="Python tipado? Introdução `às “Type Hints” - BRAINS">
            <a:extLst>
              <a:ext uri="{FF2B5EF4-FFF2-40B4-BE49-F238E27FC236}">
                <a16:creationId xmlns:a16="http://schemas.microsoft.com/office/drawing/2014/main" id="{8FFE2618-74F1-9FCE-64E2-CE4090AC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95" r="28007"/>
          <a:stretch>
            <a:fillRect/>
          </a:stretch>
        </p:blipFill>
        <p:spPr bwMode="auto">
          <a:xfrm>
            <a:off x="8411523" y="1894249"/>
            <a:ext cx="3875409" cy="5075230"/>
          </a:xfrm>
          <a:custGeom>
            <a:avLst/>
            <a:gdLst>
              <a:gd name="connsiteX0" fmla="*/ 3139392 w 3861488"/>
              <a:gd name="connsiteY0" fmla="*/ 0 h 5075230"/>
              <a:gd name="connsiteX1" fmla="*/ 3861488 w 3861488"/>
              <a:gd name="connsiteY1" fmla="*/ 1167362 h 5075230"/>
              <a:gd name="connsiteX2" fmla="*/ 3861488 w 3861488"/>
              <a:gd name="connsiteY2" fmla="*/ 5075230 h 5075230"/>
              <a:gd name="connsiteX3" fmla="*/ 0 w 3861488"/>
              <a:gd name="connsiteY3" fmla="*/ 5075230 h 50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488" h="5075230">
                <a:moveTo>
                  <a:pt x="3139392" y="0"/>
                </a:moveTo>
                <a:lnTo>
                  <a:pt x="3861488" y="1167362"/>
                </a:lnTo>
                <a:lnTo>
                  <a:pt x="3861488" y="5075230"/>
                </a:lnTo>
                <a:lnTo>
                  <a:pt x="0" y="50752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9CAB16D1-CEC6-D3EC-9072-28707375584A}"/>
              </a:ext>
            </a:extLst>
          </p:cNvPr>
          <p:cNvSpPr/>
          <p:nvPr/>
        </p:nvSpPr>
        <p:spPr>
          <a:xfrm>
            <a:off x="8411523" y="1879917"/>
            <a:ext cx="3780790" cy="5049520"/>
          </a:xfrm>
          <a:custGeom>
            <a:avLst/>
            <a:gdLst/>
            <a:ahLst/>
            <a:cxnLst/>
            <a:rect l="l" t="t" r="r" b="b"/>
            <a:pathLst>
              <a:path w="3780790" h="5049520">
                <a:moveTo>
                  <a:pt x="0" y="5049520"/>
                </a:moveTo>
                <a:lnTo>
                  <a:pt x="3149286" y="0"/>
                </a:lnTo>
                <a:lnTo>
                  <a:pt x="3780476" y="101204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4E255818-D85B-BF4D-99A1-806A41DF784F}"/>
              </a:ext>
            </a:extLst>
          </p:cNvPr>
          <p:cNvSpPr txBox="1"/>
          <p:nvPr/>
        </p:nvSpPr>
        <p:spPr>
          <a:xfrm>
            <a:off x="171344" y="6541279"/>
            <a:ext cx="9295236" cy="159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50" spc="480">
                <a:solidFill>
                  <a:srgbClr val="D9D9D9"/>
                </a:solidFill>
                <a:latin typeface="Verdana"/>
                <a:cs typeface="Verdana"/>
              </a:rPr>
              <a:t>Felipe </a:t>
            </a:r>
            <a:r>
              <a:rPr lang="en-US" sz="950" spc="480" err="1">
                <a:solidFill>
                  <a:srgbClr val="D9D9D9"/>
                </a:solidFill>
                <a:latin typeface="Verdana"/>
                <a:cs typeface="Verdana"/>
              </a:rPr>
              <a:t>Tomaspolsky</a:t>
            </a:r>
            <a:r>
              <a:rPr lang="en-US" sz="950" spc="480">
                <a:solidFill>
                  <a:srgbClr val="D9D9D9"/>
                </a:solidFill>
                <a:latin typeface="Verdana"/>
                <a:cs typeface="Verdana"/>
              </a:rPr>
              <a:t> |Maria Eduarda</a:t>
            </a:r>
            <a:r>
              <a:rPr sz="950" spc="49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lang="en-US" sz="950" spc="490">
                <a:solidFill>
                  <a:srgbClr val="D9D9D9"/>
                </a:solidFill>
                <a:latin typeface="Verdana"/>
                <a:cs typeface="Verdana"/>
              </a:rPr>
              <a:t>Aidar </a:t>
            </a:r>
            <a:r>
              <a:rPr sz="950" spc="-300">
                <a:solidFill>
                  <a:srgbClr val="D9D9D9"/>
                </a:solidFill>
                <a:latin typeface="Verdana"/>
                <a:cs typeface="Verdana"/>
              </a:rPr>
              <a:t>|</a:t>
            </a:r>
            <a:r>
              <a:rPr sz="950" spc="48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lang="en-US" sz="950" spc="480">
                <a:solidFill>
                  <a:srgbClr val="D9D9D9"/>
                </a:solidFill>
                <a:latin typeface="Verdana"/>
                <a:cs typeface="Verdana"/>
              </a:rPr>
              <a:t>Natasha Lo |Raphael Lafer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A419CFA2-DD61-E68A-7FE1-41082E020D6A}"/>
              </a:ext>
            </a:extLst>
          </p:cNvPr>
          <p:cNvSpPr txBox="1">
            <a:spLocks/>
          </p:cNvSpPr>
          <p:nvPr/>
        </p:nvSpPr>
        <p:spPr>
          <a:xfrm>
            <a:off x="236537" y="2415692"/>
            <a:ext cx="8758607" cy="1859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6000" b="1" spc="470" err="1">
                <a:solidFill>
                  <a:srgbClr val="F1F1F1"/>
                </a:solidFill>
                <a:latin typeface="Tahoma"/>
                <a:ea typeface="Tahoma"/>
                <a:cs typeface="Tahoma"/>
              </a:rPr>
              <a:t>Programa</a:t>
            </a:r>
            <a:r>
              <a:rPr lang="en-US" sz="6000" b="1" spc="470">
                <a:solidFill>
                  <a:srgbClr val="F1F1F1"/>
                </a:solidFill>
                <a:latin typeface="Tahoma"/>
                <a:ea typeface="Tahoma"/>
                <a:cs typeface="Tahoma"/>
              </a:rPr>
              <a:t> de Trainee</a:t>
            </a:r>
          </a:p>
        </p:txBody>
      </p:sp>
      <p:pic>
        <p:nvPicPr>
          <p:cNvPr id="9" name="Picture 8" descr="8 tipos de Fundos de Investimento para você conhecer">
            <a:extLst>
              <a:ext uri="{FF2B5EF4-FFF2-40B4-BE49-F238E27FC236}">
                <a16:creationId xmlns:a16="http://schemas.microsoft.com/office/drawing/2014/main" id="{FDF75C29-37C5-2AEA-210C-4D014447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44" t="569" r="14251"/>
          <a:stretch>
            <a:fillRect/>
          </a:stretch>
        </p:blipFill>
        <p:spPr bwMode="auto">
          <a:xfrm>
            <a:off x="6421976" y="0"/>
            <a:ext cx="6089208" cy="4823774"/>
          </a:xfrm>
          <a:custGeom>
            <a:avLst/>
            <a:gdLst>
              <a:gd name="connsiteX0" fmla="*/ 0 w 6054120"/>
              <a:gd name="connsiteY0" fmla="*/ 0 h 4823774"/>
              <a:gd name="connsiteX1" fmla="*/ 6054120 w 6054120"/>
              <a:gd name="connsiteY1" fmla="*/ 0 h 4823774"/>
              <a:gd name="connsiteX2" fmla="*/ 3044298 w 6054120"/>
              <a:gd name="connsiteY2" fmla="*/ 4823774 h 4823774"/>
              <a:gd name="connsiteX3" fmla="*/ 3009822 w 6054120"/>
              <a:gd name="connsiteY3" fmla="*/ 4823774 h 482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4120" h="4823774">
                <a:moveTo>
                  <a:pt x="0" y="0"/>
                </a:moveTo>
                <a:lnTo>
                  <a:pt x="6054120" y="0"/>
                </a:lnTo>
                <a:lnTo>
                  <a:pt x="3044298" y="4823774"/>
                </a:lnTo>
                <a:lnTo>
                  <a:pt x="3009822" y="48237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object 11">
            <a:extLst>
              <a:ext uri="{FF2B5EF4-FFF2-40B4-BE49-F238E27FC236}">
                <a16:creationId xmlns:a16="http://schemas.microsoft.com/office/drawing/2014/main" id="{029EC7B7-B69B-238C-4597-076202403513}"/>
              </a:ext>
            </a:extLst>
          </p:cNvPr>
          <p:cNvGrpSpPr/>
          <p:nvPr/>
        </p:nvGrpSpPr>
        <p:grpSpPr>
          <a:xfrm>
            <a:off x="6435724" y="-13813"/>
            <a:ext cx="5756718" cy="4865213"/>
            <a:chOff x="6435724" y="-13813"/>
            <a:chExt cx="5756718" cy="4865213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1E7144C-532F-87EE-7614-368E9D68F362}"/>
                </a:ext>
              </a:extLst>
            </p:cNvPr>
            <p:cNvSpPr/>
            <p:nvPr/>
          </p:nvSpPr>
          <p:spPr>
            <a:xfrm>
              <a:off x="11650979" y="793633"/>
              <a:ext cx="541020" cy="1758314"/>
            </a:xfrm>
            <a:custGeom>
              <a:avLst/>
              <a:gdLst/>
              <a:ahLst/>
              <a:cxnLst/>
              <a:rect l="l" t="t" r="r" b="b"/>
              <a:pathLst>
                <a:path w="541020" h="1758314">
                  <a:moveTo>
                    <a:pt x="541020" y="0"/>
                  </a:moveTo>
                  <a:lnTo>
                    <a:pt x="0" y="878956"/>
                  </a:lnTo>
                  <a:lnTo>
                    <a:pt x="541020" y="1757913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6F472826-D8B4-120E-AA4F-7FFEEC0DD1F6}"/>
                </a:ext>
              </a:extLst>
            </p:cNvPr>
            <p:cNvSpPr/>
            <p:nvPr/>
          </p:nvSpPr>
          <p:spPr>
            <a:xfrm>
              <a:off x="11650979" y="793633"/>
              <a:ext cx="541020" cy="1758314"/>
            </a:xfrm>
            <a:custGeom>
              <a:avLst/>
              <a:gdLst/>
              <a:ahLst/>
              <a:cxnLst/>
              <a:rect l="l" t="t" r="r" b="b"/>
              <a:pathLst>
                <a:path w="541020" h="1758314">
                  <a:moveTo>
                    <a:pt x="541020" y="1757913"/>
                  </a:moveTo>
                  <a:lnTo>
                    <a:pt x="0" y="878956"/>
                  </a:lnTo>
                  <a:lnTo>
                    <a:pt x="541020" y="0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850A3B4B-EBEE-D611-3DCE-3913311EB0BC}"/>
                </a:ext>
              </a:extLst>
            </p:cNvPr>
            <p:cNvSpPr/>
            <p:nvPr/>
          </p:nvSpPr>
          <p:spPr>
            <a:xfrm>
              <a:off x="6436167" y="0"/>
              <a:ext cx="5756275" cy="4851400"/>
            </a:xfrm>
            <a:custGeom>
              <a:avLst/>
              <a:gdLst/>
              <a:ahLst/>
              <a:cxnLst/>
              <a:rect l="l" t="t" r="r" b="b"/>
              <a:pathLst>
                <a:path w="5756275" h="4851400">
                  <a:moveTo>
                    <a:pt x="5755832" y="480533"/>
                  </a:moveTo>
                  <a:lnTo>
                    <a:pt x="3027872" y="48514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81284E7C-BD74-0939-B159-4F5E83EE1659}"/>
                </a:ext>
              </a:extLst>
            </p:cNvPr>
            <p:cNvSpPr/>
            <p:nvPr/>
          </p:nvSpPr>
          <p:spPr>
            <a:xfrm>
              <a:off x="6435724" y="-13813"/>
              <a:ext cx="5756275" cy="4851400"/>
            </a:xfrm>
            <a:custGeom>
              <a:avLst/>
              <a:gdLst/>
              <a:ahLst/>
              <a:cxnLst/>
              <a:rect l="l" t="t" r="r" b="b"/>
              <a:pathLst>
                <a:path w="5756275" h="4851400">
                  <a:moveTo>
                    <a:pt x="5755832" y="0"/>
                  </a:moveTo>
                  <a:lnTo>
                    <a:pt x="0" y="0"/>
                  </a:lnTo>
                  <a:lnTo>
                    <a:pt x="3027872" y="4851400"/>
                  </a:lnTo>
                  <a:lnTo>
                    <a:pt x="5755832" y="480533"/>
                  </a:lnTo>
                  <a:lnTo>
                    <a:pt x="5755832" y="0"/>
                  </a:lnTo>
                  <a:close/>
                </a:path>
              </a:pathLst>
            </a:custGeom>
            <a:solidFill>
              <a:srgbClr val="33393D">
                <a:alpha val="59608"/>
              </a:srgb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9">
            <a:extLst>
              <a:ext uri="{FF2B5EF4-FFF2-40B4-BE49-F238E27FC236}">
                <a16:creationId xmlns:a16="http://schemas.microsoft.com/office/drawing/2014/main" id="{DB95CA2F-8EF8-E734-6714-5FD451000B38}"/>
              </a:ext>
            </a:extLst>
          </p:cNvPr>
          <p:cNvSpPr txBox="1"/>
          <p:nvPr/>
        </p:nvSpPr>
        <p:spPr>
          <a:xfrm>
            <a:off x="236537" y="3582122"/>
            <a:ext cx="4279900" cy="1115060"/>
          </a:xfrm>
          <a:prstGeom prst="rect">
            <a:avLst/>
          </a:prstGeom>
        </p:spPr>
        <p:txBody>
          <a:bodyPr vert="horz" wrap="square" lIns="0" tIns="20891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endParaRPr sz="3200">
              <a:solidFill>
                <a:schemeClr val="tx2"/>
              </a:solidFill>
              <a:latin typeface="Verdana"/>
              <a:cs typeface="Verdana"/>
            </a:endParaRPr>
          </a:p>
          <a:p>
            <a:pPr marL="12700">
              <a:spcBef>
                <a:spcPts val="910"/>
              </a:spcBef>
              <a:tabLst>
                <a:tab pos="2076450" algn="l"/>
                <a:tab pos="3648710" algn="l"/>
              </a:tabLst>
            </a:pPr>
            <a:r>
              <a:rPr lang="en-US" sz="1900" i="1" spc="-75" err="1">
                <a:solidFill>
                  <a:schemeClr val="tx2"/>
                </a:solidFill>
                <a:latin typeface="Verdana"/>
                <a:cs typeface="Verdana"/>
              </a:rPr>
              <a:t>Insper</a:t>
            </a:r>
            <a:r>
              <a:rPr lang="en-US" sz="1900" i="1" spc="-75">
                <a:solidFill>
                  <a:schemeClr val="tx2"/>
                </a:solidFill>
                <a:latin typeface="Verdana"/>
                <a:cs typeface="Verdana"/>
              </a:rPr>
              <a:t> Quantitative Finance – 2025.1</a:t>
            </a:r>
            <a:endParaRPr sz="1900">
              <a:solidFill>
                <a:schemeClr val="tx2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88A86C8-8975-5937-B9D7-513E74393A2B}"/>
              </a:ext>
            </a:extLst>
          </p:cNvPr>
          <p:cNvSpPr/>
          <p:nvPr/>
        </p:nvSpPr>
        <p:spPr>
          <a:xfrm>
            <a:off x="8411209" y="1894249"/>
            <a:ext cx="3780790" cy="5049520"/>
          </a:xfrm>
          <a:custGeom>
            <a:avLst/>
            <a:gdLst/>
            <a:ahLst/>
            <a:cxnLst/>
            <a:rect l="l" t="t" r="r" b="b"/>
            <a:pathLst>
              <a:path w="3780790" h="5049520">
                <a:moveTo>
                  <a:pt x="3149286" y="0"/>
                </a:moveTo>
                <a:lnTo>
                  <a:pt x="0" y="5049520"/>
                </a:lnTo>
                <a:lnTo>
                  <a:pt x="3780476" y="5049520"/>
                </a:lnTo>
                <a:lnTo>
                  <a:pt x="3780476" y="1012040"/>
                </a:lnTo>
                <a:lnTo>
                  <a:pt x="3149286" y="0"/>
                </a:lnTo>
                <a:close/>
              </a:path>
            </a:pathLst>
          </a:custGeom>
          <a:solidFill>
            <a:srgbClr val="33393D">
              <a:alpha val="29804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5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Apresentação com gráfico de barras estrutura de tópicos">
            <a:extLst>
              <a:ext uri="{FF2B5EF4-FFF2-40B4-BE49-F238E27FC236}">
                <a16:creationId xmlns:a16="http://schemas.microsoft.com/office/drawing/2014/main" id="{EC8EAB5F-C749-5999-CA79-DF5CF7461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419" y="2032116"/>
            <a:ext cx="2248452" cy="2248452"/>
          </a:xfrm>
          <a:prstGeom prst="rect">
            <a:avLst/>
          </a:prstGeom>
        </p:spPr>
      </p:pic>
      <p:pic>
        <p:nvPicPr>
          <p:cNvPr id="4" name="Gráfico 3" descr="Gráfico exponencial estrutura de tópicos">
            <a:extLst>
              <a:ext uri="{FF2B5EF4-FFF2-40B4-BE49-F238E27FC236}">
                <a16:creationId xmlns:a16="http://schemas.microsoft.com/office/drawing/2014/main" id="{36FC4302-28D9-246E-9412-EB18F4607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264" y="2032116"/>
            <a:ext cx="2248452" cy="2248452"/>
          </a:xfrm>
          <a:prstGeom prst="rect">
            <a:avLst/>
          </a:prstGeom>
        </p:spPr>
      </p:pic>
      <p:pic>
        <p:nvPicPr>
          <p:cNvPr id="5" name="Gráfico 4" descr="Gráfico de decisão estrutura de tópicos">
            <a:extLst>
              <a:ext uri="{FF2B5EF4-FFF2-40B4-BE49-F238E27FC236}">
                <a16:creationId xmlns:a16="http://schemas.microsoft.com/office/drawing/2014/main" id="{1A63B73B-2797-DA75-BCCD-64C91309E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3509" y="2032116"/>
            <a:ext cx="2248452" cy="2248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B70E27-6EA7-4D7B-4707-692C70C231B5}"/>
              </a:ext>
            </a:extLst>
          </p:cNvPr>
          <p:cNvSpPr txBox="1"/>
          <p:nvPr/>
        </p:nvSpPr>
        <p:spPr>
          <a:xfrm>
            <a:off x="8210811" y="4752522"/>
            <a:ext cx="34256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Contenção de risco em cenário de incerteza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3EE419-CB67-D87A-A28D-95EF965DC07C}"/>
              </a:ext>
            </a:extLst>
          </p:cNvPr>
          <p:cNvSpPr txBox="1"/>
          <p:nvPr/>
        </p:nvSpPr>
        <p:spPr>
          <a:xfrm>
            <a:off x="4576656" y="4752521"/>
            <a:ext cx="34256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Aproveitamento de oportunidades de mercado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223C56-9974-F083-CB77-0992F357830C}"/>
              </a:ext>
            </a:extLst>
          </p:cNvPr>
          <p:cNvSpPr txBox="1"/>
          <p:nvPr/>
        </p:nvSpPr>
        <p:spPr>
          <a:xfrm>
            <a:off x="1094901" y="4811135"/>
            <a:ext cx="3425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Preservação de capital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5083944-FB0F-36EE-7A3A-830404FE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Objetivos</a:t>
            </a:r>
            <a:endParaRPr 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D36E06D-A26D-BAE5-9EA2-28C8AD488C5E}"/>
              </a:ext>
            </a:extLst>
          </p:cNvPr>
          <p:cNvSpPr txBox="1"/>
          <p:nvPr/>
        </p:nvSpPr>
        <p:spPr>
          <a:xfrm>
            <a:off x="247294" y="6559397"/>
            <a:ext cx="882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5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81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AC706-2D0A-B629-7C46-802B36CE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D50A3-5958-08F5-0584-FC6C5CC4FC61}"/>
              </a:ext>
            </a:extLst>
          </p:cNvPr>
          <p:cNvSpPr txBox="1">
            <a:spLocks/>
          </p:cNvSpPr>
          <p:nvPr/>
        </p:nvSpPr>
        <p:spPr>
          <a:xfrm>
            <a:off x="804672" y="1138846"/>
            <a:ext cx="11033582" cy="5497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Tahoma"/>
                <a:ea typeface="+mn-ea"/>
                <a:cs typeface="Tahom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60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Cenário de incerteza de mercado e baixo desempenho da economia</a:t>
            </a:r>
          </a:p>
          <a:p>
            <a:pPr marL="1028700" lvl="1" indent="-360000" algn="just">
              <a:lnSpc>
                <a:spcPct val="100000"/>
              </a:lnSpc>
            </a:pPr>
            <a:r>
              <a:rPr lang="pt-BR" dirty="0"/>
              <a:t>N</a:t>
            </a:r>
            <a:r>
              <a:rPr lang="pt-BR" dirty="0">
                <a:solidFill>
                  <a:schemeClr val="tx1"/>
                </a:solidFill>
              </a:rPr>
              <a:t>ecessário priorizar a segurança do capital investido, indicando investimentos mais seguros.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60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Divisão em duas partes do portifólio, ofensivo e defensivo</a:t>
            </a:r>
          </a:p>
          <a:p>
            <a:pPr marL="342900" indent="-360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Defensivo – 80% com rebalanceamento trimestral</a:t>
            </a:r>
          </a:p>
          <a:p>
            <a:pPr marL="1028700" lvl="1" indent="-360000"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High Quality</a:t>
            </a:r>
            <a:r>
              <a:rPr lang="pt-BR" dirty="0"/>
              <a:t>,</a:t>
            </a:r>
            <a:r>
              <a:rPr lang="pt-BR" dirty="0">
                <a:solidFill>
                  <a:schemeClr val="tx1"/>
                </a:solidFill>
              </a:rPr>
              <a:t> Low </a:t>
            </a:r>
            <a:r>
              <a:rPr lang="pt-BR" dirty="0" err="1">
                <a:solidFill>
                  <a:schemeClr val="tx1"/>
                </a:solidFill>
              </a:rPr>
              <a:t>Volatility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dirty="0" err="1">
                <a:solidFill>
                  <a:schemeClr val="tx1"/>
                </a:solidFill>
              </a:rPr>
              <a:t>Value</a:t>
            </a:r>
            <a:endParaRPr lang="pt-BR" dirty="0">
              <a:solidFill>
                <a:schemeClr val="tx1"/>
              </a:solidFill>
            </a:endParaRPr>
          </a:p>
          <a:p>
            <a:pPr marL="1485900" lvl="2" indent="-360000" algn="just">
              <a:lnSpc>
                <a:spcPct val="100000"/>
              </a:lnSpc>
            </a:pPr>
            <a:r>
              <a:rPr lang="pt-BR" sz="2200" dirty="0"/>
              <a:t>M</a:t>
            </a:r>
            <a:r>
              <a:rPr lang="pt-BR" sz="2200" dirty="0">
                <a:solidFill>
                  <a:schemeClr val="tx1"/>
                </a:solidFill>
              </a:rPr>
              <a:t>enos sujeitas a fatores cíclicos, entre elas aquelas com as melhores oportunidades de mercado</a:t>
            </a:r>
          </a:p>
          <a:p>
            <a:pPr marL="342900" indent="-360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Ofensivo – 20% com rebalanceamento mensal</a:t>
            </a:r>
          </a:p>
          <a:p>
            <a:pPr marL="1028700" lvl="1" indent="-360000" algn="just"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</a:rPr>
              <a:t>Momentum e Size</a:t>
            </a:r>
          </a:p>
          <a:p>
            <a:pPr marL="1485900" lvl="2" indent="-360000" algn="just">
              <a:lnSpc>
                <a:spcPct val="100000"/>
              </a:lnSpc>
            </a:pPr>
            <a:r>
              <a:rPr lang="pt-BR" sz="2200" dirty="0"/>
              <a:t>Maior risco</a:t>
            </a:r>
            <a:r>
              <a:rPr lang="pt-BR" sz="2200" dirty="0">
                <a:solidFill>
                  <a:schemeClr val="tx1"/>
                </a:solidFill>
              </a:rPr>
              <a:t>, apostas em empresas menores que estão em alta no mercado</a:t>
            </a:r>
          </a:p>
          <a:p>
            <a:pPr marL="342900" indent="-3600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Lookback de 12 meses para todo o portifólio</a:t>
            </a:r>
          </a:p>
        </p:txBody>
      </p:sp>
    </p:spTree>
    <p:extLst>
      <p:ext uri="{BB962C8B-B14F-4D97-AF65-F5344CB8AC3E}">
        <p14:creationId xmlns:p14="http://schemas.microsoft.com/office/powerpoint/2010/main" val="36330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55B68-2BC4-C1FC-9AC3-668A4E04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E0DA2-0E60-6830-D5EE-19EBCC2C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Fatores</a:t>
            </a:r>
            <a:r>
              <a:rPr lang="en-US"/>
              <a:t> de Investimento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4B6BDBD-DD24-F1CA-E959-5118823E5C79}"/>
              </a:ext>
            </a:extLst>
          </p:cNvPr>
          <p:cNvSpPr txBox="1"/>
          <p:nvPr/>
        </p:nvSpPr>
        <p:spPr>
          <a:xfrm>
            <a:off x="215395" y="6559397"/>
            <a:ext cx="882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5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FF2A0B0-C630-BFF8-019C-989AFF892562}"/>
                  </a:ext>
                </a:extLst>
              </p:cNvPr>
              <p:cNvSpPr txBox="1"/>
              <p:nvPr/>
            </p:nvSpPr>
            <p:spPr>
              <a:xfrm>
                <a:off x="8074816" y="2287411"/>
                <a:ext cx="4378482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𝑀𝑘𝑡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𝑐𝑎𝑝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𝑃𝑟𝑒𝑐𝑜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𝑐𝑖𝑟𝑐𝑢𝑙𝑎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FF2A0B0-C630-BFF8-019C-989AFF89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16" y="2287411"/>
                <a:ext cx="4378482" cy="394147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Gráfico, Gráfico de explosão solar&#10;&#10;O conteúdo gerado por IA pode estar incorreto.">
            <a:extLst>
              <a:ext uri="{FF2B5EF4-FFF2-40B4-BE49-F238E27FC236}">
                <a16:creationId xmlns:a16="http://schemas.microsoft.com/office/drawing/2014/main" id="{1EFB6AFC-A76D-20C7-A92D-E415B0D0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54" r="4591" b="5274"/>
          <a:stretch/>
        </p:blipFill>
        <p:spPr>
          <a:xfrm>
            <a:off x="3987611" y="772710"/>
            <a:ext cx="4420377" cy="4291847"/>
          </a:xfrm>
          <a:prstGeom prst="rect">
            <a:avLst/>
          </a:prstGeom>
        </p:spPr>
      </p:pic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84087033-1926-94BA-DE2F-202B3DA7BBEE}"/>
              </a:ext>
            </a:extLst>
          </p:cNvPr>
          <p:cNvSpPr txBox="1"/>
          <p:nvPr/>
        </p:nvSpPr>
        <p:spPr>
          <a:xfrm>
            <a:off x="1603804" y="171760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0017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QUALITY</a:t>
            </a:r>
            <a:endParaRPr sz="2400">
              <a:solidFill>
                <a:srgbClr val="790017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9DDE96-2A91-8E64-8607-6B6958FC4262}"/>
              </a:ext>
            </a:extLst>
          </p:cNvPr>
          <p:cNvSpPr txBox="1"/>
          <p:nvPr/>
        </p:nvSpPr>
        <p:spPr>
          <a:xfrm>
            <a:off x="9092125" y="3855180"/>
            <a:ext cx="2237535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ea typeface="Tahoma"/>
                <a:cs typeface="Tahoma"/>
              </a:rPr>
              <a:t>MOMENTUM</a:t>
            </a:r>
            <a:endParaRPr lang="en-US"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>
                <a:extLst>
                  <a:ext uri="{FF2B5EF4-FFF2-40B4-BE49-F238E27FC236}">
                    <a16:creationId xmlns:a16="http://schemas.microsoft.com/office/drawing/2014/main" id="{4CF51BFD-0C09-CBFE-F0F2-24F6B4872CCC}"/>
                  </a:ext>
                </a:extLst>
              </p:cNvPr>
              <p:cNvSpPr txBox="1"/>
              <p:nvPr/>
            </p:nvSpPr>
            <p:spPr>
              <a:xfrm>
                <a:off x="4742977" y="5869716"/>
                <a:ext cx="2909644" cy="60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𝐿𝑖𝑞𝑢𝑖𝑑𝑜</m:t>
                          </m:r>
                        </m:den>
                      </m:f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21" name="TextBox 14">
                <a:extLst>
                  <a:ext uri="{FF2B5EF4-FFF2-40B4-BE49-F238E27FC236}">
                    <a16:creationId xmlns:a16="http://schemas.microsoft.com/office/drawing/2014/main" id="{4CF51BFD-0C09-CBFE-F0F2-24F6B487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77" y="5869716"/>
                <a:ext cx="2909644" cy="601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474128-FBF4-551C-FEDB-03676C00826D}"/>
              </a:ext>
            </a:extLst>
          </p:cNvPr>
          <p:cNvSpPr txBox="1"/>
          <p:nvPr/>
        </p:nvSpPr>
        <p:spPr>
          <a:xfrm>
            <a:off x="5281738" y="5281149"/>
            <a:ext cx="1832122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E2BA7A"/>
                </a:solidFill>
                <a:ea typeface="Tahoma"/>
                <a:cs typeface="Tahoma"/>
              </a:rPr>
              <a:t>VALUE</a:t>
            </a:r>
            <a:endParaRPr lang="en-US"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11871E5A-CC46-7959-7172-AF2927E86520}"/>
                  </a:ext>
                </a:extLst>
              </p:cNvPr>
              <p:cNvSpPr txBox="1"/>
              <p:nvPr/>
            </p:nvSpPr>
            <p:spPr>
              <a:xfrm>
                <a:off x="8485550" y="4511240"/>
                <a:ext cx="3450684" cy="59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𝑀𝑜𝑚𝑒𝑛𝑡𝑢𝑚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11871E5A-CC46-7959-7172-AF2927E8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50" y="4511240"/>
                <a:ext cx="3450684" cy="594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90">
                <a:extLst>
                  <a:ext uri="{FF2B5EF4-FFF2-40B4-BE49-F238E27FC236}">
                    <a16:creationId xmlns:a16="http://schemas.microsoft.com/office/drawing/2014/main" id="{79060BFC-9011-C052-708C-AD7C1EEB4110}"/>
                  </a:ext>
                </a:extLst>
              </p:cNvPr>
              <p:cNvSpPr txBox="1"/>
              <p:nvPr/>
            </p:nvSpPr>
            <p:spPr>
              <a:xfrm>
                <a:off x="622866" y="2183216"/>
                <a:ext cx="3969776" cy="60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𝐿𝑢𝑐𝑟𝑜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𝑞𝑢𝑖𝑑𝑜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𝐿𝑖𝑞𝑢𝑖𝑑𝑜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𝑑𝑖𝑜</m:t>
                          </m:r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26" name="TextBox 190">
                <a:extLst>
                  <a:ext uri="{FF2B5EF4-FFF2-40B4-BE49-F238E27FC236}">
                    <a16:creationId xmlns:a16="http://schemas.microsoft.com/office/drawing/2014/main" id="{79060BFC-9011-C052-708C-AD7C1EEB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66" y="2183216"/>
                <a:ext cx="3969776" cy="602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3887B654-60CD-95C5-BA78-E0D3C55CCC81}"/>
              </a:ext>
            </a:extLst>
          </p:cNvPr>
          <p:cNvSpPr txBox="1"/>
          <p:nvPr/>
        </p:nvSpPr>
        <p:spPr>
          <a:xfrm>
            <a:off x="1236154" y="38660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4F7381"/>
                </a:solidFill>
                <a:ea typeface="Tahoma"/>
                <a:cs typeface="Tahoma"/>
              </a:rPr>
              <a:t>LOW VOLATILITY</a:t>
            </a:r>
            <a:endParaRPr lang="en-US">
              <a:ea typeface="Tahoma"/>
              <a:cs typeface="Tahoma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5ECDCF4-DFA2-1433-A714-E6C2F9C01CCC}"/>
              </a:ext>
            </a:extLst>
          </p:cNvPr>
          <p:cNvSpPr txBox="1"/>
          <p:nvPr/>
        </p:nvSpPr>
        <p:spPr>
          <a:xfrm>
            <a:off x="9140633" y="1541083"/>
            <a:ext cx="21405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92D050"/>
                </a:solidFill>
                <a:ea typeface="Tahoma"/>
                <a:cs typeface="Tahoma"/>
              </a:rPr>
              <a:t>LOW SIZE</a:t>
            </a:r>
            <a:endParaRPr lang="en-US">
              <a:solidFill>
                <a:srgbClr val="92D05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91">
                <a:extLst>
                  <a:ext uri="{FF2B5EF4-FFF2-40B4-BE49-F238E27FC236}">
                    <a16:creationId xmlns:a16="http://schemas.microsoft.com/office/drawing/2014/main" id="{F7F4644F-ADF2-CFA4-14AD-3FA25F830B66}"/>
                  </a:ext>
                </a:extLst>
              </p:cNvPr>
              <p:cNvSpPr txBox="1"/>
              <p:nvPr/>
            </p:nvSpPr>
            <p:spPr>
              <a:xfrm>
                <a:off x="1476030" y="4502840"/>
                <a:ext cx="2263449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2" name="TextBox 191">
                <a:extLst>
                  <a:ext uri="{FF2B5EF4-FFF2-40B4-BE49-F238E27FC236}">
                    <a16:creationId xmlns:a16="http://schemas.microsoft.com/office/drawing/2014/main" id="{F7F4644F-ADF2-CFA4-14AD-3FA25F83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30" y="4502840"/>
                <a:ext cx="2263449" cy="611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90836E56-CE07-F400-1C9E-874987E8AC1D}"/>
              </a:ext>
            </a:extLst>
          </p:cNvPr>
          <p:cNvSpPr/>
          <p:nvPr/>
        </p:nvSpPr>
        <p:spPr>
          <a:xfrm>
            <a:off x="3905007" y="4071100"/>
            <a:ext cx="1291795" cy="38279"/>
          </a:xfrm>
          <a:prstGeom prst="rect">
            <a:avLst/>
          </a:prstGeom>
          <a:solidFill>
            <a:srgbClr val="466A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ED30DA-6D3B-6694-C021-09773A76748F}"/>
              </a:ext>
            </a:extLst>
          </p:cNvPr>
          <p:cNvSpPr/>
          <p:nvPr/>
        </p:nvSpPr>
        <p:spPr>
          <a:xfrm>
            <a:off x="3515546" y="1824026"/>
            <a:ext cx="1665277" cy="31635"/>
          </a:xfrm>
          <a:prstGeom prst="rect">
            <a:avLst/>
          </a:prstGeom>
          <a:solidFill>
            <a:srgbClr val="7900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F0C805-372A-776D-721E-6A20292AD547}"/>
              </a:ext>
            </a:extLst>
          </p:cNvPr>
          <p:cNvSpPr/>
          <p:nvPr/>
        </p:nvSpPr>
        <p:spPr>
          <a:xfrm>
            <a:off x="7514484" y="4067063"/>
            <a:ext cx="1326150" cy="3343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E223C7-A1AE-2773-E174-2D1383BBA2A0}"/>
              </a:ext>
            </a:extLst>
          </p:cNvPr>
          <p:cNvSpPr/>
          <p:nvPr/>
        </p:nvSpPr>
        <p:spPr>
          <a:xfrm rot="16200000" flipV="1">
            <a:off x="5820827" y="4858420"/>
            <a:ext cx="729207" cy="32183"/>
          </a:xfrm>
          <a:prstGeom prst="rect">
            <a:avLst/>
          </a:prstGeom>
          <a:solidFill>
            <a:srgbClr val="C79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7CFB75-736F-AF2B-0AD2-80CB44D128F0}"/>
              </a:ext>
            </a:extLst>
          </p:cNvPr>
          <p:cNvSpPr/>
          <p:nvPr/>
        </p:nvSpPr>
        <p:spPr>
          <a:xfrm>
            <a:off x="7269859" y="1785938"/>
            <a:ext cx="1513888" cy="28760"/>
          </a:xfrm>
          <a:prstGeom prst="rect">
            <a:avLst/>
          </a:prstGeom>
          <a:solidFill>
            <a:srgbClr val="9DD7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E6E1218-4222-7D1B-163B-E9EBD926BAB8}"/>
              </a:ext>
            </a:extLst>
          </p:cNvPr>
          <p:cNvSpPr/>
          <p:nvPr/>
        </p:nvSpPr>
        <p:spPr>
          <a:xfrm>
            <a:off x="4965138" y="1638373"/>
            <a:ext cx="2741768" cy="2788743"/>
          </a:xfrm>
          <a:prstGeom prst="flowChartConnector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B132-E82F-A42F-E2C0-0000B399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E93CE-7736-B02E-5F62-87A6E5F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Diagrama</a:t>
            </a:r>
            <a:r>
              <a:rPr lang="en-US"/>
              <a:t> de Investimento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598284E5-A4E6-FA80-0C60-7F95AD2B6550}"/>
              </a:ext>
            </a:extLst>
          </p:cNvPr>
          <p:cNvSpPr txBox="1"/>
          <p:nvPr/>
        </p:nvSpPr>
        <p:spPr>
          <a:xfrm>
            <a:off x="247294" y="6559397"/>
            <a:ext cx="88265" cy="1359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5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7203B-037C-1E1A-E9A8-0D5458216B58}"/>
              </a:ext>
            </a:extLst>
          </p:cNvPr>
          <p:cNvGrpSpPr/>
          <p:nvPr/>
        </p:nvGrpSpPr>
        <p:grpSpPr>
          <a:xfrm>
            <a:off x="933698" y="1213653"/>
            <a:ext cx="5196347" cy="358236"/>
            <a:chOff x="845575" y="1180255"/>
            <a:chExt cx="5196347" cy="35823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B4B633-B048-57D2-353E-15796984D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03" y="1538491"/>
              <a:ext cx="5004619" cy="0"/>
            </a:xfrm>
            <a:prstGeom prst="line">
              <a:avLst/>
            </a:prstGeom>
            <a:grp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4E8DF0-73E9-9E64-383C-7667220601FD}"/>
                </a:ext>
              </a:extLst>
            </p:cNvPr>
            <p:cNvSpPr/>
            <p:nvPr/>
          </p:nvSpPr>
          <p:spPr>
            <a:xfrm>
              <a:off x="845575" y="1180255"/>
              <a:ext cx="275302" cy="358236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pt-BR">
                <a:ea typeface="Tahoma"/>
                <a:cs typeface="Tahom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F84B2A-91C8-5210-4CB1-BC39F4F15AD6}"/>
              </a:ext>
            </a:extLst>
          </p:cNvPr>
          <p:cNvGrpSpPr/>
          <p:nvPr/>
        </p:nvGrpSpPr>
        <p:grpSpPr>
          <a:xfrm>
            <a:off x="6661275" y="1213653"/>
            <a:ext cx="5196347" cy="358236"/>
            <a:chOff x="845575" y="1180255"/>
            <a:chExt cx="5196347" cy="358236"/>
          </a:xfrm>
          <a:solidFill>
            <a:schemeClr val="bg2">
              <a:lumMod val="50000"/>
            </a:schemeClr>
          </a:solidFill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8B133D-4782-C78D-C44A-61E93F3294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03" y="1538491"/>
              <a:ext cx="5004619" cy="0"/>
            </a:xfrm>
            <a:prstGeom prst="line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B93A91-AB1B-996D-6A51-877236541966}"/>
                </a:ext>
              </a:extLst>
            </p:cNvPr>
            <p:cNvSpPr/>
            <p:nvPr/>
          </p:nvSpPr>
          <p:spPr>
            <a:xfrm>
              <a:off x="845575" y="1180255"/>
              <a:ext cx="275302" cy="35823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pt-BR">
                <a:ea typeface="Tahoma"/>
                <a:cs typeface="Tahom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CF23D68-F700-EAFC-DCF0-DC6D6FAF823B}"/>
              </a:ext>
            </a:extLst>
          </p:cNvPr>
          <p:cNvSpPr txBox="1"/>
          <p:nvPr/>
        </p:nvSpPr>
        <p:spPr>
          <a:xfrm>
            <a:off x="1223687" y="1198248"/>
            <a:ext cx="49210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ea typeface="Tahoma"/>
                <a:cs typeface="Tahoma"/>
              </a:rPr>
              <a:t>Estratégia Defensiva: 80%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23EA1-8367-02BE-0EE9-DF64A4B463BC}"/>
              </a:ext>
            </a:extLst>
          </p:cNvPr>
          <p:cNvSpPr txBox="1"/>
          <p:nvPr/>
        </p:nvSpPr>
        <p:spPr>
          <a:xfrm>
            <a:off x="6956001" y="1212269"/>
            <a:ext cx="49210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Tahoma"/>
                <a:cs typeface="Tahoma"/>
              </a:rPr>
              <a:t>Estratégia Ofensiva: 20%</a:t>
            </a:r>
          </a:p>
          <a:p>
            <a:endParaRPr lang="en-US">
              <a:ea typeface="Tahoma"/>
              <a:cs typeface="Tahoma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6256E6-142A-5E83-F98B-262ACEA1757C}"/>
              </a:ext>
            </a:extLst>
          </p:cNvPr>
          <p:cNvGrpSpPr/>
          <p:nvPr/>
        </p:nvGrpSpPr>
        <p:grpSpPr>
          <a:xfrm>
            <a:off x="1861191" y="1868791"/>
            <a:ext cx="3646036" cy="4207476"/>
            <a:chOff x="1755869" y="1873283"/>
            <a:chExt cx="3646036" cy="4207476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69E9ACC0-C8D0-C158-5A0F-5754C94146A5}"/>
                </a:ext>
              </a:extLst>
            </p:cNvPr>
            <p:cNvGrpSpPr/>
            <p:nvPr/>
          </p:nvGrpSpPr>
          <p:grpSpPr>
            <a:xfrm>
              <a:off x="2681262" y="4207163"/>
              <a:ext cx="1930146" cy="1873596"/>
              <a:chOff x="0" y="0"/>
              <a:chExt cx="6350000" cy="6350000"/>
            </a:xfrm>
            <a:solidFill>
              <a:srgbClr val="E2BA7A">
                <a:alpha val="74902"/>
              </a:srgbClr>
            </a:solidFill>
          </p:grpSpPr>
          <p:sp>
            <p:nvSpPr>
              <p:cNvPr id="61" name="Freeform 3">
                <a:extLst>
                  <a:ext uri="{FF2B5EF4-FFF2-40B4-BE49-F238E27FC236}">
                    <a16:creationId xmlns:a16="http://schemas.microsoft.com/office/drawing/2014/main" id="{74585B1B-CCF8-549C-EE78-EFC2529E6CF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5ED167A5-836C-E086-1330-F21624FC620C}"/>
                </a:ext>
              </a:extLst>
            </p:cNvPr>
            <p:cNvGrpSpPr/>
            <p:nvPr/>
          </p:nvGrpSpPr>
          <p:grpSpPr>
            <a:xfrm>
              <a:off x="3471759" y="1873283"/>
              <a:ext cx="1930146" cy="1873597"/>
              <a:chOff x="0" y="0"/>
              <a:chExt cx="6350000" cy="6350000"/>
            </a:xfrm>
            <a:solidFill>
              <a:schemeClr val="accent4">
                <a:alpha val="74902"/>
              </a:schemeClr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8289F375-005A-01C5-98F4-C35916B7974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6">
              <a:extLst>
                <a:ext uri="{FF2B5EF4-FFF2-40B4-BE49-F238E27FC236}">
                  <a16:creationId xmlns:a16="http://schemas.microsoft.com/office/drawing/2014/main" id="{0ECEB34B-4755-F7A3-B38F-CAEB2E554C71}"/>
                </a:ext>
              </a:extLst>
            </p:cNvPr>
            <p:cNvGrpSpPr/>
            <p:nvPr/>
          </p:nvGrpSpPr>
          <p:grpSpPr>
            <a:xfrm>
              <a:off x="1866458" y="1873283"/>
              <a:ext cx="1930146" cy="1873597"/>
              <a:chOff x="0" y="0"/>
              <a:chExt cx="6350000" cy="6350000"/>
            </a:xfrm>
            <a:solidFill>
              <a:srgbClr val="91000F">
                <a:alpha val="74902"/>
              </a:srgbClr>
            </a:solidFill>
          </p:grpSpPr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1736C505-5BE1-FCC0-F697-1AD3557D190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9" name="TextBox 20">
              <a:extLst>
                <a:ext uri="{FF2B5EF4-FFF2-40B4-BE49-F238E27FC236}">
                  <a16:creationId xmlns:a16="http://schemas.microsoft.com/office/drawing/2014/main" id="{560E4678-14A8-04C4-F3A7-17AFF8F63818}"/>
                </a:ext>
              </a:extLst>
            </p:cNvPr>
            <p:cNvSpPr txBox="1"/>
            <p:nvPr/>
          </p:nvSpPr>
          <p:spPr>
            <a:xfrm>
              <a:off x="3036396" y="4997414"/>
              <a:ext cx="1219879" cy="2930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000" b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rPr>
                <a:t>Value</a:t>
              </a:r>
              <a:endParaRPr lang="en-US" sz="1400" b="1">
                <a:solidFill>
                  <a:srgbClr val="FFFFFF"/>
                </a:solidFill>
                <a:latin typeface="+mj-lt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239E6C1F-6D1B-372C-2347-1BD0B0390230}"/>
                </a:ext>
              </a:extLst>
            </p:cNvPr>
            <p:cNvSpPr txBox="1"/>
            <p:nvPr/>
          </p:nvSpPr>
          <p:spPr>
            <a:xfrm>
              <a:off x="1755869" y="2663534"/>
              <a:ext cx="1896581" cy="2930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pt-BR" sz="2000" b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rPr>
                <a:t>Q</a:t>
              </a:r>
              <a:r>
                <a:rPr lang="en-US" sz="2000" b="1" err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rPr>
                <a:t>uality</a:t>
              </a:r>
              <a:endParaRPr lang="en-US" sz="2000" b="1">
                <a:solidFill>
                  <a:srgbClr val="FFFFFF"/>
                </a:solidFill>
                <a:latin typeface="+mj-lt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73" name="TextBox 24">
              <a:extLst>
                <a:ext uri="{FF2B5EF4-FFF2-40B4-BE49-F238E27FC236}">
                  <a16:creationId xmlns:a16="http://schemas.microsoft.com/office/drawing/2014/main" id="{9A179D4B-B228-DFA7-D321-5A624FB32BDD}"/>
                </a:ext>
              </a:extLst>
            </p:cNvPr>
            <p:cNvSpPr txBox="1"/>
            <p:nvPr/>
          </p:nvSpPr>
          <p:spPr>
            <a:xfrm>
              <a:off x="3914040" y="2503234"/>
              <a:ext cx="1191889" cy="6136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pt-BR" sz="2000" b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rPr>
                <a:t>L</a:t>
              </a:r>
              <a:r>
                <a:rPr lang="en-US" sz="2000" b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rPr>
                <a:t>ow Volatility</a:t>
              </a:r>
            </a:p>
          </p:txBody>
        </p:sp>
        <p:sp>
          <p:nvSpPr>
            <p:cNvPr id="75" name="Seta: para Baixo 4">
              <a:extLst>
                <a:ext uri="{FF2B5EF4-FFF2-40B4-BE49-F238E27FC236}">
                  <a16:creationId xmlns:a16="http://schemas.microsoft.com/office/drawing/2014/main" id="{619CB5BF-3A3E-9C34-7616-AA6F8E9B9406}"/>
                </a:ext>
              </a:extLst>
            </p:cNvPr>
            <p:cNvSpPr/>
            <p:nvPr/>
          </p:nvSpPr>
          <p:spPr>
            <a:xfrm>
              <a:off x="3522230" y="3568976"/>
              <a:ext cx="248211" cy="578347"/>
            </a:xfrm>
            <a:prstGeom prst="down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89B48C-A007-D959-B27E-A173AAF6E758}"/>
              </a:ext>
            </a:extLst>
          </p:cNvPr>
          <p:cNvGrpSpPr/>
          <p:nvPr/>
        </p:nvGrpSpPr>
        <p:grpSpPr>
          <a:xfrm>
            <a:off x="8451450" y="1798636"/>
            <a:ext cx="1930146" cy="4347786"/>
            <a:chOff x="8526671" y="1796658"/>
            <a:chExt cx="1930146" cy="434778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588AECD-CDE5-EC3A-D1FD-95D83A70B557}"/>
                </a:ext>
              </a:extLst>
            </p:cNvPr>
            <p:cNvGrpSpPr/>
            <p:nvPr/>
          </p:nvGrpSpPr>
          <p:grpSpPr>
            <a:xfrm>
              <a:off x="8526671" y="4270847"/>
              <a:ext cx="1930146" cy="1873597"/>
              <a:chOff x="8375143" y="4353467"/>
              <a:chExt cx="1930146" cy="1873597"/>
            </a:xfrm>
          </p:grpSpPr>
          <p:grpSp>
            <p:nvGrpSpPr>
              <p:cNvPr id="81" name="Group 4">
                <a:extLst>
                  <a:ext uri="{FF2B5EF4-FFF2-40B4-BE49-F238E27FC236}">
                    <a16:creationId xmlns:a16="http://schemas.microsoft.com/office/drawing/2014/main" id="{4BBB2B6A-A787-D52D-2C89-E3739197C8F0}"/>
                  </a:ext>
                </a:extLst>
              </p:cNvPr>
              <p:cNvGrpSpPr/>
              <p:nvPr/>
            </p:nvGrpSpPr>
            <p:grpSpPr>
              <a:xfrm>
                <a:off x="8375143" y="4353467"/>
                <a:ext cx="1930146" cy="1873597"/>
                <a:chOff x="0" y="0"/>
                <a:chExt cx="6350000" cy="6350000"/>
              </a:xfrm>
              <a:solidFill>
                <a:schemeClr val="accent4">
                  <a:alpha val="74902"/>
                </a:schemeClr>
              </a:solidFill>
            </p:grpSpPr>
            <p:sp>
              <p:nvSpPr>
                <p:cNvPr id="82" name="Freeform 5">
                  <a:extLst>
                    <a:ext uri="{FF2B5EF4-FFF2-40B4-BE49-F238E27FC236}">
                      <a16:creationId xmlns:a16="http://schemas.microsoft.com/office/drawing/2014/main" id="{0E8387D6-1436-C340-ADD6-AE87F897508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92D050">
                    <a:alpha val="74902"/>
                  </a:srgbClr>
                </a:solidFill>
              </p:spPr>
              <p:txBody>
                <a:bodyPr/>
                <a:lstStyle/>
                <a:p>
                  <a:endParaRPr lang="en-US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sp>
            <p:nvSpPr>
              <p:cNvPr id="85" name="TextBox 20">
                <a:extLst>
                  <a:ext uri="{FF2B5EF4-FFF2-40B4-BE49-F238E27FC236}">
                    <a16:creationId xmlns:a16="http://schemas.microsoft.com/office/drawing/2014/main" id="{90159003-7363-F28A-78CB-788E9F7A860C}"/>
                  </a:ext>
                </a:extLst>
              </p:cNvPr>
              <p:cNvSpPr txBox="1"/>
              <p:nvPr/>
            </p:nvSpPr>
            <p:spPr>
              <a:xfrm>
                <a:off x="8730277" y="5143718"/>
                <a:ext cx="1219879" cy="2930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520"/>
                  </a:lnSpc>
                </a:pPr>
                <a:r>
                  <a:rPr lang="pt-BR" sz="2000" b="1" dirty="0" err="1">
                    <a:solidFill>
                      <a:srgbClr val="FFFFFF"/>
                    </a:solidFill>
                    <a:latin typeface="+mj-lt"/>
                    <a:ea typeface="Open Sans Bold"/>
                    <a:cs typeface="Open Sans Bold"/>
                    <a:sym typeface="Open Sans Bold"/>
                  </a:rPr>
                  <a:t>Low</a:t>
                </a:r>
                <a:r>
                  <a:rPr lang="pt-BR" sz="2000" b="1" dirty="0">
                    <a:solidFill>
                      <a:srgbClr val="FFFFFF"/>
                    </a:solidFill>
                    <a:latin typeface="+mj-lt"/>
                    <a:ea typeface="Open Sans Bold"/>
                    <a:cs typeface="Open Sans Bold"/>
                    <a:sym typeface="Open Sans Bold"/>
                  </a:rPr>
                  <a:t> Size</a:t>
                </a:r>
                <a:endParaRPr lang="en-US" sz="1400" b="1" dirty="0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endParaRPr>
              </a:p>
            </p:txBody>
          </p:sp>
        </p:grpSp>
        <p:sp>
          <p:nvSpPr>
            <p:cNvPr id="88" name="Seta: para Baixo 4">
              <a:extLst>
                <a:ext uri="{FF2B5EF4-FFF2-40B4-BE49-F238E27FC236}">
                  <a16:creationId xmlns:a16="http://schemas.microsoft.com/office/drawing/2014/main" id="{807CD07E-E5A4-9BCA-41F7-2890635E15BC}"/>
                </a:ext>
              </a:extLst>
            </p:cNvPr>
            <p:cNvSpPr/>
            <p:nvPr/>
          </p:nvSpPr>
          <p:spPr>
            <a:xfrm>
              <a:off x="9370992" y="3737352"/>
              <a:ext cx="241504" cy="484369"/>
            </a:xfrm>
            <a:prstGeom prst="down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58ECBEC-4C82-226E-DE69-6B470BB2CE75}"/>
                </a:ext>
              </a:extLst>
            </p:cNvPr>
            <p:cNvGrpSpPr/>
            <p:nvPr/>
          </p:nvGrpSpPr>
          <p:grpSpPr>
            <a:xfrm>
              <a:off x="8526671" y="1796658"/>
              <a:ext cx="1930146" cy="1873597"/>
              <a:chOff x="8375143" y="1763555"/>
              <a:chExt cx="1930146" cy="1873597"/>
            </a:xfrm>
          </p:grpSpPr>
          <p:grpSp>
            <p:nvGrpSpPr>
              <p:cNvPr id="83" name="Group 6">
                <a:extLst>
                  <a:ext uri="{FF2B5EF4-FFF2-40B4-BE49-F238E27FC236}">
                    <a16:creationId xmlns:a16="http://schemas.microsoft.com/office/drawing/2014/main" id="{18290CC4-2086-787D-71EC-71C68DF7E462}"/>
                  </a:ext>
                </a:extLst>
              </p:cNvPr>
              <p:cNvGrpSpPr/>
              <p:nvPr/>
            </p:nvGrpSpPr>
            <p:grpSpPr>
              <a:xfrm>
                <a:off x="8375143" y="1763555"/>
                <a:ext cx="1930146" cy="1873597"/>
                <a:chOff x="0" y="0"/>
                <a:chExt cx="6350000" cy="6350000"/>
              </a:xfrm>
              <a:solidFill>
                <a:srgbClr val="91000F">
                  <a:alpha val="74902"/>
                </a:srgbClr>
              </a:solidFill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438E2BF7-77B4-86C1-5D0D-CD0C5959C27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1421496" y="0"/>
                        <a:pt x="0" y="1421496"/>
                        <a:pt x="0" y="3175000"/>
                      </a:cubicBezTo>
                      <a:cubicBezTo>
                        <a:pt x="0" y="4928504"/>
                        <a:pt x="1421496" y="6350000"/>
                        <a:pt x="3175000" y="6350000"/>
                      </a:cubicBezTo>
                      <a:cubicBezTo>
                        <a:pt x="4928504" y="6350000"/>
                        <a:pt x="6350000" y="4928504"/>
                        <a:pt x="6350000" y="3175000"/>
                      </a:cubicBezTo>
                      <a:cubicBezTo>
                        <a:pt x="6350000" y="1421496"/>
                        <a:pt x="4928504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262626">
                    <a:alpha val="74902"/>
                  </a:srgbClr>
                </a:solidFill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TextBox 24">
                <a:extLst>
                  <a:ext uri="{FF2B5EF4-FFF2-40B4-BE49-F238E27FC236}">
                    <a16:creationId xmlns:a16="http://schemas.microsoft.com/office/drawing/2014/main" id="{EEFED5F3-4621-E1D1-4DD2-A21F16C58E54}"/>
                  </a:ext>
                </a:extLst>
              </p:cNvPr>
              <p:cNvSpPr txBox="1"/>
              <p:nvPr/>
            </p:nvSpPr>
            <p:spPr>
              <a:xfrm>
                <a:off x="8559708" y="2553806"/>
                <a:ext cx="1561017" cy="2930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520"/>
                  </a:lnSpc>
                </a:pPr>
                <a:r>
                  <a:rPr lang="pt-BR" sz="2000" b="1">
                    <a:solidFill>
                      <a:srgbClr val="FFFFFF"/>
                    </a:solidFill>
                    <a:latin typeface="+mj-lt"/>
                    <a:ea typeface="Open Sans Bold"/>
                    <a:cs typeface="Open Sans Bold"/>
                    <a:sym typeface="Open Sans Bold"/>
                  </a:rPr>
                  <a:t>Momentum</a:t>
                </a:r>
                <a:endParaRPr lang="en-US" sz="2000" b="1">
                  <a:solidFill>
                    <a:srgbClr val="FFFFFF"/>
                  </a:solidFill>
                  <a:latin typeface="+mj-lt"/>
                  <a:ea typeface="Open Sans Bold"/>
                  <a:cs typeface="Open Sans Bold"/>
                  <a:sym typeface="Open Sans Bold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083B298-C79C-276A-280D-3E6C56297EC5}"/>
              </a:ext>
            </a:extLst>
          </p:cNvPr>
          <p:cNvSpPr/>
          <p:nvPr/>
        </p:nvSpPr>
        <p:spPr>
          <a:xfrm>
            <a:off x="5070202" y="5869315"/>
            <a:ext cx="1390916" cy="57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pt-BR" dirty="0">
                <a:solidFill>
                  <a:schemeClr val="tx1"/>
                </a:solidFill>
              </a:rPr>
              <a:t>Top 15%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160AC5-8B24-34E8-2C32-9A6A3E3E6676}"/>
              </a:ext>
            </a:extLst>
          </p:cNvPr>
          <p:cNvGrpSpPr/>
          <p:nvPr/>
        </p:nvGrpSpPr>
        <p:grpSpPr>
          <a:xfrm>
            <a:off x="4005465" y="3777425"/>
            <a:ext cx="2402976" cy="578348"/>
            <a:chOff x="4005465" y="3746945"/>
            <a:chExt cx="2402976" cy="57834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2461EFF-EA77-AEBF-157C-FCCAD4974E20}"/>
                </a:ext>
              </a:extLst>
            </p:cNvPr>
            <p:cNvCxnSpPr/>
            <p:nvPr/>
          </p:nvCxnSpPr>
          <p:spPr>
            <a:xfrm>
              <a:off x="4005465" y="4025202"/>
              <a:ext cx="99537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E7CDCC-5899-D70A-70CD-3AAE501847AC}"/>
                </a:ext>
              </a:extLst>
            </p:cNvPr>
            <p:cNvSpPr/>
            <p:nvPr/>
          </p:nvSpPr>
          <p:spPr>
            <a:xfrm>
              <a:off x="5017525" y="3746945"/>
              <a:ext cx="1390916" cy="57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00"/>
                </a:lnSpc>
              </a:pPr>
              <a:r>
                <a:rPr lang="pt-BR">
                  <a:solidFill>
                    <a:schemeClr val="tx1"/>
                  </a:solidFill>
                </a:rPr>
                <a:t>Top 25%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197DD0-1BE0-5A83-AE5B-6C8E0F23685B}"/>
              </a:ext>
            </a:extLst>
          </p:cNvPr>
          <p:cNvCxnSpPr>
            <a:cxnSpLocks/>
          </p:cNvCxnSpPr>
          <p:nvPr/>
        </p:nvCxnSpPr>
        <p:spPr>
          <a:xfrm>
            <a:off x="9583323" y="4055682"/>
            <a:ext cx="904885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5BA192F-2B90-07C9-2C9D-2F9C316006B8}"/>
              </a:ext>
            </a:extLst>
          </p:cNvPr>
          <p:cNvSpPr/>
          <p:nvPr/>
        </p:nvSpPr>
        <p:spPr>
          <a:xfrm>
            <a:off x="10486130" y="3777425"/>
            <a:ext cx="1390916" cy="57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pt-BR" dirty="0">
                <a:solidFill>
                  <a:schemeClr val="tx1"/>
                </a:solidFill>
              </a:rPr>
              <a:t>Top 20%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93D5F-7B7E-59C3-0592-A3AB0BE84FB8}"/>
              </a:ext>
            </a:extLst>
          </p:cNvPr>
          <p:cNvSpPr/>
          <p:nvPr/>
        </p:nvSpPr>
        <p:spPr>
          <a:xfrm>
            <a:off x="10486130" y="5869315"/>
            <a:ext cx="1390916" cy="57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pt-BR" dirty="0">
                <a:solidFill>
                  <a:schemeClr val="tx1"/>
                </a:solidFill>
              </a:rPr>
              <a:t>Top 20%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CBD0D0-A9D2-AAD9-BB3A-76D067F37CD5}"/>
              </a:ext>
            </a:extLst>
          </p:cNvPr>
          <p:cNvCxnSpPr>
            <a:cxnSpLocks/>
          </p:cNvCxnSpPr>
          <p:nvPr/>
        </p:nvCxnSpPr>
        <p:spPr>
          <a:xfrm>
            <a:off x="9390888" y="6142524"/>
            <a:ext cx="1094526" cy="140391"/>
          </a:xfrm>
          <a:prstGeom prst="bentConnector3">
            <a:avLst>
              <a:gd name="adj1" fmla="val 96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21C0247-4166-7548-DC67-924CB2770A3B}"/>
              </a:ext>
            </a:extLst>
          </p:cNvPr>
          <p:cNvCxnSpPr>
            <a:cxnSpLocks/>
          </p:cNvCxnSpPr>
          <p:nvPr/>
        </p:nvCxnSpPr>
        <p:spPr>
          <a:xfrm>
            <a:off x="3751657" y="6076267"/>
            <a:ext cx="1317829" cy="220569"/>
          </a:xfrm>
          <a:prstGeom prst="bentConnector3">
            <a:avLst>
              <a:gd name="adj1" fmla="val -1286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7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icia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000F"/>
      </a:accent1>
      <a:accent2>
        <a:srgbClr val="893D22"/>
      </a:accent2>
      <a:accent3>
        <a:srgbClr val="E2BA7A"/>
      </a:accent3>
      <a:accent4>
        <a:srgbClr val="4F7381"/>
      </a:accent4>
      <a:accent5>
        <a:srgbClr val="221697"/>
      </a:accent5>
      <a:accent6>
        <a:srgbClr val="3B5B6F"/>
      </a:accent6>
      <a:hlink>
        <a:srgbClr val="A5A5A5"/>
      </a:hlink>
      <a:folHlink>
        <a:srgbClr val="A5A5A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Oficia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000F"/>
      </a:accent1>
      <a:accent2>
        <a:srgbClr val="893D22"/>
      </a:accent2>
      <a:accent3>
        <a:srgbClr val="E2BA7A"/>
      </a:accent3>
      <a:accent4>
        <a:srgbClr val="4F7381"/>
      </a:accent4>
      <a:accent5>
        <a:srgbClr val="221697"/>
      </a:accent5>
      <a:accent6>
        <a:srgbClr val="B3B78F"/>
      </a:accent6>
      <a:hlink>
        <a:srgbClr val="A5A5A5"/>
      </a:hlink>
      <a:folHlink>
        <a:srgbClr val="A5A5A5"/>
      </a:folHlink>
    </a:clrScheme>
    <a:fontScheme name="Custom 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169C04C3EFEC45AA04297C421C5FB4" ma:contentTypeVersion="3" ma:contentTypeDescription="Create a new document." ma:contentTypeScope="" ma:versionID="04b3847723f0ddbf4ba7df2ef90dff9c">
  <xsd:schema xmlns:xsd="http://www.w3.org/2001/XMLSchema" xmlns:xs="http://www.w3.org/2001/XMLSchema" xmlns:p="http://schemas.microsoft.com/office/2006/metadata/properties" xmlns:ns2="a629ecb2-031b-4a38-bf7c-2ab787fb5cc7" targetNamespace="http://schemas.microsoft.com/office/2006/metadata/properties" ma:root="true" ma:fieldsID="7736ff2fbc3d8651b5beae366c1c39b9" ns2:_="">
    <xsd:import namespace="a629ecb2-031b-4a38-bf7c-2ab787fb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9ecb2-031b-4a38-bf7c-2ab787fb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B58E07-307B-4718-994A-9EA8100F9D04}">
  <ds:schemaRefs>
    <ds:schemaRef ds:uri="a629ecb2-031b-4a38-bf7c-2ab787fb5c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1988C7-07FE-4E05-B64E-63D1AFC92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C0E3B-7F13-4F9D-BF96-C5E2B5FF95B5}">
  <ds:schemaRefs>
    <ds:schemaRef ds:uri="a629ecb2-031b-4a38-bf7c-2ab787fb5cc7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Aptos</vt:lpstr>
      <vt:lpstr>Arial</vt:lpstr>
      <vt:lpstr>Arial MT</vt:lpstr>
      <vt:lpstr>Cambria Math</vt:lpstr>
      <vt:lpstr>Century Gothic</vt:lpstr>
      <vt:lpstr>Fira Sans Extra Condensed Medium</vt:lpstr>
      <vt:lpstr>Tahoma</vt:lpstr>
      <vt:lpstr>Verdana</vt:lpstr>
      <vt:lpstr>Wingdings 3</vt:lpstr>
      <vt:lpstr>Ion</vt:lpstr>
      <vt:lpstr>Custom Design</vt:lpstr>
      <vt:lpstr>Apresentação do PowerPoint</vt:lpstr>
      <vt:lpstr>Objetivos</vt:lpstr>
      <vt:lpstr>Estratégia</vt:lpstr>
      <vt:lpstr>Fatores de Investimento</vt:lpstr>
      <vt:lpstr>Diagrama de Investimento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Tomaspolsky</dc:creator>
  <cp:lastModifiedBy>Felipe Tomaspolsky</cp:lastModifiedBy>
  <cp:revision>2</cp:revision>
  <dcterms:created xsi:type="dcterms:W3CDTF">2025-03-23T17:53:49Z</dcterms:created>
  <dcterms:modified xsi:type="dcterms:W3CDTF">2025-03-25T22:48:40Z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0x01010090169C04C3EFEC45AA04297C421C5FB4</vt:lpwstr>
  </property>
</Properties>
</file>