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naheim"/>
      <p:regular r:id="rId25"/>
    </p:embeddedFont>
    <p:embeddedFont>
      <p:font typeface="Manrope"/>
      <p:regular r:id="rId26"/>
      <p:bold r:id="rId27"/>
    </p:embeddedFont>
    <p:embeddedFont>
      <p:font typeface="Manrope Medium"/>
      <p:regular r:id="rId28"/>
      <p:bold r:id="rId29"/>
    </p:embeddedFont>
    <p:embeddedFont>
      <p:font typeface="Be Vietnam Pro"/>
      <p:regular r:id="rId30"/>
      <p:bold r:id="rId31"/>
      <p:italic r:id="rId32"/>
      <p:boldItalic r:id="rId33"/>
    </p:embeddedFont>
    <p:embeddedFont>
      <p:font typeface="McLaren"/>
      <p:regular r:id="rId34"/>
    </p:embeddedFont>
    <p:embeddedFont>
      <p:font typeface="Be Vietnam Pro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BF59A0-A152-43E2-BDE6-6E560D5A8C43}">
  <a:tblStyle styleId="{4DBF59A0-A152-43E2-BDE6-6E560D5A8C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5D456D5-B759-47E6-BC21-7370E42E2DB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nrope-regular.fntdata"/><Relationship Id="rId25" Type="http://schemas.openxmlformats.org/officeDocument/2006/relationships/font" Target="fonts/Anaheim-regular.fntdata"/><Relationship Id="rId28" Type="http://schemas.openxmlformats.org/officeDocument/2006/relationships/font" Target="fonts/ManropeMedium-regular.fntdata"/><Relationship Id="rId27" Type="http://schemas.openxmlformats.org/officeDocument/2006/relationships/font" Target="fonts/Manro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VietnamPro-bold.fntdata"/><Relationship Id="rId30" Type="http://schemas.openxmlformats.org/officeDocument/2006/relationships/font" Target="fonts/BeVietnamPro-regular.fntdata"/><Relationship Id="rId11" Type="http://schemas.openxmlformats.org/officeDocument/2006/relationships/slide" Target="slides/slide6.xml"/><Relationship Id="rId33" Type="http://schemas.openxmlformats.org/officeDocument/2006/relationships/font" Target="fonts/BeVietnamPro-boldItalic.fntdata"/><Relationship Id="rId10" Type="http://schemas.openxmlformats.org/officeDocument/2006/relationships/slide" Target="slides/slide5.xml"/><Relationship Id="rId32" Type="http://schemas.openxmlformats.org/officeDocument/2006/relationships/font" Target="fonts/BeVietnamPro-italic.fntdata"/><Relationship Id="rId13" Type="http://schemas.openxmlformats.org/officeDocument/2006/relationships/slide" Target="slides/slide8.xml"/><Relationship Id="rId35" Type="http://schemas.openxmlformats.org/officeDocument/2006/relationships/font" Target="fonts/BeVietnamProMedium-regular.fntdata"/><Relationship Id="rId12" Type="http://schemas.openxmlformats.org/officeDocument/2006/relationships/slide" Target="slides/slide7.xml"/><Relationship Id="rId34" Type="http://schemas.openxmlformats.org/officeDocument/2006/relationships/font" Target="fonts/McLaren-regular.fntdata"/><Relationship Id="rId15" Type="http://schemas.openxmlformats.org/officeDocument/2006/relationships/slide" Target="slides/slide10.xml"/><Relationship Id="rId37" Type="http://schemas.openxmlformats.org/officeDocument/2006/relationships/font" Target="fonts/BeVietnamProMedium-italic.fntdata"/><Relationship Id="rId14" Type="http://schemas.openxmlformats.org/officeDocument/2006/relationships/slide" Target="slides/slide9.xml"/><Relationship Id="rId36" Type="http://schemas.openxmlformats.org/officeDocument/2006/relationships/font" Target="fonts/BeVietnamPro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BeVietnamPro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10003161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10003161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10003161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310003161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10003161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10003161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10003161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310003161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because more balanced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be4c745d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2be4c745d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3100031615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310003161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1b706bd00b_2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1b706bd00b_2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be4c745d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be4c745d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1000316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1000316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10003161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10003161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10003161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10003161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1000316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1000316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10003161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310003161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2dc0c4e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2dc0c4e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rgbClr val="F9F9F9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2" type="ctrTitle"/>
          </p:nvPr>
        </p:nvSpPr>
        <p:spPr>
          <a:xfrm>
            <a:off x="18577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3" type="ctrTitle"/>
          </p:nvPr>
        </p:nvSpPr>
        <p:spPr>
          <a:xfrm>
            <a:off x="366285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4" type="ctrTitle"/>
          </p:nvPr>
        </p:nvSpPr>
        <p:spPr>
          <a:xfrm>
            <a:off x="54680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ctrTitle"/>
          </p:nvPr>
        </p:nvSpPr>
        <p:spPr>
          <a:xfrm>
            <a:off x="63705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ctrTitle"/>
          </p:nvPr>
        </p:nvSpPr>
        <p:spPr>
          <a:xfrm>
            <a:off x="45654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7" type="ctrTitle"/>
          </p:nvPr>
        </p:nvSpPr>
        <p:spPr>
          <a:xfrm>
            <a:off x="27602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8" type="ctrTitle"/>
          </p:nvPr>
        </p:nvSpPr>
        <p:spPr>
          <a:xfrm>
            <a:off x="9551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9" type="title"/>
          </p:nvPr>
        </p:nvSpPr>
        <p:spPr>
          <a:xfrm>
            <a:off x="24537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13" type="title"/>
          </p:nvPr>
        </p:nvSpPr>
        <p:spPr>
          <a:xfrm>
            <a:off x="426015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14" type="title"/>
          </p:nvPr>
        </p:nvSpPr>
        <p:spPr>
          <a:xfrm>
            <a:off x="60666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15" type="title"/>
          </p:nvPr>
        </p:nvSpPr>
        <p:spPr>
          <a:xfrm>
            <a:off x="15504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16" type="title"/>
          </p:nvPr>
        </p:nvSpPr>
        <p:spPr>
          <a:xfrm>
            <a:off x="33569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17" type="title"/>
          </p:nvPr>
        </p:nvSpPr>
        <p:spPr>
          <a:xfrm>
            <a:off x="51633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18" type="title"/>
          </p:nvPr>
        </p:nvSpPr>
        <p:spPr>
          <a:xfrm>
            <a:off x="69698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869250" y="1609400"/>
            <a:ext cx="74058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2" type="subTitle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3" type="subTitle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4" type="subTitle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51413" y="2334000"/>
            <a:ext cx="44397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5448388" y="2334026"/>
            <a:ext cx="29442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3" type="subTitle"/>
          </p:nvPr>
        </p:nvSpPr>
        <p:spPr>
          <a:xfrm>
            <a:off x="751413" y="1943100"/>
            <a:ext cx="44397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subTitle"/>
          </p:nvPr>
        </p:nvSpPr>
        <p:spPr>
          <a:xfrm>
            <a:off x="5448388" y="1943100"/>
            <a:ext cx="29442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18" name="Google Shape;118;p20"/>
          <p:cNvSpPr txBox="1"/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b="1" lang="en" sz="12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and content by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b="1" sz="12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2"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9_1_3">
    <p:bg>
      <p:bgPr>
        <a:solidFill>
          <a:schemeClr val="accent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7" name="Google Shape;37;p7"/>
          <p:cNvSpPr txBox="1"/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default+of+credit+card+clien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64800" y="1703700"/>
            <a:ext cx="7814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Default of credit card clients</a:t>
            </a:r>
            <a:endParaRPr sz="58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25" y="3386100"/>
            <a:ext cx="3292875" cy="13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1565900" y="627100"/>
            <a:ext cx="560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1313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ECON 3105 - Big Data Analytics</a:t>
            </a:r>
            <a:endParaRPr sz="1600">
              <a:solidFill>
                <a:srgbClr val="31313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600600" y="3851825"/>
            <a:ext cx="56037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C3B1"/>
                </a:solidFill>
                <a:latin typeface="Manrope"/>
                <a:ea typeface="Manrope"/>
                <a:cs typeface="Manrope"/>
                <a:sym typeface="Manrope"/>
              </a:rPr>
              <a:t>Group 8</a:t>
            </a:r>
            <a:endParaRPr b="1" sz="1600" u="sng">
              <a:solidFill>
                <a:srgbClr val="00C3B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C3B1"/>
                </a:solidFill>
                <a:latin typeface="Manrope"/>
                <a:ea typeface="Manrope"/>
                <a:cs typeface="Manrope"/>
                <a:sym typeface="Manrope"/>
              </a:rPr>
              <a:t>Féliz LUBERNE 22508775</a:t>
            </a:r>
            <a:endParaRPr b="1" sz="1600">
              <a:solidFill>
                <a:srgbClr val="00C3B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5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15" name="Google Shape;315;p35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8" name="Google Shape;318;p35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5"/>
          <p:cNvSpPr txBox="1"/>
          <p:nvPr>
            <p:ph idx="1" type="subTitle"/>
          </p:nvPr>
        </p:nvSpPr>
        <p:spPr>
          <a:xfrm>
            <a:off x="1577525" y="1563850"/>
            <a:ext cx="5988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320" name="Google Shape;320;p35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</a:t>
            </a:r>
            <a:endParaRPr/>
          </a:p>
        </p:txBody>
      </p:sp>
      <p:sp>
        <p:nvSpPr>
          <p:cNvPr id="321" name="Google Shape;321;p35">
            <a:hlinkClick/>
          </p:cNvPr>
          <p:cNvSpPr/>
          <p:nvPr/>
        </p:nvSpPr>
        <p:spPr>
          <a:xfrm>
            <a:off x="1269750" y="32505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2" name="Google Shape;322;p35">
            <a:hlinkClick/>
          </p:cNvPr>
          <p:cNvSpPr/>
          <p:nvPr/>
        </p:nvSpPr>
        <p:spPr>
          <a:xfrm>
            <a:off x="3157050" y="325225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3" name="Google Shape;323;p35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5044125" y="32505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5" name="Google Shape;32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436607" y="832025"/>
            <a:ext cx="591600" cy="591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3" y="920799"/>
            <a:ext cx="412197" cy="41360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 txBox="1"/>
          <p:nvPr>
            <p:ph idx="1" type="subTitle"/>
          </p:nvPr>
        </p:nvSpPr>
        <p:spPr>
          <a:xfrm>
            <a:off x="3329100" y="1987500"/>
            <a:ext cx="24858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Accuracy</a:t>
            </a:r>
            <a:r>
              <a:rPr lang="en" sz="1400">
                <a:solidFill>
                  <a:schemeClr val="dk1"/>
                </a:solidFill>
              </a:rPr>
              <a:t> : 0.7255</a:t>
            </a:r>
            <a:endParaRPr b="0" sz="1400">
              <a:solidFill>
                <a:schemeClr val="dk1"/>
              </a:solidFill>
            </a:endParaRPr>
          </a:p>
        </p:txBody>
      </p:sp>
      <p:graphicFrame>
        <p:nvGraphicFramePr>
          <p:cNvPr id="329" name="Google Shape;329;p35"/>
          <p:cNvGraphicFramePr/>
          <p:nvPr/>
        </p:nvGraphicFramePr>
        <p:xfrm>
          <a:off x="1534625" y="25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{55D456D5-B759-47E6-BC21-7370E42E2DBE}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precision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recall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f1-score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support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" name="Google Shape;330;p35"/>
          <p:cNvGraphicFramePr/>
          <p:nvPr/>
        </p:nvGraphicFramePr>
        <p:xfrm>
          <a:off x="582125" y="30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{55D456D5-B759-47E6-BC21-7370E42E2DBE}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0.83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0.81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0.82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4687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0.38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0.41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0.39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1313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1" name="Google Shape;331;p35"/>
          <p:cNvGraphicFramePr/>
          <p:nvPr/>
        </p:nvGraphicFramePr>
        <p:xfrm>
          <a:off x="582125" y="367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{55D456D5-B759-47E6-BC21-7370E42E2DBE}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accuracy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0.73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6000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M</a:t>
                      </a: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acro avg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0.61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0.61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0.61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6000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W</a:t>
                      </a: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eighted avg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0.73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0.73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0.73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6000</a:t>
                      </a:r>
                      <a:endParaRPr sz="9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35"/>
          <p:cNvGraphicFramePr/>
          <p:nvPr/>
        </p:nvGraphicFramePr>
        <p:xfrm>
          <a:off x="5705175" y="25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{55D456D5-B759-47E6-BC21-7370E42E2DBE}</a:tableStyleId>
              </a:tblPr>
              <a:tblGrid>
                <a:gridCol w="1403675"/>
                <a:gridCol w="1403675"/>
              </a:tblGrid>
              <a:tr h="3463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Best parameters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23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max_depth':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min_samples_leaf':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</a:t>
                      </a:r>
                      <a:endParaRPr sz="9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min_samples_split':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9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p35"/>
          <p:cNvGraphicFramePr/>
          <p:nvPr/>
        </p:nvGraphicFramePr>
        <p:xfrm>
          <a:off x="5705175" y="432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{55D456D5-B759-47E6-BC21-7370E42E2DBE}</a:tableStyleId>
              </a:tblPr>
              <a:tblGrid>
                <a:gridCol w="1403675"/>
                <a:gridCol w="14036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Best score:</a:t>
                      </a:r>
                      <a:endParaRPr b="1" sz="11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0.8207500000000001</a:t>
                      </a:r>
                      <a:endParaRPr sz="9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39" name="Google Shape;339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2" name="Google Shape;342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6"/>
          <p:cNvSpPr txBox="1"/>
          <p:nvPr>
            <p:ph idx="1" type="subTitle"/>
          </p:nvPr>
        </p:nvSpPr>
        <p:spPr>
          <a:xfrm>
            <a:off x="1577525" y="1563850"/>
            <a:ext cx="5988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344" name="Google Shape;344;p36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</a:t>
            </a:r>
            <a:endParaRPr/>
          </a:p>
        </p:txBody>
      </p:sp>
      <p:sp>
        <p:nvSpPr>
          <p:cNvPr id="345" name="Google Shape;345;p36">
            <a:hlinkClick/>
          </p:cNvPr>
          <p:cNvSpPr/>
          <p:nvPr/>
        </p:nvSpPr>
        <p:spPr>
          <a:xfrm>
            <a:off x="1269750" y="32505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6" name="Google Shape;346;p36">
            <a:hlinkClick/>
          </p:cNvPr>
          <p:cNvSpPr/>
          <p:nvPr/>
        </p:nvSpPr>
        <p:spPr>
          <a:xfrm>
            <a:off x="3157050" y="325225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7" name="Google Shape;347;p36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5044125" y="32505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436607" y="832025"/>
            <a:ext cx="591600" cy="591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51" name="Google Shape;3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3" y="920799"/>
            <a:ext cx="412197" cy="41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25" y="1949125"/>
            <a:ext cx="3709945" cy="27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/>
          <p:nvPr/>
        </p:nvSpPr>
        <p:spPr>
          <a:xfrm>
            <a:off x="4365875" y="2016313"/>
            <a:ext cx="412200" cy="2621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6"/>
          <p:cNvPicPr preferRelativeResize="0"/>
          <p:nvPr/>
        </p:nvPicPr>
        <p:blipFill rotWithShape="1">
          <a:blip r:embed="rId5">
            <a:alphaModFix/>
          </a:blip>
          <a:srcRect b="4879" l="0" r="0" t="0"/>
          <a:stretch/>
        </p:blipFill>
        <p:spPr>
          <a:xfrm>
            <a:off x="4858100" y="2007600"/>
            <a:ext cx="3572626" cy="28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60" name="Google Shape;360;p3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3" name="Google Shape;363;p3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7"/>
          <p:cNvSpPr txBox="1"/>
          <p:nvPr>
            <p:ph idx="1" type="subTitle"/>
          </p:nvPr>
        </p:nvSpPr>
        <p:spPr>
          <a:xfrm>
            <a:off x="1577525" y="1563850"/>
            <a:ext cx="5988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VS </a:t>
            </a:r>
            <a:r>
              <a:rPr lang="en"/>
              <a:t>Decision Tree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365" name="Google Shape;365;p37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</a:t>
            </a:r>
            <a:endParaRPr/>
          </a:p>
        </p:txBody>
      </p:sp>
      <p:sp>
        <p:nvSpPr>
          <p:cNvPr id="366" name="Google Shape;366;p37">
            <a:hlinkClick/>
          </p:cNvPr>
          <p:cNvSpPr/>
          <p:nvPr/>
        </p:nvSpPr>
        <p:spPr>
          <a:xfrm>
            <a:off x="1269750" y="32505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7" name="Google Shape;367;p37">
            <a:hlinkClick/>
          </p:cNvPr>
          <p:cNvSpPr/>
          <p:nvPr/>
        </p:nvSpPr>
        <p:spPr>
          <a:xfrm>
            <a:off x="3157050" y="325225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8" name="Google Shape;368;p37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5044125" y="32505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371" name="Google Shape;371;p37"/>
          <p:cNvGraphicFramePr/>
          <p:nvPr/>
        </p:nvGraphicFramePr>
        <p:xfrm>
          <a:off x="650300" y="216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{55D456D5-B759-47E6-BC21-7370E42E2DBE}</a:tableStyleId>
              </a:tblPr>
              <a:tblGrid>
                <a:gridCol w="1563100"/>
                <a:gridCol w="1563100"/>
              </a:tblGrid>
              <a:tr h="71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Confusion matrix</a:t>
                      </a:r>
                      <a:endParaRPr b="1" sz="10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[[7040 0] [1959 1]]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Precision</a:t>
                      </a:r>
                      <a:endParaRPr b="1" sz="10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1.0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Recall</a:t>
                      </a:r>
                      <a:endParaRPr b="1" sz="10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0.0005102040816326531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F1 score</a:t>
                      </a:r>
                      <a:endParaRPr b="1" sz="10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0.0010198878123406426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2" name="Google Shape;372;p37"/>
          <p:cNvGraphicFramePr/>
          <p:nvPr/>
        </p:nvGraphicFramePr>
        <p:xfrm>
          <a:off x="5304525" y="216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{55D456D5-B759-47E6-BC21-7370E42E2DBE}</a:tableStyleId>
              </a:tblPr>
              <a:tblGrid>
                <a:gridCol w="1563100"/>
                <a:gridCol w="1563100"/>
              </a:tblGrid>
              <a:tr h="71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Confusion matrix</a:t>
                      </a:r>
                      <a:endParaRPr b="1" sz="10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[[3816 871] [770 5431]]</a:t>
                      </a:r>
                      <a:endParaRPr sz="9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Precision</a:t>
                      </a:r>
                      <a:endParaRPr b="1" sz="10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0.384016973125884</a:t>
                      </a:r>
                      <a:endParaRPr sz="9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Recall</a:t>
                      </a:r>
                      <a:endParaRPr b="1" sz="10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0.4135567402894136</a:t>
                      </a:r>
                      <a:endParaRPr sz="9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F1 score</a:t>
                      </a:r>
                      <a:endParaRPr b="1" sz="10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0.39823982398239827</a:t>
                      </a:r>
                      <a:endParaRPr sz="9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3" name="Google Shape;373;p37"/>
          <p:cNvSpPr/>
          <p:nvPr/>
        </p:nvSpPr>
        <p:spPr>
          <a:xfrm rot="2229732">
            <a:off x="4205755" y="2735702"/>
            <a:ext cx="732487" cy="1198460"/>
          </a:xfrm>
          <a:prstGeom prst="lightningBol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4160407" y="2898054"/>
            <a:ext cx="55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V</a:t>
            </a:r>
            <a:endParaRPr b="1" sz="38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4362748" y="3075465"/>
            <a:ext cx="55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</a:t>
            </a:r>
            <a:endParaRPr b="1" sz="38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81" name="Google Shape;381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4" name="Google Shape;384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8"/>
          <p:cNvSpPr txBox="1"/>
          <p:nvPr>
            <p:ph type="ctrTitle"/>
          </p:nvPr>
        </p:nvSpPr>
        <p:spPr>
          <a:xfrm>
            <a:off x="713225" y="8201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386" name="Google Shape;386;p38">
            <a:hlinkClick/>
          </p:cNvPr>
          <p:cNvSpPr/>
          <p:nvPr/>
        </p:nvSpPr>
        <p:spPr>
          <a:xfrm>
            <a:off x="1269750" y="32505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87" name="Google Shape;387;p38">
            <a:hlinkClick/>
          </p:cNvPr>
          <p:cNvSpPr/>
          <p:nvPr/>
        </p:nvSpPr>
        <p:spPr>
          <a:xfrm>
            <a:off x="3157050" y="325225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88" name="Google Shape;388;p38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89" name="Google Shape;38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38">
            <a:hlinkClick/>
          </p:cNvPr>
          <p:cNvSpPr/>
          <p:nvPr/>
        </p:nvSpPr>
        <p:spPr>
          <a:xfrm>
            <a:off x="5044350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391" name="Google Shape;3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172" y="1278725"/>
            <a:ext cx="6485650" cy="7534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2" name="Google Shape;392;p38"/>
          <p:cNvGraphicFramePr/>
          <p:nvPr/>
        </p:nvGraphicFramePr>
        <p:xfrm>
          <a:off x="1329163" y="227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{4DBF59A0-A152-43E2-BDE6-6E560D5A8C43}</a:tableStyleId>
              </a:tblPr>
              <a:tblGrid>
                <a:gridCol w="1256725"/>
                <a:gridCol w="1256725"/>
                <a:gridCol w="1256725"/>
              </a:tblGrid>
              <a:tr h="38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Feature Numbers (ex: X1 = 1)</a:t>
                      </a:r>
                      <a:endParaRPr b="1" sz="1100">
                        <a:solidFill>
                          <a:schemeClr val="accent6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0" marB="0" marR="91425" marL="91425" anchor="ctr"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column</a:t>
                      </a:r>
                      <a:endParaRPr b="1" sz="1100">
                        <a:solidFill>
                          <a:schemeClr val="accent6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0" marB="0" marR="91425" marL="91425" anchor="ctr"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Feature Importance</a:t>
                      </a:r>
                      <a:endParaRPr b="1" sz="1100">
                        <a:solidFill>
                          <a:schemeClr val="accent6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0" marB="0" marR="91425" marL="91425" anchor="ctr"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3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5</a:t>
                      </a:r>
                      <a:endParaRPr sz="11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0" marB="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PAY_0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0,161301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11</a:t>
                      </a:r>
                      <a:endParaRPr sz="11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0" marB="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BILL_AMT1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0,072284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0" marB="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AGE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0,067848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0" marB="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LIMIT_BAL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0,057646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19</a:t>
                      </a:r>
                      <a:endParaRPr sz="11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0" marB="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PAY_AMT3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0,057545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22</a:t>
                      </a:r>
                      <a:endParaRPr sz="11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0" marB="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PAY_AMT6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0,051632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16</a:t>
                      </a:r>
                      <a:endParaRPr sz="1100"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0" marB="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BILL_AMT6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0,050612</a:t>
                      </a:r>
                      <a:endParaRPr sz="11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3" name="Google Shape;393;p38"/>
          <p:cNvSpPr/>
          <p:nvPr/>
        </p:nvSpPr>
        <p:spPr>
          <a:xfrm>
            <a:off x="5569725" y="3134775"/>
            <a:ext cx="984600" cy="5913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 txBox="1"/>
          <p:nvPr/>
        </p:nvSpPr>
        <p:spPr>
          <a:xfrm>
            <a:off x="6782925" y="3045675"/>
            <a:ext cx="177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51,9%</a:t>
            </a:r>
            <a:endParaRPr b="1" sz="3800"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/>
          <p:nvPr/>
        </p:nvSpPr>
        <p:spPr>
          <a:xfrm>
            <a:off x="6180300" y="3644600"/>
            <a:ext cx="1267500" cy="93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AA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01" name="Google Shape;401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4" name="Google Shape;404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9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6" name="Google Shape;406;p39">
            <a:hlinkClick/>
          </p:cNvPr>
          <p:cNvSpPr/>
          <p:nvPr/>
        </p:nvSpPr>
        <p:spPr>
          <a:xfrm>
            <a:off x="1269750" y="32505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7" name="Google Shape;407;p39">
            <a:hlinkClick/>
          </p:cNvPr>
          <p:cNvSpPr/>
          <p:nvPr/>
        </p:nvSpPr>
        <p:spPr>
          <a:xfrm>
            <a:off x="3157050" y="325225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8" name="Google Shape;408;p39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9" name="Google Shape;40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410" name="Google Shape;410;p39">
            <a:hlinkClick/>
          </p:cNvPr>
          <p:cNvSpPr/>
          <p:nvPr/>
        </p:nvSpPr>
        <p:spPr>
          <a:xfrm>
            <a:off x="5044350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996" y="2359250"/>
            <a:ext cx="3751751" cy="23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9"/>
          <p:cNvSpPr txBox="1"/>
          <p:nvPr/>
        </p:nvSpPr>
        <p:spPr>
          <a:xfrm>
            <a:off x="2869925" y="1737600"/>
            <a:ext cx="177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The repayment status in September</a:t>
            </a:r>
            <a:endParaRPr b="1" sz="27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(16,13%)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>
            <a:off x="1650750" y="2271600"/>
            <a:ext cx="177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Amount of bill statement in September</a:t>
            </a:r>
            <a:endParaRPr b="1" sz="27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(7,23%)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4153200" y="2685875"/>
            <a:ext cx="177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b="1" sz="27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(6,80%)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5927100" y="2871900"/>
            <a:ext cx="177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Amount of the given credit</a:t>
            </a:r>
            <a:endParaRPr b="1" sz="27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(5,80%)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6180300" y="3622825"/>
            <a:ext cx="1267500" cy="189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 txBox="1"/>
          <p:nvPr/>
        </p:nvSpPr>
        <p:spPr>
          <a:xfrm>
            <a:off x="6471138" y="3954975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9E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4</a:t>
            </a:r>
            <a:endParaRPr b="1" sz="2800">
              <a:solidFill>
                <a:srgbClr val="FFF9E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3376625" y="2685869"/>
            <a:ext cx="760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PAY_0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1956150" y="3286175"/>
            <a:ext cx="1163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BILL_AMT1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4458600" y="3568675"/>
            <a:ext cx="1163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6232500" y="3765325"/>
            <a:ext cx="1163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LIMIT_BAL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27" name="Google Shape;427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" name="Google Shape;430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40"/>
          <p:cNvSpPr txBox="1"/>
          <p:nvPr>
            <p:ph idx="4294967295" type="ctrTitle"/>
          </p:nvPr>
        </p:nvSpPr>
        <p:spPr>
          <a:xfrm>
            <a:off x="1871700" y="1913400"/>
            <a:ext cx="5400600" cy="1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>
            <a:hlinkClick/>
          </p:cNvPr>
          <p:cNvSpPr/>
          <p:nvPr/>
        </p:nvSpPr>
        <p:spPr>
          <a:xfrm>
            <a:off x="31573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1" name="Google Shape;151;p27">
            <a:hlinkClick/>
          </p:cNvPr>
          <p:cNvSpPr/>
          <p:nvPr/>
        </p:nvSpPr>
        <p:spPr>
          <a:xfrm>
            <a:off x="5044350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2" name="Google Shape;152;p27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1270200" y="32520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5" name="Google Shape;155;p2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" name="Google Shape;158;p2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7"/>
          <p:cNvSpPr txBox="1"/>
          <p:nvPr>
            <p:ph type="ctrTitle"/>
          </p:nvPr>
        </p:nvSpPr>
        <p:spPr>
          <a:xfrm>
            <a:off x="713225" y="14297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1558275" y="2614922"/>
            <a:ext cx="612000" cy="5913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3363425" y="2614922"/>
            <a:ext cx="612000" cy="591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5168575" y="2614922"/>
            <a:ext cx="612000" cy="5913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2" type="ctrTitle"/>
          </p:nvPr>
        </p:nvSpPr>
        <p:spPr>
          <a:xfrm>
            <a:off x="2760275" y="3252325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64" name="Google Shape;164;p27"/>
          <p:cNvSpPr txBox="1"/>
          <p:nvPr>
            <p:ph idx="3" type="ctrTitle"/>
          </p:nvPr>
        </p:nvSpPr>
        <p:spPr>
          <a:xfrm>
            <a:off x="4565425" y="3252325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and analysis</a:t>
            </a:r>
            <a:endParaRPr/>
          </a:p>
        </p:txBody>
      </p:sp>
      <p:sp>
        <p:nvSpPr>
          <p:cNvPr id="165" name="Google Shape;165;p27"/>
          <p:cNvSpPr txBox="1"/>
          <p:nvPr>
            <p:ph idx="4" type="ctrTitle"/>
          </p:nvPr>
        </p:nvSpPr>
        <p:spPr>
          <a:xfrm>
            <a:off x="6370575" y="3252325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corresponding results</a:t>
            </a:r>
            <a:endParaRPr/>
          </a:p>
        </p:txBody>
      </p:sp>
      <p:sp>
        <p:nvSpPr>
          <p:cNvPr id="166" name="Google Shape;166;p27"/>
          <p:cNvSpPr txBox="1"/>
          <p:nvPr>
            <p:ph idx="9" type="title"/>
          </p:nvPr>
        </p:nvSpPr>
        <p:spPr>
          <a:xfrm>
            <a:off x="1551125" y="2686622"/>
            <a:ext cx="6198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7" name="Google Shape;167;p27"/>
          <p:cNvSpPr txBox="1"/>
          <p:nvPr>
            <p:ph idx="13" type="title"/>
          </p:nvPr>
        </p:nvSpPr>
        <p:spPr>
          <a:xfrm>
            <a:off x="3357575" y="2686622"/>
            <a:ext cx="6198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8" name="Google Shape;168;p27"/>
          <p:cNvSpPr txBox="1"/>
          <p:nvPr>
            <p:ph idx="14" type="title"/>
          </p:nvPr>
        </p:nvSpPr>
        <p:spPr>
          <a:xfrm>
            <a:off x="5164025" y="2686622"/>
            <a:ext cx="6198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6924850" y="2614922"/>
            <a:ext cx="612000" cy="5913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4" type="title"/>
          </p:nvPr>
        </p:nvSpPr>
        <p:spPr>
          <a:xfrm>
            <a:off x="6920300" y="2686622"/>
            <a:ext cx="6198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" name="Google Shape;172;p27"/>
          <p:cNvSpPr txBox="1"/>
          <p:nvPr>
            <p:ph idx="2" type="ctrTitle"/>
          </p:nvPr>
        </p:nvSpPr>
        <p:spPr>
          <a:xfrm>
            <a:off x="955125" y="3252325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78" name="Google Shape;178;p2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1" name="Google Shape;181;p2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750450" y="1499225"/>
            <a:ext cx="76431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informations</a:t>
            </a:r>
            <a:endParaRPr/>
          </a:p>
        </p:txBody>
      </p:sp>
      <p:sp>
        <p:nvSpPr>
          <p:cNvPr id="183" name="Google Shape;183;p28"/>
          <p:cNvSpPr txBox="1"/>
          <p:nvPr>
            <p:ph idx="2" type="subTitle"/>
          </p:nvPr>
        </p:nvSpPr>
        <p:spPr>
          <a:xfrm>
            <a:off x="1418400" y="-2214175"/>
            <a:ext cx="67731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5" name="Google Shape;185;p28"/>
          <p:cNvSpPr txBox="1"/>
          <p:nvPr>
            <p:ph idx="2" type="subTitle"/>
          </p:nvPr>
        </p:nvSpPr>
        <p:spPr>
          <a:xfrm>
            <a:off x="494850" y="4337225"/>
            <a:ext cx="67731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default of credit card clients </a:t>
            </a:r>
            <a:endParaRPr/>
          </a:p>
        </p:txBody>
      </p:sp>
      <p:sp>
        <p:nvSpPr>
          <p:cNvPr id="186" name="Google Shape;186;p28">
            <a:hlinkClick/>
          </p:cNvPr>
          <p:cNvSpPr/>
          <p:nvPr/>
        </p:nvSpPr>
        <p:spPr>
          <a:xfrm>
            <a:off x="5044350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7" name="Google Shape;187;p28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189" name="Google Shape;189;p28">
            <a:hlinkClick/>
          </p:cNvPr>
          <p:cNvSpPr/>
          <p:nvPr/>
        </p:nvSpPr>
        <p:spPr>
          <a:xfrm>
            <a:off x="31573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1270200" y="32520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713250" y="19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{4DBF59A0-A152-43E2-BDE6-6E560D5A8C43}</a:tableStyleId>
              </a:tblPr>
              <a:tblGrid>
                <a:gridCol w="1478650"/>
                <a:gridCol w="1246400"/>
                <a:gridCol w="1014075"/>
                <a:gridCol w="1246375"/>
                <a:gridCol w="1246375"/>
                <a:gridCol w="1246375"/>
              </a:tblGrid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Data set Characteristics:</a:t>
                      </a:r>
                      <a:endParaRPr b="1" sz="12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Multivariate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Number of Instances:</a:t>
                      </a:r>
                      <a:endParaRPr b="1" sz="12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Area:</a:t>
                      </a:r>
                      <a:endParaRPr b="1" sz="12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Business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Attribute Characteristics:</a:t>
                      </a:r>
                      <a:endParaRPr b="1" sz="12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Integer, Real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Number of </a:t>
                      </a: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attributes</a:t>
                      </a: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:</a:t>
                      </a:r>
                      <a:endParaRPr b="1" sz="12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Data Donated:</a:t>
                      </a:r>
                      <a:endParaRPr b="1" sz="12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 January, 2009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Associated Tasks:</a:t>
                      </a:r>
                      <a:endParaRPr b="1" sz="12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Classification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Missing Values:</a:t>
                      </a:r>
                      <a:endParaRPr b="1" sz="12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Number of Web Hits:</a:t>
                      </a:r>
                      <a:endParaRPr b="1" sz="12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764524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1E7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Credit Card Default</a:t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198" name="Google Shape;198;p29"/>
          <p:cNvSpPr txBox="1"/>
          <p:nvPr>
            <p:ph idx="2" type="subTitle"/>
          </p:nvPr>
        </p:nvSpPr>
        <p:spPr>
          <a:xfrm>
            <a:off x="1185450" y="2004500"/>
            <a:ext cx="6773100" cy="2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</a:t>
            </a:r>
            <a:r>
              <a:rPr lang="en"/>
              <a:t> situation where a cardholder fails to settle a payment on their credit card debt.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The financial wellbeing of a person may suffer long-term effects from defaulting on a credit card.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Poses as a risk to financial institutions - loss when client defaults on credit card payment.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Affects institution’s reputation and financial health</a:t>
            </a:r>
            <a:endParaRPr/>
          </a:p>
        </p:txBody>
      </p:sp>
      <p:grpSp>
        <p:nvGrpSpPr>
          <p:cNvPr id="199" name="Google Shape;199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0" name="Google Shape;200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3" name="Google Shape;203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9">
            <a:hlinkClick/>
          </p:cNvPr>
          <p:cNvSpPr/>
          <p:nvPr/>
        </p:nvSpPr>
        <p:spPr>
          <a:xfrm>
            <a:off x="5044350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29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29">
            <a:hlinkClick/>
          </p:cNvPr>
          <p:cNvSpPr/>
          <p:nvPr/>
        </p:nvSpPr>
        <p:spPr>
          <a:xfrm>
            <a:off x="31573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1270200" y="32520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13" name="Google Shape;213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" name="Google Shape;216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 txBox="1"/>
          <p:nvPr>
            <p:ph idx="1" type="subTitle"/>
          </p:nvPr>
        </p:nvSpPr>
        <p:spPr>
          <a:xfrm>
            <a:off x="750450" y="1499225"/>
            <a:ext cx="76431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influence the probability of customer default in Taiwan?</a:t>
            </a:r>
            <a:endParaRPr/>
          </a:p>
        </p:txBody>
      </p:sp>
      <p:sp>
        <p:nvSpPr>
          <p:cNvPr id="218" name="Google Shape;218;p30"/>
          <p:cNvSpPr txBox="1"/>
          <p:nvPr>
            <p:ph idx="2" type="subTitle"/>
          </p:nvPr>
        </p:nvSpPr>
        <p:spPr>
          <a:xfrm>
            <a:off x="1185425" y="2330500"/>
            <a:ext cx="6773100" cy="20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This question is crucial because:</a:t>
            </a:r>
            <a:endParaRPr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-"/>
            </a:pPr>
            <a:r>
              <a:rPr lang="en" sz="1200">
                <a:solidFill>
                  <a:srgbClr val="191919"/>
                </a:solidFill>
              </a:rPr>
              <a:t>Major economic and social consequences —&gt; loss for the financial situation while </a:t>
            </a:r>
            <a:r>
              <a:rPr lang="en" sz="1200">
                <a:solidFill>
                  <a:srgbClr val="191919"/>
                </a:solidFill>
              </a:rPr>
              <a:t>substantially</a:t>
            </a:r>
            <a:r>
              <a:rPr lang="en" sz="1200">
                <a:solidFill>
                  <a:srgbClr val="191919"/>
                </a:solidFill>
              </a:rPr>
              <a:t> </a:t>
            </a:r>
            <a:r>
              <a:rPr lang="en" sz="1200">
                <a:solidFill>
                  <a:srgbClr val="191919"/>
                </a:solidFill>
              </a:rPr>
              <a:t>affects</a:t>
            </a:r>
            <a:r>
              <a:rPr lang="en" sz="1200">
                <a:solidFill>
                  <a:srgbClr val="191919"/>
                </a:solidFill>
              </a:rPr>
              <a:t> the borrower’s financial stability</a:t>
            </a:r>
            <a:endParaRPr sz="1200">
              <a:solidFill>
                <a:srgbClr val="191919"/>
              </a:solidFill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-"/>
            </a:pPr>
            <a:r>
              <a:rPr lang="en" sz="1200">
                <a:solidFill>
                  <a:srgbClr val="191919"/>
                </a:solidFill>
                <a:highlight>
                  <a:schemeClr val="accent6"/>
                </a:highlight>
              </a:rPr>
              <a:t>Identification of factors aids financial institutions in developing effective and </a:t>
            </a:r>
            <a:r>
              <a:rPr lang="en" sz="1200">
                <a:solidFill>
                  <a:srgbClr val="191919"/>
                </a:solidFill>
                <a:highlight>
                  <a:schemeClr val="accent6"/>
                </a:highlight>
              </a:rPr>
              <a:t>efficient</a:t>
            </a:r>
            <a:r>
              <a:rPr lang="en" sz="1200">
                <a:solidFill>
                  <a:srgbClr val="191919"/>
                </a:solidFill>
                <a:highlight>
                  <a:schemeClr val="accent6"/>
                </a:highlight>
              </a:rPr>
              <a:t> management strategies.</a:t>
            </a:r>
            <a:endParaRPr sz="1200">
              <a:solidFill>
                <a:srgbClr val="191919"/>
              </a:solidFill>
              <a:highlight>
                <a:schemeClr val="accent6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Taiwan                          high use of </a:t>
            </a:r>
            <a:r>
              <a:rPr lang="en" sz="1200"/>
              <a:t>credit cards and credit card debt is a common issue.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Information can be used to improve public policy and economic situation of the country.</a:t>
            </a:r>
            <a:endParaRPr sz="1200"/>
          </a:p>
        </p:txBody>
      </p:sp>
      <p:sp>
        <p:nvSpPr>
          <p:cNvPr id="219" name="Google Shape;219;p30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220" name="Google Shape;220;p30">
            <a:hlinkClick/>
          </p:cNvPr>
          <p:cNvSpPr/>
          <p:nvPr/>
        </p:nvSpPr>
        <p:spPr>
          <a:xfrm>
            <a:off x="1269750" y="32505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1" name="Google Shape;221;p30">
            <a:hlinkClick/>
          </p:cNvPr>
          <p:cNvSpPr/>
          <p:nvPr/>
        </p:nvSpPr>
        <p:spPr>
          <a:xfrm>
            <a:off x="5044350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2" name="Google Shape;222;p30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3157050" y="32505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2743450" y="3541350"/>
            <a:ext cx="714000" cy="1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840750" y="1936425"/>
            <a:ext cx="7643100" cy="3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C3B1"/>
                </a:solidFill>
              </a:rPr>
              <a:t>Credit card is a common payment method and credit card default is not uncommon</a:t>
            </a:r>
            <a:endParaRPr sz="1200" u="sng">
              <a:solidFill>
                <a:srgbClr val="00C3B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2" name="Google Shape;232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5" name="Google Shape;235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1577550" y="1916800"/>
            <a:ext cx="5988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of 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data.head()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237" name="Google Shape;237;p31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</a:t>
            </a:r>
            <a:endParaRPr/>
          </a:p>
        </p:txBody>
      </p:sp>
      <p:sp>
        <p:nvSpPr>
          <p:cNvPr id="238" name="Google Shape;238;p31">
            <a:hlinkClick/>
          </p:cNvPr>
          <p:cNvSpPr/>
          <p:nvPr/>
        </p:nvSpPr>
        <p:spPr>
          <a:xfrm>
            <a:off x="1269750" y="32505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9" name="Google Shape;239;p31">
            <a:hlinkClick/>
          </p:cNvPr>
          <p:cNvSpPr/>
          <p:nvPr/>
        </p:nvSpPr>
        <p:spPr>
          <a:xfrm>
            <a:off x="3157050" y="325225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0" name="Google Shape;240;p31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5044125" y="32505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243" name="Google Shape;243;p31"/>
          <p:cNvGraphicFramePr/>
          <p:nvPr/>
        </p:nvGraphicFramePr>
        <p:xfrm>
          <a:off x="876300" y="24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{55D456D5-B759-47E6-BC21-7370E42E2DBE}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552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ID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LIMIT_BAL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SEX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EDUCATION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MARRIAGE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AGE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PAY_0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...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BILL_AMT6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PAY_AMT6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default payment next month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</a:t>
                      </a:r>
                      <a:endParaRPr b="1"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20000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24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</a:t>
                      </a:r>
                      <a:endParaRPr b="1"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120000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26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3455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2000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b="1"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3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90000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34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14948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1000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5000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3</a:t>
                      </a:r>
                      <a:endParaRPr b="1"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4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50000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37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28959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1069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1000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4</a:t>
                      </a:r>
                      <a:endParaRPr b="1"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5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50000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57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19146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…</a:t>
                      </a:r>
                      <a:endParaRPr sz="800"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689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679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31"/>
          <p:cNvSpPr/>
          <p:nvPr/>
        </p:nvSpPr>
        <p:spPr>
          <a:xfrm>
            <a:off x="6368600" y="3013100"/>
            <a:ext cx="685800" cy="696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31"/>
          <p:cNvGraphicFramePr/>
          <p:nvPr/>
        </p:nvGraphicFramePr>
        <p:xfrm>
          <a:off x="7388950" y="24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{55D456D5-B759-47E6-BC21-7370E42E2DBE}</a:tableStyleId>
              </a:tblPr>
              <a:tblGrid>
                <a:gridCol w="685800"/>
              </a:tblGrid>
              <a:tr h="100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E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Total at the end</a:t>
                      </a:r>
                      <a:endParaRPr b="1" sz="900">
                        <a:solidFill>
                          <a:srgbClr val="FFFFFE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7015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12077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90635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222946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1212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50290</a:t>
                      </a:r>
                      <a:endParaRPr sz="800">
                        <a:solidFill>
                          <a:srgbClr val="21212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31"/>
          <p:cNvSpPr txBox="1"/>
          <p:nvPr/>
        </p:nvSpPr>
        <p:spPr>
          <a:xfrm>
            <a:off x="6725350" y="1423325"/>
            <a:ext cx="201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Total at the end</a:t>
            </a:r>
            <a:r>
              <a:rPr lang="en" sz="1200">
                <a:latin typeface="Be Vietnam Pro Medium"/>
                <a:ea typeface="Be Vietnam Pro Medium"/>
                <a:cs typeface="Be Vietnam Pro Medium"/>
                <a:sym typeface="Be Vietnam Pro Medium"/>
              </a:rPr>
              <a:t> = Sum</a:t>
            </a:r>
            <a:r>
              <a:rPr lang="en" sz="1200">
                <a:solidFill>
                  <a:srgbClr val="4A86E8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rPr>
              <a:t> ‘Bill_AMT1’:’Bill_AMT6’</a:t>
            </a:r>
            <a:r>
              <a:rPr lang="en" sz="1200">
                <a:latin typeface="Be Vietnam Pro Medium"/>
                <a:ea typeface="Be Vietnam Pro Medium"/>
                <a:cs typeface="Be Vietnam Pro Medium"/>
                <a:sym typeface="Be Vietnam Pro Medium"/>
              </a:rPr>
              <a:t> - </a:t>
            </a:r>
            <a:r>
              <a:rPr lang="en" sz="1200">
                <a:solidFill>
                  <a:srgbClr val="FF0000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rPr>
              <a:t>‘Pay_AMT1’:’Pay_AMT6’</a:t>
            </a:r>
            <a:endParaRPr sz="1200">
              <a:solidFill>
                <a:srgbClr val="FF0000"/>
              </a:solidFill>
              <a:latin typeface="Be Vietnam Pro Medium"/>
              <a:ea typeface="Be Vietnam Pro Medium"/>
              <a:cs typeface="Be Vietnam Pro Medium"/>
              <a:sym typeface="Be Vietnam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52" name="Google Shape;252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5" name="Google Shape;255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2"/>
          <p:cNvSpPr txBox="1"/>
          <p:nvPr>
            <p:ph idx="1" type="subTitle"/>
          </p:nvPr>
        </p:nvSpPr>
        <p:spPr>
          <a:xfrm>
            <a:off x="1577550" y="1499225"/>
            <a:ext cx="5988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models</a:t>
            </a:r>
            <a:endParaRPr/>
          </a:p>
        </p:txBody>
      </p:sp>
      <p:sp>
        <p:nvSpPr>
          <p:cNvPr id="257" name="Google Shape;257;p32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</a:t>
            </a:r>
            <a:endParaRPr/>
          </a:p>
        </p:txBody>
      </p:sp>
      <p:sp>
        <p:nvSpPr>
          <p:cNvPr id="258" name="Google Shape;258;p32">
            <a:hlinkClick/>
          </p:cNvPr>
          <p:cNvSpPr/>
          <p:nvPr/>
        </p:nvSpPr>
        <p:spPr>
          <a:xfrm>
            <a:off x="1269750" y="32505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9" name="Google Shape;259;p32">
            <a:hlinkClick/>
          </p:cNvPr>
          <p:cNvSpPr/>
          <p:nvPr/>
        </p:nvSpPr>
        <p:spPr>
          <a:xfrm>
            <a:off x="3157050" y="325225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0" name="Google Shape;260;p32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5044125" y="32505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2305911" y="1890125"/>
            <a:ext cx="949500" cy="9942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4" name="Google Shape;264;p32"/>
          <p:cNvSpPr txBox="1"/>
          <p:nvPr>
            <p:ph idx="4294967295" type="ctrTitle"/>
          </p:nvPr>
        </p:nvSpPr>
        <p:spPr>
          <a:xfrm>
            <a:off x="1555338" y="2962000"/>
            <a:ext cx="2262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Logistic Regression</a:t>
            </a:r>
            <a:endParaRPr sz="1600"/>
          </a:p>
        </p:txBody>
      </p:sp>
      <p:sp>
        <p:nvSpPr>
          <p:cNvPr id="265" name="Google Shape;265;p32"/>
          <p:cNvSpPr txBox="1"/>
          <p:nvPr>
            <p:ph idx="4294967295" type="ctrTitle"/>
          </p:nvPr>
        </p:nvSpPr>
        <p:spPr>
          <a:xfrm>
            <a:off x="5325762" y="2962000"/>
            <a:ext cx="2262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Decision Tree</a:t>
            </a:r>
            <a:endParaRPr sz="1600"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712" y="2063401"/>
            <a:ext cx="647900" cy="6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/>
          <p:nvPr/>
        </p:nvSpPr>
        <p:spPr>
          <a:xfrm>
            <a:off x="5982463" y="1890250"/>
            <a:ext cx="998100" cy="994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512" y="2039513"/>
            <a:ext cx="69542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1280650" y="34305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case of credit card default prediction, we will first use logistic regression to model the probability that a customer will default as a function of variables.</a:t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4981525" y="34305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case of credit card default prediction, decision trees are often used to model the probability of a customer defaulting based on variables.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76" name="Google Shape;27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9" name="Google Shape;27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3"/>
          <p:cNvSpPr txBox="1"/>
          <p:nvPr>
            <p:ph idx="1" type="subTitle"/>
          </p:nvPr>
        </p:nvSpPr>
        <p:spPr>
          <a:xfrm>
            <a:off x="1577525" y="1563850"/>
            <a:ext cx="5988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coefficients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281" name="Google Shape;281;p33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</a:t>
            </a:r>
            <a:endParaRPr/>
          </a:p>
        </p:txBody>
      </p:sp>
      <p:sp>
        <p:nvSpPr>
          <p:cNvPr id="282" name="Google Shape;282;p33">
            <a:hlinkClick/>
          </p:cNvPr>
          <p:cNvSpPr/>
          <p:nvPr/>
        </p:nvSpPr>
        <p:spPr>
          <a:xfrm>
            <a:off x="1269750" y="32505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83" name="Google Shape;283;p33">
            <a:hlinkClick/>
          </p:cNvPr>
          <p:cNvSpPr/>
          <p:nvPr/>
        </p:nvSpPr>
        <p:spPr>
          <a:xfrm>
            <a:off x="3157050" y="325225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84" name="Google Shape;284;p33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5044125" y="32505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436554" y="832025"/>
            <a:ext cx="591600" cy="5913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32" y="935081"/>
            <a:ext cx="403770" cy="38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38" y="1954750"/>
            <a:ext cx="34385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95" name="Google Shape;295;p3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8" name="Google Shape;298;p3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4"/>
          <p:cNvSpPr txBox="1"/>
          <p:nvPr>
            <p:ph idx="1" type="subTitle"/>
          </p:nvPr>
        </p:nvSpPr>
        <p:spPr>
          <a:xfrm>
            <a:off x="1577525" y="1563850"/>
            <a:ext cx="5988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300" name="Google Shape;300;p3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</a:t>
            </a:r>
            <a:endParaRPr/>
          </a:p>
        </p:txBody>
      </p:sp>
      <p:sp>
        <p:nvSpPr>
          <p:cNvPr id="301" name="Google Shape;301;p34">
            <a:hlinkClick/>
          </p:cNvPr>
          <p:cNvSpPr/>
          <p:nvPr/>
        </p:nvSpPr>
        <p:spPr>
          <a:xfrm>
            <a:off x="1269750" y="32505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2" name="Google Shape;302;p34">
            <a:hlinkClick/>
          </p:cNvPr>
          <p:cNvSpPr/>
          <p:nvPr/>
        </p:nvSpPr>
        <p:spPr>
          <a:xfrm>
            <a:off x="3157050" y="325225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R. Question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3" name="Google Shape;303;p34">
            <a:hlinkClick/>
          </p:cNvPr>
          <p:cNvSpPr/>
          <p:nvPr/>
        </p:nvSpPr>
        <p:spPr>
          <a:xfrm>
            <a:off x="6931425" y="325200"/>
            <a:ext cx="18873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5044125" y="325050"/>
            <a:ext cx="18873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handling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436554" y="832025"/>
            <a:ext cx="591600" cy="5913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32" y="935081"/>
            <a:ext cx="403770" cy="38533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/>
        </p:nvSpPr>
        <p:spPr>
          <a:xfrm>
            <a:off x="792150" y="2731950"/>
            <a:ext cx="36636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Be Vietnam Pro"/>
                <a:ea typeface="Be Vietnam Pro"/>
                <a:cs typeface="Be Vietnam Pro"/>
                <a:sym typeface="Be Vietnam Pro"/>
              </a:rPr>
              <a:t>the AUC is 0,66. This indicates that the binary classification model has an average performance. The closer the AUC is to 1, the better the performance of the model.</a:t>
            </a:r>
            <a:endParaRPr sz="115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975" y="1899197"/>
            <a:ext cx="3490750" cy="2747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