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58" r:id="rId4"/>
    <p:sldId id="265" r:id="rId5"/>
    <p:sldId id="260" r:id="rId6"/>
    <p:sldId id="261" r:id="rId7"/>
    <p:sldId id="267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4BE1B-F2E1-4CDE-8555-60E8F8F35A5E}" v="16" dt="2022-06-21T19:20:23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BE19D-0D96-42F5-B805-7EC6DAE45C6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6C479-EAA3-4222-9BBC-E7D2F1CD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D2DA-10DC-AF33-A971-D4B7F74F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D42FB-04F5-4FC7-8654-07DC5B58A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8A3B-A500-4976-4781-5EC55EDC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2ACA-510B-4A4D-B5B2-346DA1F3E85D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B192-E27E-3005-8813-6B99C842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C3CD-73AE-966B-DEAC-98412AB2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C238-72BB-7704-4AF2-872E507C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0EB0F-3E31-D94C-D46D-07D60C089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AED2-08CF-0D04-7AA9-5EADEEF9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0185-54A4-4F50-B1AF-04C87BA8515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DD2D-96FC-9991-1D43-6CF53DBF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3794-7314-9B84-BFED-0B348CC8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C9978-1ABB-C79F-03F3-C825EFAC3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D0058-3044-6884-0AA3-D15AFDFF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05BF-C5E0-CE80-52C3-79F24B23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66F6-6988-4FEF-B953-CE8B259A1864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2D71-508C-EA1A-3709-FB55E640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BD2D-3BFF-9480-9FD6-8303790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D02E-DFEB-1AE8-88BD-0FDA5371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EAEF-AD0D-6B1F-6954-8027B7F2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48ED-DE17-0501-97BF-E55FFC33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555-8390-4F19-94FE-0E46CFEFA65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EB40-50FF-0BC4-B21F-BD404809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801-51E1-9D50-3599-77022B71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0BBC-F312-876F-5E31-70DF3B0D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B535-F7E7-A019-1CD6-E938A233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B419-6FDC-E895-0230-3CB7AD84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CD6-A8B2-4465-8E21-6A26FB35545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6E3C-DE13-D162-109B-37FE17BE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A6EC-A843-24BA-57AC-745C378D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BA92-A0BE-06CB-4CD0-28CD0C84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4921-4415-3216-44B0-8392D4A81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6B55-541C-5DA7-7D27-4261FC2A4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815C-67C6-0629-7FF2-4D0282F6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68C-A980-4B43-9210-3B3AEECB1923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2E9B-4485-9231-7093-50C74BAA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FD6B-E01F-3304-EEC5-DBFC40FE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B96A-3941-B328-E71E-A9BC901F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2213-7A43-AD7F-C791-7D9A26B7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559E-C9DD-5961-B158-5DC36854C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30EA-115F-FCC8-14DA-FAC011DC3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808BD-BFA8-CC17-755D-55C9A754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18E98-AC89-165E-E708-C2E09A53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0B2B-005B-4966-900F-C83628759755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5A1D-77E7-A7AC-D650-1806D8DC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F549C-9526-4C65-A25D-ECAE3447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1694-249D-B87A-79B2-F0A0CE16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E65AD-8EFF-FA9A-B5C3-455315DD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452C-B126-431E-A768-165E1F9E6784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A1EFC-329C-1B1A-2073-B5542251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C7C3-1FCF-F043-24E6-D04BB68E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11975-0AFC-AD05-1825-32AF76C3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3D43-920E-4DE2-AB7B-3D44CE2DB262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2BC85-CF89-5675-77CF-719EE64C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08331-20F6-A231-EC9D-35686FB3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607-7FF7-A749-B5A2-656BC009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97C4-98E8-6F98-D459-3084EEF6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81747-CEF4-BB1C-3297-4D970868E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2969A-3749-E51C-76EE-7DF12071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B275-7E40-480E-A280-CAF1C11A187B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4719F-92EE-A009-0494-0FEC7FB6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8765-F683-AF28-DF32-57D9F84A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039-2D55-BC04-6C15-52CDAAA1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2176D-AAB7-6FA2-EBAB-475D0BF2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FDEF2-A733-0C93-F8A4-CA6B33B1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8D76A-B9DB-8015-E7AE-718FC995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8C2D-4DC9-4020-8E07-F5BC12ED9510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E266-5C55-0EC8-375C-A413F4B2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3D01-F139-4F41-B42B-9777143B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9B06B-6F16-D266-2477-F54AFBCE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4FA2A-41E1-BD51-18E7-EF75FB9BC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8626-65A3-BC07-7A04-C05C7922F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84B2-C10B-4D6B-A200-7A088E3C3543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43C0-E80C-79DE-B3AD-E15B6EA4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65B1-80E3-8D85-836D-103562253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3A54-4C5F-4F4B-9DD3-E4C221936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B6A9-3A1C-B697-1561-92671026D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Health Monitoring of Wind Turbine Blades: Feature Extraction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90CD2-1255-D6B3-91DA-A2B10D8C9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Gabriel Freitas Santos</a:t>
            </a:r>
          </a:p>
          <a:p>
            <a:r>
              <a:rPr lang="en-US" dirty="0"/>
              <a:t>Fernanda Marinho </a:t>
            </a:r>
            <a:r>
              <a:rPr lang="en-US" dirty="0" err="1"/>
              <a:t>Filizzola</a:t>
            </a:r>
          </a:p>
          <a:p>
            <a:r>
              <a:rPr lang="en-US" dirty="0"/>
              <a:t>HIML – DEM/PUC-Rio</a:t>
            </a:r>
          </a:p>
        </p:txBody>
      </p:sp>
    </p:spTree>
    <p:extLst>
      <p:ext uri="{BB962C8B-B14F-4D97-AF65-F5344CB8AC3E}">
        <p14:creationId xmlns:p14="http://schemas.microsoft.com/office/powerpoint/2010/main" val="37829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EBE5-2B03-1FB0-C4B9-78DFB393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br>
              <a:rPr lang="en-US" dirty="0"/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93D0-1D31-833F-ACC9-09D0A248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description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Data-ingestion pipeline </a:t>
            </a:r>
          </a:p>
          <a:p>
            <a:r>
              <a:rPr lang="en-US" dirty="0"/>
              <a:t>Results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Concluding remarks </a:t>
            </a:r>
          </a:p>
          <a:p>
            <a:r>
              <a:rPr lang="en-US" dirty="0"/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AB1FD8-BA22-5AAF-48FE-6FF07F98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1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78A7-21FD-3DC6-AFED-BFF23A73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7862-6A0F-9372-6536-57716131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Wind Turbine blade damage impacts both structural health </a:t>
            </a:r>
            <a:r>
              <a:rPr lang="en-US" sz="2000" dirty="0">
                <a:ea typeface="+mn-lt"/>
                <a:cs typeface="+mn-lt"/>
              </a:rPr>
              <a:t>and asset performance</a:t>
            </a:r>
            <a:r>
              <a:rPr lang="en-US" sz="2000" dirty="0"/>
              <a:t>;</a:t>
            </a:r>
          </a:p>
          <a:p>
            <a:r>
              <a:rPr lang="en-US" sz="2000" dirty="0"/>
              <a:t>Dataset from experimental benchmark available in [</a:t>
            </a:r>
            <a:r>
              <a:rPr lang="en-US" sz="2000" dirty="0" err="1"/>
              <a:t>Yaowen</a:t>
            </a:r>
            <a:r>
              <a:rPr lang="en-US" sz="2000" dirty="0"/>
              <a:t> Ou et al., Struct Control Health Monit (28). 2021].</a:t>
            </a: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16E2F-520F-91D8-B704-D86A043F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1D65535-9133-3E34-2C95-C5562C6B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40" y="3160272"/>
            <a:ext cx="4541579" cy="3275893"/>
          </a:xfrm>
          <a:prstGeom prst="rect">
            <a:avLst/>
          </a:prstGeom>
        </p:spPr>
      </p:pic>
      <p:pic>
        <p:nvPicPr>
          <p:cNvPr id="1026" name="Picture 2" descr="Wind turbine maintenance cost reduction by deep learning aided drone  inspection analysis">
            <a:extLst>
              <a:ext uri="{FF2B5EF4-FFF2-40B4-BE49-F238E27FC236}">
                <a16:creationId xmlns:a16="http://schemas.microsoft.com/office/drawing/2014/main" id="{A8FA4448-8E14-2BAE-CB76-DAE7A86A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81" y="3419476"/>
            <a:ext cx="2757487" cy="27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78A7-21FD-3DC6-AFED-BFF23A73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7862-6A0F-9372-6536-57716131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Available 13 datasets (1 healthy + 12 faulty cases) for 6 temperature set-ups each;</a:t>
            </a:r>
          </a:p>
          <a:p>
            <a:r>
              <a:rPr lang="en-US" sz="2000" dirty="0"/>
              <a:t>This work considers measured data on 25°C from all eight accelerometers;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16E2F-520F-91D8-B704-D86A043F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44E88D5-7642-1FCE-53A5-C087A0BF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368365"/>
            <a:ext cx="5170317" cy="2228252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259F11E-19F7-7D78-3706-26E4D5D4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094250"/>
            <a:ext cx="4830161" cy="27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6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78A7-21FD-3DC6-AFED-BFF23A73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Data-ingestion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CBF96-727D-37D3-0A81-AE3C8BD7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22"/>
          <a:stretch/>
        </p:blipFill>
        <p:spPr>
          <a:xfrm>
            <a:off x="378822" y="2521132"/>
            <a:ext cx="11564983" cy="22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76C-57EC-56F3-28A2-72EB97A9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117B1-60AD-E048-2270-77FA27B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8F8AB-B8EC-08CA-7384-42724FC3BA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Exploratory Analysis to define best lag for AR model (lag=17)</a:t>
            </a:r>
          </a:p>
          <a:p>
            <a:r>
              <a:rPr lang="en-US" sz="1800" dirty="0"/>
              <a:t>Dataset resultant from PCA transformation with AR parameters shows well defined clusters;</a:t>
            </a:r>
          </a:p>
          <a:p>
            <a:r>
              <a:rPr lang="en-US" sz="1800" dirty="0"/>
              <a:t>Feature Extraction of first five components from PCA could explain more then 90% of original features variance.</a:t>
            </a:r>
          </a:p>
          <a:p>
            <a:endParaRPr lang="en-US" sz="1800" dirty="0"/>
          </a:p>
        </p:txBody>
      </p:sp>
      <p:pic>
        <p:nvPicPr>
          <p:cNvPr id="9" name="Imagem 7" descr="Gráfico&#10;&#10;Descrição gerada automaticamente">
            <a:extLst>
              <a:ext uri="{FF2B5EF4-FFF2-40B4-BE49-F238E27FC236}">
                <a16:creationId xmlns:a16="http://schemas.microsoft.com/office/drawing/2014/main" id="{AC674B8A-E363-8CE0-8CF3-12983E8CA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28" y="3741146"/>
            <a:ext cx="4553332" cy="227120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624A0E7-2355-4B84-BBF3-1B6DB95EF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698"/>
            <a:ext cx="5766595" cy="3319801"/>
          </a:xfrm>
          <a:prstGeom prst="rect">
            <a:avLst/>
          </a:prstGeom>
        </p:spPr>
      </p:pic>
      <p:pic>
        <p:nvPicPr>
          <p:cNvPr id="8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0936A30-890D-6261-8DF2-821DCED1F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30" y="3036549"/>
            <a:ext cx="3712052" cy="369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76C-57EC-56F3-28A2-72EB97A9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9A6B-444C-A932-D78E-9C448DE7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Monte Carlo simulation with different seeds to guarantee model robustness</a:t>
            </a:r>
            <a:r>
              <a:rPr lang="pt-BR" sz="1800" dirty="0"/>
              <a:t>;</a:t>
            </a:r>
            <a:endParaRPr lang="en-US" sz="1800" dirty="0"/>
          </a:p>
          <a:p>
            <a:r>
              <a:rPr lang="en-US" sz="1800" dirty="0"/>
              <a:t>Test protocol used cross-validation with repeated k-fold to define best parameters for each model;</a:t>
            </a:r>
          </a:p>
          <a:p>
            <a:r>
              <a:rPr lang="en-US" sz="1800" dirty="0"/>
              <a:t>PCA transformed dataset used as feature for 3 classification models (</a:t>
            </a:r>
            <a:r>
              <a:rPr lang="en-US" sz="1800" dirty="0" err="1"/>
              <a:t>Softmax</a:t>
            </a:r>
            <a:r>
              <a:rPr lang="en-US" sz="1800" dirty="0"/>
              <a:t>, KNN and SVM);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117B1-60AD-E048-2270-77FA27B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m 5" descr="Gráfico, Histograma&#10;&#10;Descrição gerada automaticamente">
            <a:extLst>
              <a:ext uri="{FF2B5EF4-FFF2-40B4-BE49-F238E27FC236}">
                <a16:creationId xmlns:a16="http://schemas.microsoft.com/office/drawing/2014/main" id="{C85FDC59-3C89-A15B-8AFB-0E4DF1EF2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0" y="3173023"/>
            <a:ext cx="5736201" cy="3319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5C009-2AE8-451B-861D-9DDEF329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" t="886" r="2946" b="6076"/>
          <a:stretch/>
        </p:blipFill>
        <p:spPr>
          <a:xfrm>
            <a:off x="6740446" y="3370599"/>
            <a:ext cx="4613354" cy="3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76C-57EC-56F3-28A2-72EB97A9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9A6B-444C-A932-D78E-9C448DE7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998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LRG model was the strategy that demonstrated greater robustness due to a lower dependence on the training set as a result of a lower variance of the accuracy indicator of the test set.</a:t>
            </a:r>
          </a:p>
          <a:p>
            <a:r>
              <a:rPr lang="en-US" sz="1800" dirty="0"/>
              <a:t>Even with the use of a random search of parameters, it was verified that there was a high permanence of models whose best parameters were: C=~1; Solver = LBFGS; and </a:t>
            </a:r>
            <a:r>
              <a:rPr lang="en-US" sz="1800" dirty="0" err="1"/>
              <a:t>Multi_class</a:t>
            </a:r>
            <a:r>
              <a:rPr lang="en-US" sz="1800" dirty="0"/>
              <a:t> = Multinomial</a:t>
            </a:r>
          </a:p>
          <a:p>
            <a:r>
              <a:rPr lang="en-US" sz="1800" dirty="0"/>
              <a:t>Varying the C parameter between 0.1 and 1 we obtained more than 95% of the iterations with accuracy above 98%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0B996-C171-ABC0-4AEE-A0F245A9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EBBAED0B-186B-4B59-8224-9B6C6C4F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2" t="7501"/>
          <a:stretch/>
        </p:blipFill>
        <p:spPr>
          <a:xfrm>
            <a:off x="3581401" y="3666981"/>
            <a:ext cx="4920983" cy="28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76C-57EC-56F3-28A2-72EB97A9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9A6B-444C-A932-D78E-9C448DE7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Expand analysis to other test conditions mainly at other temperatures;</a:t>
            </a:r>
          </a:p>
          <a:p>
            <a:r>
              <a:rPr lang="en-US" sz="2000" dirty="0"/>
              <a:t>Include more variables available in the original dataset and test the impact on the PCA transformation seeking to reduce the number of components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0ABAF-6ACF-6327-2697-43BEDC24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3A54-4C5F-4F4B-9DD3-E4C221936C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9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340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Structural Health Monitoring of Wind Turbine Blades: Feature Extraction and Classification</vt:lpstr>
      <vt:lpstr>Agenda  </vt:lpstr>
      <vt:lpstr>Problem description</vt:lpstr>
      <vt:lpstr>Problem description</vt:lpstr>
      <vt:lpstr>Data-ingestion pipeline</vt:lpstr>
      <vt:lpstr>Results</vt:lpstr>
      <vt:lpstr>Results</vt:lpstr>
      <vt:lpstr>Concluding remarks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para apresentação</dc:title>
  <dc:creator>Helon  Ayala</dc:creator>
  <cp:lastModifiedBy>Gabriel Freitas Santos</cp:lastModifiedBy>
  <cp:revision>26</cp:revision>
  <dcterms:created xsi:type="dcterms:W3CDTF">2022-06-14T18:39:23Z</dcterms:created>
  <dcterms:modified xsi:type="dcterms:W3CDTF">2022-06-21T19:21:48Z</dcterms:modified>
</cp:coreProperties>
</file>