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7" r:id="rId2"/>
    <p:sldId id="271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72" r:id="rId11"/>
    <p:sldId id="269" r:id="rId12"/>
    <p:sldId id="270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82" d="100"/>
          <a:sy n="82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centric.com/industries/oil-ga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hge.com/digital/field-planning-optimization/jewelsuite-reservoir-stimulation" TargetMode="External"/><Relationship Id="rId4" Type="http://schemas.openxmlformats.org/officeDocument/2006/relationships/hyperlink" Target="https://www.bhge.com/digital/field-planning-optimization/jewelsuitetm-view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oil.com/conference-news/2018/6/14/bhge-s-unify-makes-the-case-for-digital-technology-in-og-saying-we-can-do-better" TargetMode="External"/><Relationship Id="rId2" Type="http://schemas.openxmlformats.org/officeDocument/2006/relationships/hyperlink" Target="https://www.nvidia.com/content/dam/en-zz/Solutions/Data-Center/dgx-1/dl-oil-n-gas-bhge-infographi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abtestcert.com/wp-content/uploads/2013/04/shutterstock_889562621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.linkedin.com/company/bhge" TargetMode="External"/><Relationship Id="rId2" Type="http://schemas.openxmlformats.org/officeDocument/2006/relationships/hyperlink" Target="https://en.wikipedia.org/wiki/Baker_Hugh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.linkedin.com/company/bhge" TargetMode="External"/><Relationship Id="rId2" Type="http://schemas.openxmlformats.org/officeDocument/2006/relationships/hyperlink" Target="https://en.wikipedia.org/wiki/Baker_Hugh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36657/global-crude-oil-reserves-since-1990/" TargetMode="External"/><Relationship Id="rId2" Type="http://schemas.openxmlformats.org/officeDocument/2006/relationships/hyperlink" Target="http://www.visualcapitalist.com/size-oil-mark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ketsandmarkets.com/PressReleases/oilfield-service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infosecinstitute.com/oil-and-gas-cyber-security-101/#gref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nvidia.com/blog/2018/01/29/baker-hughes-ge-nvidia-a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us/technologies/big-data/big-data-oil-gas-2515144.pdf" TargetMode="External"/><Relationship Id="rId2" Type="http://schemas.openxmlformats.org/officeDocument/2006/relationships/hyperlink" Target="https://en.wikipedia.org/wiki/Oil_we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content/dam/en-zz/Solutions/Data-Center/dgx-1/dl-oil-n-gas-bhge-infographic.pdf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us/technologies/big-data/big-data-oil-gas-2515144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18/01/29/baker-hughes-ge-nvidia-a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hge.com/digital/field-planning-optimization/jewelsuite-geomechanics" TargetMode="External"/><Relationship Id="rId4" Type="http://schemas.openxmlformats.org/officeDocument/2006/relationships/hyperlink" Target="https://www.bhge.com/digital/field-planning-optimization/jewelsuitetm-subsurface-mode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FF82AF1-F408-41E6-A8FB-33291918EA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07" y="0"/>
            <a:ext cx="9144000" cy="561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22519-9471-4680-8254-76EF2FC61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0" y="836712"/>
            <a:ext cx="7772400" cy="2664296"/>
          </a:xfrm>
        </p:spPr>
        <p:txBody>
          <a:bodyPr anchor="ctr"/>
          <a:lstStyle/>
          <a:p>
            <a:pPr algn="l"/>
            <a:r>
              <a:rPr lang="en-IN" sz="4000" b="1" dirty="0"/>
              <a:t>Use Case of BIG DATA in </a:t>
            </a:r>
            <a:br>
              <a:rPr lang="en-IN" sz="4000" b="1" dirty="0"/>
            </a:br>
            <a:r>
              <a:rPr lang="en-IN" sz="4000" b="1" dirty="0"/>
              <a:t>Oil and Gas Industry</a:t>
            </a:r>
            <a:br>
              <a:rPr lang="en-IN" sz="4000" b="1" dirty="0"/>
            </a:br>
            <a:r>
              <a:rPr lang="en-IN" sz="4000" b="1" dirty="0">
                <a:solidFill>
                  <a:schemeClr val="bg1"/>
                </a:solidFill>
              </a:rPr>
              <a:t>-Baker Hughes, a GE Company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7910BE-0600-4793-BF1B-5CA1A3D53A17}"/>
              </a:ext>
            </a:extLst>
          </p:cNvPr>
          <p:cNvSpPr/>
          <p:nvPr/>
        </p:nvSpPr>
        <p:spPr>
          <a:xfrm>
            <a:off x="0" y="6371746"/>
            <a:ext cx="74705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/>
              <a:t>Image Source - </a:t>
            </a:r>
            <a:r>
              <a:rPr lang="en-IN" sz="1100" dirty="0">
                <a:hlinkClick r:id="rId3"/>
              </a:rPr>
              <a:t>http://ncentric.com/industries/oil-gas</a:t>
            </a:r>
            <a:endParaRPr lang="en-IN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41E72-2A10-49F3-A1B4-C0117C757837}"/>
              </a:ext>
            </a:extLst>
          </p:cNvPr>
          <p:cNvSpPr txBox="1"/>
          <p:nvPr/>
        </p:nvSpPr>
        <p:spPr>
          <a:xfrm>
            <a:off x="102345" y="3933056"/>
            <a:ext cx="4109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Presented by:</a:t>
            </a:r>
          </a:p>
          <a:p>
            <a:r>
              <a:rPr lang="en-IN" sz="3200" dirty="0">
                <a:solidFill>
                  <a:schemeClr val="bg1"/>
                </a:solidFill>
              </a:rPr>
              <a:t>Harish Fegade</a:t>
            </a:r>
          </a:p>
        </p:txBody>
      </p:sp>
    </p:spTree>
    <p:extLst>
      <p:ext uri="{BB962C8B-B14F-4D97-AF65-F5344CB8AC3E}">
        <p14:creationId xmlns:p14="http://schemas.microsoft.com/office/powerpoint/2010/main" val="93693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A408FB-8F84-4709-86A5-9BC72B5E267B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/>
              <a:t>Tools used for Field Planning Optimization: </a:t>
            </a:r>
            <a:endParaRPr lang="en-IN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65F36-B2D3-4836-BEBD-B97AD457D645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D21F17-C8C5-4C6B-9A55-53BDFD83556B}"/>
              </a:ext>
            </a:extLst>
          </p:cNvPr>
          <p:cNvSpPr/>
          <p:nvPr/>
        </p:nvSpPr>
        <p:spPr>
          <a:xfrm>
            <a:off x="4572000" y="1268760"/>
            <a:ext cx="43204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JewelSuite™ Viewer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725C2-FABD-45CA-896D-B139318C87DB}"/>
              </a:ext>
            </a:extLst>
          </p:cNvPr>
          <p:cNvSpPr/>
          <p:nvPr/>
        </p:nvSpPr>
        <p:spPr>
          <a:xfrm>
            <a:off x="251520" y="1268760"/>
            <a:ext cx="43204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JewelSuite™ Reservoir Stimulation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E7908-61D3-4144-86E3-359E40169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73772"/>
            <a:ext cx="3818452" cy="2863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5CEB5-8D27-4C98-B4A8-34DC1F829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28" y="1997099"/>
            <a:ext cx="3818452" cy="28638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39F226-9181-46AC-AF3C-49771E5192C3}"/>
              </a:ext>
            </a:extLst>
          </p:cNvPr>
          <p:cNvSpPr/>
          <p:nvPr/>
        </p:nvSpPr>
        <p:spPr>
          <a:xfrm>
            <a:off x="251520" y="5013176"/>
            <a:ext cx="38164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It helps with 3D visualization of different scenarios &amp; wells and different designs of the layout. 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13BE8-9897-41E0-B228-BFF58D5B744D}"/>
              </a:ext>
            </a:extLst>
          </p:cNvPr>
          <p:cNvSpPr/>
          <p:nvPr/>
        </p:nvSpPr>
        <p:spPr>
          <a:xfrm>
            <a:off x="5077680" y="5013176"/>
            <a:ext cx="38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 single View of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Accelerated Decision Making </a:t>
            </a:r>
            <a:r>
              <a:rPr lang="en-US" sz="1400" dirty="0"/>
              <a:t> </a:t>
            </a: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25078-8939-47B1-953F-DEB2EA7973B5}"/>
              </a:ext>
            </a:extLst>
          </p:cNvPr>
          <p:cNvSpPr/>
          <p:nvPr/>
        </p:nvSpPr>
        <p:spPr>
          <a:xfrm>
            <a:off x="0" y="6166465"/>
            <a:ext cx="7452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4"/>
              </a:rPr>
              <a:t>https://www.bhge.com/digital/field-planning-optimization/jewelsuitetm-viewer</a:t>
            </a:r>
            <a:r>
              <a:rPr lang="en-IN" sz="1100" dirty="0"/>
              <a:t>	</a:t>
            </a:r>
          </a:p>
          <a:p>
            <a:r>
              <a:rPr lang="en-IN" sz="1100" dirty="0">
                <a:hlinkClick r:id="rId5"/>
              </a:rPr>
              <a:t>https://www.bhge.com/digital/field-planning-optimization/jewelsuite-reservoir-stimulation</a:t>
            </a:r>
            <a:r>
              <a:rPr lang="en-IN" sz="1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847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A29B-132A-4B3E-BB2D-F4AEB90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en-US" sz="3600" dirty="0"/>
              <a:t>Impact of Big Data</a:t>
            </a:r>
            <a:endParaRPr lang="en-IN" sz="3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20986-7A8F-46FD-AA6F-E8750091A634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B7A445-62C7-42A8-B8A3-87FE08D490F0}"/>
              </a:ext>
            </a:extLst>
          </p:cNvPr>
          <p:cNvSpPr/>
          <p:nvPr/>
        </p:nvSpPr>
        <p:spPr>
          <a:xfrm>
            <a:off x="-4464" y="6165304"/>
            <a:ext cx="9148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2"/>
              </a:rPr>
              <a:t>https://www.nvidia.com/content/dam/en-zz/Solutions/Data-Center/dgx-1/dl-oil-n-gas-bhge-infographic.pdf</a:t>
            </a:r>
            <a:endParaRPr lang="en-IN" sz="1100" dirty="0"/>
          </a:p>
          <a:p>
            <a:r>
              <a:rPr lang="en-IN" sz="1100" dirty="0">
                <a:hlinkClick r:id="rId3"/>
              </a:rPr>
              <a:t>https://www.worldoil.com/conference-news/2018/6/14/bhge-s-unify-makes-the-case-for-digital-technology-in-og-saying-we-can-do-better</a:t>
            </a: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E392F-2D1C-4484-AEE7-BB14EC78E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268761"/>
            <a:ext cx="2830652" cy="2819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8B3757-F764-44C6-998F-26DEE435A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35" y="1268761"/>
            <a:ext cx="2771231" cy="2819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D47CD8-3364-424A-8E03-5BE1E7473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81" y="1268761"/>
            <a:ext cx="2771231" cy="28198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0D49E8-48F0-4BA0-8AE7-6FC964D9C410}"/>
              </a:ext>
            </a:extLst>
          </p:cNvPr>
          <p:cNvSpPr/>
          <p:nvPr/>
        </p:nvSpPr>
        <p:spPr>
          <a:xfrm>
            <a:off x="251520" y="4581128"/>
            <a:ext cx="86409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333333"/>
                </a:solidFill>
                <a:latin typeface="Open Sans"/>
              </a:rPr>
              <a:t>“Calibration of the wells—a process that usually takes weeks to complete—took just minutes” 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– </a:t>
            </a:r>
            <a:r>
              <a:rPr lang="en-IN" dirty="0">
                <a:solidFill>
                  <a:srgbClr val="333333"/>
                </a:solidFill>
                <a:latin typeface="Open Sans"/>
              </a:rPr>
              <a:t>Mr. Arun Subramaniyan, V.P. of Data Science &amp; Analytics at BHGE.</a:t>
            </a:r>
            <a:endParaRPr lang="en-US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617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9A18E-9BC4-46AA-9FF3-F4AB75C54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"/>
            <a:ext cx="9144000" cy="5589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B9CCD-4041-41A6-A50F-983EE1C3AFF1}"/>
              </a:ext>
            </a:extLst>
          </p:cNvPr>
          <p:cNvSpPr txBox="1"/>
          <p:nvPr/>
        </p:nvSpPr>
        <p:spPr>
          <a:xfrm>
            <a:off x="971600" y="43651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47602-5FBE-43DB-B2D2-0BBAA91DC09D}"/>
              </a:ext>
            </a:extLst>
          </p:cNvPr>
          <p:cNvSpPr/>
          <p:nvPr/>
        </p:nvSpPr>
        <p:spPr>
          <a:xfrm>
            <a:off x="0" y="6335742"/>
            <a:ext cx="7452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/>
              <a:t>Image Source - </a:t>
            </a:r>
            <a:r>
              <a:rPr lang="en-IN" sz="1100" dirty="0">
                <a:hlinkClick r:id="rId3"/>
              </a:rPr>
              <a:t>http://labtestcert.com/wp-content/uploads/2013/04/shutterstock_889562621.jpg</a:t>
            </a:r>
            <a:r>
              <a:rPr lang="en-IN" sz="1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52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A507C4-C8ED-49FD-816E-8581126D6C8D}"/>
              </a:ext>
            </a:extLst>
          </p:cNvPr>
          <p:cNvSpPr/>
          <p:nvPr/>
        </p:nvSpPr>
        <p:spPr>
          <a:xfrm>
            <a:off x="0" y="6214030"/>
            <a:ext cx="7452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hlinkClick r:id="rId2"/>
              </a:rPr>
              <a:t>https://en.wikipedia.org/wiki/Baker_Hughes</a:t>
            </a:r>
            <a:endParaRPr lang="en-IN" sz="1100" dirty="0">
              <a:solidFill>
                <a:srgbClr val="000000"/>
              </a:solidFill>
            </a:endParaRPr>
          </a:p>
          <a:p>
            <a:r>
              <a:rPr lang="en-IN" sz="1100" dirty="0">
                <a:hlinkClick r:id="rId3"/>
              </a:rPr>
              <a:t>https://in.linkedin.com/company/bhge</a:t>
            </a:r>
            <a:endParaRPr lang="en-IN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256006-6272-4987-A81B-5FA6D29B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1" y="-3592"/>
            <a:ext cx="9152391" cy="55788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77795B8-6395-470F-BA5C-AB0B74981C6E}"/>
              </a:ext>
            </a:extLst>
          </p:cNvPr>
          <p:cNvSpPr/>
          <p:nvPr/>
        </p:nvSpPr>
        <p:spPr>
          <a:xfrm>
            <a:off x="-8391" y="-3592"/>
            <a:ext cx="9152391" cy="557889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9F86867-BBFE-42B2-863C-94D405AC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835B39-4068-4CBD-A83F-A1459518686B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6412D63-8FF2-4A52-B9D7-360DAC9A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292601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</a:rPr>
              <a:t>BHGE Overview</a:t>
            </a:r>
          </a:p>
          <a:p>
            <a:r>
              <a:rPr lang="en-IN" sz="2800" dirty="0">
                <a:solidFill>
                  <a:schemeClr val="bg1"/>
                </a:solidFill>
              </a:rPr>
              <a:t>Oil &amp; Gas Industry Overview</a:t>
            </a:r>
          </a:p>
          <a:p>
            <a:r>
              <a:rPr lang="en-IN" sz="2800" dirty="0">
                <a:solidFill>
                  <a:schemeClr val="bg1"/>
                </a:solidFill>
              </a:rPr>
              <a:t>Big Data in Oil &amp; Gas Industry</a:t>
            </a:r>
          </a:p>
          <a:p>
            <a:r>
              <a:rPr lang="en-IN" sz="2800" dirty="0">
                <a:solidFill>
                  <a:schemeClr val="bg1"/>
                </a:solidFill>
              </a:rPr>
              <a:t>AI application and tools used</a:t>
            </a:r>
          </a:p>
          <a:p>
            <a:r>
              <a:rPr lang="en-IN" sz="2800" dirty="0">
                <a:solidFill>
                  <a:schemeClr val="bg1"/>
                </a:solidFill>
              </a:rPr>
              <a:t>Impact of Big Data</a:t>
            </a:r>
          </a:p>
        </p:txBody>
      </p:sp>
    </p:spTree>
    <p:extLst>
      <p:ext uri="{BB962C8B-B14F-4D97-AF65-F5344CB8AC3E}">
        <p14:creationId xmlns:p14="http://schemas.microsoft.com/office/powerpoint/2010/main" val="35072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A29B-132A-4B3E-BB2D-F4AEB90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en-IN" dirty="0"/>
              <a:t>BHGE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D1A1-E9C7-43D0-8157-4141969E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sz="2400" dirty="0"/>
              <a:t>Founded in 1908 by Walter Benona Sharp and Howard R Hughes, Sr. </a:t>
            </a:r>
          </a:p>
          <a:p>
            <a:r>
              <a:rPr lang="en-US" sz="2400" dirty="0"/>
              <a:t>BHGE is 17.26 billion USD company (FY 2017) </a:t>
            </a:r>
          </a:p>
          <a:p>
            <a:r>
              <a:rPr lang="en-US" sz="2400" dirty="0"/>
              <a:t>BHGE is the Oil Field Services company.</a:t>
            </a:r>
          </a:p>
          <a:p>
            <a:r>
              <a:rPr lang="en-US" sz="2400" dirty="0"/>
              <a:t>It operates in 120 countries, providing oil and gas industry with products and services for oil drilling, formation evaluation, completion, production &amp; reservoir consulting. 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507C4-C8ED-49FD-816E-8581126D6C8D}"/>
              </a:ext>
            </a:extLst>
          </p:cNvPr>
          <p:cNvSpPr/>
          <p:nvPr/>
        </p:nvSpPr>
        <p:spPr>
          <a:xfrm>
            <a:off x="0" y="6214030"/>
            <a:ext cx="7452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hlinkClick r:id="rId2"/>
              </a:rPr>
              <a:t>https://en.wikipedia.org/wiki/Baker_Hughes</a:t>
            </a:r>
            <a:endParaRPr lang="en-IN" sz="1100" dirty="0">
              <a:solidFill>
                <a:srgbClr val="000000"/>
              </a:solidFill>
            </a:endParaRPr>
          </a:p>
          <a:p>
            <a:r>
              <a:rPr lang="en-IN" sz="1100" dirty="0">
                <a:hlinkClick r:id="rId3"/>
              </a:rPr>
              <a:t>https://in.linkedin.com/company/bhge</a:t>
            </a:r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31F4D-0979-4477-915B-6368FB562E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95327"/>
            <a:ext cx="1694064" cy="7993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56F8AE-8351-490F-A739-9B06B7F1077D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7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A29B-132A-4B3E-BB2D-F4AEB90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en-IN" dirty="0"/>
              <a:t>Oil &amp; Gas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D1A1-E9C7-43D0-8157-4141969E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sz="2400" dirty="0"/>
              <a:t>Global Market Size – 5.5 trillion USD</a:t>
            </a:r>
          </a:p>
          <a:p>
            <a:r>
              <a:rPr lang="en-US" sz="2400" dirty="0"/>
              <a:t>The world consumes 105 billion barrels of oil per year, with developed nations being the largest consumers. </a:t>
            </a:r>
          </a:p>
          <a:p>
            <a:r>
              <a:rPr lang="en-US" sz="2400" dirty="0"/>
              <a:t>The oilfield services market is expected to grow from USD 106.43 Billion in 2017 to USD 125.51 Billion by 2022, registering a CAGR of 3.35%, from 2017 to 2022.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E1B4F-7214-49E4-95D4-9868FF17C9B0}"/>
              </a:ext>
            </a:extLst>
          </p:cNvPr>
          <p:cNvSpPr/>
          <p:nvPr/>
        </p:nvSpPr>
        <p:spPr>
          <a:xfrm>
            <a:off x="0" y="6028193"/>
            <a:ext cx="6858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hlinkClick r:id="rId2"/>
              </a:rPr>
              <a:t>http://www.visualcapitalist.com/size-oil-market/</a:t>
            </a:r>
            <a:endParaRPr lang="en-IN" sz="1100" dirty="0">
              <a:solidFill>
                <a:srgbClr val="000000"/>
              </a:solidFill>
            </a:endParaRPr>
          </a:p>
          <a:p>
            <a:r>
              <a:rPr lang="en-IN" sz="1100" dirty="0">
                <a:hlinkClick r:id="rId3"/>
              </a:rPr>
              <a:t>https://www.statista.com/statistics/236657/global-crude-oil-reserves-since-1990/</a:t>
            </a:r>
            <a:endParaRPr lang="en-IN" sz="1100" dirty="0"/>
          </a:p>
          <a:p>
            <a:r>
              <a:rPr lang="en-IN" sz="1100" dirty="0">
                <a:hlinkClick r:id="rId4"/>
              </a:rPr>
              <a:t>https://www.marketsandmarkets.com/PressReleases/oilfield-services.asp</a:t>
            </a:r>
            <a:endParaRPr lang="en-IN" sz="1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A669A-B5B5-4807-9129-64E665F3C04D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1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A29B-132A-4B3E-BB2D-F4AEB90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en-IN" dirty="0"/>
              <a:t>Fullstream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9B725-2E41-469B-B598-0C95398FC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8229600" cy="432048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3302EF-002B-41FE-8549-95D19156F07A}"/>
              </a:ext>
            </a:extLst>
          </p:cNvPr>
          <p:cNvSpPr/>
          <p:nvPr/>
        </p:nvSpPr>
        <p:spPr>
          <a:xfrm>
            <a:off x="-2030" y="6165304"/>
            <a:ext cx="74543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</a:rPr>
              <a:t>Image Source - </a:t>
            </a:r>
            <a:r>
              <a:rPr lang="en-IN" sz="1100" dirty="0">
                <a:solidFill>
                  <a:srgbClr val="000000"/>
                </a:solidFill>
                <a:hlinkClick r:id="rId3"/>
              </a:rPr>
              <a:t>https://resources.infosecinstitute.com/oil-and-gas-cyber-security-101/#gref</a:t>
            </a:r>
            <a:endParaRPr lang="en-IN" sz="1100" dirty="0">
              <a:solidFill>
                <a:srgbClr val="000000"/>
              </a:solidFill>
            </a:endParaRPr>
          </a:p>
          <a:p>
            <a:r>
              <a:rPr lang="en-IN" sz="1100" dirty="0">
                <a:hlinkClick r:id="rId4"/>
              </a:rPr>
              <a:t>https://blogs.nvidia.com/blog/2018/01/29/baker-hughes-ge-nvidia-ai/</a:t>
            </a:r>
            <a:r>
              <a:rPr lang="en-IN" sz="1100" dirty="0"/>
              <a:t>	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3DDCEF-D0B8-4CCC-A2B6-D768E5958BAF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BE4669-D013-441F-9C04-2CF52CA4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sz="2400" dirty="0"/>
              <a:t>Understand the most viable areas to explore the underground hydrocarbons with potentially greatest returns. </a:t>
            </a:r>
          </a:p>
          <a:p>
            <a:r>
              <a:rPr lang="en-IN" sz="2400" dirty="0"/>
              <a:t>Reservoir production over time.</a:t>
            </a:r>
            <a:endParaRPr lang="en-US" sz="2400" dirty="0"/>
          </a:p>
          <a:p>
            <a:r>
              <a:rPr lang="en-US" sz="2400" dirty="0"/>
              <a:t>Maximize the operational efficiency while meeting the environmental standards. </a:t>
            </a:r>
          </a:p>
          <a:p>
            <a:r>
              <a:rPr lang="en-US" sz="2400" dirty="0"/>
              <a:t>Optimizing the time and cost of delivering the parts, supplies and personnel needed at exploration and production sites.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8A29B-132A-4B3E-BB2D-F4AEB90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en-IN" dirty="0"/>
              <a:t>Challenges in Oil &amp; Gas Industry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20986-7A8F-46FD-AA6F-E8750091A634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F67E0-CD8F-4140-B560-3538864327AD}"/>
              </a:ext>
            </a:extLst>
          </p:cNvPr>
          <p:cNvSpPr/>
          <p:nvPr/>
        </p:nvSpPr>
        <p:spPr>
          <a:xfrm>
            <a:off x="0" y="6165304"/>
            <a:ext cx="7452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hlinkClick r:id="rId2"/>
              </a:rPr>
              <a:t>https://en.wikipedia.org/wiki/Oil_well</a:t>
            </a:r>
            <a:endParaRPr lang="en-IN" sz="1100" dirty="0">
              <a:solidFill>
                <a:srgbClr val="000000"/>
              </a:solidFill>
            </a:endParaRPr>
          </a:p>
          <a:p>
            <a:r>
              <a:rPr lang="en-IN" sz="1100" dirty="0">
                <a:hlinkClick r:id="rId3"/>
              </a:rPr>
              <a:t>http://www.oracle.com/us/technologies/big-data/big-data-oil-gas-2515144.pdf</a:t>
            </a:r>
            <a:r>
              <a:rPr lang="en-IN" sz="1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998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A29B-132A-4B3E-BB2D-F4AEB90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en-US" sz="3600" dirty="0"/>
              <a:t>How Big is Big Data in Oil and Gas Industry</a:t>
            </a:r>
            <a:endParaRPr lang="en-IN" sz="3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20986-7A8F-46FD-AA6F-E8750091A634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73DA12-5B20-4C33-8524-10EF33A22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640960" cy="288031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47A924-CD28-4664-9EF8-A1AE8C2BF14D}"/>
              </a:ext>
            </a:extLst>
          </p:cNvPr>
          <p:cNvSpPr/>
          <p:nvPr/>
        </p:nvSpPr>
        <p:spPr>
          <a:xfrm>
            <a:off x="251520" y="4365104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Data from sensors during oil and gas drilling exploration, production, transportation, and refining.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Social Media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Web browsing patterns on informational websites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Demographic data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Historical oil &amp; gas exploration, delivery, and pricing data 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EF8EC-7A70-4385-A03A-4B85F328FAAE}"/>
              </a:ext>
            </a:extLst>
          </p:cNvPr>
          <p:cNvSpPr/>
          <p:nvPr/>
        </p:nvSpPr>
        <p:spPr>
          <a:xfrm>
            <a:off x="0" y="6175599"/>
            <a:ext cx="79563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</a:rPr>
              <a:t>Image Source - </a:t>
            </a:r>
            <a:r>
              <a:rPr lang="en-IN" sz="1100" dirty="0">
                <a:solidFill>
                  <a:srgbClr val="000000"/>
                </a:solidFill>
                <a:hlinkClick r:id="rId3"/>
              </a:rPr>
              <a:t>https://www.nvidia.com/content/dam/en-zz/Solutions/Data-Center/dgx-1/dl-oil-n-gas-bhge-infographic.pdf</a:t>
            </a:r>
            <a:endParaRPr lang="en-IN" sz="1100" dirty="0">
              <a:solidFill>
                <a:srgbClr val="000000"/>
              </a:solidFill>
            </a:endParaRPr>
          </a:p>
          <a:p>
            <a:r>
              <a:rPr lang="en-IN" sz="1100" dirty="0">
                <a:hlinkClick r:id="rId4"/>
              </a:rPr>
              <a:t>http://www.oracle.com/us/technologies/big-data/big-data-oil-gas-2515144.pdf</a:t>
            </a:r>
            <a:r>
              <a:rPr lang="en-IN" sz="11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584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A29B-132A-4B3E-BB2D-F4AEB90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en-US" dirty="0"/>
              <a:t>How do they do it?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20986-7A8F-46FD-AA6F-E8750091A634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DE6E9-299A-4E6B-92D0-3F7E1D1A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BHGE is partnering with NVIDIA to use AI and GPU accelerated computing to help Oil &amp; Gas Industry reduce overall operational costs.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2CD2B-0752-4314-8EBE-762671FA0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1988844"/>
            <a:ext cx="3614193" cy="28803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0559E6-D6F2-416E-8F34-57A153175D0E}"/>
              </a:ext>
            </a:extLst>
          </p:cNvPr>
          <p:cNvSpPr/>
          <p:nvPr/>
        </p:nvSpPr>
        <p:spPr>
          <a:xfrm>
            <a:off x="0" y="6335743"/>
            <a:ext cx="7457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hlinkClick r:id="rId3"/>
              </a:rPr>
              <a:t>https://blogs.nvidia.com/blog/2018/01/29/baker-hughes-ge-nvidia-ai/</a:t>
            </a:r>
            <a:r>
              <a:rPr lang="en-IN" sz="1100" dirty="0">
                <a:solidFill>
                  <a:srgbClr val="000000"/>
                </a:solidFill>
              </a:rPr>
              <a:t>	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2607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A29B-132A-4B3E-BB2D-F4AEB90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en-US" sz="3600" dirty="0"/>
              <a:t>Tools used for Field Planning Optimization: </a:t>
            </a:r>
            <a:endParaRPr lang="en-IN" sz="3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20986-7A8F-46FD-AA6F-E8750091A634}"/>
              </a:ext>
            </a:extLst>
          </p:cNvPr>
          <p:cNvCxnSpPr>
            <a:cxnSpLocks/>
          </p:cNvCxnSpPr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A9EDD40-A538-4F87-9798-5F50AD3EA032}"/>
              </a:ext>
            </a:extLst>
          </p:cNvPr>
          <p:cNvSpPr/>
          <p:nvPr/>
        </p:nvSpPr>
        <p:spPr>
          <a:xfrm>
            <a:off x="251520" y="1268760"/>
            <a:ext cx="43204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JewelSuite™ Subsurface Modelling</a:t>
            </a:r>
            <a:r>
              <a:rPr lang="en-IN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2FC3EF-9712-43E8-A66C-430014CB977C}"/>
              </a:ext>
            </a:extLst>
          </p:cNvPr>
          <p:cNvSpPr/>
          <p:nvPr/>
        </p:nvSpPr>
        <p:spPr>
          <a:xfrm>
            <a:off x="4572000" y="1268760"/>
            <a:ext cx="43204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JewelSuite™ Geomechanics</a:t>
            </a:r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D9192-9FE5-4942-9D60-AD227DDF8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7099"/>
            <a:ext cx="3829415" cy="2872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77958-E67B-4133-A75A-C2BD3375D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37" y="1997099"/>
            <a:ext cx="3829415" cy="28720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80A6C4-C1D7-43B1-9837-66A2836B1244}"/>
              </a:ext>
            </a:extLst>
          </p:cNvPr>
          <p:cNvSpPr/>
          <p:nvPr/>
        </p:nvSpPr>
        <p:spPr>
          <a:xfrm>
            <a:off x="251521" y="5013176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Gives a rich understanding of oil reservoir to position wells properly, construct them effectively, and accurately predict recovery. </a:t>
            </a:r>
            <a:r>
              <a:rPr lang="en-IN" sz="1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355B3-950D-4478-8313-0F0E8B0CB70A}"/>
              </a:ext>
            </a:extLst>
          </p:cNvPr>
          <p:cNvSpPr/>
          <p:nvPr/>
        </p:nvSpPr>
        <p:spPr>
          <a:xfrm>
            <a:off x="5076056" y="5013176"/>
            <a:ext cx="21881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000000"/>
                </a:solidFill>
              </a:rPr>
              <a:t>Identify Risks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Mitigate Control Issues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Improve Assessments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B7A445-62C7-42A8-B8A3-87FE08D490F0}"/>
              </a:ext>
            </a:extLst>
          </p:cNvPr>
          <p:cNvSpPr/>
          <p:nvPr/>
        </p:nvSpPr>
        <p:spPr>
          <a:xfrm>
            <a:off x="0" y="6165304"/>
            <a:ext cx="7452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hlinkClick r:id="rId4"/>
              </a:rPr>
              <a:t>https://www.bhge.com/digital/field-planning-optimization/jewelsuitetm-subsurface-modeling</a:t>
            </a:r>
            <a:r>
              <a:rPr lang="en-IN" sz="1100" dirty="0">
                <a:solidFill>
                  <a:srgbClr val="000000"/>
                </a:solidFill>
              </a:rPr>
              <a:t>	</a:t>
            </a:r>
            <a:endParaRPr lang="en-IN" sz="1100" dirty="0"/>
          </a:p>
          <a:p>
            <a:r>
              <a:rPr lang="en-IN" sz="1100" dirty="0">
                <a:hlinkClick r:id="rId5"/>
              </a:rPr>
              <a:t>https://www.bhge.com/digital/field-planning-optimization/jewelsuite-geomechanics</a:t>
            </a:r>
            <a:r>
              <a:rPr lang="en-IN" sz="1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98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gis Template PPT.pptx" id="{FA90D603-5D95-41EB-8DCB-6F3F8E67F3AD}" vid="{4EE586D9-26EB-41C7-B56B-4F62AC90E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668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Wingdings</vt:lpstr>
      <vt:lpstr>Presentation3</vt:lpstr>
      <vt:lpstr>Use Case of BIG DATA in  Oil and Gas Industry -Baker Hughes, a GE Company</vt:lpstr>
      <vt:lpstr>Agenda</vt:lpstr>
      <vt:lpstr>BHGE - Overview</vt:lpstr>
      <vt:lpstr>Oil &amp; Gas Industry</vt:lpstr>
      <vt:lpstr>Fullstream Process</vt:lpstr>
      <vt:lpstr>Challenges in Oil &amp; Gas Industry</vt:lpstr>
      <vt:lpstr>How Big is Big Data in Oil and Gas Industry</vt:lpstr>
      <vt:lpstr>How do they do it?</vt:lpstr>
      <vt:lpstr>Tools used for Field Planning Optimization: </vt:lpstr>
      <vt:lpstr>PowerPoint Presentation</vt:lpstr>
      <vt:lpstr>Impact of Big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of BIG DATA in  Oil and Gas Industry</dc:title>
  <dc:creator>Harish Fegade</dc:creator>
  <cp:lastModifiedBy>Harish Fegade</cp:lastModifiedBy>
  <cp:revision>38</cp:revision>
  <dcterms:created xsi:type="dcterms:W3CDTF">2018-10-27T11:35:02Z</dcterms:created>
  <dcterms:modified xsi:type="dcterms:W3CDTF">2018-12-14T04:31:07Z</dcterms:modified>
</cp:coreProperties>
</file>