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3"/>
  </p:notesMasterIdLst>
  <p:handoutMasterIdLst>
    <p:handoutMasterId r:id="rId24"/>
  </p:handout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002F"/>
    <a:srgbClr val="FF70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90" y="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16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5A94A-6A3C-4373-8377-DA007497B13A}" type="datetimeFigureOut">
              <a:rPr lang="es-AR" smtClean="0"/>
              <a:pPr/>
              <a:t>28/4/2019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A781B-08CC-4CD0-86AC-51DD00FC78F6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2506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08D0D-2161-48A8-AE4C-011A4E6AB743}" type="datetimeFigureOut">
              <a:rPr lang="es-AR" smtClean="0"/>
              <a:pPr/>
              <a:t>28/4/2019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9B1A1-17D5-4513-9AFF-0DE89E2CC7F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7797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9B1A1-17D5-4513-9AFF-0DE89E2CC7FA}" type="slidenum">
              <a:rPr lang="es-AR" smtClean="0"/>
              <a:pPr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11634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9B1A1-17D5-4513-9AFF-0DE89E2CC7FA}" type="slidenum">
              <a:rPr lang="es-AR" smtClean="0"/>
              <a:pPr/>
              <a:t>11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0295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9B1A1-17D5-4513-9AFF-0DE89E2CC7FA}" type="slidenum">
              <a:rPr lang="es-AR" smtClean="0"/>
              <a:pPr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9476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9B1A1-17D5-4513-9AFF-0DE89E2CC7FA}" type="slidenum">
              <a:rPr lang="es-AR" smtClean="0"/>
              <a:pPr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3061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9B1A1-17D5-4513-9AFF-0DE89E2CC7FA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8954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9B1A1-17D5-4513-9AFF-0DE89E2CC7FA}" type="slidenum">
              <a:rPr lang="es-AR" smtClean="0"/>
              <a:pPr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12832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9B1A1-17D5-4513-9AFF-0DE89E2CC7FA}" type="slidenum">
              <a:rPr lang="es-AR" smtClean="0"/>
              <a:pPr/>
              <a:t>16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2189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9B1A1-17D5-4513-9AFF-0DE89E2CC7FA}" type="slidenum">
              <a:rPr lang="es-AR" smtClean="0"/>
              <a:pPr/>
              <a:t>17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30135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9B1A1-17D5-4513-9AFF-0DE89E2CC7FA}" type="slidenum">
              <a:rPr lang="es-AR" smtClean="0"/>
              <a:pPr/>
              <a:t>18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41134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9B1A1-17D5-4513-9AFF-0DE89E2CC7FA}" type="slidenum">
              <a:rPr lang="es-AR" smtClean="0"/>
              <a:pPr/>
              <a:t>19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96748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9B1A1-17D5-4513-9AFF-0DE89E2CC7FA}" type="slidenum">
              <a:rPr lang="es-AR" smtClean="0"/>
              <a:pPr/>
              <a:t>20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5775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9B1A1-17D5-4513-9AFF-0DE89E2CC7FA}" type="slidenum">
              <a:rPr lang="es-AR" smtClean="0"/>
              <a:pPr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0913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9B1A1-17D5-4513-9AFF-0DE89E2CC7FA}" type="slidenum">
              <a:rPr lang="es-AR" smtClean="0"/>
              <a:pPr/>
              <a:t>21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9237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9B1A1-17D5-4513-9AFF-0DE89E2CC7FA}" type="slidenum">
              <a:rPr lang="es-AR" smtClean="0"/>
              <a:pPr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1873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9B1A1-17D5-4513-9AFF-0DE89E2CC7FA}" type="slidenum">
              <a:rPr lang="es-AR" smtClean="0"/>
              <a:pPr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376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9B1A1-17D5-4513-9AFF-0DE89E2CC7FA}" type="slidenum">
              <a:rPr lang="es-AR" smtClean="0"/>
              <a:pPr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5358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9B1A1-17D5-4513-9AFF-0DE89E2CC7FA}" type="slidenum">
              <a:rPr lang="es-AR" smtClean="0"/>
              <a:pPr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818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9B1A1-17D5-4513-9AFF-0DE89E2CC7FA}" type="slidenum">
              <a:rPr lang="es-AR" smtClean="0"/>
              <a:pPr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0202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9B1A1-17D5-4513-9AFF-0DE89E2CC7FA}" type="slidenum">
              <a:rPr lang="es-AR" smtClean="0"/>
              <a:pPr/>
              <a:t>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9032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39B1A1-17D5-4513-9AFF-0DE89E2CC7FA}" type="slidenum">
              <a:rPr lang="es-AR" smtClean="0"/>
              <a:pPr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15743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616D6-43B0-4131-9FC2-00F55D053266}" type="datetimeFigureOut">
              <a:rPr lang="es-AR" smtClean="0"/>
              <a:pPr/>
              <a:t>28/4/2019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F081-D0DB-4DDB-8031-FE6125764D3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learningTo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F081-D0DB-4DDB-8031-FE6125764D3F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142844" y="142852"/>
            <a:ext cx="8644000" cy="1214446"/>
            <a:chOff x="142844" y="142852"/>
            <a:chExt cx="8644000" cy="1214446"/>
          </a:xfrm>
        </p:grpSpPr>
        <p:pic>
          <p:nvPicPr>
            <p:cNvPr id="7" name="6 Imagen" descr="ELT-LOGOsinnombre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596" y="357166"/>
              <a:ext cx="642942" cy="762231"/>
            </a:xfrm>
            <a:prstGeom prst="rect">
              <a:avLst/>
            </a:prstGeom>
          </p:spPr>
        </p:pic>
        <p:sp>
          <p:nvSpPr>
            <p:cNvPr id="8" name="7 Elipse"/>
            <p:cNvSpPr/>
            <p:nvPr/>
          </p:nvSpPr>
          <p:spPr>
            <a:xfrm>
              <a:off x="142844" y="142852"/>
              <a:ext cx="1214445" cy="1214446"/>
            </a:xfrm>
            <a:prstGeom prst="ellips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8 CuadroTexto"/>
            <p:cNvSpPr txBox="1"/>
            <p:nvPr/>
          </p:nvSpPr>
          <p:spPr>
            <a:xfrm>
              <a:off x="1357290" y="857232"/>
              <a:ext cx="1830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1400" dirty="0">
                  <a:solidFill>
                    <a:schemeClr val="tx2"/>
                  </a:solidFill>
                  <a:latin typeface="Arial" pitchFamily="34" charset="0"/>
                  <a:cs typeface="Arial" pitchFamily="34" charset="0"/>
                </a:rPr>
                <a:t>ELEARNING TOTAL</a:t>
              </a:r>
            </a:p>
          </p:txBody>
        </p:sp>
        <p:cxnSp>
          <p:nvCxnSpPr>
            <p:cNvPr id="10" name="9 Conector recto"/>
            <p:cNvCxnSpPr/>
            <p:nvPr/>
          </p:nvCxnSpPr>
          <p:spPr>
            <a:xfrm flipV="1">
              <a:off x="1285852" y="1142983"/>
              <a:ext cx="750099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alphaModFix amt="88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616D6-43B0-4131-9FC2-00F55D053266}" type="datetimeFigureOut">
              <a:rPr lang="es-AR" smtClean="0"/>
              <a:pPr/>
              <a:t>28/4/2019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1F081-D0DB-4DDB-8031-FE6125764D3F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ocalhost/miweb.html" TargetMode="External"/><Relationship Id="rId5" Type="http://schemas.openxmlformats.org/officeDocument/2006/relationships/hyperlink" Target="http://localhost/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vicente-navarro.com/blog/2008/03/09/hosting-casero-howto/" TargetMode="Externa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14 Imagen" descr="WallpaperDomRojo.jpg"/>
          <p:cNvPicPr/>
          <p:nvPr/>
        </p:nvPicPr>
        <p:blipFill>
          <a:blip r:embed="rId2" cstate="print"/>
          <a:srcRect l="30097" t="15988" r="28686" b="26060"/>
          <a:stretch>
            <a:fillRect/>
          </a:stretch>
        </p:blipFill>
        <p:spPr>
          <a:xfrm>
            <a:off x="0" y="0"/>
            <a:ext cx="9144000" cy="68853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 descr="E:\Flor (Prensa)\01. Institucional\Material Institucional Nuevo\Papelería Institucional\papelería01_fondo blanc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6" b="17527"/>
          <a:stretch>
            <a:fillRect/>
          </a:stretch>
        </p:blipFill>
        <p:spPr bwMode="auto"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3131840" y="472511"/>
            <a:ext cx="52831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>
                <a:solidFill>
                  <a:srgbClr val="C00000"/>
                </a:solidFill>
              </a:rPr>
              <a:t>Información necesaria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601923"/>
            <a:ext cx="792088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Informaciones proporcionadas por los proveedores de Servicios de Internet (ISP) </a:t>
            </a:r>
          </a:p>
          <a:p>
            <a:r>
              <a:rPr lang="es-AR" sz="2400" dirty="0"/>
              <a:t>	−	Dirección IP (ej. </a:t>
            </a:r>
            <a:r>
              <a:rPr lang="es-AR" sz="2400" i="1" dirty="0"/>
              <a:t>209.85.227.103</a:t>
            </a:r>
            <a:r>
              <a:rPr lang="es-AR" sz="2400" dirty="0"/>
              <a:t>)</a:t>
            </a:r>
          </a:p>
          <a:p>
            <a:r>
              <a:rPr lang="es-AR" sz="2400" dirty="0"/>
              <a:t>	−	Nombre de dominio (ej. </a:t>
            </a:r>
            <a:r>
              <a:rPr lang="es-AR" sz="2400" i="1" dirty="0"/>
              <a:t>google.com</a:t>
            </a:r>
            <a:r>
              <a:rPr lang="es-AR" sz="2400" dirty="0"/>
              <a:t>)</a:t>
            </a:r>
          </a:p>
          <a:p>
            <a:r>
              <a:rPr lang="es-AR" sz="2400" dirty="0"/>
              <a:t>	−	Servidor de nombres de dominio (DNS)</a:t>
            </a:r>
          </a:p>
          <a:p>
            <a:r>
              <a:rPr lang="es-AR" sz="2400" baseline="30000" dirty="0"/>
              <a:t> </a:t>
            </a:r>
            <a:r>
              <a:rPr lang="es-AR" sz="2400" dirty="0"/>
              <a:t>Establecida por el administrador</a:t>
            </a:r>
          </a:p>
          <a:p>
            <a:r>
              <a:rPr lang="es-AR" sz="2400" dirty="0"/>
              <a:t>	−	Directorio para los documentos</a:t>
            </a:r>
          </a:p>
          <a:p>
            <a:r>
              <a:rPr lang="es-AR" sz="2400" dirty="0"/>
              <a:t>	−	Directorio para el servidor</a:t>
            </a:r>
          </a:p>
          <a:p>
            <a:r>
              <a:rPr lang="es-AR" sz="2400" dirty="0"/>
              <a:t>	−	Directorio de los </a:t>
            </a:r>
            <a:r>
              <a:rPr lang="es-AR" sz="2400" dirty="0" err="1"/>
              <a:t>CGIs</a:t>
            </a:r>
            <a:endParaRPr lang="es-AR" sz="2400" dirty="0"/>
          </a:p>
          <a:p>
            <a:endParaRPr lang="es-AR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800" dirty="0"/>
          </a:p>
        </p:txBody>
      </p:sp>
      <p:pic>
        <p:nvPicPr>
          <p:cNvPr id="15" name="14 Imagen" descr="http://sae.frba.utn.edu.ar/CENSO2013/imagenes/logo_utn_web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7621" y="6237312"/>
            <a:ext cx="24288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59460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 descr="E:\Flor (Prensa)\01. Institucional\Material Institucional Nuevo\Papelería Institucional\papelería01_fondo blanc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6" b="17527"/>
          <a:stretch>
            <a:fillRect/>
          </a:stretch>
        </p:blipFill>
        <p:spPr bwMode="auto"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5724128" y="472511"/>
            <a:ext cx="26908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>
                <a:solidFill>
                  <a:srgbClr val="C00000"/>
                </a:solidFill>
              </a:rPr>
              <a:t>Instalación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601923"/>
            <a:ext cx="792088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aseline="30000" dirty="0"/>
              <a:t> </a:t>
            </a:r>
            <a:r>
              <a:rPr lang="es-AR" sz="2400" dirty="0"/>
              <a:t>Puede hacerse mediante un gestor de programas o desde la consola.</a:t>
            </a:r>
          </a:p>
          <a:p>
            <a:r>
              <a:rPr lang="es-AR" sz="2400" baseline="30000" dirty="0"/>
              <a:t> </a:t>
            </a:r>
            <a:r>
              <a:rPr lang="es-AR" sz="2400" dirty="0"/>
              <a:t>La versión actual de apache es la 2</a:t>
            </a:r>
          </a:p>
          <a:p>
            <a:pPr lvl="0"/>
            <a:r>
              <a:rPr lang="es-AR" sz="2400" baseline="30000" dirty="0" err="1"/>
              <a:t>yum</a:t>
            </a:r>
            <a:r>
              <a:rPr lang="es-AR" sz="2400" baseline="30000" dirty="0"/>
              <a:t> </a:t>
            </a:r>
            <a:r>
              <a:rPr lang="es-AR" sz="2400" baseline="30000" dirty="0" err="1"/>
              <a:t>install</a:t>
            </a:r>
            <a:r>
              <a:rPr lang="es-AR" sz="2400" baseline="30000" dirty="0"/>
              <a:t> apache2 # (Fedora / Red </a:t>
            </a:r>
            <a:r>
              <a:rPr lang="es-AR" sz="2400" baseline="30000" dirty="0" err="1"/>
              <a:t>Hat</a:t>
            </a:r>
            <a:r>
              <a:rPr lang="es-AR" sz="2400" baseline="30000" dirty="0"/>
              <a:t>)</a:t>
            </a:r>
          </a:p>
          <a:p>
            <a:pPr lvl="0"/>
            <a:r>
              <a:rPr lang="es-AR" sz="2400" baseline="30000" dirty="0"/>
              <a:t>sudo </a:t>
            </a:r>
            <a:r>
              <a:rPr lang="es-AR" sz="2400" baseline="30000" dirty="0" err="1"/>
              <a:t>apt-get</a:t>
            </a:r>
            <a:r>
              <a:rPr lang="es-AR" sz="2400" baseline="30000" dirty="0"/>
              <a:t> </a:t>
            </a:r>
            <a:r>
              <a:rPr lang="es-AR" sz="2400" baseline="30000" dirty="0" err="1"/>
              <a:t>install</a:t>
            </a:r>
            <a:r>
              <a:rPr lang="es-AR" sz="2400" baseline="30000" dirty="0"/>
              <a:t> apache2 #Ubuntu</a:t>
            </a:r>
          </a:p>
          <a:p>
            <a:endParaRPr lang="es-AR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800" dirty="0"/>
          </a:p>
        </p:txBody>
      </p:sp>
      <p:pic>
        <p:nvPicPr>
          <p:cNvPr id="15" name="14 Imagen" descr="http://sae.frba.utn.edu.ar/CENSO2013/imagenes/logo_utn_web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7621" y="6237312"/>
            <a:ext cx="24288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9783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 descr="E:\Flor (Prensa)\01. Institucional\Material Institucional Nuevo\Papelería Institucional\papelería01_fondo blanc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6" b="17527"/>
          <a:stretch>
            <a:fillRect/>
          </a:stretch>
        </p:blipFill>
        <p:spPr bwMode="auto"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562100" y="472511"/>
            <a:ext cx="6852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>
                <a:solidFill>
                  <a:srgbClr val="C00000"/>
                </a:solidFill>
              </a:rPr>
              <a:t>Archivos de configuración (1)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601923"/>
            <a:ext cx="7920880" cy="485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AR" sz="2800" baseline="30000" dirty="0"/>
              <a:t>alex@riemann2 $ </a:t>
            </a:r>
            <a:r>
              <a:rPr lang="es-AR" sz="2800" baseline="30000" dirty="0" err="1"/>
              <a:t>ls</a:t>
            </a:r>
            <a:r>
              <a:rPr lang="es-AR" sz="2800" baseline="30000" dirty="0"/>
              <a:t> /</a:t>
            </a:r>
            <a:r>
              <a:rPr lang="es-AR" sz="2800" baseline="30000" dirty="0" err="1"/>
              <a:t>etc</a:t>
            </a:r>
            <a:r>
              <a:rPr lang="es-AR" sz="2800" baseline="30000" dirty="0"/>
              <a:t>/apache2 -l</a:t>
            </a:r>
          </a:p>
          <a:p>
            <a:pPr lvl="0"/>
            <a:r>
              <a:rPr lang="es-AR" sz="2800" baseline="30000" dirty="0"/>
              <a:t>-</a:t>
            </a:r>
            <a:r>
              <a:rPr lang="es-AR" sz="2800" baseline="30000" dirty="0" err="1"/>
              <a:t>rw</a:t>
            </a:r>
            <a:r>
              <a:rPr lang="es-AR" sz="2800" baseline="30000" dirty="0"/>
              <a:t>-r--r-- 1 </a:t>
            </a:r>
            <a:r>
              <a:rPr lang="es-AR" sz="2800" baseline="30000" dirty="0" err="1"/>
              <a:t>root</a:t>
            </a:r>
            <a:r>
              <a:rPr lang="es-AR" sz="2800" baseline="30000" dirty="0"/>
              <a:t> </a:t>
            </a:r>
            <a:r>
              <a:rPr lang="es-AR" sz="2800" baseline="30000" dirty="0" err="1"/>
              <a:t>root</a:t>
            </a:r>
            <a:r>
              <a:rPr lang="es-AR" sz="2800" baseline="30000" dirty="0"/>
              <a:t>  8113 2010-04-13 22:20 apache2.conf</a:t>
            </a:r>
          </a:p>
          <a:p>
            <a:pPr lvl="0"/>
            <a:r>
              <a:rPr lang="es-AR" sz="2800" baseline="30000" dirty="0" err="1"/>
              <a:t>drwxr</a:t>
            </a:r>
            <a:r>
              <a:rPr lang="es-AR" sz="2800" baseline="30000" dirty="0"/>
              <a:t>-</a:t>
            </a:r>
            <a:r>
              <a:rPr lang="es-AR" sz="2800" baseline="30000" dirty="0" err="1"/>
              <a:t>xr</a:t>
            </a:r>
            <a:r>
              <a:rPr lang="es-AR" sz="2800" baseline="30000" dirty="0"/>
              <a:t>-x 2 </a:t>
            </a:r>
            <a:r>
              <a:rPr lang="es-AR" sz="2800" baseline="30000" dirty="0" err="1"/>
              <a:t>root</a:t>
            </a:r>
            <a:r>
              <a:rPr lang="es-AR" sz="2800" baseline="30000" dirty="0"/>
              <a:t> </a:t>
            </a:r>
            <a:r>
              <a:rPr lang="es-AR" sz="2800" baseline="30000" dirty="0" err="1"/>
              <a:t>root</a:t>
            </a:r>
            <a:r>
              <a:rPr lang="es-AR" sz="2800" baseline="30000" dirty="0"/>
              <a:t>  4096 2010-05-11 19:41 </a:t>
            </a:r>
            <a:r>
              <a:rPr lang="es-AR" sz="2800" baseline="30000" dirty="0" err="1"/>
              <a:t>conf.d</a:t>
            </a:r>
            <a:endParaRPr lang="es-AR" sz="2800" baseline="30000" dirty="0"/>
          </a:p>
          <a:p>
            <a:pPr lvl="0"/>
            <a:r>
              <a:rPr lang="es-AR" sz="2800" baseline="30000" dirty="0"/>
              <a:t>-</a:t>
            </a:r>
            <a:r>
              <a:rPr lang="es-AR" sz="2800" baseline="30000" dirty="0" err="1"/>
              <a:t>rw</a:t>
            </a:r>
            <a:r>
              <a:rPr lang="es-AR" sz="2800" baseline="30000" dirty="0"/>
              <a:t>-r--r-- 1 </a:t>
            </a:r>
            <a:r>
              <a:rPr lang="es-AR" sz="2800" baseline="30000" dirty="0" err="1"/>
              <a:t>root</a:t>
            </a:r>
            <a:r>
              <a:rPr lang="es-AR" sz="2800" baseline="30000" dirty="0"/>
              <a:t> </a:t>
            </a:r>
            <a:r>
              <a:rPr lang="es-AR" sz="2800" baseline="30000" dirty="0" err="1"/>
              <a:t>root</a:t>
            </a:r>
            <a:r>
              <a:rPr lang="es-AR" sz="2800" baseline="30000" dirty="0"/>
              <a:t>   725 2010-04-13 22:20 </a:t>
            </a:r>
            <a:r>
              <a:rPr lang="es-AR" sz="2800" baseline="30000" dirty="0" err="1"/>
              <a:t>envvars</a:t>
            </a:r>
            <a:endParaRPr lang="es-AR" sz="2800" baseline="30000" dirty="0"/>
          </a:p>
          <a:p>
            <a:pPr lvl="0"/>
            <a:r>
              <a:rPr lang="es-AR" sz="2800" baseline="30000" dirty="0"/>
              <a:t>-</a:t>
            </a:r>
            <a:r>
              <a:rPr lang="es-AR" sz="2800" baseline="30000" dirty="0" err="1"/>
              <a:t>rw</a:t>
            </a:r>
            <a:r>
              <a:rPr lang="es-AR" sz="2800" baseline="30000" dirty="0"/>
              <a:t>-r--r-- 1 </a:t>
            </a:r>
            <a:r>
              <a:rPr lang="es-AR" sz="2800" baseline="30000" dirty="0" err="1"/>
              <a:t>root</a:t>
            </a:r>
            <a:r>
              <a:rPr lang="es-AR" sz="2800" baseline="30000" dirty="0"/>
              <a:t> </a:t>
            </a:r>
            <a:r>
              <a:rPr lang="es-AR" sz="2800" baseline="30000" dirty="0" err="1"/>
              <a:t>root</a:t>
            </a:r>
            <a:r>
              <a:rPr lang="es-AR" sz="2800" baseline="30000" dirty="0"/>
              <a:t>     0 2010-05-11 19:41 </a:t>
            </a:r>
            <a:r>
              <a:rPr lang="es-AR" sz="2800" baseline="30000" dirty="0" err="1"/>
              <a:t>httpd.conf</a:t>
            </a:r>
            <a:endParaRPr lang="es-AR" sz="2800" baseline="30000" dirty="0"/>
          </a:p>
          <a:p>
            <a:pPr lvl="0"/>
            <a:r>
              <a:rPr lang="es-AR" sz="2800" baseline="30000" dirty="0"/>
              <a:t>-</a:t>
            </a:r>
            <a:r>
              <a:rPr lang="es-AR" sz="2800" baseline="30000" dirty="0" err="1"/>
              <a:t>rw</a:t>
            </a:r>
            <a:r>
              <a:rPr lang="es-AR" sz="2800" baseline="30000" dirty="0"/>
              <a:t>-r--r-- 1 </a:t>
            </a:r>
            <a:r>
              <a:rPr lang="es-AR" sz="2800" baseline="30000" dirty="0" err="1"/>
              <a:t>root</a:t>
            </a:r>
            <a:r>
              <a:rPr lang="es-AR" sz="2800" baseline="30000" dirty="0"/>
              <a:t> </a:t>
            </a:r>
            <a:r>
              <a:rPr lang="es-AR" sz="2800" baseline="30000" dirty="0" err="1"/>
              <a:t>root</a:t>
            </a:r>
            <a:r>
              <a:rPr lang="es-AR" sz="2800" baseline="30000" dirty="0"/>
              <a:t> 31063 2010-04-13 22:20 </a:t>
            </a:r>
            <a:r>
              <a:rPr lang="es-AR" sz="2800" baseline="30000" dirty="0" err="1"/>
              <a:t>magic</a:t>
            </a:r>
            <a:endParaRPr lang="es-AR" sz="2800" baseline="30000" dirty="0"/>
          </a:p>
          <a:p>
            <a:pPr lvl="0"/>
            <a:r>
              <a:rPr lang="es-AR" sz="2800" baseline="30000" dirty="0" err="1"/>
              <a:t>drwxr</a:t>
            </a:r>
            <a:r>
              <a:rPr lang="es-AR" sz="2800" baseline="30000" dirty="0"/>
              <a:t>-</a:t>
            </a:r>
            <a:r>
              <a:rPr lang="es-AR" sz="2800" baseline="30000" dirty="0" err="1"/>
              <a:t>xr</a:t>
            </a:r>
            <a:r>
              <a:rPr lang="es-AR" sz="2800" baseline="30000" dirty="0"/>
              <a:t>-x 2 </a:t>
            </a:r>
            <a:r>
              <a:rPr lang="es-AR" sz="2800" baseline="30000" dirty="0" err="1"/>
              <a:t>root</a:t>
            </a:r>
            <a:r>
              <a:rPr lang="es-AR" sz="2800" baseline="30000" dirty="0"/>
              <a:t> </a:t>
            </a:r>
            <a:r>
              <a:rPr lang="es-AR" sz="2800" baseline="30000" dirty="0" err="1"/>
              <a:t>root</a:t>
            </a:r>
            <a:r>
              <a:rPr lang="es-AR" sz="2800" baseline="30000" dirty="0"/>
              <a:t>  4096 2010-05-11 19:41 mods-</a:t>
            </a:r>
            <a:r>
              <a:rPr lang="es-AR" sz="2800" baseline="30000" dirty="0" err="1"/>
              <a:t>available</a:t>
            </a:r>
            <a:endParaRPr lang="es-AR" sz="2800" baseline="30000" dirty="0"/>
          </a:p>
          <a:p>
            <a:pPr lvl="0"/>
            <a:r>
              <a:rPr lang="es-AR" sz="2800" baseline="30000" dirty="0" err="1"/>
              <a:t>drwxr</a:t>
            </a:r>
            <a:r>
              <a:rPr lang="es-AR" sz="2800" baseline="30000" dirty="0"/>
              <a:t>-</a:t>
            </a:r>
            <a:r>
              <a:rPr lang="es-AR" sz="2800" baseline="30000" dirty="0" err="1"/>
              <a:t>xr</a:t>
            </a:r>
            <a:r>
              <a:rPr lang="es-AR" sz="2800" baseline="30000" dirty="0"/>
              <a:t>-x 2 </a:t>
            </a:r>
            <a:r>
              <a:rPr lang="es-AR" sz="2800" baseline="30000" dirty="0" err="1"/>
              <a:t>root</a:t>
            </a:r>
            <a:r>
              <a:rPr lang="es-AR" sz="2800" baseline="30000" dirty="0"/>
              <a:t> </a:t>
            </a:r>
            <a:r>
              <a:rPr lang="es-AR" sz="2800" baseline="30000" dirty="0" err="1"/>
              <a:t>root</a:t>
            </a:r>
            <a:r>
              <a:rPr lang="es-AR" sz="2800" baseline="30000" dirty="0"/>
              <a:t>  4096 2010-05-11 19:41 mods-</a:t>
            </a:r>
            <a:r>
              <a:rPr lang="es-AR" sz="2800" baseline="30000" dirty="0" err="1"/>
              <a:t>enabled</a:t>
            </a:r>
            <a:endParaRPr lang="es-AR" sz="2800" baseline="30000" dirty="0"/>
          </a:p>
          <a:p>
            <a:pPr lvl="0"/>
            <a:r>
              <a:rPr lang="es-AR" sz="2800" baseline="30000" dirty="0"/>
              <a:t>-</a:t>
            </a:r>
            <a:r>
              <a:rPr lang="es-AR" sz="2800" baseline="30000" dirty="0" err="1"/>
              <a:t>rw</a:t>
            </a:r>
            <a:r>
              <a:rPr lang="es-AR" sz="2800" baseline="30000" dirty="0"/>
              <a:t>-r--r-- 1 </a:t>
            </a:r>
            <a:r>
              <a:rPr lang="es-AR" sz="2800" baseline="30000" dirty="0" err="1"/>
              <a:t>root</a:t>
            </a:r>
            <a:r>
              <a:rPr lang="es-AR" sz="2800" baseline="30000" dirty="0"/>
              <a:t> </a:t>
            </a:r>
            <a:r>
              <a:rPr lang="es-AR" sz="2800" baseline="30000" dirty="0" err="1"/>
              <a:t>root</a:t>
            </a:r>
            <a:r>
              <a:rPr lang="es-AR" sz="2800" baseline="30000" dirty="0"/>
              <a:t>   750 2010-04-13 22:20 </a:t>
            </a:r>
            <a:r>
              <a:rPr lang="es-AR" sz="2800" baseline="30000" dirty="0" err="1"/>
              <a:t>ports.conf</a:t>
            </a:r>
            <a:endParaRPr lang="es-AR" sz="2800" baseline="30000" dirty="0"/>
          </a:p>
          <a:p>
            <a:pPr lvl="0"/>
            <a:r>
              <a:rPr lang="es-AR" sz="2800" baseline="30000" dirty="0" err="1"/>
              <a:t>drwxr</a:t>
            </a:r>
            <a:r>
              <a:rPr lang="es-AR" sz="2800" baseline="30000" dirty="0"/>
              <a:t>-</a:t>
            </a:r>
            <a:r>
              <a:rPr lang="es-AR" sz="2800" baseline="30000" dirty="0" err="1"/>
              <a:t>xr</a:t>
            </a:r>
            <a:r>
              <a:rPr lang="es-AR" sz="2800" baseline="30000" dirty="0"/>
              <a:t>-x 2 </a:t>
            </a:r>
            <a:r>
              <a:rPr lang="es-AR" sz="2800" baseline="30000" dirty="0" err="1"/>
              <a:t>root</a:t>
            </a:r>
            <a:r>
              <a:rPr lang="es-AR" sz="2800" baseline="30000" dirty="0"/>
              <a:t> </a:t>
            </a:r>
            <a:r>
              <a:rPr lang="es-AR" sz="2800" baseline="30000" dirty="0" err="1"/>
              <a:t>root</a:t>
            </a:r>
            <a:r>
              <a:rPr lang="es-AR" sz="2800" baseline="30000" dirty="0"/>
              <a:t>  4096 2010-05-11 19:41 </a:t>
            </a:r>
            <a:r>
              <a:rPr lang="es-AR" sz="2800" baseline="30000" dirty="0" err="1"/>
              <a:t>sites-available</a:t>
            </a:r>
            <a:endParaRPr lang="es-AR" sz="2800" baseline="30000" dirty="0"/>
          </a:p>
          <a:p>
            <a:pPr lvl="0"/>
            <a:r>
              <a:rPr lang="es-AR" sz="2800" baseline="30000" dirty="0" err="1"/>
              <a:t>drwxr</a:t>
            </a:r>
            <a:r>
              <a:rPr lang="es-AR" sz="2800" baseline="30000" dirty="0"/>
              <a:t>-</a:t>
            </a:r>
            <a:r>
              <a:rPr lang="es-AR" sz="2800" baseline="30000" dirty="0" err="1"/>
              <a:t>xr</a:t>
            </a:r>
            <a:r>
              <a:rPr lang="es-AR" sz="2800" baseline="30000" dirty="0"/>
              <a:t>-x 2 </a:t>
            </a:r>
            <a:r>
              <a:rPr lang="es-AR" sz="2800" baseline="30000" dirty="0" err="1"/>
              <a:t>root</a:t>
            </a:r>
            <a:r>
              <a:rPr lang="es-AR" sz="2800" baseline="30000" dirty="0"/>
              <a:t> </a:t>
            </a:r>
            <a:r>
              <a:rPr lang="es-AR" sz="2800" baseline="30000" dirty="0" err="1"/>
              <a:t>root</a:t>
            </a:r>
            <a:r>
              <a:rPr lang="es-AR" sz="2800" baseline="30000" dirty="0"/>
              <a:t>  4096 2010-05-11 19:41 </a:t>
            </a:r>
            <a:r>
              <a:rPr lang="es-AR" sz="2800" baseline="30000" dirty="0" err="1"/>
              <a:t>sites-enabled</a:t>
            </a:r>
            <a:endParaRPr lang="es-AR" sz="2800" baseline="30000" dirty="0"/>
          </a:p>
          <a:p>
            <a:endParaRPr lang="es-A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4000" dirty="0"/>
          </a:p>
        </p:txBody>
      </p:sp>
      <p:pic>
        <p:nvPicPr>
          <p:cNvPr id="15" name="14 Imagen" descr="http://sae.frba.utn.edu.ar/CENSO2013/imagenes/logo_utn_web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7621" y="6237312"/>
            <a:ext cx="24288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48258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 descr="E:\Flor (Prensa)\01. Institucional\Material Institucional Nuevo\Papelería Institucional\papelería01_fondo blanc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6" b="17527"/>
          <a:stretch>
            <a:fillRect/>
          </a:stretch>
        </p:blipFill>
        <p:spPr bwMode="auto"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562100" y="472511"/>
            <a:ext cx="68528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>
                <a:solidFill>
                  <a:srgbClr val="C00000"/>
                </a:solidFill>
              </a:rPr>
              <a:t>Archivos de configuración (2)</a:t>
            </a:r>
          </a:p>
        </p:txBody>
      </p:sp>
      <p:pic>
        <p:nvPicPr>
          <p:cNvPr id="15" name="14 Imagen" descr="http://sae.frba.utn.edu.ar/CENSO2013/imagenes/logo_utn_web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7621" y="6237312"/>
            <a:ext cx="24288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11">
            <a:extLst>
              <a:ext uri="{FF2B5EF4-FFF2-40B4-BE49-F238E27FC236}">
                <a16:creationId xmlns:a16="http://schemas.microsoft.com/office/drawing/2014/main" id="{11F9E4D6-B426-4B64-83E2-494B7E0B4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1768748"/>
            <a:ext cx="900349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Nombre del archivo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              </a:t>
            </a:r>
            <a:r>
              <a:rPr kumimoji="0" lang="es-AR" altLang="es-AR" sz="13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FUNCION</a:t>
            </a:r>
            <a:endParaRPr kumimoji="0" lang="es-AR" altLang="es-A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httpd.conf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         En este archivo se indica la configuración principal del servidor.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AR" dirty="0">
                <a:solidFill>
                  <a:srgbClr val="000000"/>
                </a:solidFill>
                <a:ea typeface="Calibri" panose="020F0502020204030204" pitchFamily="34" charset="0"/>
              </a:rPr>
              <a:t>                            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Aquí se configuran atributos como la asignación del puerto para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		el servidor, el dueño bajo el que se ejecuta el servidor,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AR" altLang="es-AR" dirty="0">
                <a:solidFill>
                  <a:srgbClr val="000000"/>
                </a:solidFill>
                <a:ea typeface="Calibri" panose="020F0502020204030204" pitchFamily="34" charset="0"/>
              </a:rPr>
              <a:t>		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También se indican aquí, parámetros que controlan la ejecución de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		servidores </a:t>
            </a:r>
            <a:r>
              <a:rPr kumimoji="0" lang="es-AR" altLang="es-A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httpd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paralelos. </a:t>
            </a:r>
            <a:endParaRPr kumimoji="0" lang="es-AR" altLang="es-A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                  </a:t>
            </a:r>
            <a:endParaRPr kumimoji="0" lang="es-AR" altLang="es-A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186287">
            <a:extLst>
              <a:ext uri="{FF2B5EF4-FFF2-40B4-BE49-F238E27FC236}">
                <a16:creationId xmlns:a16="http://schemas.microsoft.com/office/drawing/2014/main" id="{58BD34A7-51E9-4922-AD7D-96D4C8673091}"/>
              </a:ext>
            </a:extLst>
          </p:cNvPr>
          <p:cNvGrpSpPr/>
          <p:nvPr/>
        </p:nvGrpSpPr>
        <p:grpSpPr>
          <a:xfrm>
            <a:off x="35496" y="1655028"/>
            <a:ext cx="9001000" cy="4366260"/>
            <a:chOff x="0" y="0"/>
            <a:chExt cx="9236710" cy="4366260"/>
          </a:xfrm>
        </p:grpSpPr>
        <p:sp>
          <p:nvSpPr>
            <p:cNvPr id="16" name="Shape 5608">
              <a:extLst>
                <a:ext uri="{FF2B5EF4-FFF2-40B4-BE49-F238E27FC236}">
                  <a16:creationId xmlns:a16="http://schemas.microsoft.com/office/drawing/2014/main" id="{B65568D9-A2E2-4EE3-BCB9-DD15AA6A0B1A}"/>
                </a:ext>
              </a:extLst>
            </p:cNvPr>
            <p:cNvSpPr/>
            <p:nvPr/>
          </p:nvSpPr>
          <p:spPr>
            <a:xfrm>
              <a:off x="0" y="0"/>
              <a:ext cx="9236710" cy="4366260"/>
            </a:xfrm>
            <a:custGeom>
              <a:avLst/>
              <a:gdLst/>
              <a:ahLst/>
              <a:cxnLst/>
              <a:rect l="0" t="0" r="0" b="0"/>
              <a:pathLst>
                <a:path w="9236710" h="4366260">
                  <a:moveTo>
                    <a:pt x="4618990" y="4366260"/>
                  </a:moveTo>
                  <a:lnTo>
                    <a:pt x="0" y="4366260"/>
                  </a:lnTo>
                  <a:lnTo>
                    <a:pt x="0" y="0"/>
                  </a:lnTo>
                  <a:lnTo>
                    <a:pt x="9236710" y="0"/>
                  </a:lnTo>
                  <a:lnTo>
                    <a:pt x="9236710" y="4366260"/>
                  </a:lnTo>
                  <a:lnTo>
                    <a:pt x="4618990" y="4366260"/>
                  </a:lnTo>
                  <a:close/>
                </a:path>
              </a:pathLst>
            </a:custGeom>
            <a:ln w="9345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AR"/>
            </a:p>
          </p:txBody>
        </p:sp>
        <p:sp>
          <p:nvSpPr>
            <p:cNvPr id="17" name="Shape 5609">
              <a:extLst>
                <a:ext uri="{FF2B5EF4-FFF2-40B4-BE49-F238E27FC236}">
                  <a16:creationId xmlns:a16="http://schemas.microsoft.com/office/drawing/2014/main" id="{21971504-C41D-478B-8EEF-CB81450BB239}"/>
                </a:ext>
              </a:extLst>
            </p:cNvPr>
            <p:cNvSpPr/>
            <p:nvPr/>
          </p:nvSpPr>
          <p:spPr>
            <a:xfrm>
              <a:off x="1847850" y="1270"/>
              <a:ext cx="1270" cy="4364990"/>
            </a:xfrm>
            <a:custGeom>
              <a:avLst/>
              <a:gdLst/>
              <a:ahLst/>
              <a:cxnLst/>
              <a:rect l="0" t="0" r="0" b="0"/>
              <a:pathLst>
                <a:path w="1270" h="4364990">
                  <a:moveTo>
                    <a:pt x="0" y="0"/>
                  </a:moveTo>
                  <a:lnTo>
                    <a:pt x="1270" y="4364990"/>
                  </a:lnTo>
                </a:path>
              </a:pathLst>
            </a:custGeom>
            <a:ln w="9345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AR"/>
            </a:p>
          </p:txBody>
        </p:sp>
        <p:sp>
          <p:nvSpPr>
            <p:cNvPr id="18" name="Shape 5610">
              <a:extLst>
                <a:ext uri="{FF2B5EF4-FFF2-40B4-BE49-F238E27FC236}">
                  <a16:creationId xmlns:a16="http://schemas.microsoft.com/office/drawing/2014/main" id="{1010B68F-16B1-4018-9C19-E875E93B6EF2}"/>
                </a:ext>
              </a:extLst>
            </p:cNvPr>
            <p:cNvSpPr/>
            <p:nvPr/>
          </p:nvSpPr>
          <p:spPr>
            <a:xfrm>
              <a:off x="0" y="419100"/>
              <a:ext cx="9236710" cy="2540"/>
            </a:xfrm>
            <a:custGeom>
              <a:avLst/>
              <a:gdLst/>
              <a:ahLst/>
              <a:cxnLst/>
              <a:rect l="0" t="0" r="0" b="0"/>
              <a:pathLst>
                <a:path w="9236710" h="2540">
                  <a:moveTo>
                    <a:pt x="0" y="0"/>
                  </a:moveTo>
                  <a:lnTo>
                    <a:pt x="9236710" y="2540"/>
                  </a:lnTo>
                </a:path>
              </a:pathLst>
            </a:custGeom>
            <a:ln w="9345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AR"/>
            </a:p>
          </p:txBody>
        </p:sp>
      </p:grpSp>
      <p:sp>
        <p:nvSpPr>
          <p:cNvPr id="5" name="Rectangle 12">
            <a:extLst>
              <a:ext uri="{FF2B5EF4-FFF2-40B4-BE49-F238E27FC236}">
                <a16:creationId xmlns:a16="http://schemas.microsoft.com/office/drawing/2014/main" id="{2F7C73DB-4E35-472D-9B01-305032E48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36" y="455597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srm.conf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        Aquí se ajustan parámetros como la raíz del árbol de documentos,                            funciones especiales como SSI, manejo de los mapas sensitivos, etc. </a:t>
            </a:r>
            <a:r>
              <a:rPr kumimoji="0" lang="es-AR" altLang="es-AR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access.conf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 Gestiona restricciones de acceso al servidor.</a:t>
            </a:r>
            <a:endParaRPr kumimoji="0" lang="es-AR" altLang="es-A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ourier New" panose="02070309020205020404" pitchFamily="49" charset="0"/>
              </a:rPr>
              <a:t>mime.conf</a:t>
            </a:r>
            <a:r>
              <a:rPr kumimoji="0" lang="es-AR" altLang="es-A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      Especifica asociaciones entre tipos MIME conocidos y extensiones                            de  archivo.</a:t>
            </a: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729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 descr="E:\Flor (Prensa)\01. Institucional\Material Institucional Nuevo\Papelería Institucional\papelería01_fondo blanc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6" b="17527"/>
          <a:stretch>
            <a:fillRect/>
          </a:stretch>
        </p:blipFill>
        <p:spPr bwMode="auto"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267744" y="472511"/>
            <a:ext cx="61472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>
                <a:solidFill>
                  <a:srgbClr val="C00000"/>
                </a:solidFill>
              </a:rPr>
              <a:t>Configuración del servidor</a:t>
            </a:r>
          </a:p>
        </p:txBody>
      </p:sp>
      <p:pic>
        <p:nvPicPr>
          <p:cNvPr id="15" name="14 Imagen" descr="http://sae.frba.utn.edu.ar/CENSO2013/imagenes/logo_utn_web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7621" y="6237312"/>
            <a:ext cx="24288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>
            <a:extLst>
              <a:ext uri="{FF2B5EF4-FFF2-40B4-BE49-F238E27FC236}">
                <a16:creationId xmlns:a16="http://schemas.microsoft.com/office/drawing/2014/main" id="{2F7C73DB-4E35-472D-9B01-305032E48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371540"/>
            <a:ext cx="799288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AR" sz="2400" dirty="0">
                <a:latin typeface="+mn-lt"/>
              </a:rPr>
              <a:t> La configuración del servidor varia según que se pretenda hacer con él.</a:t>
            </a:r>
          </a:p>
          <a:p>
            <a:r>
              <a:rPr lang="es-AR" sz="2400" dirty="0">
                <a:latin typeface="+mn-lt"/>
              </a:rPr>
              <a:t> Básicamente la configuración consiste en establecer o modificar diversas </a:t>
            </a:r>
            <a:r>
              <a:rPr lang="es-AR" sz="2400" i="1" dirty="0">
                <a:latin typeface="+mn-lt"/>
              </a:rPr>
              <a:t>directivas </a:t>
            </a:r>
            <a:r>
              <a:rPr lang="es-AR" sz="2400" dirty="0">
                <a:latin typeface="+mn-lt"/>
              </a:rPr>
              <a:t>(hay cientos de ellas).</a:t>
            </a:r>
          </a:p>
          <a:p>
            <a:r>
              <a:rPr lang="es-AR" sz="2400" dirty="0">
                <a:latin typeface="+mn-lt"/>
              </a:rPr>
              <a:t> Algunas directivas que conviene conocer</a:t>
            </a:r>
          </a:p>
          <a:p>
            <a:r>
              <a:rPr lang="es-AR" sz="2400" dirty="0">
                <a:latin typeface="+mn-lt"/>
              </a:rPr>
              <a:t> d. Contenedoras</a:t>
            </a:r>
          </a:p>
          <a:p>
            <a:r>
              <a:rPr lang="es-AR" sz="2400" dirty="0">
                <a:latin typeface="+mn-lt"/>
              </a:rPr>
              <a:t> d. De restricciones de acceso</a:t>
            </a:r>
          </a:p>
          <a:p>
            <a:r>
              <a:rPr lang="es-AR" sz="2400" dirty="0">
                <a:latin typeface="+mn-lt"/>
              </a:rPr>
              <a:t> d. Para CGI</a:t>
            </a:r>
          </a:p>
          <a:p>
            <a:r>
              <a:rPr lang="es-AR" sz="2400" dirty="0">
                <a:latin typeface="+mn-lt"/>
              </a:rPr>
              <a:t> d. De asociación de archivos tipo MIME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</a:rPr>
              <a:t>de  archivo.</a:t>
            </a:r>
            <a:endParaRPr kumimoji="0" lang="es-AR" altLang="es-A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9730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 descr="E:\Flor (Prensa)\01. Institucional\Material Institucional Nuevo\Papelería Institucional\papelería01_fondo blanc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6" b="17527"/>
          <a:stretch>
            <a:fillRect/>
          </a:stretch>
        </p:blipFill>
        <p:spPr bwMode="auto"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699792" y="472511"/>
            <a:ext cx="57151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>
                <a:solidFill>
                  <a:srgbClr val="C00000"/>
                </a:solidFill>
              </a:rPr>
              <a:t>Directivas contenedoras</a:t>
            </a:r>
          </a:p>
        </p:txBody>
      </p:sp>
      <p:pic>
        <p:nvPicPr>
          <p:cNvPr id="15" name="14 Imagen" descr="http://sae.frba.utn.edu.ar/CENSO2013/imagenes/logo_utn_web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7621" y="6237312"/>
            <a:ext cx="24288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>
            <a:extLst>
              <a:ext uri="{FF2B5EF4-FFF2-40B4-BE49-F238E27FC236}">
                <a16:creationId xmlns:a16="http://schemas.microsoft.com/office/drawing/2014/main" id="{2F7C73DB-4E35-472D-9B01-305032E48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484784"/>
            <a:ext cx="799288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AR" sz="2400" dirty="0">
                <a:latin typeface="+mn-lt"/>
              </a:rPr>
              <a:t> Se refieren a un determinado directorio o conjunto de archivos, y se usan para englobar o incluir otras. Por Ej.:</a:t>
            </a:r>
          </a:p>
          <a:p>
            <a:r>
              <a:rPr lang="es-AR" sz="2400" dirty="0">
                <a:latin typeface="+mn-lt"/>
              </a:rPr>
              <a:t>&lt;</a:t>
            </a:r>
            <a:r>
              <a:rPr lang="es-AR" sz="2400" dirty="0" err="1">
                <a:latin typeface="+mn-lt"/>
              </a:rPr>
              <a:t>Directory</a:t>
            </a:r>
            <a:r>
              <a:rPr lang="es-AR" sz="2400" dirty="0">
                <a:latin typeface="+mn-lt"/>
              </a:rPr>
              <a:t> /home/usuarios/</a:t>
            </a:r>
            <a:r>
              <a:rPr lang="es-AR" sz="2400" dirty="0" err="1">
                <a:latin typeface="+mn-lt"/>
              </a:rPr>
              <a:t>asanchez</a:t>
            </a:r>
            <a:r>
              <a:rPr lang="es-AR" sz="2400" dirty="0">
                <a:latin typeface="+mn-lt"/>
              </a:rPr>
              <a:t>&gt;</a:t>
            </a:r>
          </a:p>
          <a:p>
            <a:r>
              <a:rPr lang="es-AR" sz="2400" dirty="0">
                <a:latin typeface="+mn-lt"/>
              </a:rPr>
              <a:t>...</a:t>
            </a:r>
          </a:p>
          <a:p>
            <a:r>
              <a:rPr lang="es-AR" sz="2400" dirty="0">
                <a:latin typeface="+mn-lt"/>
              </a:rPr>
              <a:t>&lt;/</a:t>
            </a:r>
            <a:r>
              <a:rPr lang="es-AR" sz="2400" dirty="0" err="1">
                <a:latin typeface="+mn-lt"/>
              </a:rPr>
              <a:t>Directory</a:t>
            </a:r>
            <a:r>
              <a:rPr lang="es-AR" sz="2400" dirty="0">
                <a:latin typeface="+mn-lt"/>
              </a:rPr>
              <a:t>&gt;</a:t>
            </a:r>
          </a:p>
          <a:p>
            <a:r>
              <a:rPr lang="es-AR" sz="2400" dirty="0">
                <a:latin typeface="+mn-lt"/>
              </a:rPr>
              <a:t>especifica que todas las directivas encerradas hacen referencia solo al directorio /home/usuarios/</a:t>
            </a:r>
            <a:r>
              <a:rPr lang="es-AR" sz="2400" dirty="0" err="1">
                <a:latin typeface="+mn-lt"/>
              </a:rPr>
              <a:t>asanchez</a:t>
            </a:r>
            <a:endParaRPr lang="es-AR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3604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 descr="E:\Flor (Prensa)\01. Institucional\Material Institucional Nuevo\Papelería Institucional\papelería01_fondo blanc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6" b="17527"/>
          <a:stretch>
            <a:fillRect/>
          </a:stretch>
        </p:blipFill>
        <p:spPr bwMode="auto"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899592" y="472511"/>
            <a:ext cx="75153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>
                <a:solidFill>
                  <a:srgbClr val="C00000"/>
                </a:solidFill>
              </a:rPr>
              <a:t>Dir. Para restricciones de acceso</a:t>
            </a:r>
          </a:p>
        </p:txBody>
      </p:sp>
      <p:pic>
        <p:nvPicPr>
          <p:cNvPr id="15" name="14 Imagen" descr="http://sae.frba.utn.edu.ar/CENSO2013/imagenes/logo_utn_web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7621" y="6237312"/>
            <a:ext cx="24288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>
            <a:extLst>
              <a:ext uri="{FF2B5EF4-FFF2-40B4-BE49-F238E27FC236}">
                <a16:creationId xmlns:a16="http://schemas.microsoft.com/office/drawing/2014/main" id="{2F7C73DB-4E35-472D-9B01-305032E48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380832"/>
            <a:ext cx="799288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AR" sz="2400" dirty="0">
                <a:latin typeface="+mn-lt"/>
              </a:rPr>
              <a:t> Las más comunes (dentro de una directiva contenedora) son:</a:t>
            </a:r>
          </a:p>
          <a:p>
            <a:r>
              <a:rPr lang="es-AR" sz="2400" dirty="0">
                <a:latin typeface="+mn-lt"/>
              </a:rPr>
              <a:t> </a:t>
            </a:r>
            <a:r>
              <a:rPr lang="es-AR" sz="2400" i="1" dirty="0" err="1">
                <a:latin typeface="+mn-lt"/>
              </a:rPr>
              <a:t>Options</a:t>
            </a:r>
            <a:r>
              <a:rPr lang="es-AR" sz="2400" i="1" dirty="0">
                <a:latin typeface="+mn-lt"/>
              </a:rPr>
              <a:t>:</a:t>
            </a:r>
            <a:r>
              <a:rPr lang="es-AR" sz="2400" dirty="0">
                <a:latin typeface="+mn-lt"/>
              </a:rPr>
              <a:t> permite indicar opciones disponibles </a:t>
            </a:r>
          </a:p>
          <a:p>
            <a:r>
              <a:rPr lang="es-AR" sz="2400" dirty="0">
                <a:latin typeface="+mn-lt"/>
              </a:rPr>
              <a:t>en un directorio, como la posibilidad de ejecutar </a:t>
            </a:r>
            <a:r>
              <a:rPr lang="es-AR" sz="2400" dirty="0" err="1">
                <a:latin typeface="+mn-lt"/>
              </a:rPr>
              <a:t>CGI’s</a:t>
            </a:r>
            <a:r>
              <a:rPr lang="es-AR" sz="2400" dirty="0">
                <a:latin typeface="+mn-lt"/>
              </a:rPr>
              <a:t>, incorporar SSI, etc.</a:t>
            </a:r>
          </a:p>
          <a:p>
            <a:r>
              <a:rPr lang="es-AR" sz="2400" dirty="0">
                <a:latin typeface="+mn-lt"/>
              </a:rPr>
              <a:t></a:t>
            </a:r>
            <a:r>
              <a:rPr lang="es-AR" sz="2400" i="1" dirty="0">
                <a:latin typeface="+mn-lt"/>
              </a:rPr>
              <a:t> </a:t>
            </a:r>
            <a:r>
              <a:rPr lang="es-AR" sz="2400" i="1" dirty="0" err="1">
                <a:latin typeface="+mn-lt"/>
              </a:rPr>
              <a:t>order</a:t>
            </a:r>
            <a:r>
              <a:rPr lang="es-AR" sz="2400" i="1" dirty="0">
                <a:latin typeface="+mn-lt"/>
              </a:rPr>
              <a:t>:</a:t>
            </a:r>
            <a:r>
              <a:rPr lang="es-AR" sz="2400" dirty="0">
                <a:latin typeface="+mn-lt"/>
              </a:rPr>
              <a:t> indica el orden en que se evaluarán las directivas </a:t>
            </a:r>
            <a:r>
              <a:rPr lang="es-AR" sz="2400" i="1" dirty="0" err="1">
                <a:latin typeface="+mn-lt"/>
              </a:rPr>
              <a:t>allow</a:t>
            </a:r>
            <a:r>
              <a:rPr lang="es-AR" sz="2400" dirty="0">
                <a:latin typeface="+mn-lt"/>
              </a:rPr>
              <a:t> y </a:t>
            </a:r>
            <a:r>
              <a:rPr lang="es-AR" sz="2400" i="1" dirty="0" err="1">
                <a:latin typeface="+mn-lt"/>
              </a:rPr>
              <a:t>deny</a:t>
            </a:r>
            <a:endParaRPr lang="es-AR" sz="2400" dirty="0">
              <a:latin typeface="+mn-lt"/>
            </a:endParaRPr>
          </a:p>
          <a:p>
            <a:r>
              <a:rPr lang="es-AR" sz="2400" baseline="30000" dirty="0">
                <a:latin typeface="+mn-lt"/>
              </a:rPr>
              <a:t></a:t>
            </a:r>
            <a:r>
              <a:rPr lang="es-AR" sz="2400" dirty="0">
                <a:latin typeface="+mn-lt"/>
              </a:rPr>
              <a:t> </a:t>
            </a:r>
            <a:r>
              <a:rPr lang="es-AR" sz="2400" i="1" dirty="0" err="1">
                <a:latin typeface="+mn-lt"/>
              </a:rPr>
              <a:t>allow</a:t>
            </a:r>
            <a:r>
              <a:rPr lang="es-AR" sz="2400" i="1" dirty="0">
                <a:latin typeface="+mn-lt"/>
              </a:rPr>
              <a:t> </a:t>
            </a:r>
            <a:r>
              <a:rPr lang="es-AR" sz="2400" i="1" dirty="0" err="1">
                <a:latin typeface="+mn-lt"/>
              </a:rPr>
              <a:t>from</a:t>
            </a:r>
            <a:r>
              <a:rPr lang="es-AR" sz="2400" i="1" dirty="0">
                <a:latin typeface="+mn-lt"/>
              </a:rPr>
              <a:t>, </a:t>
            </a:r>
            <a:r>
              <a:rPr lang="es-AR" sz="2400" i="1" dirty="0" err="1">
                <a:latin typeface="+mn-lt"/>
              </a:rPr>
              <a:t>deny</a:t>
            </a:r>
            <a:r>
              <a:rPr lang="es-AR" sz="2400" i="1" dirty="0">
                <a:latin typeface="+mn-lt"/>
              </a:rPr>
              <a:t> </a:t>
            </a:r>
            <a:r>
              <a:rPr lang="es-AR" sz="2400" i="1" dirty="0" err="1">
                <a:latin typeface="+mn-lt"/>
              </a:rPr>
              <a:t>from</a:t>
            </a:r>
            <a:r>
              <a:rPr lang="es-AR" sz="2400" dirty="0">
                <a:latin typeface="+mn-lt"/>
              </a:rPr>
              <a:t>: especifican una </a:t>
            </a:r>
          </a:p>
          <a:p>
            <a:r>
              <a:rPr lang="es-AR" sz="2400" dirty="0">
                <a:latin typeface="+mn-lt"/>
              </a:rPr>
              <a:t>máscara de máquinas a las que se permitirá o denegará el acceso al directorio.</a:t>
            </a:r>
          </a:p>
        </p:txBody>
      </p:sp>
    </p:spTree>
    <p:extLst>
      <p:ext uri="{BB962C8B-B14F-4D97-AF65-F5344CB8AC3E}">
        <p14:creationId xmlns:p14="http://schemas.microsoft.com/office/powerpoint/2010/main" val="3232785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 descr="E:\Flor (Prensa)\01. Institucional\Material Institucional Nuevo\Papelería Institucional\papelería01_fondo blanc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6" b="17527"/>
          <a:stretch>
            <a:fillRect/>
          </a:stretch>
        </p:blipFill>
        <p:spPr bwMode="auto"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3923928" y="472511"/>
            <a:ext cx="44910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>
                <a:solidFill>
                  <a:srgbClr val="C00000"/>
                </a:solidFill>
              </a:rPr>
              <a:t>Directivas para CGI</a:t>
            </a:r>
          </a:p>
        </p:txBody>
      </p:sp>
      <p:pic>
        <p:nvPicPr>
          <p:cNvPr id="15" name="14 Imagen" descr="http://sae.frba.utn.edu.ar/CENSO2013/imagenes/logo_utn_web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7621" y="6237312"/>
            <a:ext cx="24288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>
            <a:extLst>
              <a:ext uri="{FF2B5EF4-FFF2-40B4-BE49-F238E27FC236}">
                <a16:creationId xmlns:a16="http://schemas.microsoft.com/office/drawing/2014/main" id="{2F7C73DB-4E35-472D-9B01-305032E48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628800"/>
            <a:ext cx="799288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AR" sz="2400" dirty="0">
                <a:latin typeface="+mn-lt"/>
              </a:rPr>
              <a:t> Permite designar un directorio para que ejecute programas CGI, con la directiva </a:t>
            </a:r>
            <a:r>
              <a:rPr lang="es-AR" sz="2400" dirty="0" err="1">
                <a:latin typeface="+mn-lt"/>
              </a:rPr>
              <a:t>ScriptAlias</a:t>
            </a:r>
            <a:r>
              <a:rPr lang="es-AR" sz="2400" dirty="0">
                <a:latin typeface="+mn-lt"/>
              </a:rPr>
              <a:t>. Por ejemplo:</a:t>
            </a:r>
          </a:p>
          <a:p>
            <a:r>
              <a:rPr lang="es-AR" sz="2400" dirty="0" err="1">
                <a:latin typeface="+mn-lt"/>
              </a:rPr>
              <a:t>ScriptAlias</a:t>
            </a:r>
            <a:r>
              <a:rPr lang="es-AR" sz="2400" dirty="0">
                <a:latin typeface="+mn-lt"/>
              </a:rPr>
              <a:t> /</a:t>
            </a:r>
            <a:r>
              <a:rPr lang="es-AR" sz="2400" dirty="0" err="1">
                <a:latin typeface="+mn-lt"/>
              </a:rPr>
              <a:t>cgi-bin</a:t>
            </a:r>
            <a:r>
              <a:rPr lang="es-AR" sz="2400" dirty="0">
                <a:latin typeface="+mn-lt"/>
              </a:rPr>
              <a:t>/ /home/usuarios/web/mis-</a:t>
            </a:r>
            <a:r>
              <a:rPr lang="es-AR" sz="2400" dirty="0" err="1">
                <a:latin typeface="+mn-lt"/>
              </a:rPr>
              <a:t>cgis</a:t>
            </a:r>
            <a:r>
              <a:rPr lang="es-AR" sz="2400" dirty="0">
                <a:latin typeface="+mn-lt"/>
              </a:rPr>
              <a:t>/ redirige las peticiones a /</a:t>
            </a:r>
            <a:r>
              <a:rPr lang="es-AR" sz="2400" dirty="0" err="1">
                <a:latin typeface="+mn-lt"/>
              </a:rPr>
              <a:t>cgi-bin</a:t>
            </a:r>
            <a:r>
              <a:rPr lang="es-AR" sz="2400" dirty="0">
                <a:latin typeface="+mn-lt"/>
              </a:rPr>
              <a:t>/ al directorio</a:t>
            </a:r>
          </a:p>
          <a:p>
            <a:r>
              <a:rPr lang="es-AR" sz="2400" dirty="0">
                <a:latin typeface="+mn-lt"/>
              </a:rPr>
              <a:t> /home/usuarios/web/mis-</a:t>
            </a:r>
            <a:r>
              <a:rPr lang="es-AR" sz="2400" dirty="0" err="1">
                <a:latin typeface="+mn-lt"/>
              </a:rPr>
              <a:t>cgi</a:t>
            </a:r>
            <a:r>
              <a:rPr lang="es-AR" sz="2400" dirty="0">
                <a:latin typeface="+mn-lt"/>
              </a:rPr>
              <a:t>, y lo considera como directorio de </a:t>
            </a:r>
            <a:r>
              <a:rPr lang="es-AR" sz="2400" dirty="0" err="1">
                <a:latin typeface="+mn-lt"/>
              </a:rPr>
              <a:t>CGIs</a:t>
            </a:r>
            <a:r>
              <a:rPr lang="es-AR" sz="2400" dirty="0">
                <a:latin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53440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 descr="E:\Flor (Prensa)\01. Institucional\Material Institucional Nuevo\Papelería Institucional\papelería01_fondo blanc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6" b="17527"/>
          <a:stretch>
            <a:fillRect/>
          </a:stretch>
        </p:blipFill>
        <p:spPr bwMode="auto"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562100" y="332656"/>
            <a:ext cx="68528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>
                <a:solidFill>
                  <a:srgbClr val="C00000"/>
                </a:solidFill>
              </a:rPr>
              <a:t>Directivas para asociación de archivos tipo MIME</a:t>
            </a:r>
          </a:p>
        </p:txBody>
      </p:sp>
      <p:pic>
        <p:nvPicPr>
          <p:cNvPr id="15" name="14 Imagen" descr="http://sae.frba.utn.edu.ar/CENSO2013/imagenes/logo_utn_web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7621" y="6237312"/>
            <a:ext cx="24288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>
            <a:extLst>
              <a:ext uri="{FF2B5EF4-FFF2-40B4-BE49-F238E27FC236}">
                <a16:creationId xmlns:a16="http://schemas.microsoft.com/office/drawing/2014/main" id="{2F7C73DB-4E35-472D-9B01-305032E48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794296"/>
            <a:ext cx="799288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s-AR" sz="2400" dirty="0">
                <a:latin typeface="+mn-lt"/>
              </a:rPr>
              <a:t>Los tipos </a:t>
            </a:r>
            <a:r>
              <a:rPr lang="es-AR" sz="2400" b="1" dirty="0">
                <a:latin typeface="+mn-lt"/>
              </a:rPr>
              <a:t>MIME</a:t>
            </a:r>
            <a:r>
              <a:rPr lang="es-AR" sz="2400" b="1" baseline="30000" dirty="0">
                <a:latin typeface="+mn-lt"/>
              </a:rPr>
              <a:t>*</a:t>
            </a:r>
            <a:r>
              <a:rPr lang="es-AR" sz="2400" b="1" dirty="0">
                <a:latin typeface="+mn-lt"/>
              </a:rPr>
              <a:t> </a:t>
            </a:r>
            <a:r>
              <a:rPr lang="es-AR" sz="2400" dirty="0">
                <a:latin typeface="+mn-lt"/>
              </a:rPr>
              <a:t>conocidos y sus extensiones asociadas se encuentran en el archivo </a:t>
            </a:r>
            <a:r>
              <a:rPr lang="es-AR" sz="2400" dirty="0" err="1">
                <a:latin typeface="+mn-lt"/>
              </a:rPr>
              <a:t>mime.types</a:t>
            </a:r>
            <a:r>
              <a:rPr lang="es-AR" sz="2400" dirty="0">
                <a:latin typeface="+mn-lt"/>
              </a:rPr>
              <a:t>. </a:t>
            </a:r>
          </a:p>
          <a:p>
            <a:pPr lvl="0"/>
            <a:r>
              <a:rPr lang="es-AR" sz="2400" dirty="0">
                <a:latin typeface="+mn-lt"/>
              </a:rPr>
              <a:t>Un ejemplo sería:</a:t>
            </a:r>
          </a:p>
          <a:p>
            <a:r>
              <a:rPr lang="es-AR" sz="2400" dirty="0">
                <a:latin typeface="+mn-lt"/>
              </a:rPr>
              <a:t>x-</a:t>
            </a:r>
            <a:r>
              <a:rPr lang="es-AR" sz="2400" dirty="0" err="1">
                <a:latin typeface="+mn-lt"/>
              </a:rPr>
              <a:t>world</a:t>
            </a:r>
            <a:r>
              <a:rPr lang="es-AR" sz="2400" dirty="0">
                <a:latin typeface="+mn-lt"/>
              </a:rPr>
              <a:t>/w-</a:t>
            </a:r>
            <a:r>
              <a:rPr lang="es-AR" sz="2400" dirty="0" err="1">
                <a:latin typeface="+mn-lt"/>
              </a:rPr>
              <a:t>vrml</a:t>
            </a:r>
            <a:r>
              <a:rPr lang="es-AR" sz="2400" dirty="0">
                <a:latin typeface="+mn-lt"/>
              </a:rPr>
              <a:t>     </a:t>
            </a:r>
            <a:r>
              <a:rPr lang="es-AR" sz="2400" dirty="0" err="1">
                <a:latin typeface="+mn-lt"/>
              </a:rPr>
              <a:t>wrl</a:t>
            </a:r>
            <a:r>
              <a:rPr lang="es-AR" sz="2400" dirty="0">
                <a:latin typeface="+mn-lt"/>
              </a:rPr>
              <a:t> </a:t>
            </a:r>
            <a:r>
              <a:rPr lang="es-AR" sz="2400" dirty="0" err="1">
                <a:latin typeface="+mn-lt"/>
              </a:rPr>
              <a:t>vrml</a:t>
            </a:r>
            <a:r>
              <a:rPr lang="es-AR" sz="2400" dirty="0">
                <a:latin typeface="+mn-lt"/>
              </a:rPr>
              <a:t> </a:t>
            </a:r>
            <a:r>
              <a:rPr lang="es-AR" sz="2400" dirty="0" err="1">
                <a:latin typeface="+mn-lt"/>
              </a:rPr>
              <a:t>text</a:t>
            </a:r>
            <a:r>
              <a:rPr lang="es-AR" sz="2400" dirty="0">
                <a:latin typeface="+mn-lt"/>
              </a:rPr>
              <a:t>/</a:t>
            </a:r>
            <a:r>
              <a:rPr lang="es-AR" sz="2400" dirty="0" err="1">
                <a:latin typeface="+mn-lt"/>
              </a:rPr>
              <a:t>html</a:t>
            </a:r>
            <a:r>
              <a:rPr lang="es-AR" sz="2400" dirty="0">
                <a:latin typeface="+mn-lt"/>
              </a:rPr>
              <a:t>          </a:t>
            </a:r>
            <a:r>
              <a:rPr lang="es-AR" sz="2400" dirty="0" err="1">
                <a:latin typeface="+mn-lt"/>
              </a:rPr>
              <a:t>html</a:t>
            </a:r>
            <a:r>
              <a:rPr lang="es-AR" sz="2400" dirty="0">
                <a:latin typeface="+mn-lt"/>
              </a:rPr>
              <a:t> </a:t>
            </a:r>
            <a:r>
              <a:rPr lang="es-AR" sz="2400" dirty="0" err="1">
                <a:latin typeface="+mn-lt"/>
              </a:rPr>
              <a:t>htm</a:t>
            </a:r>
            <a:endParaRPr lang="es-AR" sz="2400" dirty="0">
              <a:latin typeface="+mn-lt"/>
            </a:endParaRPr>
          </a:p>
          <a:p>
            <a:r>
              <a:rPr lang="es-AR" sz="2400" dirty="0">
                <a:latin typeface="+mn-lt"/>
              </a:rPr>
              <a:t>* </a:t>
            </a:r>
            <a:r>
              <a:rPr lang="es-AR" sz="2400" b="1" dirty="0">
                <a:latin typeface="+mn-lt"/>
              </a:rPr>
              <a:t>MIME</a:t>
            </a:r>
            <a:r>
              <a:rPr lang="es-AR" sz="2400" dirty="0">
                <a:latin typeface="+mn-lt"/>
              </a:rPr>
              <a:t>, acrónimo de </a:t>
            </a:r>
            <a:r>
              <a:rPr lang="es-AR" sz="2400" i="1" dirty="0" err="1">
                <a:latin typeface="+mn-lt"/>
              </a:rPr>
              <a:t>Multipurpose</a:t>
            </a:r>
            <a:r>
              <a:rPr lang="es-AR" sz="2400" i="1" dirty="0">
                <a:latin typeface="+mn-lt"/>
              </a:rPr>
              <a:t> Internet Mail </a:t>
            </a:r>
            <a:r>
              <a:rPr lang="es-AR" sz="2400" i="1" dirty="0" err="1">
                <a:latin typeface="+mn-lt"/>
              </a:rPr>
              <a:t>Extensions</a:t>
            </a:r>
            <a:r>
              <a:rPr lang="es-AR" sz="2400" dirty="0">
                <a:latin typeface="+mn-lt"/>
              </a:rPr>
              <a:t>, es una especificación para dar formato a mensajes no-ASCII, para que puedan ser enviados por Internet. Para ello MIME adjunta un archivo de cabecera a cada archivo, especificando el tipo y el subtipo del contenido del archivo principal. Gracias a esta información tanto el servidor como el navegador pueden manejar y presentar correctamente los datos. </a:t>
            </a:r>
          </a:p>
        </p:txBody>
      </p:sp>
    </p:spTree>
    <p:extLst>
      <p:ext uri="{BB962C8B-B14F-4D97-AF65-F5344CB8AC3E}">
        <p14:creationId xmlns:p14="http://schemas.microsoft.com/office/powerpoint/2010/main" val="1865667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 descr="E:\Flor (Prensa)\01. Institucional\Material Institucional Nuevo\Papelería Institucional\papelería01_fondo blanc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6" b="17527"/>
          <a:stretch>
            <a:fillRect/>
          </a:stretch>
        </p:blipFill>
        <p:spPr bwMode="auto"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2915816" y="332656"/>
            <a:ext cx="54991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>
                <a:solidFill>
                  <a:srgbClr val="C00000"/>
                </a:solidFill>
              </a:rPr>
              <a:t>Ejemplo de instalación, prueba y configuración</a:t>
            </a:r>
          </a:p>
        </p:txBody>
      </p:sp>
      <p:pic>
        <p:nvPicPr>
          <p:cNvPr id="15" name="14 Imagen" descr="http://sae.frba.utn.edu.ar/CENSO2013/imagenes/logo_utn_web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7621" y="6237312"/>
            <a:ext cx="24288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>
            <a:extLst>
              <a:ext uri="{FF2B5EF4-FFF2-40B4-BE49-F238E27FC236}">
                <a16:creationId xmlns:a16="http://schemas.microsoft.com/office/drawing/2014/main" id="{2F7C73DB-4E35-472D-9B01-305032E48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988840"/>
            <a:ext cx="7992888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s-AR" sz="2400" dirty="0">
                <a:latin typeface="+mn-lt"/>
              </a:rPr>
              <a:t>Instalación</a:t>
            </a:r>
          </a:p>
          <a:p>
            <a:pPr lvl="0"/>
            <a:r>
              <a:rPr lang="es-AR" sz="2400" dirty="0">
                <a:latin typeface="+mn-lt"/>
              </a:rPr>
              <a:t>Modificación de archivos de </a:t>
            </a:r>
            <a:r>
              <a:rPr lang="es-AR" sz="2400" dirty="0" err="1">
                <a:latin typeface="+mn-lt"/>
              </a:rPr>
              <a:t>conficguración</a:t>
            </a:r>
            <a:endParaRPr lang="es-AR" sz="2400" dirty="0">
              <a:latin typeface="+mn-lt"/>
            </a:endParaRPr>
          </a:p>
          <a:p>
            <a:pPr lvl="0"/>
            <a:r>
              <a:rPr lang="es-AR" sz="2400" dirty="0">
                <a:latin typeface="+mn-lt"/>
              </a:rPr>
              <a:t>Prueba </a:t>
            </a:r>
          </a:p>
          <a:p>
            <a:pPr lvl="1"/>
            <a:r>
              <a:rPr lang="es-AR" sz="2400" baseline="30000" dirty="0">
                <a:latin typeface="+mn-lt"/>
                <a:hlinkClick r:id="rId5"/>
              </a:rPr>
              <a:t>http://localhost</a:t>
            </a:r>
            <a:r>
              <a:rPr lang="es-AR" sz="2400" baseline="30000" dirty="0">
                <a:latin typeface="+mn-lt"/>
              </a:rPr>
              <a:t>, en el navegador</a:t>
            </a:r>
          </a:p>
          <a:p>
            <a:pPr lvl="1"/>
            <a:r>
              <a:rPr lang="es-AR" sz="2400" baseline="30000" dirty="0">
                <a:latin typeface="+mn-lt"/>
              </a:rPr>
              <a:t>Copiar página web miweb.html en /</a:t>
            </a:r>
            <a:r>
              <a:rPr lang="es-AR" sz="2400" baseline="30000" dirty="0" err="1">
                <a:latin typeface="+mn-lt"/>
              </a:rPr>
              <a:t>var</a:t>
            </a:r>
            <a:r>
              <a:rPr lang="es-AR" sz="2400" baseline="30000" dirty="0">
                <a:latin typeface="+mn-lt"/>
              </a:rPr>
              <a:t>/www/</a:t>
            </a:r>
            <a:r>
              <a:rPr lang="es-AR" sz="2400" baseline="30000" dirty="0" err="1">
                <a:latin typeface="+mn-lt"/>
              </a:rPr>
              <a:t>html</a:t>
            </a:r>
            <a:r>
              <a:rPr lang="es-AR" sz="2400" baseline="30000" dirty="0">
                <a:latin typeface="+mn-lt"/>
              </a:rPr>
              <a:t> y cargarla con </a:t>
            </a:r>
            <a:r>
              <a:rPr lang="es-AR" sz="2400" baseline="30000" dirty="0">
                <a:latin typeface="+mn-lt"/>
                <a:hlinkClick r:id="rId6"/>
              </a:rPr>
              <a:t>http://localhost/miweb.html</a:t>
            </a:r>
            <a:endParaRPr lang="es-AR" sz="2400" baseline="30000" dirty="0">
              <a:latin typeface="+mn-lt"/>
            </a:endParaRPr>
          </a:p>
          <a:p>
            <a:pPr lvl="1"/>
            <a:r>
              <a:rPr lang="es-AR" sz="2400" baseline="30000" dirty="0">
                <a:latin typeface="+mn-lt"/>
              </a:rPr>
              <a:t>Modificar directiva </a:t>
            </a:r>
            <a:r>
              <a:rPr lang="es-AR" sz="2400" baseline="30000" dirty="0" err="1">
                <a:latin typeface="+mn-lt"/>
              </a:rPr>
              <a:t>DocumentRoot</a:t>
            </a:r>
            <a:r>
              <a:rPr lang="es-AR" sz="2400" baseline="30000" dirty="0">
                <a:latin typeface="+mn-lt"/>
              </a:rPr>
              <a:t> y ver que pasa  en el punto anterior (cambiar a </a:t>
            </a:r>
            <a:r>
              <a:rPr lang="es-AR" sz="2400" baseline="30000" dirty="0" err="1">
                <a:latin typeface="+mn-lt"/>
              </a:rPr>
              <a:t>publi_html</a:t>
            </a:r>
            <a:r>
              <a:rPr lang="es-AR" sz="2400" baseline="30000" dirty="0">
                <a:latin typeface="+mn-lt"/>
              </a:rPr>
              <a:t>)</a:t>
            </a:r>
          </a:p>
          <a:p>
            <a:pPr lvl="1"/>
            <a:r>
              <a:rPr lang="es-AR" sz="2400" baseline="30000" dirty="0">
                <a:latin typeface="+mn-lt"/>
              </a:rPr>
              <a:t>Probar un </a:t>
            </a:r>
            <a:r>
              <a:rPr lang="es-AR" sz="2400" baseline="30000" dirty="0" err="1">
                <a:latin typeface="+mn-lt"/>
              </a:rPr>
              <a:t>cgi</a:t>
            </a:r>
            <a:r>
              <a:rPr lang="es-AR" sz="2400" baseline="30000" dirty="0">
                <a:latin typeface="+mn-lt"/>
              </a:rPr>
              <a:t> poniéndolo en </a:t>
            </a:r>
            <a:r>
              <a:rPr lang="es-AR" sz="2400" baseline="30000" dirty="0" err="1">
                <a:latin typeface="+mn-lt"/>
              </a:rPr>
              <a:t>cgi-bin</a:t>
            </a:r>
            <a:endParaRPr lang="es-AR" sz="2400" baseline="30000" dirty="0">
              <a:latin typeface="+mn-lt"/>
            </a:endParaRPr>
          </a:p>
          <a:p>
            <a:pPr lvl="0"/>
            <a:r>
              <a:rPr lang="es-AR" sz="2400" dirty="0">
                <a:latin typeface="+mn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921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Imagen" descr="E:\Flor (Prensa)\01. Institucional\Material Institucional Nuevo\Papelería Institucional\papelería01_fondo blanc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6" b="17527"/>
          <a:stretch>
            <a:fillRect/>
          </a:stretch>
        </p:blipFill>
        <p:spPr bwMode="auto"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3244731" y="2143115"/>
            <a:ext cx="28143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4800" dirty="0">
                <a:solidFill>
                  <a:srgbClr val="C3002F"/>
                </a:solidFill>
              </a:rPr>
              <a:t>Servidores</a:t>
            </a:r>
          </a:p>
        </p:txBody>
      </p:sp>
      <p:pic>
        <p:nvPicPr>
          <p:cNvPr id="13" name="12 Imagen" descr="http://sae.frba.utn.edu.ar/CENSO2013/imagenes/logo_utn_web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7621" y="6237312"/>
            <a:ext cx="24288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86628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 descr="E:\Flor (Prensa)\01. Institucional\Material Institucional Nuevo\Papelería Institucional\papelería01_fondo blanc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6" b="17527"/>
          <a:stretch>
            <a:fillRect/>
          </a:stretch>
        </p:blipFill>
        <p:spPr bwMode="auto"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5580112" y="332656"/>
            <a:ext cx="28348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>
                <a:solidFill>
                  <a:srgbClr val="C00000"/>
                </a:solidFill>
              </a:rPr>
              <a:t>Referencias</a:t>
            </a:r>
          </a:p>
        </p:txBody>
      </p:sp>
      <p:pic>
        <p:nvPicPr>
          <p:cNvPr id="15" name="14 Imagen" descr="http://sae.frba.utn.edu.ar/CENSO2013/imagenes/logo_utn_web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7621" y="6237312"/>
            <a:ext cx="24288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>
            <a:extLst>
              <a:ext uri="{FF2B5EF4-FFF2-40B4-BE49-F238E27FC236}">
                <a16:creationId xmlns:a16="http://schemas.microsoft.com/office/drawing/2014/main" id="{2F7C73DB-4E35-472D-9B01-305032E48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2404339"/>
            <a:ext cx="7992888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s-AR" sz="2400" dirty="0">
                <a:latin typeface="+mn-lt"/>
              </a:rPr>
              <a:t>Del Blog de Vicente Navarro...</a:t>
            </a:r>
          </a:p>
          <a:p>
            <a:pPr lvl="0"/>
            <a:r>
              <a:rPr lang="es-AR" sz="2400" dirty="0">
                <a:latin typeface="+mn-lt"/>
                <a:hlinkClick r:id="rId5"/>
              </a:rPr>
              <a:t>http://www.vicente-navarro.com/blog/2008/03/09/hosting-casero-how</a:t>
            </a:r>
            <a:endParaRPr lang="es-AR" sz="2400" dirty="0">
              <a:latin typeface="+mn-lt"/>
            </a:endParaRPr>
          </a:p>
          <a:p>
            <a:pPr lvl="0"/>
            <a:r>
              <a:rPr lang="es-AR" sz="2400" dirty="0">
                <a:latin typeface="+mn-lt"/>
              </a:rPr>
              <a:t>La web de Apache</a:t>
            </a:r>
          </a:p>
          <a:p>
            <a:pPr lvl="0"/>
            <a:r>
              <a:rPr lang="es-AR" sz="2400" dirty="0">
                <a:latin typeface="+mn-lt"/>
              </a:rPr>
              <a:t>http://apache.org</a:t>
            </a:r>
            <a:br>
              <a:rPr lang="es-AR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69466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 descr="E:\Flor (Prensa)\01. Institucional\Material Institucional Nuevo\Papelería Institucional\papelería01_fondo blanc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6" b="17527"/>
          <a:stretch>
            <a:fillRect/>
          </a:stretch>
        </p:blipFill>
        <p:spPr bwMode="auto"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187624" y="332656"/>
            <a:ext cx="72273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>
                <a:solidFill>
                  <a:srgbClr val="C00000"/>
                </a:solidFill>
              </a:rPr>
              <a:t>Arranque y parada del servidor</a:t>
            </a:r>
          </a:p>
        </p:txBody>
      </p:sp>
      <p:pic>
        <p:nvPicPr>
          <p:cNvPr id="15" name="14 Imagen" descr="http://sae.frba.utn.edu.ar/CENSO2013/imagenes/logo_utn_web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7621" y="6237312"/>
            <a:ext cx="24288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2">
            <a:extLst>
              <a:ext uri="{FF2B5EF4-FFF2-40B4-BE49-F238E27FC236}">
                <a16:creationId xmlns:a16="http://schemas.microsoft.com/office/drawing/2014/main" id="{2F7C73DB-4E35-472D-9B01-305032E48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20" y="1556792"/>
            <a:ext cx="7992888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AR" sz="2400" dirty="0">
                <a:latin typeface="+mn-lt"/>
              </a:rPr>
              <a:t> Apache funciona como un servicio y suele poder especificarse que arranque de forma automática al inicio.</a:t>
            </a:r>
          </a:p>
          <a:p>
            <a:r>
              <a:rPr lang="es-AR" sz="2400" dirty="0">
                <a:latin typeface="+mn-lt"/>
              </a:rPr>
              <a:t> Eventualmente es posible arrancarlo con la instrucción </a:t>
            </a:r>
            <a:r>
              <a:rPr lang="es-AR" sz="2400" dirty="0" err="1">
                <a:latin typeface="+mn-lt"/>
              </a:rPr>
              <a:t>httpd</a:t>
            </a:r>
            <a:r>
              <a:rPr lang="es-AR" sz="2400" dirty="0">
                <a:latin typeface="+mn-lt"/>
              </a:rPr>
              <a:t> –k </a:t>
            </a:r>
            <a:r>
              <a:rPr lang="es-AR" sz="2400" dirty="0" err="1">
                <a:latin typeface="+mn-lt"/>
              </a:rPr>
              <a:t>start</a:t>
            </a:r>
            <a:endParaRPr lang="es-AR" sz="2400" dirty="0">
              <a:latin typeface="+mn-lt"/>
            </a:endParaRPr>
          </a:p>
          <a:p>
            <a:r>
              <a:rPr lang="es-AR" sz="2400" dirty="0">
                <a:latin typeface="+mn-lt"/>
              </a:rPr>
              <a:t> Y pararlo con </a:t>
            </a:r>
            <a:r>
              <a:rPr lang="es-AR" sz="2400" dirty="0" err="1">
                <a:latin typeface="+mn-lt"/>
              </a:rPr>
              <a:t>httpd</a:t>
            </a:r>
            <a:r>
              <a:rPr lang="es-AR" sz="2400" dirty="0">
                <a:latin typeface="+mn-lt"/>
              </a:rPr>
              <a:t> –k stop</a:t>
            </a:r>
          </a:p>
          <a:p>
            <a:pPr lvl="0"/>
            <a:br>
              <a:rPr lang="es-AR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9290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 descr="E:\Flor (Prensa)\01. Institucional\Material Institucional Nuevo\Papelería Institucional\papelería01_fondo blanc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6" b="17527"/>
          <a:stretch>
            <a:fillRect/>
          </a:stretch>
        </p:blipFill>
        <p:spPr bwMode="auto"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6259820" y="472511"/>
            <a:ext cx="22765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400" dirty="0">
                <a:solidFill>
                  <a:srgbClr val="C00000"/>
                </a:solidFill>
              </a:rPr>
              <a:t>Esquema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601923"/>
            <a:ext cx="80914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aseline="30000" dirty="0"/>
              <a:t> </a:t>
            </a:r>
            <a:r>
              <a:rPr lang="es-AR" sz="2400" dirty="0"/>
              <a:t>Conceptos básicos</a:t>
            </a:r>
          </a:p>
          <a:p>
            <a:r>
              <a:rPr lang="es-AR" sz="2400" baseline="30000" dirty="0"/>
              <a:t> </a:t>
            </a:r>
            <a:r>
              <a:rPr lang="es-AR" sz="2400" dirty="0"/>
              <a:t>Instalación y configuración</a:t>
            </a:r>
          </a:p>
          <a:p>
            <a:r>
              <a:rPr lang="es-AR" sz="2400" baseline="30000" dirty="0"/>
              <a:t> </a:t>
            </a:r>
            <a:r>
              <a:rPr lang="es-AR" sz="2400" dirty="0"/>
              <a:t>Formas de uso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800" dirty="0"/>
          </a:p>
        </p:txBody>
      </p:sp>
      <p:pic>
        <p:nvPicPr>
          <p:cNvPr id="15" name="14 Imagen" descr="http://sae.frba.utn.edu.ar/CENSO2013/imagenes/logo_utn_web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7621" y="6237312"/>
            <a:ext cx="24288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9873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 descr="E:\Flor (Prensa)\01. Institucional\Material Institucional Nuevo\Papelería Institucional\papelería01_fondo blanc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6" b="17527"/>
          <a:stretch>
            <a:fillRect/>
          </a:stretch>
        </p:blipFill>
        <p:spPr bwMode="auto"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5220072" y="472511"/>
            <a:ext cx="3194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>
                <a:solidFill>
                  <a:srgbClr val="C00000"/>
                </a:solidFill>
              </a:rPr>
              <a:t>Servidor web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601923"/>
            <a:ext cx="809141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Programa diseñado para permitir la interacción entre ordenadores.</a:t>
            </a:r>
          </a:p>
          <a:p>
            <a:r>
              <a:rPr lang="es-AR" sz="2400" baseline="30000" dirty="0"/>
              <a:t> </a:t>
            </a:r>
            <a:r>
              <a:rPr lang="es-AR" sz="2400" dirty="0"/>
              <a:t>Suele funcionar permaneciendo a la espera de peticiones. Cuando las recibe responde a ellas transfiriendo documentos de tipo hipertexto,</a:t>
            </a:r>
          </a:p>
          <a:p>
            <a:r>
              <a:rPr lang="es-AR" sz="2400" baseline="30000" dirty="0"/>
              <a:t> </a:t>
            </a:r>
            <a:r>
              <a:rPr lang="es-AR" sz="2400" dirty="0"/>
              <a:t>Para ello implementa el protocolo HTTP (</a:t>
            </a:r>
            <a:r>
              <a:rPr lang="es-AR" sz="2400" dirty="0" err="1"/>
              <a:t>HyperText</a:t>
            </a:r>
            <a:r>
              <a:rPr lang="es-AR" sz="2400" dirty="0"/>
              <a:t> Transfer </a:t>
            </a:r>
            <a:r>
              <a:rPr lang="es-AR" sz="2400" dirty="0" err="1"/>
              <a:t>Protocol</a:t>
            </a:r>
            <a:r>
              <a:rPr lang="es-AR" sz="2400" dirty="0"/>
              <a:t>).</a:t>
            </a:r>
          </a:p>
          <a:p>
            <a:r>
              <a:rPr lang="es-AR" sz="2400" baseline="30000" dirty="0"/>
              <a:t> </a:t>
            </a:r>
            <a:r>
              <a:rPr lang="es-AR" sz="2400" dirty="0"/>
              <a:t>El término también se emplea para referirse al ordenador que ejecuta el programa.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800" dirty="0"/>
          </a:p>
        </p:txBody>
      </p:sp>
      <p:pic>
        <p:nvPicPr>
          <p:cNvPr id="15" name="14 Imagen" descr="http://sae.frba.utn.edu.ar/CENSO2013/imagenes/logo_utn_web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7621" y="6237312"/>
            <a:ext cx="24288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40790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 descr="E:\Flor (Prensa)\01. Institucional\Material Institucional Nuevo\Papelería Institucional\papelería01_fondo blanc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6" b="17527"/>
          <a:stretch>
            <a:fillRect/>
          </a:stretch>
        </p:blipFill>
        <p:spPr bwMode="auto"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5220072" y="472511"/>
            <a:ext cx="3194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>
                <a:solidFill>
                  <a:srgbClr val="C00000"/>
                </a:solidFill>
              </a:rPr>
              <a:t>El servidor 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601923"/>
            <a:ext cx="673001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Espera las peticiones</a:t>
            </a:r>
          </a:p>
          <a:p>
            <a:r>
              <a:rPr lang="es-AR" sz="2400" baseline="30000" dirty="0"/>
              <a:t> </a:t>
            </a:r>
            <a:r>
              <a:rPr lang="es-AR" sz="2400" dirty="0"/>
              <a:t>Envía archivos</a:t>
            </a:r>
          </a:p>
          <a:p>
            <a:r>
              <a:rPr lang="es-AR" sz="2400" baseline="30000" dirty="0"/>
              <a:t> </a:t>
            </a:r>
            <a:r>
              <a:rPr lang="es-AR" sz="2400" dirty="0"/>
              <a:t>Ejecuta </a:t>
            </a:r>
            <a:r>
              <a:rPr lang="es-AR" sz="2400" dirty="0" err="1"/>
              <a:t>CGIs</a:t>
            </a:r>
            <a:r>
              <a:rPr lang="es-AR" sz="2400" dirty="0"/>
              <a:t> (en respuesta a las peticiones) y envía los </a:t>
            </a:r>
          </a:p>
          <a:p>
            <a:r>
              <a:rPr lang="es-AR" sz="2400" dirty="0"/>
              <a:t>resultados</a:t>
            </a:r>
          </a:p>
          <a:p>
            <a:r>
              <a:rPr lang="es-AR" sz="2400" baseline="30000" dirty="0"/>
              <a:t> </a:t>
            </a:r>
            <a:r>
              <a:rPr lang="es-AR" sz="2400" dirty="0"/>
              <a:t>Establece conexión a Sistemas de Bases de Datos</a:t>
            </a:r>
          </a:p>
          <a:p>
            <a:r>
              <a:rPr lang="es-AR" sz="2400" baseline="30000" dirty="0"/>
              <a:t> </a:t>
            </a:r>
            <a:r>
              <a:rPr lang="es-AR" sz="2400" dirty="0"/>
              <a:t>Actúa de puerta de enlace para servicios como el correo, ftp, </a:t>
            </a:r>
            <a:r>
              <a:rPr lang="es-AR" sz="2400" dirty="0" err="1"/>
              <a:t>etc</a:t>
            </a:r>
            <a:endParaRPr lang="es-A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800" dirty="0"/>
          </a:p>
        </p:txBody>
      </p:sp>
      <p:pic>
        <p:nvPicPr>
          <p:cNvPr id="15" name="14 Imagen" descr="http://sae.frba.utn.edu.ar/CENSO2013/imagenes/logo_utn_web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7621" y="6237312"/>
            <a:ext cx="24288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85528">
            <a:extLst>
              <a:ext uri="{FF2B5EF4-FFF2-40B4-BE49-F238E27FC236}">
                <a16:creationId xmlns:a16="http://schemas.microsoft.com/office/drawing/2014/main" id="{3EAA2A7F-B349-4684-9092-86F66CE9A0A7}"/>
              </a:ext>
            </a:extLst>
          </p:cNvPr>
          <p:cNvGrpSpPr/>
          <p:nvPr/>
        </p:nvGrpSpPr>
        <p:grpSpPr>
          <a:xfrm>
            <a:off x="7053543" y="1049916"/>
            <a:ext cx="1889760" cy="4422647"/>
            <a:chOff x="-4063" y="-3301"/>
            <a:chExt cx="1889760" cy="4422647"/>
          </a:xfrm>
        </p:grpSpPr>
        <p:pic>
          <p:nvPicPr>
            <p:cNvPr id="7" name="Picture 194461">
              <a:extLst>
                <a:ext uri="{FF2B5EF4-FFF2-40B4-BE49-F238E27FC236}">
                  <a16:creationId xmlns:a16="http://schemas.microsoft.com/office/drawing/2014/main" id="{1F9C5953-438E-4458-A2B4-31E68DD6F5DB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-4063" y="-3301"/>
              <a:ext cx="1889760" cy="2136648"/>
            </a:xfrm>
            <a:prstGeom prst="rect">
              <a:avLst/>
            </a:prstGeom>
          </p:spPr>
        </p:pic>
        <p:pic>
          <p:nvPicPr>
            <p:cNvPr id="8" name="Picture 194462">
              <a:extLst>
                <a:ext uri="{FF2B5EF4-FFF2-40B4-BE49-F238E27FC236}">
                  <a16:creationId xmlns:a16="http://schemas.microsoft.com/office/drawing/2014/main" id="{22CFCD0C-70BE-46EF-81D2-60A5D81990C5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300736" y="3197098"/>
              <a:ext cx="1225296" cy="1222248"/>
            </a:xfrm>
            <a:prstGeom prst="rect">
              <a:avLst/>
            </a:prstGeom>
          </p:spPr>
        </p:pic>
        <p:sp>
          <p:nvSpPr>
            <p:cNvPr id="11" name="Shape 1839">
              <a:extLst>
                <a:ext uri="{FF2B5EF4-FFF2-40B4-BE49-F238E27FC236}">
                  <a16:creationId xmlns:a16="http://schemas.microsoft.com/office/drawing/2014/main" id="{ACE658DE-3671-45C3-8184-02B850B72467}"/>
                </a:ext>
              </a:extLst>
            </p:cNvPr>
            <p:cNvSpPr/>
            <p:nvPr/>
          </p:nvSpPr>
          <p:spPr>
            <a:xfrm>
              <a:off x="609600" y="2133600"/>
              <a:ext cx="457200" cy="1066800"/>
            </a:xfrm>
            <a:custGeom>
              <a:avLst/>
              <a:gdLst/>
              <a:ahLst/>
              <a:cxnLst/>
              <a:rect l="0" t="0" r="0" b="0"/>
              <a:pathLst>
                <a:path w="457200" h="1066800">
                  <a:moveTo>
                    <a:pt x="0" y="212090"/>
                  </a:moveTo>
                  <a:lnTo>
                    <a:pt x="228600" y="0"/>
                  </a:lnTo>
                  <a:lnTo>
                    <a:pt x="457200" y="212090"/>
                  </a:lnTo>
                  <a:lnTo>
                    <a:pt x="342900" y="212090"/>
                  </a:lnTo>
                  <a:lnTo>
                    <a:pt x="342900" y="854710"/>
                  </a:lnTo>
                  <a:lnTo>
                    <a:pt x="457200" y="854710"/>
                  </a:lnTo>
                  <a:lnTo>
                    <a:pt x="228600" y="1066800"/>
                  </a:lnTo>
                  <a:lnTo>
                    <a:pt x="0" y="854710"/>
                  </a:lnTo>
                  <a:lnTo>
                    <a:pt x="114300" y="854710"/>
                  </a:lnTo>
                  <a:lnTo>
                    <a:pt x="114300" y="212090"/>
                  </a:lnTo>
                  <a:lnTo>
                    <a:pt x="0" y="212090"/>
                  </a:lnTo>
                  <a:close/>
                </a:path>
              </a:pathLst>
            </a:custGeom>
            <a:ln w="9345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AR"/>
            </a:p>
          </p:txBody>
        </p:sp>
        <p:sp>
          <p:nvSpPr>
            <p:cNvPr id="12" name="Shape 1840">
              <a:extLst>
                <a:ext uri="{FF2B5EF4-FFF2-40B4-BE49-F238E27FC236}">
                  <a16:creationId xmlns:a16="http://schemas.microsoft.com/office/drawing/2014/main" id="{40A5B4E2-5F96-4ED5-A08F-8E4AE5F72378}"/>
                </a:ext>
              </a:extLst>
            </p:cNvPr>
            <p:cNvSpPr/>
            <p:nvPr/>
          </p:nvSpPr>
          <p:spPr>
            <a:xfrm>
              <a:off x="609600" y="213360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9345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AR"/>
            </a:p>
          </p:txBody>
        </p:sp>
        <p:sp>
          <p:nvSpPr>
            <p:cNvPr id="13" name="Shape 1841">
              <a:extLst>
                <a:ext uri="{FF2B5EF4-FFF2-40B4-BE49-F238E27FC236}">
                  <a16:creationId xmlns:a16="http://schemas.microsoft.com/office/drawing/2014/main" id="{69AC9627-7F81-463F-8375-0808E7419D40}"/>
                </a:ext>
              </a:extLst>
            </p:cNvPr>
            <p:cNvSpPr/>
            <p:nvPr/>
          </p:nvSpPr>
          <p:spPr>
            <a:xfrm>
              <a:off x="1066800" y="320040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9345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250277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 descr="E:\Flor (Prensa)\01. Institucional\Material Institucional Nuevo\Papelería Institucional\papelería01_fondo blanc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6" b="17527"/>
          <a:stretch>
            <a:fillRect/>
          </a:stretch>
        </p:blipFill>
        <p:spPr bwMode="auto"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5652120" y="472511"/>
            <a:ext cx="27628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>
                <a:solidFill>
                  <a:srgbClr val="C00000"/>
                </a:solidFill>
              </a:rPr>
              <a:t>El cliente 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601923"/>
            <a:ext cx="673001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Realiza las peticiones</a:t>
            </a:r>
          </a:p>
          <a:p>
            <a:r>
              <a:rPr lang="es-AR" sz="2400" baseline="30000" dirty="0"/>
              <a:t> </a:t>
            </a:r>
            <a:r>
              <a:rPr lang="es-AR" sz="2400" dirty="0"/>
              <a:t>Interpreta el código HTML que recibe.</a:t>
            </a:r>
          </a:p>
          <a:p>
            <a:r>
              <a:rPr lang="es-AR" sz="2400" baseline="30000" dirty="0"/>
              <a:t> </a:t>
            </a:r>
            <a:r>
              <a:rPr lang="es-AR" sz="2400" dirty="0"/>
              <a:t>Interpreta y ejecuta scripts “del lado del cliente” como </a:t>
            </a:r>
            <a:r>
              <a:rPr lang="es-AR" sz="2400" dirty="0" err="1"/>
              <a:t>javascripts</a:t>
            </a:r>
            <a:r>
              <a:rPr lang="es-AR" sz="2400" dirty="0"/>
              <a:t>.</a:t>
            </a:r>
          </a:p>
          <a:p>
            <a:r>
              <a:rPr lang="es-AR" sz="2400" baseline="30000" dirty="0"/>
              <a:t> </a:t>
            </a:r>
            <a:r>
              <a:rPr lang="es-AR" sz="2400" dirty="0"/>
              <a:t>Arranca aplicaciones externas.</a:t>
            </a:r>
          </a:p>
          <a:p>
            <a:r>
              <a:rPr lang="es-AR" sz="2400" baseline="30000" dirty="0"/>
              <a:t> </a:t>
            </a:r>
            <a:r>
              <a:rPr lang="es-AR" sz="2400" dirty="0"/>
              <a:t>Controla aspectos del formato del </a:t>
            </a:r>
            <a:r>
              <a:rPr lang="es-AR" sz="2400" dirty="0" err="1"/>
              <a:t>cdocumento</a:t>
            </a:r>
            <a:r>
              <a:rPr lang="es-AR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800" dirty="0"/>
          </a:p>
        </p:txBody>
      </p:sp>
      <p:pic>
        <p:nvPicPr>
          <p:cNvPr id="15" name="14 Imagen" descr="http://sae.frba.utn.edu.ar/CENSO2013/imagenes/logo_utn_web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7621" y="6237312"/>
            <a:ext cx="24288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185606">
            <a:extLst>
              <a:ext uri="{FF2B5EF4-FFF2-40B4-BE49-F238E27FC236}">
                <a16:creationId xmlns:a16="http://schemas.microsoft.com/office/drawing/2014/main" id="{827503CF-1502-4066-972D-ABA9433D11E9}"/>
              </a:ext>
            </a:extLst>
          </p:cNvPr>
          <p:cNvGrpSpPr/>
          <p:nvPr/>
        </p:nvGrpSpPr>
        <p:grpSpPr>
          <a:xfrm>
            <a:off x="6948264" y="1215264"/>
            <a:ext cx="1889760" cy="4422647"/>
            <a:chOff x="-4063" y="-3301"/>
            <a:chExt cx="1889760" cy="4422647"/>
          </a:xfrm>
        </p:grpSpPr>
        <p:pic>
          <p:nvPicPr>
            <p:cNvPr id="17" name="Picture 194463">
              <a:extLst>
                <a:ext uri="{FF2B5EF4-FFF2-40B4-BE49-F238E27FC236}">
                  <a16:creationId xmlns:a16="http://schemas.microsoft.com/office/drawing/2014/main" id="{1C8507A2-702F-45BC-A640-3F21772FF63C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-4063" y="-3301"/>
              <a:ext cx="1889760" cy="2136648"/>
            </a:xfrm>
            <a:prstGeom prst="rect">
              <a:avLst/>
            </a:prstGeom>
          </p:spPr>
        </p:pic>
        <p:pic>
          <p:nvPicPr>
            <p:cNvPr id="18" name="Picture 194464">
              <a:extLst>
                <a:ext uri="{FF2B5EF4-FFF2-40B4-BE49-F238E27FC236}">
                  <a16:creationId xmlns:a16="http://schemas.microsoft.com/office/drawing/2014/main" id="{42A8560F-708E-4DD1-8D70-32159FD94344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300736" y="3197098"/>
              <a:ext cx="1225296" cy="1222248"/>
            </a:xfrm>
            <a:prstGeom prst="rect">
              <a:avLst/>
            </a:prstGeom>
          </p:spPr>
        </p:pic>
        <p:sp>
          <p:nvSpPr>
            <p:cNvPr id="19" name="Shape 2312">
              <a:extLst>
                <a:ext uri="{FF2B5EF4-FFF2-40B4-BE49-F238E27FC236}">
                  <a16:creationId xmlns:a16="http://schemas.microsoft.com/office/drawing/2014/main" id="{C8A16B30-9A01-4DFE-84CF-C16429F420DD}"/>
                </a:ext>
              </a:extLst>
            </p:cNvPr>
            <p:cNvSpPr/>
            <p:nvPr/>
          </p:nvSpPr>
          <p:spPr>
            <a:xfrm>
              <a:off x="609600" y="2133600"/>
              <a:ext cx="457200" cy="1066800"/>
            </a:xfrm>
            <a:custGeom>
              <a:avLst/>
              <a:gdLst/>
              <a:ahLst/>
              <a:cxnLst/>
              <a:rect l="0" t="0" r="0" b="0"/>
              <a:pathLst>
                <a:path w="457200" h="1066800">
                  <a:moveTo>
                    <a:pt x="0" y="212090"/>
                  </a:moveTo>
                  <a:lnTo>
                    <a:pt x="228600" y="0"/>
                  </a:lnTo>
                  <a:lnTo>
                    <a:pt x="457200" y="212090"/>
                  </a:lnTo>
                  <a:lnTo>
                    <a:pt x="342900" y="212090"/>
                  </a:lnTo>
                  <a:lnTo>
                    <a:pt x="342900" y="854710"/>
                  </a:lnTo>
                  <a:lnTo>
                    <a:pt x="457200" y="854710"/>
                  </a:lnTo>
                  <a:lnTo>
                    <a:pt x="228600" y="1066800"/>
                  </a:lnTo>
                  <a:lnTo>
                    <a:pt x="0" y="854710"/>
                  </a:lnTo>
                  <a:lnTo>
                    <a:pt x="114300" y="854710"/>
                  </a:lnTo>
                  <a:lnTo>
                    <a:pt x="114300" y="212090"/>
                  </a:lnTo>
                  <a:lnTo>
                    <a:pt x="0" y="212090"/>
                  </a:lnTo>
                  <a:close/>
                </a:path>
              </a:pathLst>
            </a:custGeom>
            <a:ln w="9345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AR"/>
            </a:p>
          </p:txBody>
        </p:sp>
        <p:sp>
          <p:nvSpPr>
            <p:cNvPr id="20" name="Shape 2313">
              <a:extLst>
                <a:ext uri="{FF2B5EF4-FFF2-40B4-BE49-F238E27FC236}">
                  <a16:creationId xmlns:a16="http://schemas.microsoft.com/office/drawing/2014/main" id="{1C43A502-CE1F-4405-A86A-4E1196AC4C4B}"/>
                </a:ext>
              </a:extLst>
            </p:cNvPr>
            <p:cNvSpPr/>
            <p:nvPr/>
          </p:nvSpPr>
          <p:spPr>
            <a:xfrm>
              <a:off x="609600" y="213360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9345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AR"/>
            </a:p>
          </p:txBody>
        </p:sp>
        <p:sp>
          <p:nvSpPr>
            <p:cNvPr id="21" name="Shape 2314">
              <a:extLst>
                <a:ext uri="{FF2B5EF4-FFF2-40B4-BE49-F238E27FC236}">
                  <a16:creationId xmlns:a16="http://schemas.microsoft.com/office/drawing/2014/main" id="{E85B716D-7C96-4B4C-BED7-0227F6AD2356}"/>
                </a:ext>
              </a:extLst>
            </p:cNvPr>
            <p:cNvSpPr/>
            <p:nvPr/>
          </p:nvSpPr>
          <p:spPr>
            <a:xfrm>
              <a:off x="1066800" y="320040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ln w="9345" cap="flat">
              <a:miter lim="100000"/>
            </a:ln>
          </p:spPr>
          <p:style>
            <a:lnRef idx="1">
              <a:srgbClr val="000000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s-AR"/>
            </a:p>
          </p:txBody>
        </p:sp>
      </p:grpSp>
    </p:spTree>
    <p:extLst>
      <p:ext uri="{BB962C8B-B14F-4D97-AF65-F5344CB8AC3E}">
        <p14:creationId xmlns:p14="http://schemas.microsoft.com/office/powerpoint/2010/main" val="43505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 descr="E:\Flor (Prensa)\01. Institucional\Material Institucional Nuevo\Papelería Institucional\papelería01_fondo blanc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6" b="17527"/>
          <a:stretch>
            <a:fillRect/>
          </a:stretch>
        </p:blipFill>
        <p:spPr bwMode="auto"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467544" y="472511"/>
            <a:ext cx="79474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>
                <a:solidFill>
                  <a:srgbClr val="C00000"/>
                </a:solidFill>
              </a:rPr>
              <a:t>Componentes de un servidor web</a:t>
            </a:r>
          </a:p>
        </p:txBody>
      </p:sp>
      <p:pic>
        <p:nvPicPr>
          <p:cNvPr id="15" name="14 Imagen" descr="http://sae.frba.utn.edu.ar/CENSO2013/imagenes/logo_utn_web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7621" y="6237312"/>
            <a:ext cx="24288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783">
            <a:extLst>
              <a:ext uri="{FF2B5EF4-FFF2-40B4-BE49-F238E27FC236}">
                <a16:creationId xmlns:a16="http://schemas.microsoft.com/office/drawing/2014/main" id="{7144F5B7-7754-4FD2-A172-3196C328577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447800" y="1181100"/>
            <a:ext cx="62484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0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 descr="E:\Flor (Prensa)\01. Institucional\Material Institucional Nuevo\Papelería Institucional\papelería01_fondo blanc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6" b="17527"/>
          <a:stretch>
            <a:fillRect/>
          </a:stretch>
        </p:blipFill>
        <p:spPr bwMode="auto"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833048" y="472511"/>
            <a:ext cx="7581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>
                <a:solidFill>
                  <a:srgbClr val="C00000"/>
                </a:solidFill>
              </a:rPr>
              <a:t>Requisitos para un servidor web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601923"/>
            <a:ext cx="792088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 Hardware: Un ordenador tipo PC de nivel básico (2010-Pentium, 1Gb RAM, 20 Gb HD)  Software: </a:t>
            </a:r>
          </a:p>
          <a:p>
            <a:r>
              <a:rPr lang="es-AR" sz="2400" dirty="0"/>
              <a:t>		Programas específicos</a:t>
            </a:r>
          </a:p>
          <a:p>
            <a:r>
              <a:rPr lang="es-AR" sz="2400" dirty="0"/>
              <a:t>		Programas para ejecutar aplicaciones</a:t>
            </a:r>
          </a:p>
          <a:p>
            <a:r>
              <a:rPr lang="es-AR" sz="2400" dirty="0"/>
              <a:t>		Herramientas de desarrollo</a:t>
            </a:r>
          </a:p>
          <a:p>
            <a:r>
              <a:rPr lang="es-AR" sz="2400" dirty="0"/>
              <a:t> Conectividad: Ordenador conectado a internet y ejecutando TCP/IP</a:t>
            </a:r>
          </a:p>
          <a:p>
            <a:r>
              <a:rPr lang="es-AR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800" dirty="0"/>
          </a:p>
        </p:txBody>
      </p:sp>
      <p:pic>
        <p:nvPicPr>
          <p:cNvPr id="15" name="14 Imagen" descr="http://sae.frba.utn.edu.ar/CENSO2013/imagenes/logo_utn_web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7621" y="6237312"/>
            <a:ext cx="24288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00996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13 Imagen" descr="E:\Flor (Prensa)\01. Institucional\Material Institucional Nuevo\Papelería Institucional\papelería01_fondo blanco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16" b="17527"/>
          <a:stretch>
            <a:fillRect/>
          </a:stretch>
        </p:blipFill>
        <p:spPr bwMode="auto">
          <a:xfrm>
            <a:off x="0" y="0"/>
            <a:ext cx="7581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1187624" y="472511"/>
            <a:ext cx="72273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4400" dirty="0">
                <a:solidFill>
                  <a:srgbClr val="C00000"/>
                </a:solidFill>
              </a:rPr>
              <a:t>Programas para/en un servidor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1601923"/>
            <a:ext cx="792088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aseline="30000" dirty="0"/>
              <a:t> </a:t>
            </a:r>
            <a:r>
              <a:rPr lang="es-AR" sz="2400" dirty="0"/>
              <a:t>El servidor web</a:t>
            </a:r>
          </a:p>
          <a:p>
            <a:r>
              <a:rPr lang="es-AR" sz="2400" dirty="0"/>
              <a:t> Apache, IIS, Comanche, </a:t>
            </a:r>
            <a:r>
              <a:rPr lang="es-AR" sz="2400" dirty="0" err="1"/>
              <a:t>lightpad</a:t>
            </a:r>
            <a:r>
              <a:rPr lang="es-AR" sz="2400" dirty="0"/>
              <a:t>, ...</a:t>
            </a:r>
          </a:p>
          <a:p>
            <a:r>
              <a:rPr lang="es-AR" sz="2400" baseline="30000" dirty="0"/>
              <a:t> </a:t>
            </a:r>
            <a:r>
              <a:rPr lang="es-AR" sz="2400" dirty="0"/>
              <a:t>Programas para desarrollar y/o soportar otras aplicaciones que se ejecuten en la web.</a:t>
            </a:r>
          </a:p>
          <a:p>
            <a:r>
              <a:rPr lang="es-AR" sz="2400" dirty="0"/>
              <a:t> Java, </a:t>
            </a:r>
            <a:r>
              <a:rPr lang="es-AR" sz="2400" dirty="0" err="1"/>
              <a:t>perl</a:t>
            </a:r>
            <a:r>
              <a:rPr lang="es-AR" sz="2400" dirty="0"/>
              <a:t>, PHP, ...</a:t>
            </a:r>
          </a:p>
          <a:p>
            <a:r>
              <a:rPr lang="es-AR" sz="2400" dirty="0"/>
              <a:t> SQL (MySQL, </a:t>
            </a:r>
            <a:r>
              <a:rPr lang="es-AR" sz="2400" dirty="0" err="1"/>
              <a:t>PostgresSQL</a:t>
            </a:r>
            <a:r>
              <a:rPr lang="es-AR" sz="2400" dirty="0"/>
              <a:t>, Oracle,..)  R, ...</a:t>
            </a:r>
          </a:p>
          <a:p>
            <a:endParaRPr lang="es-AR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AR" sz="2800" dirty="0"/>
          </a:p>
        </p:txBody>
      </p:sp>
      <p:pic>
        <p:nvPicPr>
          <p:cNvPr id="15" name="14 Imagen" descr="http://sae.frba.utn.edu.ar/CENSO2013/imagenes/logo_utn_web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07621" y="6237312"/>
            <a:ext cx="24288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521869"/>
      </p:ext>
    </p:extLst>
  </p:cSld>
  <p:clrMapOvr>
    <a:masterClrMapping/>
  </p:clrMapOvr>
</p:sld>
</file>

<file path=ppt/theme/theme1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5606</TotalTime>
  <Words>1055</Words>
  <Application>Microsoft Office PowerPoint</Application>
  <PresentationFormat>Presentación en pantalla (4:3)</PresentationFormat>
  <Paragraphs>147</Paragraphs>
  <Slides>21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4" baseType="lpstr">
      <vt:lpstr>Arial</vt:lpstr>
      <vt:lpstr>Calibri</vt:lpstr>
      <vt:lpstr>1_Diseño personalizado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Julieta Ona</dc:creator>
  <cp:lastModifiedBy>Jon Kul</cp:lastModifiedBy>
  <cp:revision>10</cp:revision>
  <dcterms:created xsi:type="dcterms:W3CDTF">2015-11-13T17:19:18Z</dcterms:created>
  <dcterms:modified xsi:type="dcterms:W3CDTF">2019-04-28T23:26:15Z</dcterms:modified>
</cp:coreProperties>
</file>