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handoutMasterIdLst>
    <p:handoutMasterId r:id="rId20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02F"/>
    <a:srgbClr val="FF7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1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94A-6A3C-4373-8377-DA007497B13A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781B-08CC-4CD0-86AC-51DD00FC78F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250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8D0D-2161-48A8-AE4C-011A4E6AB743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B1A1-17D5-4513-9AFF-0DE89E2CC7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79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63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853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899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4277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3551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1180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6195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330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91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2495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4850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473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467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13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2312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369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16D6-43B0-4131-9FC2-00F55D053266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F081-D0DB-4DDB-8031-FE6125764D3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arning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F081-D0DB-4DDB-8031-FE6125764D3F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142844" y="142852"/>
            <a:ext cx="8644000" cy="1214446"/>
            <a:chOff x="142844" y="142852"/>
            <a:chExt cx="8644000" cy="1214446"/>
          </a:xfrm>
        </p:grpSpPr>
        <p:pic>
          <p:nvPicPr>
            <p:cNvPr id="7" name="6 Imagen" descr="ELT-LOGOsinnombr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96" y="357166"/>
              <a:ext cx="642942" cy="762231"/>
            </a:xfrm>
            <a:prstGeom prst="rect">
              <a:avLst/>
            </a:prstGeom>
          </p:spPr>
        </p:pic>
        <p:sp>
          <p:nvSpPr>
            <p:cNvPr id="8" name="7 Elipse"/>
            <p:cNvSpPr/>
            <p:nvPr/>
          </p:nvSpPr>
          <p:spPr>
            <a:xfrm>
              <a:off x="142844" y="142852"/>
              <a:ext cx="1214445" cy="121444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357290" y="857232"/>
              <a:ext cx="1830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ELEARNING TOTAL</a:t>
              </a:r>
            </a:p>
          </p:txBody>
        </p:sp>
        <p:cxnSp>
          <p:nvCxnSpPr>
            <p:cNvPr id="10" name="9 Conector recto"/>
            <p:cNvCxnSpPr/>
            <p:nvPr/>
          </p:nvCxnSpPr>
          <p:spPr>
            <a:xfrm flipV="1">
              <a:off x="1285852" y="1142983"/>
              <a:ext cx="75009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88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16D6-43B0-4131-9FC2-00F55D053266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F081-D0DB-4DDB-8031-FE6125764D3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uth0/node-jsonwebtoken" TargetMode="External"/><Relationship Id="rId5" Type="http://schemas.openxmlformats.org/officeDocument/2006/relationships/hyperlink" Target="https://jwt.io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4 Imagen" descr="WallpaperDomRojo.jpg"/>
          <p:cNvPicPr/>
          <p:nvPr/>
        </p:nvPicPr>
        <p:blipFill>
          <a:blip r:embed="rId2" cstate="print"/>
          <a:srcRect l="30097" t="15988" r="28686" b="26060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27984" y="472511"/>
            <a:ext cx="4260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JSON WEB TOKEN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Google Shape;247;p24">
            <a:extLst>
              <a:ext uri="{FF2B5EF4-FFF2-40B4-BE49-F238E27FC236}">
                <a16:creationId xmlns:a16="http://schemas.microsoft.com/office/drawing/2014/main" id="{4BE1183C-8F56-45A7-A56E-A693D0A23FE6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endParaRPr/>
          </a:p>
        </p:txBody>
      </p:sp>
      <p:sp>
        <p:nvSpPr>
          <p:cNvPr id="13" name="Google Shape;248;p24">
            <a:extLst>
              <a:ext uri="{FF2B5EF4-FFF2-40B4-BE49-F238E27FC236}">
                <a16:creationId xmlns:a16="http://schemas.microsoft.com/office/drawing/2014/main" id="{E65D82EE-AB9B-4AC6-B1C6-4FCEC454B632}"/>
              </a:ext>
            </a:extLst>
          </p:cNvPr>
          <p:cNvSpPr txBox="1"/>
          <p:nvPr/>
        </p:nvSpPr>
        <p:spPr>
          <a:xfrm>
            <a:off x="142850" y="1735836"/>
            <a:ext cx="8858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segunda parte del token es el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contiene los “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Los “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son valores acerca de la entidad (generalmente el usuario que se está 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logueando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y además puede contener datos adicionales.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 3 tipos de “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claims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”: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issuer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s-AR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expiration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time), </a:t>
            </a:r>
            <a:r>
              <a:rPr lang="es-A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 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r>
              <a:rPr lang="es-A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etc.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213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27984" y="472511"/>
            <a:ext cx="4260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JSON WEB TOKEN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255;p25">
            <a:extLst>
              <a:ext uri="{FF2B5EF4-FFF2-40B4-BE49-F238E27FC236}">
                <a16:creationId xmlns:a16="http://schemas.microsoft.com/office/drawing/2014/main" id="{492C7222-C5FF-4958-92F2-C5A6DD97A296}"/>
              </a:ext>
            </a:extLst>
          </p:cNvPr>
          <p:cNvSpPr txBox="1"/>
          <p:nvPr/>
        </p:nvSpPr>
        <p:spPr>
          <a:xfrm>
            <a:off x="428596" y="764704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/ Eejemplo</a:t>
            </a:r>
            <a:endParaRPr/>
          </a:p>
        </p:txBody>
      </p:sp>
      <p:sp>
        <p:nvSpPr>
          <p:cNvPr id="8" name="Google Shape;256;p25">
            <a:extLst>
              <a:ext uri="{FF2B5EF4-FFF2-40B4-BE49-F238E27FC236}">
                <a16:creationId xmlns:a16="http://schemas.microsoft.com/office/drawing/2014/main" id="{9A055E0B-728D-461B-A7EE-8523D7AEA61E}"/>
              </a:ext>
            </a:extLst>
          </p:cNvPr>
          <p:cNvSpPr txBox="1"/>
          <p:nvPr/>
        </p:nvSpPr>
        <p:spPr>
          <a:xfrm>
            <a:off x="142850" y="1500421"/>
            <a:ext cx="34029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marR="10160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900">
                <a:solidFill>
                  <a:schemeClr val="dk1"/>
                </a:solidFill>
              </a:rPr>
              <a:t>HEADER:</a:t>
            </a:r>
            <a:r>
              <a:rPr lang="es-AR" sz="900">
                <a:solidFill>
                  <a:srgbClr val="979797"/>
                </a:solidFill>
              </a:rPr>
              <a:t>ALGORITHM &amp; TOKEN TYPE</a:t>
            </a:r>
            <a:endParaRPr sz="900">
              <a:solidFill>
                <a:srgbClr val="979797"/>
              </a:solidFill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FB015B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FB01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FB015B"/>
                </a:solidFill>
                <a:latin typeface="Roboto Mono"/>
                <a:ea typeface="Roboto Mono"/>
                <a:cs typeface="Roboto Mono"/>
                <a:sym typeface="Roboto Mono"/>
              </a:rPr>
              <a:t> "alg": "HS256",</a:t>
            </a:r>
            <a:endParaRPr sz="1050">
              <a:solidFill>
                <a:srgbClr val="FB01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FB015B"/>
                </a:solidFill>
                <a:latin typeface="Roboto Mono"/>
                <a:ea typeface="Roboto Mono"/>
                <a:cs typeface="Roboto Mono"/>
                <a:sym typeface="Roboto Mono"/>
              </a:rPr>
              <a:t> "typ": "JWT"</a:t>
            </a:r>
            <a:endParaRPr sz="1050">
              <a:solidFill>
                <a:srgbClr val="FB01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FB015B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FB015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01600" marR="10160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900">
                <a:solidFill>
                  <a:schemeClr val="dk1"/>
                </a:solidFill>
              </a:rPr>
              <a:t>PAYLOAD:</a:t>
            </a:r>
            <a:r>
              <a:rPr lang="es-AR" sz="900">
                <a:solidFill>
                  <a:srgbClr val="979797"/>
                </a:solidFill>
              </a:rPr>
              <a:t>DATA</a:t>
            </a:r>
            <a:endParaRPr sz="900">
              <a:solidFill>
                <a:srgbClr val="979797"/>
              </a:solidFill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"sub": "1234567890",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"name": "John Doe",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"iat": 1516239022,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"dat":{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   "user_role": "admin",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   "user_email": "user@user.com"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marR="2286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050">
                <a:solidFill>
                  <a:srgbClr val="D63AF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D63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" name="Google Shape;257;p25">
            <a:extLst>
              <a:ext uri="{FF2B5EF4-FFF2-40B4-BE49-F238E27FC236}">
                <a16:creationId xmlns:a16="http://schemas.microsoft.com/office/drawing/2014/main" id="{B925033A-99A5-4B52-BB46-0AE8C1EAACA1}"/>
              </a:ext>
            </a:extLst>
          </p:cNvPr>
          <p:cNvSpPr txBox="1"/>
          <p:nvPr/>
        </p:nvSpPr>
        <p:spPr>
          <a:xfrm>
            <a:off x="5429250" y="1693596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1600" marR="10160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900">
                <a:solidFill>
                  <a:schemeClr val="dk1"/>
                </a:solidFill>
              </a:rPr>
              <a:t>VERIFY SIGNATURE</a:t>
            </a:r>
            <a:endParaRPr sz="900">
              <a:solidFill>
                <a:schemeClr val="dk1"/>
              </a:solidFill>
            </a:endParaRPr>
          </a:p>
          <a:p>
            <a:pPr marL="190500" marR="19050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HMACSHA256(</a:t>
            </a:r>
            <a:b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base64UrlEncode(header) + "." +</a:t>
            </a:r>
            <a:b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base64UrlEncode(payload),</a:t>
            </a:r>
            <a:b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b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s-AR" sz="1050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s-AR" sz="1050" b="1">
                <a:solidFill>
                  <a:srgbClr val="00B9F1"/>
                </a:solidFill>
                <a:highlight>
                  <a:srgbClr val="F5F5F5"/>
                </a:highlight>
                <a:latin typeface="Roboto Mono"/>
                <a:ea typeface="Roboto Mono"/>
                <a:cs typeface="Roboto Mono"/>
                <a:sym typeface="Roboto Mono"/>
              </a:rPr>
              <a:t>secret base64 encoded</a:t>
            </a:r>
            <a:endParaRPr sz="1050" b="1">
              <a:solidFill>
                <a:srgbClr val="00B9F1"/>
              </a:solidFill>
              <a:highlight>
                <a:srgbClr val="F5F5F5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1" name="Google Shape;258;p25">
            <a:extLst>
              <a:ext uri="{FF2B5EF4-FFF2-40B4-BE49-F238E27FC236}">
                <a16:creationId xmlns:a16="http://schemas.microsoft.com/office/drawing/2014/main" id="{AF7808D8-A941-48F7-BA91-641A89516D42}"/>
              </a:ext>
            </a:extLst>
          </p:cNvPr>
          <p:cNvSpPr txBox="1"/>
          <p:nvPr/>
        </p:nvSpPr>
        <p:spPr>
          <a:xfrm>
            <a:off x="428600" y="4541196"/>
            <a:ext cx="8611500" cy="26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</a:rPr>
              <a:t>eyJhbGciOiJIUzI1NiIsInR5cCI6IkpXVCJ9.eyJzdWIiOiIxMjM0NTY3ODkwIiwibmFtZSI6IkpvaG4gRG9lIiwiaWF0IjoxNTE2MjM5MDIyLCJkYXQiOnsidXNlcl9yb2xlIjoiYWRtaW4iLCJ1c2VyX2VtYWlsIjoidXNlckB1c2VyLmNvbSJ9fQ.UVPhWil_QqdjOvv7vpxdfgRjVW8kBeLxUJ6jc3aEYIU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277068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Librerías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Google Shape;273;p27">
            <a:extLst>
              <a:ext uri="{FF2B5EF4-FFF2-40B4-BE49-F238E27FC236}">
                <a16:creationId xmlns:a16="http://schemas.microsoft.com/office/drawing/2014/main" id="{1A013868-5EBC-46EC-A8A4-EDD7021BF790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/ Librerías</a:t>
            </a:r>
            <a:endParaRPr/>
          </a:p>
        </p:txBody>
      </p:sp>
      <p:sp>
        <p:nvSpPr>
          <p:cNvPr id="13" name="Google Shape;274;p27">
            <a:extLst>
              <a:ext uri="{FF2B5EF4-FFF2-40B4-BE49-F238E27FC236}">
                <a16:creationId xmlns:a16="http://schemas.microsoft.com/office/drawing/2014/main" id="{FA1F7B11-074D-4EB5-B959-93C9649712F3}"/>
              </a:ext>
            </a:extLst>
          </p:cNvPr>
          <p:cNvSpPr txBox="1"/>
          <p:nvPr/>
        </p:nvSpPr>
        <p:spPr>
          <a:xfrm>
            <a:off x="142850" y="1888225"/>
            <a:ext cx="2253600" cy="4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Ruby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Elixir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Erlang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75;p27">
            <a:extLst>
              <a:ext uri="{FF2B5EF4-FFF2-40B4-BE49-F238E27FC236}">
                <a16:creationId xmlns:a16="http://schemas.microsoft.com/office/drawing/2014/main" id="{21AB1477-E658-4453-B12B-1E3D2A303DE7}"/>
              </a:ext>
            </a:extLst>
          </p:cNvPr>
          <p:cNvSpPr txBox="1"/>
          <p:nvPr/>
        </p:nvSpPr>
        <p:spPr>
          <a:xfrm>
            <a:off x="2915550" y="2233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Groovy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Haskell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Haxe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Cloujure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Objetive-C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endParaRPr sz="2400"/>
          </a:p>
        </p:txBody>
      </p:sp>
      <p:sp>
        <p:nvSpPr>
          <p:cNvPr id="17" name="Google Shape;276;p27">
            <a:extLst>
              <a:ext uri="{FF2B5EF4-FFF2-40B4-BE49-F238E27FC236}">
                <a16:creationId xmlns:a16="http://schemas.microsoft.com/office/drawing/2014/main" id="{18A30743-B3B6-4D42-AFD8-B0969EFBEC01}"/>
              </a:ext>
            </a:extLst>
          </p:cNvPr>
          <p:cNvSpPr txBox="1"/>
          <p:nvPr/>
        </p:nvSpPr>
        <p:spPr>
          <a:xfrm>
            <a:off x="6020225" y="18896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kdb+/Q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Delphi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Crystal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1C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PostgressSQL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455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Librerías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Google Shape;283;p28">
            <a:extLst>
              <a:ext uri="{FF2B5EF4-FFF2-40B4-BE49-F238E27FC236}">
                <a16:creationId xmlns:a16="http://schemas.microsoft.com/office/drawing/2014/main" id="{32F58C62-24EE-4743-8AE1-4655C836B65D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Instalación – NodeJs</a:t>
            </a:r>
            <a:endParaRPr/>
          </a:p>
        </p:txBody>
      </p:sp>
      <p:sp>
        <p:nvSpPr>
          <p:cNvPr id="21" name="Google Shape;284;p28">
            <a:extLst>
              <a:ext uri="{FF2B5EF4-FFF2-40B4-BE49-F238E27FC236}">
                <a16:creationId xmlns:a16="http://schemas.microsoft.com/office/drawing/2014/main" id="{52B0FE06-7C11-4E4D-9202-3A323DF15214}"/>
              </a:ext>
            </a:extLst>
          </p:cNvPr>
          <p:cNvSpPr/>
          <p:nvPr/>
        </p:nvSpPr>
        <p:spPr>
          <a:xfrm>
            <a:off x="355540" y="1908122"/>
            <a:ext cx="8391900" cy="93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jsonwebtoken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" name="Google Shape;285;p28">
            <a:extLst>
              <a:ext uri="{FF2B5EF4-FFF2-40B4-BE49-F238E27FC236}">
                <a16:creationId xmlns:a16="http://schemas.microsoft.com/office/drawing/2014/main" id="{361C6AD6-4925-4D7A-856B-F22F49080382}"/>
              </a:ext>
            </a:extLst>
          </p:cNvPr>
          <p:cNvSpPr/>
          <p:nvPr/>
        </p:nvSpPr>
        <p:spPr>
          <a:xfrm>
            <a:off x="370800" y="3855450"/>
            <a:ext cx="8391900" cy="1344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jwt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'jsonwebtoken'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token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jwt.</a:t>
            </a:r>
            <a:r>
              <a:rPr lang="es-AR" sz="1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sign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({ foo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'bar'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'clave_secreta'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86;p28">
            <a:extLst>
              <a:ext uri="{FF2B5EF4-FFF2-40B4-BE49-F238E27FC236}">
                <a16:creationId xmlns:a16="http://schemas.microsoft.com/office/drawing/2014/main" id="{527EEE57-FCE5-42B9-BBF0-5E48853DC457}"/>
              </a:ext>
            </a:extLst>
          </p:cNvPr>
          <p:cNvSpPr txBox="1"/>
          <p:nvPr/>
        </p:nvSpPr>
        <p:spPr>
          <a:xfrm>
            <a:off x="137591" y="3324526"/>
            <a:ext cx="885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básico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765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Librerías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Google Shape;293;p29">
            <a:extLst>
              <a:ext uri="{FF2B5EF4-FFF2-40B4-BE49-F238E27FC236}">
                <a16:creationId xmlns:a16="http://schemas.microsoft.com/office/drawing/2014/main" id="{D28EB79A-A542-4B0F-A8B7-03EB42C07974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- JWT / Crear nuevo token</a:t>
            </a:r>
            <a:endParaRPr/>
          </a:p>
        </p:txBody>
      </p:sp>
      <p:sp>
        <p:nvSpPr>
          <p:cNvPr id="17" name="Google Shape;294;p29">
            <a:extLst>
              <a:ext uri="{FF2B5EF4-FFF2-40B4-BE49-F238E27FC236}">
                <a16:creationId xmlns:a16="http://schemas.microsoft.com/office/drawing/2014/main" id="{AD5F407F-89E6-45DE-9EEB-6E547E691E7E}"/>
              </a:ext>
            </a:extLst>
          </p:cNvPr>
          <p:cNvSpPr/>
          <p:nvPr/>
        </p:nvSpPr>
        <p:spPr>
          <a:xfrm>
            <a:off x="370800" y="1798050"/>
            <a:ext cx="8391900" cy="2652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jwt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'jsonwebtoken'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token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jwt.</a:t>
            </a:r>
            <a:r>
              <a:rPr lang="es-AR" sz="1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sign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exp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now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data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'foobar'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'clave_secreta'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" name="Google Shape;295;p29">
            <a:extLst>
              <a:ext uri="{FF2B5EF4-FFF2-40B4-BE49-F238E27FC236}">
                <a16:creationId xmlns:a16="http://schemas.microsoft.com/office/drawing/2014/main" id="{6EF17F90-B5CF-4521-8710-9AF27E0478F4}"/>
              </a:ext>
            </a:extLst>
          </p:cNvPr>
          <p:cNvSpPr txBox="1"/>
          <p:nvPr/>
        </p:nvSpPr>
        <p:spPr>
          <a:xfrm>
            <a:off x="370800" y="4929200"/>
            <a:ext cx="83919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El “claim” </a:t>
            </a:r>
            <a:r>
              <a:rPr lang="es-AR" sz="1800" b="1"/>
              <a:t>exp</a:t>
            </a:r>
            <a:r>
              <a:rPr lang="es-AR" sz="1800"/>
              <a:t>, define el tiempo de expiración del token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AR" sz="1800"/>
              <a:t>El “claim” </a:t>
            </a:r>
            <a:r>
              <a:rPr lang="es-AR" sz="1800" b="1"/>
              <a:t>data </a:t>
            </a:r>
            <a:r>
              <a:rPr lang="es-AR" sz="1800"/>
              <a:t>es privado y puede utilizarse para pasar cualquier tipo de información, incluso otro JSON.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6736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Librerías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302;p30">
            <a:extLst>
              <a:ext uri="{FF2B5EF4-FFF2-40B4-BE49-F238E27FC236}">
                <a16:creationId xmlns:a16="http://schemas.microsoft.com/office/drawing/2014/main" id="{C9EDAC75-EF74-430B-A9DF-91C3288B50B7}"/>
              </a:ext>
            </a:extLst>
          </p:cNvPr>
          <p:cNvSpPr txBox="1"/>
          <p:nvPr/>
        </p:nvSpPr>
        <p:spPr>
          <a:xfrm>
            <a:off x="428596" y="548680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NodeJs - JWT / Verificar un token</a:t>
            </a:r>
            <a:endParaRPr/>
          </a:p>
        </p:txBody>
      </p:sp>
      <p:sp>
        <p:nvSpPr>
          <p:cNvPr id="10" name="Google Shape;303;p30">
            <a:extLst>
              <a:ext uri="{FF2B5EF4-FFF2-40B4-BE49-F238E27FC236}">
                <a16:creationId xmlns:a16="http://schemas.microsoft.com/office/drawing/2014/main" id="{DE698F57-906D-4295-90FE-1B21F880D413}"/>
              </a:ext>
            </a:extLst>
          </p:cNvPr>
          <p:cNvSpPr/>
          <p:nvPr/>
        </p:nvSpPr>
        <p:spPr>
          <a:xfrm>
            <a:off x="370800" y="1346622"/>
            <a:ext cx="8391900" cy="221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jwt.</a:t>
            </a:r>
            <a:r>
              <a:rPr lang="es-AR" sz="1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(token, 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'clave_secreta'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(err, decoded) {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1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-AR" sz="1800">
                <a:solidFill>
                  <a:srgbClr val="005CC5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(decoded.data) </a:t>
            </a:r>
            <a:r>
              <a:rPr lang="es-AR" sz="1800">
                <a:solidFill>
                  <a:srgbClr val="6A737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foobar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solidFill>
                <a:srgbClr val="D73A49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304;p30">
            <a:extLst>
              <a:ext uri="{FF2B5EF4-FFF2-40B4-BE49-F238E27FC236}">
                <a16:creationId xmlns:a16="http://schemas.microsoft.com/office/drawing/2014/main" id="{306BFE39-BAB9-4824-9B45-D3AEBE7A50CF}"/>
              </a:ext>
            </a:extLst>
          </p:cNvPr>
          <p:cNvSpPr/>
          <p:nvPr/>
        </p:nvSpPr>
        <p:spPr>
          <a:xfrm>
            <a:off x="370800" y="3937422"/>
            <a:ext cx="8391900" cy="2215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marR="152400" lvl="0" indent="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decoded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jwt.</a:t>
            </a:r>
            <a:r>
              <a:rPr lang="es-AR" sz="1800">
                <a:solidFill>
                  <a:srgbClr val="6F42C1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verify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(token, </a:t>
            </a:r>
            <a:r>
              <a:rPr lang="es-AR" sz="1800">
                <a:solidFill>
                  <a:srgbClr val="032F62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'wrong-secret'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s-AR" sz="1800">
                <a:solidFill>
                  <a:srgbClr val="D73A49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(err) {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s-AR" sz="1800">
                <a:solidFill>
                  <a:srgbClr val="6A737D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// err</a:t>
            </a:r>
            <a:b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s-AR" sz="1800">
                <a:solidFill>
                  <a:srgbClr val="24292E"/>
                </a:solidFill>
                <a:highlight>
                  <a:srgbClr val="F6F8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24292E"/>
              </a:solidFill>
              <a:highlight>
                <a:srgbClr val="F6F8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51326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7236296" y="260648"/>
            <a:ext cx="1452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Taller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Google Shape;319;p32">
            <a:extLst>
              <a:ext uri="{FF2B5EF4-FFF2-40B4-BE49-F238E27FC236}">
                <a16:creationId xmlns:a16="http://schemas.microsoft.com/office/drawing/2014/main" id="{D630AB83-83B6-4C29-86F5-1F165CB771FB}"/>
              </a:ext>
            </a:extLst>
          </p:cNvPr>
          <p:cNvSpPr txBox="1"/>
          <p:nvPr/>
        </p:nvSpPr>
        <p:spPr>
          <a:xfrm>
            <a:off x="269767" y="692696"/>
            <a:ext cx="7520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librería de JWT en proyecto Express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320;p32">
            <a:extLst>
              <a:ext uri="{FF2B5EF4-FFF2-40B4-BE49-F238E27FC236}">
                <a16:creationId xmlns:a16="http://schemas.microsoft.com/office/drawing/2014/main" id="{283E53BC-DAB5-4270-B2FC-687DC50ED808}"/>
              </a:ext>
            </a:extLst>
          </p:cNvPr>
          <p:cNvSpPr txBox="1"/>
          <p:nvPr/>
        </p:nvSpPr>
        <p:spPr>
          <a:xfrm>
            <a:off x="-15990" y="1428392"/>
            <a:ext cx="885831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</a:t>
            </a:r>
            <a:endParaRPr/>
          </a:p>
        </p:txBody>
      </p:sp>
      <p:sp>
        <p:nvSpPr>
          <p:cNvPr id="16" name="Google Shape;321;p32">
            <a:extLst>
              <a:ext uri="{FF2B5EF4-FFF2-40B4-BE49-F238E27FC236}">
                <a16:creationId xmlns:a16="http://schemas.microsoft.com/office/drawing/2014/main" id="{E9D7F535-3610-4E8C-ACAF-0C0F9FC2D1C5}"/>
              </a:ext>
            </a:extLst>
          </p:cNvPr>
          <p:cNvSpPr txBox="1"/>
          <p:nvPr/>
        </p:nvSpPr>
        <p:spPr>
          <a:xfrm>
            <a:off x="-36512" y="2185492"/>
            <a:ext cx="8858312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Instalar librería JWT para NodeJs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métodos de creación y validación de tokens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Probar devolviendo datos por consola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Enviar credenciales de acceso desde el cliente para recibir un JWT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Almacenar el JWT del lado del cliente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Configurar el cliente para enviar el JWT en todas las peticiones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1730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328;p33">
            <a:extLst>
              <a:ext uri="{FF2B5EF4-FFF2-40B4-BE49-F238E27FC236}">
                <a16:creationId xmlns:a16="http://schemas.microsoft.com/office/drawing/2014/main" id="{B94A36F9-0673-4F81-A443-1A18681ED430}"/>
              </a:ext>
            </a:extLst>
          </p:cNvPr>
          <p:cNvSpPr txBox="1"/>
          <p:nvPr/>
        </p:nvSpPr>
        <p:spPr>
          <a:xfrm>
            <a:off x="428596" y="1000108"/>
            <a:ext cx="601857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329;p33">
            <a:extLst>
              <a:ext uri="{FF2B5EF4-FFF2-40B4-BE49-F238E27FC236}">
                <a16:creationId xmlns:a16="http://schemas.microsoft.com/office/drawing/2014/main" id="{BC16D71C-FF4D-4A3F-8771-4B69552CB60E}"/>
              </a:ext>
            </a:extLst>
          </p:cNvPr>
          <p:cNvSpPr txBox="1"/>
          <p:nvPr/>
        </p:nvSpPr>
        <p:spPr>
          <a:xfrm>
            <a:off x="142844" y="2276872"/>
            <a:ext cx="8858400" cy="19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JWT: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https://jwt.io/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 JWT para NodeJs: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https://github.com/auth0/node-jsonwebtoken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256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984888" y="2143115"/>
            <a:ext cx="73340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solidFill>
                  <a:srgbClr val="C3002F"/>
                </a:solidFill>
              </a:rPr>
              <a:t>Autenticación y Autorización</a:t>
            </a:r>
          </a:p>
        </p:txBody>
      </p:sp>
      <p:pic>
        <p:nvPicPr>
          <p:cNvPr id="13" name="12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662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979712" y="472511"/>
            <a:ext cx="67089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Autenticación y Autorización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D35D4A9-5C87-4AE0-9FD4-8112CFC1E7CD}"/>
              </a:ext>
            </a:extLst>
          </p:cNvPr>
          <p:cNvSpPr txBox="1"/>
          <p:nvPr/>
        </p:nvSpPr>
        <p:spPr>
          <a:xfrm>
            <a:off x="428596" y="1000108"/>
            <a:ext cx="461357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 de conceptos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08;p15">
            <a:extLst>
              <a:ext uri="{FF2B5EF4-FFF2-40B4-BE49-F238E27FC236}">
                <a16:creationId xmlns:a16="http://schemas.microsoft.com/office/drawing/2014/main" id="{317E30D0-B953-4337-AE86-9C8044173F27}"/>
              </a:ext>
            </a:extLst>
          </p:cNvPr>
          <p:cNvSpPr txBox="1"/>
          <p:nvPr/>
        </p:nvSpPr>
        <p:spPr>
          <a:xfrm>
            <a:off x="142844" y="1643050"/>
            <a:ext cx="88584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Autenticación: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 para identificar que “algo” o “alguien” es quien dice ser.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Autorización: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Proceso por el cual se determina la posibilidad de obtener algún tipo de información.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09;p15">
            <a:extLst>
              <a:ext uri="{FF2B5EF4-FFF2-40B4-BE49-F238E27FC236}">
                <a16:creationId xmlns:a16="http://schemas.microsoft.com/office/drawing/2014/main" id="{2068D7FD-27C8-4753-9356-F1BE77335F9F}"/>
              </a:ext>
            </a:extLst>
          </p:cNvPr>
          <p:cNvSpPr/>
          <p:nvPr/>
        </p:nvSpPr>
        <p:spPr>
          <a:xfrm>
            <a:off x="857250" y="4057650"/>
            <a:ext cx="1929300" cy="21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Cliente</a:t>
            </a:r>
            <a:endParaRPr sz="3000"/>
          </a:p>
        </p:txBody>
      </p:sp>
      <p:sp>
        <p:nvSpPr>
          <p:cNvPr id="11" name="Google Shape;110;p15">
            <a:extLst>
              <a:ext uri="{FF2B5EF4-FFF2-40B4-BE49-F238E27FC236}">
                <a16:creationId xmlns:a16="http://schemas.microsoft.com/office/drawing/2014/main" id="{E63A51E2-4D0A-4E51-81AF-C846FACCA5B6}"/>
              </a:ext>
            </a:extLst>
          </p:cNvPr>
          <p:cNvSpPr/>
          <p:nvPr/>
        </p:nvSpPr>
        <p:spPr>
          <a:xfrm>
            <a:off x="6133650" y="4057650"/>
            <a:ext cx="1929300" cy="21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</p:txBody>
      </p:sp>
      <p:cxnSp>
        <p:nvCxnSpPr>
          <p:cNvPr id="12" name="Google Shape;111;p15">
            <a:extLst>
              <a:ext uri="{FF2B5EF4-FFF2-40B4-BE49-F238E27FC236}">
                <a16:creationId xmlns:a16="http://schemas.microsoft.com/office/drawing/2014/main" id="{9E999A82-8CE3-4985-8D3C-0CC81BBD97E4}"/>
              </a:ext>
            </a:extLst>
          </p:cNvPr>
          <p:cNvCxnSpPr/>
          <p:nvPr/>
        </p:nvCxnSpPr>
        <p:spPr>
          <a:xfrm>
            <a:off x="2805550" y="437110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2;p15">
            <a:extLst>
              <a:ext uri="{FF2B5EF4-FFF2-40B4-BE49-F238E27FC236}">
                <a16:creationId xmlns:a16="http://schemas.microsoft.com/office/drawing/2014/main" id="{A5C65665-31E1-448C-A540-B4B4681E190A}"/>
              </a:ext>
            </a:extLst>
          </p:cNvPr>
          <p:cNvCxnSpPr/>
          <p:nvPr/>
        </p:nvCxnSpPr>
        <p:spPr>
          <a:xfrm>
            <a:off x="2729350" y="49963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6" name="Google Shape;113;p15">
            <a:extLst>
              <a:ext uri="{FF2B5EF4-FFF2-40B4-BE49-F238E27FC236}">
                <a16:creationId xmlns:a16="http://schemas.microsoft.com/office/drawing/2014/main" id="{A17477D7-0626-4763-A551-C9CC4DE9FB01}"/>
              </a:ext>
            </a:extLst>
          </p:cNvPr>
          <p:cNvCxnSpPr/>
          <p:nvPr/>
        </p:nvCxnSpPr>
        <p:spPr>
          <a:xfrm>
            <a:off x="2805550" y="55647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4;p15">
            <a:extLst>
              <a:ext uri="{FF2B5EF4-FFF2-40B4-BE49-F238E27FC236}">
                <a16:creationId xmlns:a16="http://schemas.microsoft.com/office/drawing/2014/main" id="{C236BE00-3DF2-49B3-BFA6-34D10C564789}"/>
              </a:ext>
            </a:extLst>
          </p:cNvPr>
          <p:cNvCxnSpPr/>
          <p:nvPr/>
        </p:nvCxnSpPr>
        <p:spPr>
          <a:xfrm>
            <a:off x="2729350" y="61393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8" name="Google Shape;115;p15">
            <a:extLst>
              <a:ext uri="{FF2B5EF4-FFF2-40B4-BE49-F238E27FC236}">
                <a16:creationId xmlns:a16="http://schemas.microsoft.com/office/drawing/2014/main" id="{03DE1118-8892-4104-9E04-CD35D6745852}"/>
              </a:ext>
            </a:extLst>
          </p:cNvPr>
          <p:cNvSpPr txBox="1"/>
          <p:nvPr/>
        </p:nvSpPr>
        <p:spPr>
          <a:xfrm>
            <a:off x="3510150" y="3981450"/>
            <a:ext cx="2123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Credenciales</a:t>
            </a:r>
            <a:endParaRPr sz="1800"/>
          </a:p>
        </p:txBody>
      </p:sp>
      <p:sp>
        <p:nvSpPr>
          <p:cNvPr id="19" name="Google Shape;116;p15">
            <a:extLst>
              <a:ext uri="{FF2B5EF4-FFF2-40B4-BE49-F238E27FC236}">
                <a16:creationId xmlns:a16="http://schemas.microsoft.com/office/drawing/2014/main" id="{9EBAA479-6869-42D4-B83B-E56804E390AC}"/>
              </a:ext>
            </a:extLst>
          </p:cNvPr>
          <p:cNvSpPr txBox="1"/>
          <p:nvPr/>
        </p:nvSpPr>
        <p:spPr>
          <a:xfrm>
            <a:off x="3510150" y="4599700"/>
            <a:ext cx="2123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Token/Cookie</a:t>
            </a:r>
            <a:endParaRPr sz="1800"/>
          </a:p>
        </p:txBody>
      </p:sp>
      <p:sp>
        <p:nvSpPr>
          <p:cNvPr id="20" name="Google Shape;117;p15">
            <a:extLst>
              <a:ext uri="{FF2B5EF4-FFF2-40B4-BE49-F238E27FC236}">
                <a16:creationId xmlns:a16="http://schemas.microsoft.com/office/drawing/2014/main" id="{F1361BB8-377C-4EAC-B784-3CFD6B36E59B}"/>
              </a:ext>
            </a:extLst>
          </p:cNvPr>
          <p:cNvSpPr txBox="1"/>
          <p:nvPr/>
        </p:nvSpPr>
        <p:spPr>
          <a:xfrm>
            <a:off x="2941925" y="5148750"/>
            <a:ext cx="3037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Consulta + Token/Cookie</a:t>
            </a:r>
            <a:endParaRPr sz="1800"/>
          </a:p>
        </p:txBody>
      </p:sp>
      <p:sp>
        <p:nvSpPr>
          <p:cNvPr id="21" name="Google Shape;118;p15">
            <a:extLst>
              <a:ext uri="{FF2B5EF4-FFF2-40B4-BE49-F238E27FC236}">
                <a16:creationId xmlns:a16="http://schemas.microsoft.com/office/drawing/2014/main" id="{FC033AB2-1FE8-49C4-9FA1-2F90D9F1A06C}"/>
              </a:ext>
            </a:extLst>
          </p:cNvPr>
          <p:cNvSpPr txBox="1"/>
          <p:nvPr/>
        </p:nvSpPr>
        <p:spPr>
          <a:xfrm>
            <a:off x="3133500" y="5749500"/>
            <a:ext cx="2786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Respuesta a Consulta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9987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Métodos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33;p17">
            <a:extLst>
              <a:ext uri="{FF2B5EF4-FFF2-40B4-BE49-F238E27FC236}">
                <a16:creationId xmlns:a16="http://schemas.microsoft.com/office/drawing/2014/main" id="{5C15793B-7E57-4712-AC1C-933C3765C293}"/>
              </a:ext>
            </a:extLst>
          </p:cNvPr>
          <p:cNvSpPr txBox="1"/>
          <p:nvPr/>
        </p:nvSpPr>
        <p:spPr>
          <a:xfrm>
            <a:off x="428596" y="1000108"/>
            <a:ext cx="66453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34;p17">
            <a:extLst>
              <a:ext uri="{FF2B5EF4-FFF2-40B4-BE49-F238E27FC236}">
                <a16:creationId xmlns:a16="http://schemas.microsoft.com/office/drawing/2014/main" id="{D04AFFB1-515D-423C-BB24-FC4A3A01A45C}"/>
              </a:ext>
            </a:extLst>
          </p:cNvPr>
          <p:cNvSpPr txBox="1"/>
          <p:nvPr/>
        </p:nvSpPr>
        <p:spPr>
          <a:xfrm>
            <a:off x="142850" y="4326600"/>
            <a:ext cx="5836800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tecnologías para servidores soportan sesiones de forma nativa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Fácil de usar e implementar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Desventajas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 eficiente para sistemas distribuidos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35;p17">
            <a:extLst>
              <a:ext uri="{FF2B5EF4-FFF2-40B4-BE49-F238E27FC236}">
                <a16:creationId xmlns:a16="http://schemas.microsoft.com/office/drawing/2014/main" id="{D31C7A3A-2C25-4A42-A311-914EB74B257F}"/>
              </a:ext>
            </a:extLst>
          </p:cNvPr>
          <p:cNvSpPr/>
          <p:nvPr/>
        </p:nvSpPr>
        <p:spPr>
          <a:xfrm>
            <a:off x="857250" y="1695450"/>
            <a:ext cx="1929300" cy="21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Cliente</a:t>
            </a:r>
            <a:endParaRPr sz="3000"/>
          </a:p>
        </p:txBody>
      </p:sp>
      <p:sp>
        <p:nvSpPr>
          <p:cNvPr id="13" name="Google Shape;136;p17">
            <a:extLst>
              <a:ext uri="{FF2B5EF4-FFF2-40B4-BE49-F238E27FC236}">
                <a16:creationId xmlns:a16="http://schemas.microsoft.com/office/drawing/2014/main" id="{EF38A586-D680-45BA-B66E-D71F6EFED5CA}"/>
              </a:ext>
            </a:extLst>
          </p:cNvPr>
          <p:cNvSpPr/>
          <p:nvPr/>
        </p:nvSpPr>
        <p:spPr>
          <a:xfrm>
            <a:off x="6133650" y="1695450"/>
            <a:ext cx="1929300" cy="21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</p:txBody>
      </p:sp>
      <p:cxnSp>
        <p:nvCxnSpPr>
          <p:cNvPr id="16" name="Google Shape;137;p17">
            <a:extLst>
              <a:ext uri="{FF2B5EF4-FFF2-40B4-BE49-F238E27FC236}">
                <a16:creationId xmlns:a16="http://schemas.microsoft.com/office/drawing/2014/main" id="{35EB5058-988B-4834-9D15-609BADA42D81}"/>
              </a:ext>
            </a:extLst>
          </p:cNvPr>
          <p:cNvCxnSpPr/>
          <p:nvPr/>
        </p:nvCxnSpPr>
        <p:spPr>
          <a:xfrm>
            <a:off x="2805550" y="200890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38;p17">
            <a:extLst>
              <a:ext uri="{FF2B5EF4-FFF2-40B4-BE49-F238E27FC236}">
                <a16:creationId xmlns:a16="http://schemas.microsoft.com/office/drawing/2014/main" id="{92D939BE-24B2-40B8-BFC1-153C70374B76}"/>
              </a:ext>
            </a:extLst>
          </p:cNvPr>
          <p:cNvCxnSpPr/>
          <p:nvPr/>
        </p:nvCxnSpPr>
        <p:spPr>
          <a:xfrm>
            <a:off x="2729350" y="26341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" name="Google Shape;139;p17">
            <a:extLst>
              <a:ext uri="{FF2B5EF4-FFF2-40B4-BE49-F238E27FC236}">
                <a16:creationId xmlns:a16="http://schemas.microsoft.com/office/drawing/2014/main" id="{96E1C1E2-B47F-4CD2-A2C2-C6AC7CF3FA87}"/>
              </a:ext>
            </a:extLst>
          </p:cNvPr>
          <p:cNvCxnSpPr/>
          <p:nvPr/>
        </p:nvCxnSpPr>
        <p:spPr>
          <a:xfrm>
            <a:off x="2805550" y="32025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40;p17">
            <a:extLst>
              <a:ext uri="{FF2B5EF4-FFF2-40B4-BE49-F238E27FC236}">
                <a16:creationId xmlns:a16="http://schemas.microsoft.com/office/drawing/2014/main" id="{BDBDCF61-3976-493C-B576-44C83572EE4B}"/>
              </a:ext>
            </a:extLst>
          </p:cNvPr>
          <p:cNvCxnSpPr/>
          <p:nvPr/>
        </p:nvCxnSpPr>
        <p:spPr>
          <a:xfrm>
            <a:off x="2729350" y="37771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0" name="Google Shape;141;p17">
            <a:extLst>
              <a:ext uri="{FF2B5EF4-FFF2-40B4-BE49-F238E27FC236}">
                <a16:creationId xmlns:a16="http://schemas.microsoft.com/office/drawing/2014/main" id="{81D4BC92-A771-487C-83C2-4E2A3D4580D5}"/>
              </a:ext>
            </a:extLst>
          </p:cNvPr>
          <p:cNvSpPr txBox="1"/>
          <p:nvPr/>
        </p:nvSpPr>
        <p:spPr>
          <a:xfrm>
            <a:off x="3510150" y="1619250"/>
            <a:ext cx="2123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Credenciales</a:t>
            </a:r>
            <a:endParaRPr sz="1800"/>
          </a:p>
        </p:txBody>
      </p:sp>
      <p:sp>
        <p:nvSpPr>
          <p:cNvPr id="21" name="Google Shape;142;p17">
            <a:extLst>
              <a:ext uri="{FF2B5EF4-FFF2-40B4-BE49-F238E27FC236}">
                <a16:creationId xmlns:a16="http://schemas.microsoft.com/office/drawing/2014/main" id="{A21AF8CA-FCCF-41B2-9932-3E940748DD58}"/>
              </a:ext>
            </a:extLst>
          </p:cNvPr>
          <p:cNvSpPr txBox="1"/>
          <p:nvPr/>
        </p:nvSpPr>
        <p:spPr>
          <a:xfrm>
            <a:off x="3510150" y="2237500"/>
            <a:ext cx="2123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Token/Cookie</a:t>
            </a:r>
            <a:endParaRPr sz="1800"/>
          </a:p>
        </p:txBody>
      </p:sp>
      <p:sp>
        <p:nvSpPr>
          <p:cNvPr id="22" name="Google Shape;143;p17">
            <a:extLst>
              <a:ext uri="{FF2B5EF4-FFF2-40B4-BE49-F238E27FC236}">
                <a16:creationId xmlns:a16="http://schemas.microsoft.com/office/drawing/2014/main" id="{0163DDFD-D815-4CF4-B7E7-EB16C588AD39}"/>
              </a:ext>
            </a:extLst>
          </p:cNvPr>
          <p:cNvSpPr txBox="1"/>
          <p:nvPr/>
        </p:nvSpPr>
        <p:spPr>
          <a:xfrm>
            <a:off x="2941925" y="2786550"/>
            <a:ext cx="3037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Consulta + Token/Cookie</a:t>
            </a:r>
            <a:endParaRPr sz="1800"/>
          </a:p>
        </p:txBody>
      </p:sp>
      <p:sp>
        <p:nvSpPr>
          <p:cNvPr id="23" name="Google Shape;144;p17">
            <a:extLst>
              <a:ext uri="{FF2B5EF4-FFF2-40B4-BE49-F238E27FC236}">
                <a16:creationId xmlns:a16="http://schemas.microsoft.com/office/drawing/2014/main" id="{0ACC4F13-8053-4A91-8BE5-8B24E4AAFDA7}"/>
              </a:ext>
            </a:extLst>
          </p:cNvPr>
          <p:cNvSpPr txBox="1"/>
          <p:nvPr/>
        </p:nvSpPr>
        <p:spPr>
          <a:xfrm>
            <a:off x="3133500" y="3387300"/>
            <a:ext cx="2786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Respuesta a Consulta</a:t>
            </a:r>
            <a:endParaRPr sz="1800"/>
          </a:p>
        </p:txBody>
      </p:sp>
      <p:sp>
        <p:nvSpPr>
          <p:cNvPr id="24" name="Google Shape;145;p17">
            <a:extLst>
              <a:ext uri="{FF2B5EF4-FFF2-40B4-BE49-F238E27FC236}">
                <a16:creationId xmlns:a16="http://schemas.microsoft.com/office/drawing/2014/main" id="{2D7E1AEC-83AA-45DA-AB6B-9949FC4188BC}"/>
              </a:ext>
            </a:extLst>
          </p:cNvPr>
          <p:cNvSpPr/>
          <p:nvPr/>
        </p:nvSpPr>
        <p:spPr>
          <a:xfrm>
            <a:off x="6357950" y="4579500"/>
            <a:ext cx="1480700" cy="15586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Sesiones</a:t>
            </a:r>
            <a:endParaRPr sz="2400"/>
          </a:p>
        </p:txBody>
      </p:sp>
      <p:cxnSp>
        <p:nvCxnSpPr>
          <p:cNvPr id="25" name="Google Shape;146;p17">
            <a:extLst>
              <a:ext uri="{FF2B5EF4-FFF2-40B4-BE49-F238E27FC236}">
                <a16:creationId xmlns:a16="http://schemas.microsoft.com/office/drawing/2014/main" id="{2023E72D-876A-4E25-8C6B-AD3C5ED7BB4D}"/>
              </a:ext>
            </a:extLst>
          </p:cNvPr>
          <p:cNvCxnSpPr>
            <a:stCxn id="13" idx="2"/>
            <a:endCxn id="24" idx="1"/>
          </p:cNvCxnSpPr>
          <p:nvPr/>
        </p:nvCxnSpPr>
        <p:spPr>
          <a:xfrm>
            <a:off x="7098300" y="3877650"/>
            <a:ext cx="0" cy="70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675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-99392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Métodos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Google Shape;153;p18">
            <a:extLst>
              <a:ext uri="{FF2B5EF4-FFF2-40B4-BE49-F238E27FC236}">
                <a16:creationId xmlns:a16="http://schemas.microsoft.com/office/drawing/2014/main" id="{2AF2F52A-EFBF-4D23-99E1-8C9450E8F897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Sesiones / problema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54;p18">
            <a:extLst>
              <a:ext uri="{FF2B5EF4-FFF2-40B4-BE49-F238E27FC236}">
                <a16:creationId xmlns:a16="http://schemas.microsoft.com/office/drawing/2014/main" id="{464927CF-498C-48ED-9142-E704F308D075}"/>
              </a:ext>
            </a:extLst>
          </p:cNvPr>
          <p:cNvSpPr txBox="1"/>
          <p:nvPr/>
        </p:nvSpPr>
        <p:spPr>
          <a:xfrm>
            <a:off x="352400" y="4924725"/>
            <a:ext cx="4046100" cy="1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 ámbito de producción donde tengo varios servidores, este esquema es poco eficiente.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55;p18">
            <a:extLst>
              <a:ext uri="{FF2B5EF4-FFF2-40B4-BE49-F238E27FC236}">
                <a16:creationId xmlns:a16="http://schemas.microsoft.com/office/drawing/2014/main" id="{F5188E26-D1A9-446D-9FB4-964FF0A85A07}"/>
              </a:ext>
            </a:extLst>
          </p:cNvPr>
          <p:cNvSpPr/>
          <p:nvPr/>
        </p:nvSpPr>
        <p:spPr>
          <a:xfrm>
            <a:off x="323850" y="2747775"/>
            <a:ext cx="12561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/>
              <a:t>Cliente</a:t>
            </a:r>
            <a:endParaRPr sz="2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/>
              <a:t>(Cookies)</a:t>
            </a:r>
            <a:endParaRPr sz="1800" dirty="0"/>
          </a:p>
        </p:txBody>
      </p:sp>
      <p:sp>
        <p:nvSpPr>
          <p:cNvPr id="29" name="Google Shape;156;p18">
            <a:extLst>
              <a:ext uri="{FF2B5EF4-FFF2-40B4-BE49-F238E27FC236}">
                <a16:creationId xmlns:a16="http://schemas.microsoft.com/office/drawing/2014/main" id="{B07046AA-9B69-43B2-8097-D18D57119006}"/>
              </a:ext>
            </a:extLst>
          </p:cNvPr>
          <p:cNvSpPr/>
          <p:nvPr/>
        </p:nvSpPr>
        <p:spPr>
          <a:xfrm>
            <a:off x="5588099" y="614175"/>
            <a:ext cx="1431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1</a:t>
            </a:r>
            <a:endParaRPr sz="2400"/>
          </a:p>
        </p:txBody>
      </p:sp>
      <p:cxnSp>
        <p:nvCxnSpPr>
          <p:cNvPr id="30" name="Google Shape;157;p18">
            <a:extLst>
              <a:ext uri="{FF2B5EF4-FFF2-40B4-BE49-F238E27FC236}">
                <a16:creationId xmlns:a16="http://schemas.microsoft.com/office/drawing/2014/main" id="{0C9652DD-FAD3-4BDA-B507-56F7B396F4C1}"/>
              </a:ext>
            </a:extLst>
          </p:cNvPr>
          <p:cNvCxnSpPr/>
          <p:nvPr/>
        </p:nvCxnSpPr>
        <p:spPr>
          <a:xfrm>
            <a:off x="1567835" y="3074350"/>
            <a:ext cx="110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8;p18">
            <a:extLst>
              <a:ext uri="{FF2B5EF4-FFF2-40B4-BE49-F238E27FC236}">
                <a16:creationId xmlns:a16="http://schemas.microsoft.com/office/drawing/2014/main" id="{F81722DB-FE9F-40D4-8934-37B2D80CDBC9}"/>
              </a:ext>
            </a:extLst>
          </p:cNvPr>
          <p:cNvCxnSpPr/>
          <p:nvPr/>
        </p:nvCxnSpPr>
        <p:spPr>
          <a:xfrm>
            <a:off x="1542775" y="3674425"/>
            <a:ext cx="11022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2" name="Google Shape;159;p18">
            <a:extLst>
              <a:ext uri="{FF2B5EF4-FFF2-40B4-BE49-F238E27FC236}">
                <a16:creationId xmlns:a16="http://schemas.microsoft.com/office/drawing/2014/main" id="{72C5E9B2-856E-4320-A517-1B46F093C26F}"/>
              </a:ext>
            </a:extLst>
          </p:cNvPr>
          <p:cNvSpPr/>
          <p:nvPr/>
        </p:nvSpPr>
        <p:spPr>
          <a:xfrm>
            <a:off x="7583475" y="817175"/>
            <a:ext cx="1256100" cy="10148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Sesiones</a:t>
            </a:r>
            <a:endParaRPr sz="1800"/>
          </a:p>
        </p:txBody>
      </p:sp>
      <p:sp>
        <p:nvSpPr>
          <p:cNvPr id="33" name="Google Shape;161;p18">
            <a:extLst>
              <a:ext uri="{FF2B5EF4-FFF2-40B4-BE49-F238E27FC236}">
                <a16:creationId xmlns:a16="http://schemas.microsoft.com/office/drawing/2014/main" id="{9722BA4A-E4F8-4674-901D-EB6494E9BD60}"/>
              </a:ext>
            </a:extLst>
          </p:cNvPr>
          <p:cNvSpPr/>
          <p:nvPr/>
        </p:nvSpPr>
        <p:spPr>
          <a:xfrm>
            <a:off x="2669900" y="2747763"/>
            <a:ext cx="2040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Balanceador de carga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(Sticky Sessions)</a:t>
            </a:r>
            <a:endParaRPr sz="1800"/>
          </a:p>
        </p:txBody>
      </p:sp>
      <p:sp>
        <p:nvSpPr>
          <p:cNvPr id="34" name="Google Shape;162;p18">
            <a:extLst>
              <a:ext uri="{FF2B5EF4-FFF2-40B4-BE49-F238E27FC236}">
                <a16:creationId xmlns:a16="http://schemas.microsoft.com/office/drawing/2014/main" id="{638BEDCB-F9AA-43D7-89B2-440BB4263DC0}"/>
              </a:ext>
            </a:extLst>
          </p:cNvPr>
          <p:cNvSpPr/>
          <p:nvPr/>
        </p:nvSpPr>
        <p:spPr>
          <a:xfrm>
            <a:off x="5588099" y="2747775"/>
            <a:ext cx="1431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2</a:t>
            </a:r>
            <a:endParaRPr sz="2400"/>
          </a:p>
        </p:txBody>
      </p:sp>
      <p:sp>
        <p:nvSpPr>
          <p:cNvPr id="35" name="Google Shape;163;p18">
            <a:extLst>
              <a:ext uri="{FF2B5EF4-FFF2-40B4-BE49-F238E27FC236}">
                <a16:creationId xmlns:a16="http://schemas.microsoft.com/office/drawing/2014/main" id="{5D0E514E-859D-48D2-9F2D-5C95C86DDA74}"/>
              </a:ext>
            </a:extLst>
          </p:cNvPr>
          <p:cNvSpPr/>
          <p:nvPr/>
        </p:nvSpPr>
        <p:spPr>
          <a:xfrm>
            <a:off x="7583475" y="2950775"/>
            <a:ext cx="1256100" cy="10148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Sesiones</a:t>
            </a:r>
            <a:endParaRPr sz="1800"/>
          </a:p>
        </p:txBody>
      </p:sp>
      <p:cxnSp>
        <p:nvCxnSpPr>
          <p:cNvPr id="36" name="Google Shape;164;p18">
            <a:extLst>
              <a:ext uri="{FF2B5EF4-FFF2-40B4-BE49-F238E27FC236}">
                <a16:creationId xmlns:a16="http://schemas.microsoft.com/office/drawing/2014/main" id="{61550342-CEDC-47F3-8C23-D18DD067AB9A}"/>
              </a:ext>
            </a:extLst>
          </p:cNvPr>
          <p:cNvCxnSpPr>
            <a:stCxn id="34" idx="3"/>
            <a:endCxn id="35" idx="2"/>
          </p:cNvCxnSpPr>
          <p:nvPr/>
        </p:nvCxnSpPr>
        <p:spPr>
          <a:xfrm>
            <a:off x="7019999" y="3458175"/>
            <a:ext cx="56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165;p18">
            <a:extLst>
              <a:ext uri="{FF2B5EF4-FFF2-40B4-BE49-F238E27FC236}">
                <a16:creationId xmlns:a16="http://schemas.microsoft.com/office/drawing/2014/main" id="{BBE6F723-A691-46B4-B6D9-8D1C29715C11}"/>
              </a:ext>
            </a:extLst>
          </p:cNvPr>
          <p:cNvSpPr/>
          <p:nvPr/>
        </p:nvSpPr>
        <p:spPr>
          <a:xfrm>
            <a:off x="5588099" y="4783800"/>
            <a:ext cx="1431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N</a:t>
            </a:r>
            <a:endParaRPr sz="2400"/>
          </a:p>
        </p:txBody>
      </p:sp>
      <p:sp>
        <p:nvSpPr>
          <p:cNvPr id="38" name="Google Shape;166;p18">
            <a:extLst>
              <a:ext uri="{FF2B5EF4-FFF2-40B4-BE49-F238E27FC236}">
                <a16:creationId xmlns:a16="http://schemas.microsoft.com/office/drawing/2014/main" id="{AC59B2EB-68D1-408F-9648-E37D64639F90}"/>
              </a:ext>
            </a:extLst>
          </p:cNvPr>
          <p:cNvSpPr/>
          <p:nvPr/>
        </p:nvSpPr>
        <p:spPr>
          <a:xfrm>
            <a:off x="7583475" y="4986800"/>
            <a:ext cx="1256100" cy="10148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Sesiones</a:t>
            </a:r>
            <a:endParaRPr sz="1800"/>
          </a:p>
        </p:txBody>
      </p:sp>
      <p:cxnSp>
        <p:nvCxnSpPr>
          <p:cNvPr id="39" name="Google Shape;167;p18">
            <a:extLst>
              <a:ext uri="{FF2B5EF4-FFF2-40B4-BE49-F238E27FC236}">
                <a16:creationId xmlns:a16="http://schemas.microsoft.com/office/drawing/2014/main" id="{4E4EF121-A6CC-444B-B91F-8F8B104CA7FC}"/>
              </a:ext>
            </a:extLst>
          </p:cNvPr>
          <p:cNvCxnSpPr>
            <a:stCxn id="37" idx="3"/>
            <a:endCxn id="38" idx="2"/>
          </p:cNvCxnSpPr>
          <p:nvPr/>
        </p:nvCxnSpPr>
        <p:spPr>
          <a:xfrm>
            <a:off x="7019999" y="5494200"/>
            <a:ext cx="563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68;p18">
            <a:extLst>
              <a:ext uri="{FF2B5EF4-FFF2-40B4-BE49-F238E27FC236}">
                <a16:creationId xmlns:a16="http://schemas.microsoft.com/office/drawing/2014/main" id="{E820A927-EDF2-4AD2-8977-90A1C62FACE6}"/>
              </a:ext>
            </a:extLst>
          </p:cNvPr>
          <p:cNvCxnSpPr>
            <a:stCxn id="33" idx="3"/>
            <a:endCxn id="29" idx="1"/>
          </p:cNvCxnSpPr>
          <p:nvPr/>
        </p:nvCxnSpPr>
        <p:spPr>
          <a:xfrm rot="10800000" flipH="1">
            <a:off x="4710800" y="1324563"/>
            <a:ext cx="877200" cy="21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" name="Google Shape;169;p18">
            <a:extLst>
              <a:ext uri="{FF2B5EF4-FFF2-40B4-BE49-F238E27FC236}">
                <a16:creationId xmlns:a16="http://schemas.microsoft.com/office/drawing/2014/main" id="{BCA76CD3-41B3-480B-B50E-35FA9C71FD19}"/>
              </a:ext>
            </a:extLst>
          </p:cNvPr>
          <p:cNvCxnSpPr>
            <a:stCxn id="33" idx="3"/>
            <a:endCxn id="34" idx="1"/>
          </p:cNvCxnSpPr>
          <p:nvPr/>
        </p:nvCxnSpPr>
        <p:spPr>
          <a:xfrm>
            <a:off x="4710800" y="3458163"/>
            <a:ext cx="8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2" name="Google Shape;170;p18">
            <a:extLst>
              <a:ext uri="{FF2B5EF4-FFF2-40B4-BE49-F238E27FC236}">
                <a16:creationId xmlns:a16="http://schemas.microsoft.com/office/drawing/2014/main" id="{02E55D8B-00F7-42DC-8DC9-EF0BE923E81A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4710800" y="3458163"/>
            <a:ext cx="877200" cy="20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4929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444208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Métodos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Google Shape;177;p19">
            <a:extLst>
              <a:ext uri="{FF2B5EF4-FFF2-40B4-BE49-F238E27FC236}">
                <a16:creationId xmlns:a16="http://schemas.microsoft.com/office/drawing/2014/main" id="{0C08E602-C695-4558-B226-BA442508FC51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78;p19">
            <a:extLst>
              <a:ext uri="{FF2B5EF4-FFF2-40B4-BE49-F238E27FC236}">
                <a16:creationId xmlns:a16="http://schemas.microsoft.com/office/drawing/2014/main" id="{DC5C5D80-31DE-4297-AD5B-19BFC9498150}"/>
              </a:ext>
            </a:extLst>
          </p:cNvPr>
          <p:cNvSpPr txBox="1"/>
          <p:nvPr/>
        </p:nvSpPr>
        <p:spPr>
          <a:xfrm>
            <a:off x="142850" y="4326600"/>
            <a:ext cx="8682000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Ventajas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existe el manejo de sesiones, cada request es independiente.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Independencia entre plataformas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Desventajas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 Domain y CORS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79;p19">
            <a:extLst>
              <a:ext uri="{FF2B5EF4-FFF2-40B4-BE49-F238E27FC236}">
                <a16:creationId xmlns:a16="http://schemas.microsoft.com/office/drawing/2014/main" id="{8B0F7285-93D3-43DB-8230-B9941827582F}"/>
              </a:ext>
            </a:extLst>
          </p:cNvPr>
          <p:cNvSpPr/>
          <p:nvPr/>
        </p:nvSpPr>
        <p:spPr>
          <a:xfrm>
            <a:off x="857250" y="1695450"/>
            <a:ext cx="1929300" cy="21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000"/>
              <a:t>Cliente</a:t>
            </a:r>
            <a:endParaRPr sz="3000"/>
          </a:p>
        </p:txBody>
      </p:sp>
      <p:sp>
        <p:nvSpPr>
          <p:cNvPr id="29" name="Google Shape;180;p19">
            <a:extLst>
              <a:ext uri="{FF2B5EF4-FFF2-40B4-BE49-F238E27FC236}">
                <a16:creationId xmlns:a16="http://schemas.microsoft.com/office/drawing/2014/main" id="{A02E2603-2FA3-4D64-A129-593F91BD3355}"/>
              </a:ext>
            </a:extLst>
          </p:cNvPr>
          <p:cNvSpPr/>
          <p:nvPr/>
        </p:nvSpPr>
        <p:spPr>
          <a:xfrm>
            <a:off x="6133650" y="1695450"/>
            <a:ext cx="1929300" cy="2182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</p:txBody>
      </p:sp>
      <p:cxnSp>
        <p:nvCxnSpPr>
          <p:cNvPr id="30" name="Google Shape;181;p19">
            <a:extLst>
              <a:ext uri="{FF2B5EF4-FFF2-40B4-BE49-F238E27FC236}">
                <a16:creationId xmlns:a16="http://schemas.microsoft.com/office/drawing/2014/main" id="{02B9B136-19AA-422F-B7B9-22887CE49578}"/>
              </a:ext>
            </a:extLst>
          </p:cNvPr>
          <p:cNvCxnSpPr/>
          <p:nvPr/>
        </p:nvCxnSpPr>
        <p:spPr>
          <a:xfrm>
            <a:off x="2805550" y="200890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82;p19">
            <a:extLst>
              <a:ext uri="{FF2B5EF4-FFF2-40B4-BE49-F238E27FC236}">
                <a16:creationId xmlns:a16="http://schemas.microsoft.com/office/drawing/2014/main" id="{DAF0971F-4ADD-4B75-B9C4-9F38B6B44EE5}"/>
              </a:ext>
            </a:extLst>
          </p:cNvPr>
          <p:cNvCxnSpPr/>
          <p:nvPr/>
        </p:nvCxnSpPr>
        <p:spPr>
          <a:xfrm>
            <a:off x="2729350" y="26341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" name="Google Shape;183;p19">
            <a:extLst>
              <a:ext uri="{FF2B5EF4-FFF2-40B4-BE49-F238E27FC236}">
                <a16:creationId xmlns:a16="http://schemas.microsoft.com/office/drawing/2014/main" id="{30746D7A-1025-474F-89C6-0FCABFAE37CB}"/>
              </a:ext>
            </a:extLst>
          </p:cNvPr>
          <p:cNvCxnSpPr/>
          <p:nvPr/>
        </p:nvCxnSpPr>
        <p:spPr>
          <a:xfrm>
            <a:off x="2805550" y="32025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84;p19">
            <a:extLst>
              <a:ext uri="{FF2B5EF4-FFF2-40B4-BE49-F238E27FC236}">
                <a16:creationId xmlns:a16="http://schemas.microsoft.com/office/drawing/2014/main" id="{09AD31B0-AD97-4CFA-93A7-CA5CA3B9651D}"/>
              </a:ext>
            </a:extLst>
          </p:cNvPr>
          <p:cNvCxnSpPr/>
          <p:nvPr/>
        </p:nvCxnSpPr>
        <p:spPr>
          <a:xfrm>
            <a:off x="2729350" y="3777150"/>
            <a:ext cx="33510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" name="Google Shape;185;p19">
            <a:extLst>
              <a:ext uri="{FF2B5EF4-FFF2-40B4-BE49-F238E27FC236}">
                <a16:creationId xmlns:a16="http://schemas.microsoft.com/office/drawing/2014/main" id="{59B62203-E328-4F07-927B-956B27CD6A6A}"/>
              </a:ext>
            </a:extLst>
          </p:cNvPr>
          <p:cNvSpPr txBox="1"/>
          <p:nvPr/>
        </p:nvSpPr>
        <p:spPr>
          <a:xfrm>
            <a:off x="3510150" y="1619250"/>
            <a:ext cx="2123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Credenciales</a:t>
            </a:r>
            <a:endParaRPr sz="1800"/>
          </a:p>
        </p:txBody>
      </p:sp>
      <p:sp>
        <p:nvSpPr>
          <p:cNvPr id="35" name="Google Shape;186;p19">
            <a:extLst>
              <a:ext uri="{FF2B5EF4-FFF2-40B4-BE49-F238E27FC236}">
                <a16:creationId xmlns:a16="http://schemas.microsoft.com/office/drawing/2014/main" id="{03AC0771-EE4B-4430-BABC-C45BEBFF2B50}"/>
              </a:ext>
            </a:extLst>
          </p:cNvPr>
          <p:cNvSpPr txBox="1"/>
          <p:nvPr/>
        </p:nvSpPr>
        <p:spPr>
          <a:xfrm>
            <a:off x="3510150" y="2237500"/>
            <a:ext cx="21237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Token/Cookie</a:t>
            </a:r>
            <a:endParaRPr sz="1800"/>
          </a:p>
        </p:txBody>
      </p:sp>
      <p:sp>
        <p:nvSpPr>
          <p:cNvPr id="36" name="Google Shape;187;p19">
            <a:extLst>
              <a:ext uri="{FF2B5EF4-FFF2-40B4-BE49-F238E27FC236}">
                <a16:creationId xmlns:a16="http://schemas.microsoft.com/office/drawing/2014/main" id="{2CFC330D-EAD9-45BE-B1A9-622A8A4CB570}"/>
              </a:ext>
            </a:extLst>
          </p:cNvPr>
          <p:cNvSpPr txBox="1"/>
          <p:nvPr/>
        </p:nvSpPr>
        <p:spPr>
          <a:xfrm>
            <a:off x="2941925" y="2786550"/>
            <a:ext cx="30378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Consulta + Token/Cookie</a:t>
            </a:r>
            <a:endParaRPr sz="1800"/>
          </a:p>
        </p:txBody>
      </p:sp>
      <p:sp>
        <p:nvSpPr>
          <p:cNvPr id="37" name="Google Shape;188;p19">
            <a:extLst>
              <a:ext uri="{FF2B5EF4-FFF2-40B4-BE49-F238E27FC236}">
                <a16:creationId xmlns:a16="http://schemas.microsoft.com/office/drawing/2014/main" id="{8F06698F-1316-40C5-8A03-8D488CCD172E}"/>
              </a:ext>
            </a:extLst>
          </p:cNvPr>
          <p:cNvSpPr txBox="1"/>
          <p:nvPr/>
        </p:nvSpPr>
        <p:spPr>
          <a:xfrm>
            <a:off x="3133500" y="3387300"/>
            <a:ext cx="2786400" cy="8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Respuesta a Consulta</a:t>
            </a:r>
            <a:endParaRPr sz="1800"/>
          </a:p>
        </p:txBody>
      </p:sp>
      <p:sp>
        <p:nvSpPr>
          <p:cNvPr id="38" name="Google Shape;189;p19">
            <a:extLst>
              <a:ext uri="{FF2B5EF4-FFF2-40B4-BE49-F238E27FC236}">
                <a16:creationId xmlns:a16="http://schemas.microsoft.com/office/drawing/2014/main" id="{C95F7E67-BA9D-4E92-8A80-394BBF63422C}"/>
              </a:ext>
            </a:extLst>
          </p:cNvPr>
          <p:cNvSpPr/>
          <p:nvPr/>
        </p:nvSpPr>
        <p:spPr>
          <a:xfrm>
            <a:off x="6552750" y="3136650"/>
            <a:ext cx="1091100" cy="584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JWT</a:t>
            </a:r>
            <a:endParaRPr sz="1800"/>
          </a:p>
        </p:txBody>
      </p:sp>
      <p:sp>
        <p:nvSpPr>
          <p:cNvPr id="39" name="Google Shape;190;p19">
            <a:extLst>
              <a:ext uri="{FF2B5EF4-FFF2-40B4-BE49-F238E27FC236}">
                <a16:creationId xmlns:a16="http://schemas.microsoft.com/office/drawing/2014/main" id="{2EEB7CD3-3D55-4FFB-A853-B6DCBC610864}"/>
              </a:ext>
            </a:extLst>
          </p:cNvPr>
          <p:cNvSpPr/>
          <p:nvPr/>
        </p:nvSpPr>
        <p:spPr>
          <a:xfrm>
            <a:off x="1318250" y="3136650"/>
            <a:ext cx="1091100" cy="5847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0000FF"/>
                </a:solidFill>
              </a:rPr>
              <a:t>JWT</a:t>
            </a:r>
            <a:endParaRPr sz="1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211960" y="472511"/>
            <a:ext cx="22444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Métodos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197;p20">
            <a:extLst>
              <a:ext uri="{FF2B5EF4-FFF2-40B4-BE49-F238E27FC236}">
                <a16:creationId xmlns:a16="http://schemas.microsoft.com/office/drawing/2014/main" id="{68C0A12C-6BF4-4192-B138-59544B4AA280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/ solución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98;p20">
            <a:extLst>
              <a:ext uri="{FF2B5EF4-FFF2-40B4-BE49-F238E27FC236}">
                <a16:creationId xmlns:a16="http://schemas.microsoft.com/office/drawing/2014/main" id="{CF3BC585-9336-40BD-91C1-C00AB0088C88}"/>
              </a:ext>
            </a:extLst>
          </p:cNvPr>
          <p:cNvSpPr txBox="1"/>
          <p:nvPr/>
        </p:nvSpPr>
        <p:spPr>
          <a:xfrm>
            <a:off x="352400" y="5000925"/>
            <a:ext cx="6174300" cy="16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utilización de un token con “información autocontenida”, es más eficiente en arquitecturas distribuidas, además que permite independencia en las plataformas cliente.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9;p20">
            <a:extLst>
              <a:ext uri="{FF2B5EF4-FFF2-40B4-BE49-F238E27FC236}">
                <a16:creationId xmlns:a16="http://schemas.microsoft.com/office/drawing/2014/main" id="{12C21116-8AF9-471F-A140-0C01BD55FF2A}"/>
              </a:ext>
            </a:extLst>
          </p:cNvPr>
          <p:cNvSpPr/>
          <p:nvPr/>
        </p:nvSpPr>
        <p:spPr>
          <a:xfrm>
            <a:off x="1619250" y="2747775"/>
            <a:ext cx="12561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Cliente</a:t>
            </a:r>
            <a:endParaRPr sz="2400"/>
          </a:p>
        </p:txBody>
      </p:sp>
      <p:sp>
        <p:nvSpPr>
          <p:cNvPr id="8" name="Google Shape;200;p20">
            <a:extLst>
              <a:ext uri="{FF2B5EF4-FFF2-40B4-BE49-F238E27FC236}">
                <a16:creationId xmlns:a16="http://schemas.microsoft.com/office/drawing/2014/main" id="{58160527-DCE5-42A7-B8F0-51FD5BC62257}"/>
              </a:ext>
            </a:extLst>
          </p:cNvPr>
          <p:cNvSpPr/>
          <p:nvPr/>
        </p:nvSpPr>
        <p:spPr>
          <a:xfrm>
            <a:off x="6883499" y="614175"/>
            <a:ext cx="1431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1</a:t>
            </a:r>
            <a:endParaRPr sz="2400"/>
          </a:p>
        </p:txBody>
      </p:sp>
      <p:cxnSp>
        <p:nvCxnSpPr>
          <p:cNvPr id="10" name="Google Shape;201;p20">
            <a:extLst>
              <a:ext uri="{FF2B5EF4-FFF2-40B4-BE49-F238E27FC236}">
                <a16:creationId xmlns:a16="http://schemas.microsoft.com/office/drawing/2014/main" id="{57253CF0-864A-46F8-B3DB-B009A75D2623}"/>
              </a:ext>
            </a:extLst>
          </p:cNvPr>
          <p:cNvCxnSpPr/>
          <p:nvPr/>
        </p:nvCxnSpPr>
        <p:spPr>
          <a:xfrm>
            <a:off x="2863235" y="3074350"/>
            <a:ext cx="1102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02;p20">
            <a:extLst>
              <a:ext uri="{FF2B5EF4-FFF2-40B4-BE49-F238E27FC236}">
                <a16:creationId xmlns:a16="http://schemas.microsoft.com/office/drawing/2014/main" id="{A18DFDE7-BD2B-4D16-89F8-0368BFD79E96}"/>
              </a:ext>
            </a:extLst>
          </p:cNvPr>
          <p:cNvCxnSpPr/>
          <p:nvPr/>
        </p:nvCxnSpPr>
        <p:spPr>
          <a:xfrm>
            <a:off x="2838175" y="3674425"/>
            <a:ext cx="1102200" cy="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" name="Google Shape;203;p20">
            <a:extLst>
              <a:ext uri="{FF2B5EF4-FFF2-40B4-BE49-F238E27FC236}">
                <a16:creationId xmlns:a16="http://schemas.microsoft.com/office/drawing/2014/main" id="{D44D1F46-7FA3-4D2B-AAD0-75CB25EAC05C}"/>
              </a:ext>
            </a:extLst>
          </p:cNvPr>
          <p:cNvSpPr/>
          <p:nvPr/>
        </p:nvSpPr>
        <p:spPr>
          <a:xfrm>
            <a:off x="3965300" y="2747763"/>
            <a:ext cx="2040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Balanceador de carga</a:t>
            </a:r>
            <a:endParaRPr sz="2400"/>
          </a:p>
        </p:txBody>
      </p:sp>
      <p:sp>
        <p:nvSpPr>
          <p:cNvPr id="13" name="Google Shape;204;p20">
            <a:extLst>
              <a:ext uri="{FF2B5EF4-FFF2-40B4-BE49-F238E27FC236}">
                <a16:creationId xmlns:a16="http://schemas.microsoft.com/office/drawing/2014/main" id="{AB69722A-0747-42FF-ACC6-3B209E89A16E}"/>
              </a:ext>
            </a:extLst>
          </p:cNvPr>
          <p:cNvSpPr/>
          <p:nvPr/>
        </p:nvSpPr>
        <p:spPr>
          <a:xfrm>
            <a:off x="6883499" y="2747775"/>
            <a:ext cx="1431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2</a:t>
            </a:r>
            <a:endParaRPr sz="2400"/>
          </a:p>
        </p:txBody>
      </p:sp>
      <p:sp>
        <p:nvSpPr>
          <p:cNvPr id="16" name="Google Shape;205;p20">
            <a:extLst>
              <a:ext uri="{FF2B5EF4-FFF2-40B4-BE49-F238E27FC236}">
                <a16:creationId xmlns:a16="http://schemas.microsoft.com/office/drawing/2014/main" id="{A0D72B7C-7A9B-4739-B978-D4C0C955AEFF}"/>
              </a:ext>
            </a:extLst>
          </p:cNvPr>
          <p:cNvSpPr/>
          <p:nvPr/>
        </p:nvSpPr>
        <p:spPr>
          <a:xfrm>
            <a:off x="6883499" y="4783800"/>
            <a:ext cx="1431900" cy="142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Servidor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/>
              <a:t>N</a:t>
            </a:r>
            <a:endParaRPr sz="2400"/>
          </a:p>
        </p:txBody>
      </p:sp>
      <p:cxnSp>
        <p:nvCxnSpPr>
          <p:cNvPr id="17" name="Google Shape;206;p20">
            <a:extLst>
              <a:ext uri="{FF2B5EF4-FFF2-40B4-BE49-F238E27FC236}">
                <a16:creationId xmlns:a16="http://schemas.microsoft.com/office/drawing/2014/main" id="{7EC261CC-0555-4912-9ACC-B4A3FC2A69B8}"/>
              </a:ext>
            </a:extLst>
          </p:cNvPr>
          <p:cNvCxnSpPr>
            <a:stCxn id="12" idx="3"/>
            <a:endCxn id="8" idx="1"/>
          </p:cNvCxnSpPr>
          <p:nvPr/>
        </p:nvCxnSpPr>
        <p:spPr>
          <a:xfrm rot="10800000" flipH="1">
            <a:off x="6006200" y="1324563"/>
            <a:ext cx="877200" cy="213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207;p20">
            <a:extLst>
              <a:ext uri="{FF2B5EF4-FFF2-40B4-BE49-F238E27FC236}">
                <a16:creationId xmlns:a16="http://schemas.microsoft.com/office/drawing/2014/main" id="{FAF04EA6-0B32-4954-862E-CAC20B5464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006200" y="3458163"/>
            <a:ext cx="87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9" name="Google Shape;208;p20">
            <a:extLst>
              <a:ext uri="{FF2B5EF4-FFF2-40B4-BE49-F238E27FC236}">
                <a16:creationId xmlns:a16="http://schemas.microsoft.com/office/drawing/2014/main" id="{5E6EA012-4070-4300-98D2-CA7393095EE2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6006200" y="3458163"/>
            <a:ext cx="877200" cy="203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0" name="Google Shape;209;p20">
            <a:extLst>
              <a:ext uri="{FF2B5EF4-FFF2-40B4-BE49-F238E27FC236}">
                <a16:creationId xmlns:a16="http://schemas.microsoft.com/office/drawing/2014/main" id="{7270C539-8081-48CC-91B1-B4A993B301A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0325" y="1829313"/>
            <a:ext cx="673949" cy="67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0;p20">
            <a:extLst>
              <a:ext uri="{FF2B5EF4-FFF2-40B4-BE49-F238E27FC236}">
                <a16:creationId xmlns:a16="http://schemas.microsoft.com/office/drawing/2014/main" id="{261CEEB3-FB9A-44A8-ADCB-799E14C950F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32500" y="4363338"/>
            <a:ext cx="877200" cy="519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11;p20">
            <a:extLst>
              <a:ext uri="{FF2B5EF4-FFF2-40B4-BE49-F238E27FC236}">
                <a16:creationId xmlns:a16="http://schemas.microsoft.com/office/drawing/2014/main" id="{7A2E320D-DD2C-4B92-A491-846ACAC0207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8600" y="2907075"/>
            <a:ext cx="1102199" cy="1102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12;p20">
            <a:extLst>
              <a:ext uri="{FF2B5EF4-FFF2-40B4-BE49-F238E27FC236}">
                <a16:creationId xmlns:a16="http://schemas.microsoft.com/office/drawing/2014/main" id="{331C5651-D6B0-4DBB-98EE-66591F3A1523}"/>
              </a:ext>
            </a:extLst>
          </p:cNvPr>
          <p:cNvSpPr/>
          <p:nvPr/>
        </p:nvSpPr>
        <p:spPr>
          <a:xfrm>
            <a:off x="7160850" y="1713375"/>
            <a:ext cx="877200" cy="321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JWT</a:t>
            </a:r>
            <a:endParaRPr sz="1800"/>
          </a:p>
        </p:txBody>
      </p:sp>
      <p:sp>
        <p:nvSpPr>
          <p:cNvPr id="24" name="Google Shape;213;p20">
            <a:extLst>
              <a:ext uri="{FF2B5EF4-FFF2-40B4-BE49-F238E27FC236}">
                <a16:creationId xmlns:a16="http://schemas.microsoft.com/office/drawing/2014/main" id="{CF74BAF0-AC8B-4127-96E1-7C3369499C55}"/>
              </a:ext>
            </a:extLst>
          </p:cNvPr>
          <p:cNvSpPr/>
          <p:nvPr/>
        </p:nvSpPr>
        <p:spPr>
          <a:xfrm>
            <a:off x="7160850" y="3846975"/>
            <a:ext cx="877200" cy="321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JWT</a:t>
            </a:r>
            <a:endParaRPr sz="1800"/>
          </a:p>
        </p:txBody>
      </p:sp>
      <p:sp>
        <p:nvSpPr>
          <p:cNvPr id="25" name="Google Shape;214;p20">
            <a:extLst>
              <a:ext uri="{FF2B5EF4-FFF2-40B4-BE49-F238E27FC236}">
                <a16:creationId xmlns:a16="http://schemas.microsoft.com/office/drawing/2014/main" id="{3E1AB9E0-A97E-4638-843D-F0554167FED4}"/>
              </a:ext>
            </a:extLst>
          </p:cNvPr>
          <p:cNvSpPr/>
          <p:nvPr/>
        </p:nvSpPr>
        <p:spPr>
          <a:xfrm>
            <a:off x="7160850" y="5904375"/>
            <a:ext cx="877200" cy="3216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/>
              <a:t>JWT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121913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27984" y="472511"/>
            <a:ext cx="4260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JSON WEB TOKEN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Google Shape;229;p22">
            <a:extLst>
              <a:ext uri="{FF2B5EF4-FFF2-40B4-BE49-F238E27FC236}">
                <a16:creationId xmlns:a16="http://schemas.microsoft.com/office/drawing/2014/main" id="{FA296859-EF9D-48FE-B849-0963DB3490B0}"/>
              </a:ext>
            </a:extLst>
          </p:cNvPr>
          <p:cNvSpPr txBox="1"/>
          <p:nvPr/>
        </p:nvSpPr>
        <p:spPr>
          <a:xfrm>
            <a:off x="428596" y="1000108"/>
            <a:ext cx="66453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¿Que es JWT?</a:t>
            </a:r>
            <a:endParaRPr/>
          </a:p>
        </p:txBody>
      </p:sp>
      <p:sp>
        <p:nvSpPr>
          <p:cNvPr id="6" name="Google Shape;230;p22">
            <a:extLst>
              <a:ext uri="{FF2B5EF4-FFF2-40B4-BE49-F238E27FC236}">
                <a16:creationId xmlns:a16="http://schemas.microsoft.com/office/drawing/2014/main" id="{5D06B325-789F-4FFF-A150-5147A6A7A745}"/>
              </a:ext>
            </a:extLst>
          </p:cNvPr>
          <p:cNvSpPr txBox="1"/>
          <p:nvPr/>
        </p:nvSpPr>
        <p:spPr>
          <a:xfrm>
            <a:off x="142850" y="1735840"/>
            <a:ext cx="8858400" cy="51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Web Token (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es un 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abierto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(RFC 7519) que 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forma 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compacta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autocontenida 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la 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transmisión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segura de información entre partes por medio de un objeto </a:t>
            </a:r>
            <a:r>
              <a:rPr lang="es-A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información puede ser verificada y validada porque se encuentra firmada digitalmente usando una clave secreta.</a:t>
            </a:r>
            <a:b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Adicionalmente, los JWT pueden ser encriptados para ocultar que la información contenida sea inaccesible.</a:t>
            </a: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Payload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Signature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1;p22">
            <a:extLst>
              <a:ext uri="{FF2B5EF4-FFF2-40B4-BE49-F238E27FC236}">
                <a16:creationId xmlns:a16="http://schemas.microsoft.com/office/drawing/2014/main" id="{26B442CC-B8D2-465A-82AD-EB835E0D0F16}"/>
              </a:ext>
            </a:extLst>
          </p:cNvPr>
          <p:cNvSpPr/>
          <p:nvPr/>
        </p:nvSpPr>
        <p:spPr>
          <a:xfrm>
            <a:off x="2907397" y="5229200"/>
            <a:ext cx="5532300" cy="93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hhhh.pppppp.ssssss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51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427984" y="472511"/>
            <a:ext cx="42607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JSON WEB TOKEN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238;p23">
            <a:extLst>
              <a:ext uri="{FF2B5EF4-FFF2-40B4-BE49-F238E27FC236}">
                <a16:creationId xmlns:a16="http://schemas.microsoft.com/office/drawing/2014/main" id="{D3580B1A-E03F-48EF-9331-762E91748CC5}"/>
              </a:ext>
            </a:extLst>
          </p:cNvPr>
          <p:cNvSpPr txBox="1"/>
          <p:nvPr/>
        </p:nvSpPr>
        <p:spPr>
          <a:xfrm>
            <a:off x="428596" y="1000108"/>
            <a:ext cx="664534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</a:t>
            </a:r>
            <a:endParaRPr/>
          </a:p>
        </p:txBody>
      </p:sp>
      <p:sp>
        <p:nvSpPr>
          <p:cNvPr id="10" name="Google Shape;239;p23">
            <a:extLst>
              <a:ext uri="{FF2B5EF4-FFF2-40B4-BE49-F238E27FC236}">
                <a16:creationId xmlns:a16="http://schemas.microsoft.com/office/drawing/2014/main" id="{4FC758A5-DD7B-41BA-8278-D4ABC81762CE}"/>
              </a:ext>
            </a:extLst>
          </p:cNvPr>
          <p:cNvSpPr txBox="1"/>
          <p:nvPr/>
        </p:nvSpPr>
        <p:spPr>
          <a:xfrm>
            <a:off x="142850" y="1735836"/>
            <a:ext cx="8858400" cy="46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header típicamente contiene dos partes: El tipo de token, que es JWT y algoritmo de hash que se utiliza para firmar el token, como HMAC, SHA256 o RSA.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0;p23">
            <a:extLst>
              <a:ext uri="{FF2B5EF4-FFF2-40B4-BE49-F238E27FC236}">
                <a16:creationId xmlns:a16="http://schemas.microsoft.com/office/drawing/2014/main" id="{242F2444-0ECD-443D-B023-7A7D5CAF7E1A}"/>
              </a:ext>
            </a:extLst>
          </p:cNvPr>
          <p:cNvSpPr/>
          <p:nvPr/>
        </p:nvSpPr>
        <p:spPr>
          <a:xfrm>
            <a:off x="376100" y="3916425"/>
            <a:ext cx="8391900" cy="1707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"alg": "HS256",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"typ": "JWT"</a:t>
            </a:r>
            <a:b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A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8221011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724</Words>
  <Application>Microsoft Office PowerPoint</Application>
  <PresentationFormat>Presentación en pantalla (4:3)</PresentationFormat>
  <Paragraphs>197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Roboto Mono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Julieta Ona</dc:creator>
  <cp:lastModifiedBy>Jon Kul</cp:lastModifiedBy>
  <cp:revision>10</cp:revision>
  <dcterms:created xsi:type="dcterms:W3CDTF">2015-11-13T17:19:18Z</dcterms:created>
  <dcterms:modified xsi:type="dcterms:W3CDTF">2019-04-28T21:26:53Z</dcterms:modified>
</cp:coreProperties>
</file>