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0">
          <p15:clr>
            <a:srgbClr val="747775"/>
          </p15:clr>
        </p15:guide>
        <p15:guide id="2" pos="340">
          <p15:clr>
            <a:srgbClr val="747775"/>
          </p15:clr>
        </p15:guide>
        <p15:guide id="3" orient="horz" pos="227">
          <p15:clr>
            <a:srgbClr val="747775"/>
          </p15:clr>
        </p15:guide>
        <p15:guide id="4" orient="horz" pos="2413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jAUIXxAO8RfZY84QjgMWuFnk4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0"/>
        <p:guide pos="340"/>
        <p:guide pos="227" orient="horz"/>
        <p:guide pos="24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7f5cc684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e7f5cc684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7f5cc68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7f5cc68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f5cc684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7f5cc684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7f5cc68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7f5cc68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7f5cc684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7f5cc684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7f5cc68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7f5cc68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7f5cc684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e7f5cc684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7f5cc68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7f5cc68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7f5cc68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7f5cc68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7f5cc684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e7f5cc684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7f5cc684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7f5cc684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7f5cc6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e7f5cc6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7f5cc684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7f5cc684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7f5cc684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e7f5cc684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7f5cc684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e7f5cc684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7f5cc684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e7f5cc684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f5cc684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7f5cc684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7f5cc684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7f5cc684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7f5cc684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7f5cc684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7f5cc684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7f5cc684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7f5cc68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e7f5cc68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7f5cc684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7f5cc684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7f5cc684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e7f5cc684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7f5cc68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e7f5cc68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7f5cc684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e7f5cc684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7f5cc684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e7f5cc684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7f5cc684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e7f5cc684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f5cc684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e7f5cc684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7f5cc68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e7f5cc68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7f5cc684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7f5cc684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7f5cc68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7f5cc68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7f5cc684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7f5cc684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7f5cc68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7f5cc68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f5cc684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7f5cc684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7f5cc684b_0_310"/>
          <p:cNvSpPr txBox="1"/>
          <p:nvPr/>
        </p:nvSpPr>
        <p:spPr>
          <a:xfrm>
            <a:off x="457200" y="575525"/>
            <a:ext cx="8839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ANOS 2000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OnPremises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FÍSICO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7f5cc684b_0_8"/>
          <p:cNvSpPr txBox="1"/>
          <p:nvPr>
            <p:ph idx="4294967295" type="ctrTitle"/>
          </p:nvPr>
        </p:nvSpPr>
        <p:spPr>
          <a:xfrm>
            <a:off x="226025" y="3989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Proposta: </a:t>
            </a:r>
            <a:r>
              <a:rPr lang="pt-BR" sz="1600" u="sng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Arquitetura com Domínio dos Dados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-&gt; pessoas especializadas, em pequenas áreas de negócios, produzem os dados, lançam dentro de uma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malha de dados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 tem pessoas que consomem esses dados.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Produzir dados como </a:t>
            </a:r>
            <a:r>
              <a:rPr b="1" lang="pt-BR" sz="1600" u="sng">
                <a:latin typeface="Montserrat"/>
                <a:ea typeface="Montserrat"/>
                <a:cs typeface="Montserrat"/>
                <a:sym typeface="Montserrat"/>
              </a:rPr>
              <a:t>PRODUTO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bem </a:t>
            </a:r>
            <a:r>
              <a:rPr lang="pt-BR" sz="1600" u="sng">
                <a:latin typeface="Montserrat"/>
                <a:ea typeface="Montserrat"/>
                <a:cs typeface="Montserrat"/>
                <a:sym typeface="Montserrat"/>
              </a:rPr>
              <a:t>organizado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pra ser utilizado com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facilidade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Precisava de uma plataforma específica para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juntar e compartilhar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dados dessa maneira.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CDP era uma conta só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como fazer para juntar esses dados de pequenas áreas e deixar fácil para produção em larga escala?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Daí surgiu a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Plataforma Mesh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criada pelo Itaú, mas existe ainda o CDP no banco. Todos os dados do CDP estão em um bucket S3. Construíram peças dentro das contas do Itaú na AWS de maneira que conseguisse criar conexão entre elas.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Itaú foi o primeiro ou segundo lugar do mundo que implementou o DataMesh.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Conecta cada conta de negócio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b="1"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Ingere Dados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-&gt; </a:t>
            </a:r>
            <a:r>
              <a:rPr b="1"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Disponibilizar organizados</a:t>
            </a:r>
            <a:endParaRPr b="1" sz="1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7f5cc684b_0_298"/>
          <p:cNvSpPr txBox="1"/>
          <p:nvPr/>
        </p:nvSpPr>
        <p:spPr>
          <a:xfrm>
            <a:off x="228600" y="651725"/>
            <a:ext cx="883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CONTA PRODUCER + 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CI/CD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7f5cc684b_0_12"/>
          <p:cNvSpPr txBox="1"/>
          <p:nvPr>
            <p:ph idx="4294967295" type="ctrTitle"/>
          </p:nvPr>
        </p:nvSpPr>
        <p:spPr>
          <a:xfrm>
            <a:off x="73625" y="3227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Montserrat"/>
              <a:buChar char="-"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Todos os domínios têm 2 organizações: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1 | Conta Producer</a:t>
            </a:r>
            <a:r>
              <a:rPr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-&gt; Engenharia de Dados -&gt; disponibilização de dados no bucket. O front ingere dados e armazenam em S3 (repositórios). Eng de Dados são importantes porque cada domínio de negócios são responsáveis pelos dados que produzem.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Em torno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1.900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contas - levantam pipelines de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CI/CD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Continues Integration / Continues Delivery) - 3 contas: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dev, homologação e produção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1e7f5cc684b_0_12"/>
          <p:cNvSpPr txBox="1"/>
          <p:nvPr>
            <p:ph idx="4294967295" type="ctrTitle"/>
          </p:nvPr>
        </p:nvSpPr>
        <p:spPr>
          <a:xfrm>
            <a:off x="462925" y="2715625"/>
            <a:ext cx="85371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b="1" i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CI/CD</a:t>
            </a:r>
            <a:r>
              <a:rPr i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= Continues Integration / Continues Delivery</a:t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Criar um código não 100% pronto para mandar pra produção, mas integrá-lo rapidamente. É como se aos poucos fosse dando commits funcionais (testados) e integrando ao projeto no Git. </a:t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Integração &lt;-&gt; Entrega -&gt; DevOps -&gt; DataOps -&gt; MLOps etc…</a:t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g1e7f5cc684b_0_12"/>
          <p:cNvCxnSpPr>
            <a:endCxn id="120" idx="0"/>
          </p:cNvCxnSpPr>
          <p:nvPr/>
        </p:nvCxnSpPr>
        <p:spPr>
          <a:xfrm>
            <a:off x="4712875" y="2415625"/>
            <a:ext cx="1860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7f5cc684b_0_294"/>
          <p:cNvSpPr txBox="1"/>
          <p:nvPr/>
        </p:nvSpPr>
        <p:spPr>
          <a:xfrm>
            <a:off x="228600" y="1185125"/>
            <a:ext cx="8839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CONTA CONSUMER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f5cc684b_0_93"/>
          <p:cNvSpPr txBox="1"/>
          <p:nvPr>
            <p:ph idx="4294967295" type="ctrTitle"/>
          </p:nvPr>
        </p:nvSpPr>
        <p:spPr>
          <a:xfrm>
            <a:off x="-231175" y="5513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2 |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Conta Consumer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Fazer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MLOps com Amazon </a:t>
            </a:r>
            <a:r>
              <a:rPr b="1" lang="pt-BR" sz="1600" u="sng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SageMaker (CI/CD também)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Query de SQL com Amazon </a:t>
            </a:r>
            <a:r>
              <a:rPr b="1" lang="pt-BR" sz="1600" u="sng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Athena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, tirar insights, vender uma ideia, transformá-los em produto. Uso de </a:t>
            </a:r>
            <a:r>
              <a:rPr lang="pt-BR" sz="1600" u="sng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Tablot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em vez de PowerBI no banco.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Em torno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700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contas - só tem uma conta, um ambiente de produção. Proporção de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1:3 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geralmente.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1e7f5cc684b_0_93"/>
          <p:cNvSpPr txBox="1"/>
          <p:nvPr/>
        </p:nvSpPr>
        <p:spPr>
          <a:xfrm>
            <a:off x="240575" y="2046875"/>
            <a:ext cx="890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MLOps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(ou DevOps para Machine Learning) é uma prática que combina os princípios do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de software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(DevOps) com o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do ciclo de vida de modelos de machine learning (ML)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Amazon SageMaker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é um serviço da Amazon Web Services (AWS) que facilita o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desenvolvimento, treinamento e implantação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modelos de machine learning na nuvem da AWS. MLOps com Amazon SageMaker envolve a aplicação dos princípios do MLOps no contexto do SageMaker para garantir que o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ciclo de vida dos modelo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s de ML seja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eficiente, seguro e controlado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f5cc684b_0_290"/>
          <p:cNvSpPr txBox="1"/>
          <p:nvPr/>
        </p:nvSpPr>
        <p:spPr>
          <a:xfrm>
            <a:off x="228600" y="1870925"/>
            <a:ext cx="8839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ATHENA (SQL)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7f5cc684b_0_49"/>
          <p:cNvSpPr txBox="1"/>
          <p:nvPr>
            <p:ph idx="4294967295" type="ctrTitle"/>
          </p:nvPr>
        </p:nvSpPr>
        <p:spPr>
          <a:xfrm>
            <a:off x="301775" y="473575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AMAZON ATHENA PARA CONSULTA SQL</a:t>
            </a:r>
            <a:endParaRPr b="1" sz="1600"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É possível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executar consultas SQL usando origens de dados no Amazon Athena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 u="sng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registradas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com o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AWS Glue Data Catalog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e origens de dados.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Quando você executa uma consulta DDL (Linguagem de definição de dados) que modifica um esquema, o Athena grava os metadados no metastore associado à origem dos dados. 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Algumas consultas, como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CREATE TABLE AS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INSERT INTO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, também podem </a:t>
            </a:r>
            <a:r>
              <a:rPr lang="pt-BR" sz="1600" u="sng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gravar registros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no conjunto de dados, por exemplo, </a:t>
            </a:r>
            <a:r>
              <a:rPr i="1"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adicionando um registro CSV a um local do Amazon S3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Quando você executa uma consulta, o Athena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salva os resultados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dela no local que você especificou. Isso permite visualizar o </a:t>
            </a:r>
            <a:r>
              <a:rPr i="1"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histórico de consultas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i="1"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fazer download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i="1"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exibir conjuntos de resultados</a:t>
            </a:r>
            <a:r>
              <a:rPr lang="pt-BR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de consulta.</a:t>
            </a:r>
            <a:endParaRPr sz="16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e7f5cc684b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430894"/>
            <a:ext cx="4447476" cy="232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e7f5cc684b_0_76"/>
          <p:cNvSpPr txBox="1"/>
          <p:nvPr/>
        </p:nvSpPr>
        <p:spPr>
          <a:xfrm>
            <a:off x="4665413" y="2186338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funcionários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salário =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50000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cargo = </a:t>
            </a:r>
            <a:r>
              <a:rPr lang="pt-BR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'Gerente'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49" name="Google Shape;149;g1e7f5cc684b_0_76"/>
          <p:cNvSpPr txBox="1"/>
          <p:nvPr/>
        </p:nvSpPr>
        <p:spPr>
          <a:xfrm>
            <a:off x="4665413" y="26180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pedidos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data &lt; </a:t>
            </a:r>
            <a:r>
              <a:rPr lang="pt-BR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'2023-01-01'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50" name="Google Shape;150;g1e7f5cc684b_0_76"/>
          <p:cNvSpPr txBox="1"/>
          <p:nvPr/>
        </p:nvSpPr>
        <p:spPr>
          <a:xfrm>
            <a:off x="4665413" y="30441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clientes ( id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KEY, nome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), sobrenome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/>
          </a:p>
        </p:txBody>
      </p:sp>
      <p:sp>
        <p:nvSpPr>
          <p:cNvPr id="151" name="Google Shape;151;g1e7f5cc684b_0_76"/>
          <p:cNvSpPr txBox="1"/>
          <p:nvPr/>
        </p:nvSpPr>
        <p:spPr>
          <a:xfrm>
            <a:off x="7665413" y="1212025"/>
            <a:ext cx="15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funcionários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telefone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52" name="Google Shape;152;g1e7f5cc684b_0_76"/>
          <p:cNvSpPr txBox="1"/>
          <p:nvPr/>
        </p:nvSpPr>
        <p:spPr>
          <a:xfrm>
            <a:off x="7665413" y="2043325"/>
            <a:ext cx="15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pedidos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clientes.id = pedidos.cliente_id;</a:t>
            </a:r>
            <a:endParaRPr/>
          </a:p>
        </p:txBody>
      </p:sp>
      <p:sp>
        <p:nvSpPr>
          <p:cNvPr id="153" name="Google Shape;153;g1e7f5cc684b_0_76"/>
          <p:cNvSpPr txBox="1"/>
          <p:nvPr/>
        </p:nvSpPr>
        <p:spPr>
          <a:xfrm>
            <a:off x="7665413" y="3124950"/>
            <a:ext cx="169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produtos;</a:t>
            </a:r>
            <a:endParaRPr/>
          </a:p>
        </p:txBody>
      </p:sp>
      <p:sp>
        <p:nvSpPr>
          <p:cNvPr id="154" name="Google Shape;154;g1e7f5cc684b_0_76"/>
          <p:cNvSpPr txBox="1"/>
          <p:nvPr/>
        </p:nvSpPr>
        <p:spPr>
          <a:xfrm>
            <a:off x="4749188" y="12431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nome, sobrenome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clientes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cidade = </a:t>
            </a:r>
            <a:r>
              <a:rPr lang="pt-BR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'São Paulo'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55" name="Google Shape;155;g1e7f5cc684b_0_76"/>
          <p:cNvSpPr txBox="1"/>
          <p:nvPr/>
        </p:nvSpPr>
        <p:spPr>
          <a:xfrm>
            <a:off x="4707713" y="17553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produtos (nome, preço) </a:t>
            </a:r>
            <a:r>
              <a:rPr lang="pt-BR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'Notebook'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7f5cc684b_0_286"/>
          <p:cNvSpPr txBox="1"/>
          <p:nvPr/>
        </p:nvSpPr>
        <p:spPr>
          <a:xfrm>
            <a:off x="228600" y="1261325"/>
            <a:ext cx="8839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ARMAZENA -&gt;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PROCESSA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7f5cc684b_0_201"/>
          <p:cNvSpPr txBox="1"/>
          <p:nvPr/>
        </p:nvSpPr>
        <p:spPr>
          <a:xfrm>
            <a:off x="228600" y="538950"/>
            <a:ext cx="883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! Do </a:t>
            </a:r>
            <a:r>
              <a:rPr b="1" lang="pt-BR" sz="1600" u="sng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Armazenamento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 ao </a:t>
            </a:r>
            <a:r>
              <a:rPr b="1" lang="pt-BR" sz="1600" u="sng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Processamento !</a:t>
            </a:r>
            <a:endParaRPr sz="1600" u="sng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Serviços de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PROCESSAMENTO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incorporam uma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camada de ARMAZENAMENTO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temporário que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abriga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dados enquanto eles são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processados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​​e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analisados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Esses dados são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eventualmente movidos para armazenamento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permanente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dentro de uma das outras soluções que já discutimos.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Grande volume de dados - rápida movimentação - Na AWS, as estruturas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Hadoop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 implementadas usando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Amazon EMR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AWS Glue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ingerir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transformar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analisar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mover resultados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armazenamentos de dados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analíticos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7f5cc684b_0_0"/>
          <p:cNvSpPr txBox="1"/>
          <p:nvPr>
            <p:ph idx="4294967295" type="ctrTitle"/>
          </p:nvPr>
        </p:nvSpPr>
        <p:spPr>
          <a:xfrm>
            <a:off x="226025" y="941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Desde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anos 2000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algumas perguntas e revisões para entender a infraestrutura de dados do Banco;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Hadoop era a plataforma de dados porque tinham muitos problemas de processamento de dados nele;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Itaú tinha firmado contrato com 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Claudera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(empresa dona da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Hadoop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) e usava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Sistema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OnPremises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servidor físico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-2 maneiras de 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armazenar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dados: 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Montserrat"/>
              <a:buAutoNum type="arabicParenR"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antiga -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OnPremises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ter seu próprio Data Center e o próprio Itaú cuidava da infraestrutura física (no CTO, em Mogi) - processar dado demorava muito tempo pela falta de máquina disponível, desistiram.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Montserrat"/>
              <a:buAutoNum type="arabicParenR"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depois - migração agressiva para a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nuvem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hoje em 100%. Itaú é um dos maiores produtores de dados do mundo (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maior cliente da AWS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perdendo para poucas empresas como a Google). 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Itaú aproveitou o contrato com a Claudera e utilizou a plataforma Cloud (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Claureda Data Plataform /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CDP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), a 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primeira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dados no banco, com todos eles migrados (100%), usando 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AWS no fundo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7f5cc684b_0_272"/>
          <p:cNvSpPr txBox="1"/>
          <p:nvPr/>
        </p:nvSpPr>
        <p:spPr>
          <a:xfrm>
            <a:off x="228600" y="1870925"/>
            <a:ext cx="8839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HADOOP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f5cc684b_0_229"/>
          <p:cNvSpPr txBox="1"/>
          <p:nvPr/>
        </p:nvSpPr>
        <p:spPr>
          <a:xfrm>
            <a:off x="228600" y="615150"/>
            <a:ext cx="883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APACHE HADOOP</a:t>
            </a:r>
            <a:endParaRPr sz="1600" u="sng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arquitetura de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processamento distribuído</a:t>
            </a:r>
            <a:endParaRPr sz="1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uma tarefa é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mapeada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um cluster de servidores comuns para processamento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servidores de cluster frequentemente usam o Hadoop Distributed File System (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HDFS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para armazenar dados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localmente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processamento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tudo se reduz a um único conjunto de saídas -&gt; um nó (nó mestre), controla a distribuição de tarefas e pode lidar automaticamente com falhas do servidor.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pode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consumir dados de um data lake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 Amazon S3 e processá-los em lotes, com script ou em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tempo real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 O Hadoop pode analisar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IA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 aprendizado de máquina (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ML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f5cc684b_0_267"/>
          <p:cNvSpPr txBox="1"/>
          <p:nvPr/>
        </p:nvSpPr>
        <p:spPr>
          <a:xfrm>
            <a:off x="457200" y="575525"/>
            <a:ext cx="11014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EMR / 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HDFS / 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EMRFS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7f5cc684b_0_233"/>
          <p:cNvSpPr txBox="1"/>
          <p:nvPr/>
        </p:nvSpPr>
        <p:spPr>
          <a:xfrm>
            <a:off x="152400" y="956525"/>
            <a:ext cx="8839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AMAZON </a:t>
            </a:r>
            <a:r>
              <a:rPr b="1" lang="pt-BR" sz="1600" u="sng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EMR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 COM O </a:t>
            </a:r>
            <a:r>
              <a:rPr b="1" lang="pt-BR" sz="1600" u="sng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HADOOP</a:t>
            </a:r>
            <a:endParaRPr sz="1600" u="sng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serviço AWS que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implementa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estruturas Hadoop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irá ingerir dados de praticamente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qualquer tipo de fonte de dados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 praticamente qualquer velocidade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um sistema de arquivos é um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conjunto de regras organizacionais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governam como os </a:t>
            </a:r>
            <a:r>
              <a:rPr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arquivos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 armazenados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tem a capacidade de implementar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dois sistemas de arquivos diferentes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HDFS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 Elastic MapReduce File System (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EMRFS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7f5cc684b_0_253"/>
          <p:cNvSpPr txBox="1"/>
          <p:nvPr/>
        </p:nvSpPr>
        <p:spPr>
          <a:xfrm>
            <a:off x="316588" y="758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HDFS</a:t>
            </a:r>
            <a:endParaRPr/>
          </a:p>
        </p:txBody>
      </p:sp>
      <p:sp>
        <p:nvSpPr>
          <p:cNvPr id="191" name="Google Shape;191;g1e7f5cc684b_0_253"/>
          <p:cNvSpPr txBox="1"/>
          <p:nvPr/>
        </p:nvSpPr>
        <p:spPr>
          <a:xfrm>
            <a:off x="1406613" y="647050"/>
            <a:ext cx="7268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lidar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rapidamente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grandes volumes de dados;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natureza efêmera / temporária;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armazenamento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distribuído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permite que arquivos sejam lidos e gravados em clusters de servidores em paralelo;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cluster HDFS -&gt; NameNode (gerencia os metadados do sistema de arquivos) e DataNodes (armazena os dados reais).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e7f5cc684b_0_253"/>
          <p:cNvSpPr txBox="1"/>
          <p:nvPr/>
        </p:nvSpPr>
        <p:spPr>
          <a:xfrm>
            <a:off x="316588" y="3474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EMRFS</a:t>
            </a:r>
            <a:endParaRPr/>
          </a:p>
        </p:txBody>
      </p:sp>
      <p:sp>
        <p:nvSpPr>
          <p:cNvPr id="193" name="Google Shape;193;g1e7f5cc684b_0_253"/>
          <p:cNvSpPr txBox="1"/>
          <p:nvPr/>
        </p:nvSpPr>
        <p:spPr>
          <a:xfrm>
            <a:off x="1406613" y="2858725"/>
            <a:ext cx="726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ajudar a garantir que haja uma “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fonte de verdade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persistente para os dados HDFS armazenados no Amazon S3;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não há necessidade de copiar dados no cluster antes de transformar e analisar os dados =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mais rápido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pode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catalogar dados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 um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data lake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 Amazon S3;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7f5cc684b_0_277"/>
          <p:cNvSpPr txBox="1"/>
          <p:nvPr/>
        </p:nvSpPr>
        <p:spPr>
          <a:xfrm>
            <a:off x="457200" y="1718525"/>
            <a:ext cx="11014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AWS GLUE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7f5cc684b_0_281"/>
          <p:cNvSpPr txBox="1"/>
          <p:nvPr/>
        </p:nvSpPr>
        <p:spPr>
          <a:xfrm>
            <a:off x="304800" y="956525"/>
            <a:ext cx="8839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AWS GLUE</a:t>
            </a:r>
            <a:endParaRPr sz="1600" u="sng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ajuda a acelerar o serviço de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ETL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Extração, Transformação e Carga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pela AWS, reduzindo sua complexidade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simplifica e automatiza esse processo, tornando-o mais escalável e eficiente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 Catálogo de Metadados, ETL Automatizado, Transformações de Dados, Execução de Fluxos de Trabalho, Integração com Serviços AWS, Segurança e Acesso Controlado, Monitoramento e Registro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7f5cc684b_0_263"/>
          <p:cNvSpPr txBox="1"/>
          <p:nvPr/>
        </p:nvSpPr>
        <p:spPr>
          <a:xfrm>
            <a:off x="152400" y="1718525"/>
            <a:ext cx="8839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LISTAS X ARRAYS</a:t>
            </a:r>
            <a:endParaRPr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7f5cc684b_0_104"/>
          <p:cNvSpPr txBox="1"/>
          <p:nvPr>
            <p:ph idx="4294967295" type="ctrTitle"/>
          </p:nvPr>
        </p:nvSpPr>
        <p:spPr>
          <a:xfrm>
            <a:off x="246300" y="48985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Tamanho Fixo vs. Dinâmico: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Array: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Um array é uma estrutura de dados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tamanho fixo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 Quando você cria um array, você </a:t>
            </a:r>
            <a:r>
              <a:rPr lang="pt-BR" sz="1600" u="sng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especifica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seu tamanho e ele não pode ser alterado posteriormente sem a criação de um novo array com um tamanho diferente.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Uma lista é uma estrutura de dados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tamanho dinâmico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 Ela pode crescer ou encolher conforme necessário para acomodar novos elementos ou remover elementos existentes.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Inserção e Remoção de Elementos: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Inserir ou remover elementos de um array pode ser ineficiente, especialmente se você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precisar manter a ordem dos elementos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pois pode ser necessário deslocar elementos para abrir espaço ou preencher lacunas.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Listas são eficientes para inserção e remoção de elementos, especialmente quando se trata de adicionar ou remover elementos no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início ou no meio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da lista.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f5cc684b_0_118"/>
          <p:cNvSpPr txBox="1"/>
          <p:nvPr>
            <p:ph idx="4294967295" type="ctrTitle"/>
          </p:nvPr>
        </p:nvSpPr>
        <p:spPr>
          <a:xfrm>
            <a:off x="246300" y="56605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Acesso a Elementos: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O acesso a elementos em um array é geralmente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rápido e direto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pois os elementos estão armazenados em l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ocais de memória contíguos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 podem ser acessados por meio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índices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O acesso a elementos em uma lista pode ser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menos eficiente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do que em um array, pois a lista pode ser implementada como uma estrutura encadeada, exigindo a travessia de nós para encontrar um elemento específico.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Memória e Armazenamento: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Arrays alocam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memória contígua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para todos os elementos no momento da criação, independentemente de estarem totalmente preenchidos ou não.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Listas alocam memória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apenas conforme necessário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para os elementos que contêm,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economizando espaço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memória se a lista for pequena.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7f5cc684b_0_306"/>
          <p:cNvSpPr txBox="1"/>
          <p:nvPr/>
        </p:nvSpPr>
        <p:spPr>
          <a:xfrm>
            <a:off x="457200" y="651725"/>
            <a:ext cx="883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TIPOS + ARMAZENA + ELT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7f5cc684b_0_122"/>
          <p:cNvSpPr txBox="1"/>
          <p:nvPr>
            <p:ph idx="4294967295" type="ctrTitle"/>
          </p:nvPr>
        </p:nvSpPr>
        <p:spPr>
          <a:xfrm>
            <a:off x="246300" y="64225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Flexibilidade: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Arrays são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mais rígidos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em termos de tamanho e estrutura. Eles são apropriados quando você sabe o tamanho máximo antecipadamente.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Listas são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flexíveis e adaptáveis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tornando-as adequadas quando você precisa lidar com coleções de dados cujo tamanho é desconhecido ou pode variar.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Complexidade de Implementação: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Arrays são geralmente mais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simples de implementar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pois têm um tamanho fixo e acesso direto aos elementos.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Listas podem ser mais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complexas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implementar, especialmente se forem implementadas como listas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encadeadas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que requerem gerenciamento de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ponteiros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7f5cc684b_0_314"/>
          <p:cNvSpPr txBox="1"/>
          <p:nvPr/>
        </p:nvSpPr>
        <p:spPr>
          <a:xfrm>
            <a:off x="228600" y="1718525"/>
            <a:ext cx="8839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PÓS</a:t>
            </a:r>
            <a:endParaRPr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e7f5cc684b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5181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7f5cc684b_0_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23" y="44550"/>
            <a:ext cx="5195076" cy="36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e7f5cc684b_0_318"/>
          <p:cNvPicPr preferRelativeResize="0"/>
          <p:nvPr/>
        </p:nvPicPr>
        <p:blipFill rotWithShape="1">
          <a:blip r:embed="rId5">
            <a:alphaModFix/>
          </a:blip>
          <a:srcRect b="7446" l="0" r="0" t="4941"/>
          <a:stretch/>
        </p:blipFill>
        <p:spPr>
          <a:xfrm>
            <a:off x="3840025" y="3708525"/>
            <a:ext cx="5195075" cy="1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e7f5cc684b_0_318"/>
          <p:cNvSpPr txBox="1"/>
          <p:nvPr/>
        </p:nvSpPr>
        <p:spPr>
          <a:xfrm>
            <a:off x="6206175" y="955575"/>
            <a:ext cx="298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Tratamento dos dados em .csv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Represent de infos em gráficos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e7f5cc684b_0_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24473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e7f5cc684b_0_332"/>
          <p:cNvPicPr preferRelativeResize="0"/>
          <p:nvPr/>
        </p:nvPicPr>
        <p:blipFill rotWithShape="1">
          <a:blip r:embed="rId4">
            <a:alphaModFix/>
          </a:blip>
          <a:srcRect b="0" l="0" r="0" t="2837"/>
          <a:stretch/>
        </p:blipFill>
        <p:spPr>
          <a:xfrm>
            <a:off x="3521400" y="117875"/>
            <a:ext cx="3324475" cy="19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e7f5cc684b_0_332"/>
          <p:cNvPicPr preferRelativeResize="0"/>
          <p:nvPr/>
        </p:nvPicPr>
        <p:blipFill rotWithShape="1">
          <a:blip r:embed="rId5">
            <a:alphaModFix/>
          </a:blip>
          <a:srcRect b="33475" l="0" r="0" t="0"/>
          <a:stretch/>
        </p:blipFill>
        <p:spPr>
          <a:xfrm>
            <a:off x="3561900" y="3106575"/>
            <a:ext cx="4683825" cy="19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7f5cc684b_0_332"/>
          <p:cNvSpPr txBox="1"/>
          <p:nvPr/>
        </p:nvSpPr>
        <p:spPr>
          <a:xfrm>
            <a:off x="3561900" y="2017650"/>
            <a:ext cx="558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M. Preditivo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- represent matemática ou estatística de um processo ou sistema que é usado para </a:t>
            </a:r>
            <a:r>
              <a:rPr b="1"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prever resultados futuros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com base em </a:t>
            </a:r>
            <a:r>
              <a:rPr b="1"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dados históricos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informações existentes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 tomar </a:t>
            </a:r>
            <a:r>
              <a:rPr b="1"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decisões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informadas, identificar </a:t>
            </a:r>
            <a:r>
              <a:rPr b="1"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tendências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, fazer previsões e </a:t>
            </a:r>
            <a:r>
              <a:rPr b="1"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automatizar</a:t>
            </a:r>
            <a:r>
              <a:rPr lang="pt-BR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processos.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7f5cc684b_0_350"/>
          <p:cNvSpPr txBox="1"/>
          <p:nvPr/>
        </p:nvSpPr>
        <p:spPr>
          <a:xfrm>
            <a:off x="309225" y="872550"/>
            <a:ext cx="6311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Obter tipos de dados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Tratar dados nulos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Passando coluna como índex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Plot de histórico de cotações Ibovespa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Criar de Dataset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Decompor gráfico em Tendencia, Sazonalidade e Residuos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Criar gráfico KDE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Plot de algoritmo natural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Janela deslizante de dados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Média móvel e desvio padrão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Subtração da média móvel na base log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Filtrar base em ordem ascendente da data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Teste ADF após operação da janela deslizante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Novo teste ADF após trazer a diferencial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Realização de treinos e testes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Modelo XBRegressor com acurácia de 86%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Modelo ARIMA e Naive</a:t>
            </a:r>
            <a:endParaRPr b="1" sz="1200">
              <a:solidFill>
                <a:schemeClr val="dk1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7f5cc684b_0_4"/>
          <p:cNvSpPr txBox="1"/>
          <p:nvPr/>
        </p:nvSpPr>
        <p:spPr>
          <a:xfrm>
            <a:off x="304800" y="-228600"/>
            <a:ext cx="861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Ingerir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dado (através de um front, cadastro etc) -&gt; através do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ETL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fazer o processo de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Extração, Transformação e Carregamento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desses dados para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outra camada de dados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ETL é um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processo fundamental na análise de dados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na </a:t>
            </a:r>
            <a:r>
              <a:rPr lang="pt-BR" sz="1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integração de dados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onde os dados são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extraídos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várias fontes,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 um formato adequado e, em seguida,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carregados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 um local de armazenamento.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1e7f5cc684b_0_4"/>
          <p:cNvSpPr txBox="1"/>
          <p:nvPr/>
        </p:nvSpPr>
        <p:spPr>
          <a:xfrm>
            <a:off x="304800" y="1981200"/>
            <a:ext cx="883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Três classificações de tipos de fontes de dados: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1 | </a:t>
            </a:r>
            <a:r>
              <a:rPr b="1" lang="pt-BR" sz="1600">
                <a:solidFill>
                  <a:schemeClr val="dk1"/>
                </a:solidFill>
                <a:highlight>
                  <a:srgbClr val="FF9900"/>
                </a:highlight>
                <a:latin typeface="Montserrat"/>
                <a:ea typeface="Montserrat"/>
                <a:cs typeface="Montserrat"/>
                <a:sym typeface="Montserrat"/>
              </a:rPr>
              <a:t>Estruturados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- organizados e armazenados na forma de valores agrupados em linhas e colunas de uma tabela. Ex: SQL - 10%. Recomendação: para estruturados complexos, usar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Amazon RedShift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g1e7f5cc684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38" y="3521173"/>
            <a:ext cx="6186525" cy="1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7f5cc684b_0_128"/>
          <p:cNvSpPr txBox="1"/>
          <p:nvPr/>
        </p:nvSpPr>
        <p:spPr>
          <a:xfrm>
            <a:off x="152400" y="234150"/>
            <a:ext cx="883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Datamarts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subconjunto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de dados de um data warehouse. Concentram-se apenas em um assunto ou área funcional; apenas as fontes de um único departamento; rápidos e simples de implementar.</a:t>
            </a:r>
            <a:endParaRPr/>
          </a:p>
        </p:txBody>
      </p:sp>
      <p:pic>
        <p:nvPicPr>
          <p:cNvPr id="77" name="Google Shape;77;g1e7f5cc684b_0_128"/>
          <p:cNvPicPr preferRelativeResize="0"/>
          <p:nvPr/>
        </p:nvPicPr>
        <p:blipFill rotWithShape="1">
          <a:blip r:embed="rId3">
            <a:alphaModFix/>
          </a:blip>
          <a:srcRect b="0" l="0" r="0" t="28269"/>
          <a:stretch/>
        </p:blipFill>
        <p:spPr>
          <a:xfrm>
            <a:off x="1308725" y="1157550"/>
            <a:ext cx="6526526" cy="14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7f5cc684b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373" y="3140600"/>
            <a:ext cx="6701875" cy="17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7f5cc684b_0_128"/>
          <p:cNvSpPr txBox="1"/>
          <p:nvPr/>
        </p:nvSpPr>
        <p:spPr>
          <a:xfrm>
            <a:off x="268550" y="2640425"/>
            <a:ext cx="397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Solução para o </a:t>
            </a:r>
            <a:r>
              <a:rPr lang="pt-BR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Warehouse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7f5cc684b_0_176"/>
          <p:cNvSpPr txBox="1"/>
          <p:nvPr>
            <p:ph idx="4294967295" type="ctrTitle"/>
          </p:nvPr>
        </p:nvSpPr>
        <p:spPr>
          <a:xfrm>
            <a:off x="226025" y="1703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2 | </a:t>
            </a:r>
            <a:r>
              <a:rPr b="1" lang="pt-BR" sz="1600">
                <a:highlight>
                  <a:srgbClr val="FF9900"/>
                </a:highlight>
                <a:latin typeface="Montserrat"/>
                <a:ea typeface="Montserrat"/>
                <a:cs typeface="Montserrat"/>
                <a:sym typeface="Montserrat"/>
              </a:rPr>
              <a:t>Semiestruturados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armazenados em uma série de pares de valores-chave agrupados em elementos dentro de um arquivo. Ex: NoSQL, .csv, .xml e .json - 10%. Recomandação: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DataLake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Amazon S3.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3 | </a:t>
            </a:r>
            <a:r>
              <a:rPr b="1" lang="pt-BR" sz="1600">
                <a:highlight>
                  <a:srgbClr val="FF9900"/>
                </a:highlight>
                <a:latin typeface="Montserrat"/>
                <a:ea typeface="Montserrat"/>
                <a:cs typeface="Montserrat"/>
                <a:sym typeface="Montserrat"/>
              </a:rPr>
              <a:t>Não estruturados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alguns dados podem ter estrutura semelhante aos dados semiestruturados, mas outros podem conter apenas metadados. Ex: imagem, vídeo, arquivo de texto / email etc. - 80%. Recomandação: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DataLake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Amazon S3.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1e7f5cc684b_0_176"/>
          <p:cNvSpPr txBox="1"/>
          <p:nvPr/>
        </p:nvSpPr>
        <p:spPr>
          <a:xfrm>
            <a:off x="264125" y="2325950"/>
            <a:ext cx="876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DataLake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- estrutura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central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de adm de dados, gerando insights também. A DEAD (diretoria de engenharia de dados do Itaú) tinha a estrutura de DataLake, era uma loucura com bilhões de dados sendo ingeridos, tinha um pessoal super especializado para tirar insights deles, o que é difícil para gerenciar.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g1e7f5cc684b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75" y="3790025"/>
            <a:ext cx="5851076" cy="105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g1e7f5cc684b_0_176"/>
          <p:cNvCxnSpPr>
            <a:stCxn id="85" idx="0"/>
          </p:cNvCxnSpPr>
          <p:nvPr/>
        </p:nvCxnSpPr>
        <p:spPr>
          <a:xfrm>
            <a:off x="4648475" y="232595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e7f5cc684b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50" y="77000"/>
            <a:ext cx="7743101" cy="49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7f5cc684b_0_134"/>
          <p:cNvSpPr txBox="1"/>
          <p:nvPr>
            <p:ph idx="4294967295" type="ctrTitle"/>
          </p:nvPr>
        </p:nvSpPr>
        <p:spPr>
          <a:xfrm>
            <a:off x="226025" y="1618100"/>
            <a:ext cx="8651400" cy="47178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0000" dist="38100">
              <a:srgbClr val="FFFFFF">
                <a:alpha val="6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Ingestão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dado -&gt; sem cuidado com eles -&gt; joga no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DataLake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 o pessoal que se vire -&gt; afeta na regra de </a:t>
            </a:r>
            <a:r>
              <a:rPr lang="pt-BR" sz="1600" u="sng">
                <a:latin typeface="Montserrat"/>
                <a:ea typeface="Montserrat"/>
                <a:cs typeface="Montserrat"/>
                <a:sym typeface="Montserrat"/>
              </a:rPr>
              <a:t>privacidade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etc.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grande: dimensão dos dados operados; organização deles; sem insights sobre eles, eram apenas grandes números -&gt; repensaram a plataforma em si.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- Artigo de uma consultora internacional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1600"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Zamaki Delgani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falando sobre </a:t>
            </a:r>
            <a:r>
              <a:rPr b="1" lang="pt-BR" sz="1600" u="sng">
                <a:latin typeface="Montserrat"/>
                <a:ea typeface="Montserrat"/>
                <a:cs typeface="Montserrat"/>
                <a:sym typeface="Montserrat"/>
              </a:rPr>
              <a:t>DataMesh e a revolução dos dados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b="1" lang="pt-BR" sz="1600" u="sng">
                <a:latin typeface="Montserrat"/>
                <a:ea typeface="Montserrat"/>
                <a:cs typeface="Montserrat"/>
                <a:sym typeface="Montserrat"/>
              </a:rPr>
              <a:t>descentralizar os dados</a:t>
            </a: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-&gt; mudança de paradigma sobre dados: ingestão, armazenamento (volume) e processamento (velocidade).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e7f5cc684b_0_134"/>
          <p:cNvSpPr txBox="1"/>
          <p:nvPr/>
        </p:nvSpPr>
        <p:spPr>
          <a:xfrm>
            <a:off x="381000" y="3810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Obs: para armazenar </a:t>
            </a:r>
            <a:r>
              <a:rPr b="1" lang="pt-BR" sz="1600">
                <a:solidFill>
                  <a:schemeClr val="dk1"/>
                </a:solidFill>
                <a:highlight>
                  <a:srgbClr val="FF00FF"/>
                </a:highlight>
                <a:latin typeface="Montserrat"/>
                <a:ea typeface="Montserrat"/>
                <a:cs typeface="Montserrat"/>
                <a:sym typeface="Montserrat"/>
              </a:rPr>
              <a:t>objetos ou arquivos</a:t>
            </a:r>
            <a:r>
              <a:rPr lang="pt-BR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individuais: Amazon S3.</a:t>
            </a:r>
            <a:endParaRPr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e7f5cc684b_0_134"/>
          <p:cNvPicPr preferRelativeResize="0"/>
          <p:nvPr/>
        </p:nvPicPr>
        <p:blipFill rotWithShape="1">
          <a:blip r:embed="rId3">
            <a:alphaModFix/>
          </a:blip>
          <a:srcRect b="0" l="0" r="0" t="62931"/>
          <a:stretch/>
        </p:blipFill>
        <p:spPr>
          <a:xfrm>
            <a:off x="226025" y="940400"/>
            <a:ext cx="9143999" cy="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7f5cc684b_0_302"/>
          <p:cNvSpPr txBox="1"/>
          <p:nvPr/>
        </p:nvSpPr>
        <p:spPr>
          <a:xfrm>
            <a:off x="228600" y="1108925"/>
            <a:ext cx="8839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FDA100"/>
                </a:solidFill>
                <a:latin typeface="Montserrat"/>
                <a:ea typeface="Montserrat"/>
                <a:cs typeface="Montserrat"/>
                <a:sym typeface="Montserrat"/>
              </a:rPr>
              <a:t>PLATAFORMA MESH (ZAMAKI)</a:t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DA1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