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58" r:id="rId5"/>
    <p:sldId id="263" r:id="rId6"/>
    <p:sldId id="307" r:id="rId7"/>
    <p:sldId id="308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04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8CC0"/>
    <a:srgbClr val="E14B00"/>
    <a:srgbClr val="B24385"/>
    <a:srgbClr val="22B89F"/>
    <a:srgbClr val="C01315"/>
    <a:srgbClr val="DF9F01"/>
    <a:srgbClr val="606060"/>
    <a:srgbClr val="26B86F"/>
    <a:srgbClr val="D9423D"/>
    <a:srgbClr val="BA88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56" d="100"/>
          <a:sy n="56" d="100"/>
        </p:scale>
        <p:origin x="5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Curso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7D8A-2978-4433-B9A0-882F8D0EFE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4435929"/>
            <a:ext cx="10515600" cy="112054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NOMBRE DEL CURSO 2019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F2AEE-3B89-4AA2-BE34-3B64DAAC44B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5666016"/>
            <a:ext cx="10515600" cy="544286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Ubicacion</a:t>
            </a:r>
            <a:endParaRPr lang="es-CO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170F428-88AB-47C5-8530-E850280EA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D6C3-B02F-44A6-9374-0C0079443179}" type="datetimeFigureOut">
              <a:rPr lang="es-CO" smtClean="0"/>
              <a:t>22/09/2019</a:t>
            </a:fld>
            <a:endParaRPr lang="es-CO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749F417-751C-4E19-A018-D0C680129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22FA3AC-1A65-419D-B3BC-C5966346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77B1-49C5-4219-8CB2-14E1A0CCFF91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BF9C82C-CF11-4D98-9F01-66340E3742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1291089"/>
            <a:ext cx="3020786" cy="2646363"/>
          </a:xfrm>
        </p:spPr>
        <p:txBody>
          <a:bodyPr/>
          <a:lstStyle/>
          <a:p>
            <a:endParaRPr lang="es-CO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271CD1FB-5B8B-4A8F-953B-982734DA64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33014" y="1291091"/>
            <a:ext cx="3020786" cy="2646363"/>
          </a:xfrm>
        </p:spPr>
        <p:txBody>
          <a:bodyPr/>
          <a:lstStyle/>
          <a:p>
            <a:endParaRPr lang="es-CO"/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2623E051-D5E0-4121-BC1E-3A1A823C5DD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85607" y="1291090"/>
            <a:ext cx="3020786" cy="2646363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23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ódig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A3C7-FE79-4560-87F5-2F3A520A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87A5F-8CAF-467D-AA8E-9900D6EBD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D6C3-B02F-44A6-9374-0C0079443179}" type="datetimeFigureOut">
              <a:rPr lang="es-CO" smtClean="0"/>
              <a:t>22/09/2019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4E5FD-3DA5-4A9F-B255-2EB3AA5E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4B236-DDBB-4CD7-993E-B5B1DDA6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77B1-49C5-4219-8CB2-14E1A0CCFF91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AD914D4-A6C7-47A6-9867-1DF3CA2063E1}"/>
              </a:ext>
            </a:extLst>
          </p:cNvPr>
          <p:cNvSpPr>
            <a:spLocks noGrp="1" noChangeArrowheads="1"/>
          </p:cNvSpPr>
          <p:nvPr>
            <p:ph idx="4294967295" hasCustomPrompt="1"/>
          </p:nvPr>
        </p:nvSpPr>
        <p:spPr bwMode="auto">
          <a:xfrm>
            <a:off x="832757" y="2053793"/>
            <a:ext cx="5159830" cy="3262908"/>
          </a:xfrm>
          <a:prstGeom prst="roundRect">
            <a:avLst>
              <a:gd name="adj" fmla="val 2496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" dist="203200" dir="2700000" algn="tl" rotWithShape="0">
              <a:prstClr val="black">
                <a:alpha val="75000"/>
              </a:prstClr>
            </a:outerShdw>
          </a:effectLst>
        </p:spPr>
        <p:txBody>
          <a:bodyPr vert="horz" wrap="square" lIns="182880" tIns="731520" rIns="91440" bIns="274320" numCol="1" rtlCol="0" anchor="b" anchorCtr="0" compatLnSpc="1">
            <a:prstTxWarp prst="textNoShape">
              <a:avLst/>
            </a:prstTxWarp>
            <a:spAutoFit/>
          </a:bodyPr>
          <a:lstStyle>
            <a:lvl1pPr>
              <a:defRPr kumimoji="0" lang="es-CO" altLang="es-CO" sz="24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defRPr>
            </a:lvl1pPr>
          </a:lstStyle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    /|"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b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   / |"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b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  /  |"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b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 /   |"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b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"/____|"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400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3C399A29-FCDA-449B-9239-225D10A1E3DC}"/>
              </a:ext>
            </a:extLst>
          </p:cNvPr>
          <p:cNvSpPr>
            <a:spLocks noGrp="1" noChangeArrowheads="1"/>
          </p:cNvSpPr>
          <p:nvPr>
            <p:ph idx="4294967295" hasCustomPrompt="1"/>
          </p:nvPr>
        </p:nvSpPr>
        <p:spPr bwMode="auto">
          <a:xfrm>
            <a:off x="6193970" y="2053793"/>
            <a:ext cx="5159830" cy="3262908"/>
          </a:xfrm>
          <a:prstGeom prst="roundRect">
            <a:avLst>
              <a:gd name="adj" fmla="val 2496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" dist="203200" dir="2700000" algn="tl" rotWithShape="0">
              <a:prstClr val="black">
                <a:alpha val="75000"/>
              </a:prstClr>
            </a:outerShdw>
          </a:effectLst>
        </p:spPr>
        <p:txBody>
          <a:bodyPr vert="horz" wrap="square" lIns="182880" tIns="731520" rIns="91440" bIns="274320" numCol="1" rtlCol="0" anchor="b" anchorCtr="0" compatLnSpc="1">
            <a:prstTxWarp prst="textNoShape">
              <a:avLst/>
            </a:prstTxWarp>
            <a:spAutoFit/>
          </a:bodyPr>
          <a:lstStyle>
            <a:lvl1pPr>
              <a:defRPr kumimoji="0" lang="es-CO" altLang="es-CO" sz="24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defRPr>
            </a:lvl1pPr>
          </a:lstStyle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    /|"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b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   / |"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b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  /  |"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b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 /   |"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b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"/____|"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400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558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códi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A3C7-FE79-4560-87F5-2F3A520A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87A5F-8CAF-467D-AA8E-9900D6EBD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D6C3-B02F-44A6-9374-0C0079443179}" type="datetimeFigureOut">
              <a:rPr lang="es-CO" smtClean="0"/>
              <a:t>22/09/2019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4E5FD-3DA5-4A9F-B255-2EB3AA5E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4B236-DDBB-4CD7-993E-B5B1DDA6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77B1-49C5-4219-8CB2-14E1A0CCFF91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AD914D4-A6C7-47A6-9867-1DF3CA2063E1}"/>
              </a:ext>
            </a:extLst>
          </p:cNvPr>
          <p:cNvSpPr>
            <a:spLocks noGrp="1" noChangeArrowheads="1"/>
          </p:cNvSpPr>
          <p:nvPr>
            <p:ph idx="4294967295" hasCustomPrompt="1"/>
          </p:nvPr>
        </p:nvSpPr>
        <p:spPr bwMode="auto">
          <a:xfrm>
            <a:off x="832758" y="2053793"/>
            <a:ext cx="3341913" cy="3262908"/>
          </a:xfrm>
          <a:prstGeom prst="roundRect">
            <a:avLst>
              <a:gd name="adj" fmla="val 2496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" dist="203200" dir="2700000" algn="tl" rotWithShape="0">
              <a:prstClr val="black">
                <a:alpha val="75000"/>
              </a:prstClr>
            </a:outerShdw>
          </a:effectLst>
        </p:spPr>
        <p:txBody>
          <a:bodyPr vert="horz" wrap="square" lIns="182880" tIns="731520" rIns="91440" bIns="274320" numCol="1" rtlCol="0" anchor="b" anchorCtr="0" compatLnSpc="1">
            <a:prstTxWarp prst="textNoShape">
              <a:avLst/>
            </a:prstTxWarp>
            <a:spAutoFit/>
          </a:bodyPr>
          <a:lstStyle>
            <a:lvl1pPr>
              <a:defRPr kumimoji="0" lang="es-CO" altLang="es-CO" sz="24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defRPr>
            </a:lvl1pPr>
          </a:lstStyle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    /|"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b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   / |"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b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  /  |"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b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 /   |"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b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"/____|"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400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E873F01A-6F23-4758-82A0-7C7CFA8B8655}"/>
              </a:ext>
            </a:extLst>
          </p:cNvPr>
          <p:cNvSpPr>
            <a:spLocks noGrp="1" noChangeArrowheads="1"/>
          </p:cNvSpPr>
          <p:nvPr>
            <p:ph idx="4294967295" hasCustomPrompt="1"/>
          </p:nvPr>
        </p:nvSpPr>
        <p:spPr bwMode="auto">
          <a:xfrm>
            <a:off x="8011887" y="2051268"/>
            <a:ext cx="3341913" cy="3262908"/>
          </a:xfrm>
          <a:prstGeom prst="roundRect">
            <a:avLst>
              <a:gd name="adj" fmla="val 2496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" dist="203200" dir="2700000" algn="tl" rotWithShape="0">
              <a:prstClr val="black">
                <a:alpha val="75000"/>
              </a:prstClr>
            </a:outerShdw>
          </a:effectLst>
        </p:spPr>
        <p:txBody>
          <a:bodyPr vert="horz" wrap="square" lIns="182880" tIns="731520" rIns="91440" bIns="274320" numCol="1" rtlCol="0" anchor="b" anchorCtr="0" compatLnSpc="1">
            <a:prstTxWarp prst="textNoShape">
              <a:avLst/>
            </a:prstTxWarp>
            <a:spAutoFit/>
          </a:bodyPr>
          <a:lstStyle>
            <a:lvl1pPr>
              <a:defRPr kumimoji="0" lang="es-CO" altLang="es-CO" sz="2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defRPr>
            </a:lvl1pPr>
          </a:lstStyle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    /|"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b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   / |"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b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  /  |"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b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 /   |"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b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"/____|"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5FC6ED97-4DEE-4F94-B846-90C34E3E149A}"/>
              </a:ext>
            </a:extLst>
          </p:cNvPr>
          <p:cNvSpPr>
            <a:spLocks noGrp="1" noChangeArrowheads="1"/>
          </p:cNvSpPr>
          <p:nvPr>
            <p:ph idx="4294967295" hasCustomPrompt="1"/>
          </p:nvPr>
        </p:nvSpPr>
        <p:spPr bwMode="auto">
          <a:xfrm>
            <a:off x="4425043" y="2051268"/>
            <a:ext cx="3341913" cy="3262908"/>
          </a:xfrm>
          <a:prstGeom prst="roundRect">
            <a:avLst>
              <a:gd name="adj" fmla="val 2496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" dist="203200" dir="2700000" algn="tl" rotWithShape="0">
              <a:prstClr val="black">
                <a:alpha val="75000"/>
              </a:prstClr>
            </a:outerShdw>
          </a:effectLst>
        </p:spPr>
        <p:txBody>
          <a:bodyPr vert="horz" wrap="square" lIns="182880" tIns="731520" rIns="91440" bIns="274320" numCol="1" rtlCol="0" anchor="b" anchorCtr="0" compatLnSpc="1">
            <a:prstTxWarp prst="textNoShape">
              <a:avLst/>
            </a:prstTxWarp>
            <a:spAutoFit/>
          </a:bodyPr>
          <a:lstStyle>
            <a:lvl1pPr>
              <a:defRPr kumimoji="0" lang="es-CO" altLang="es-CO" sz="2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defRPr>
            </a:lvl1pPr>
          </a:lstStyle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    /|"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b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   / |"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b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  /  |"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b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 /   |"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b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"/____|"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09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ódigo y explic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A3C7-FE79-4560-87F5-2F3A520A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87A5F-8CAF-467D-AA8E-9900D6EBD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D6C3-B02F-44A6-9374-0C0079443179}" type="datetimeFigureOut">
              <a:rPr lang="es-CO" smtClean="0"/>
              <a:t>22/09/2019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4E5FD-3DA5-4A9F-B255-2EB3AA5E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4B236-DDBB-4CD7-993E-B5B1DDA6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77B1-49C5-4219-8CB2-14E1A0CCFF91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AD914D4-A6C7-47A6-9867-1DF3CA2063E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2035629" y="1277967"/>
            <a:ext cx="8120741" cy="1398389"/>
          </a:xfrm>
          <a:prstGeom prst="roundRect">
            <a:avLst>
              <a:gd name="adj" fmla="val 2496"/>
            </a:avLst>
          </a:prstGeom>
          <a:solidFill>
            <a:srgbClr val="228CC0"/>
          </a:solidFill>
          <a:ln w="9525">
            <a:solidFill>
              <a:srgbClr val="228CC0"/>
            </a:solidFill>
            <a:miter lim="800000"/>
            <a:headEnd/>
            <a:tailEnd/>
          </a:ln>
          <a:effectLst>
            <a:outerShdw blurRad="38100" dist="101600" dir="2700000" algn="tl" rotWithShape="0">
              <a:prstClr val="black">
                <a:alpha val="75000"/>
              </a:prstClr>
            </a:outerShdw>
          </a:effectLst>
        </p:spPr>
        <p:txBody>
          <a:bodyPr vert="horz" wrap="square" lIns="182880" tIns="731520" rIns="91440" bIns="274320" numCol="1" anchor="b" anchorCtr="0" compatLnSpc="1">
            <a:prstTxWarp prst="textNoShape">
              <a:avLst/>
            </a:prstTxWarp>
            <a:spAutoFit/>
          </a:bodyPr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400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EA0BAC5C-58B9-4FDE-9BFD-32D72E3480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64729" y="3265033"/>
            <a:ext cx="5089069" cy="30455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95EB5C98-FC06-45E2-988E-BC644AA804E6}"/>
              </a:ext>
            </a:extLst>
          </p:cNvPr>
          <p:cNvSpPr>
            <a:spLocks noGrp="1" noChangeArrowheads="1"/>
          </p:cNvSpPr>
          <p:nvPr>
            <p:ph idx="4294967295" hasCustomPrompt="1"/>
          </p:nvPr>
        </p:nvSpPr>
        <p:spPr bwMode="auto">
          <a:xfrm>
            <a:off x="838200" y="3265033"/>
            <a:ext cx="5159830" cy="2890004"/>
          </a:xfrm>
          <a:prstGeom prst="roundRect">
            <a:avLst>
              <a:gd name="adj" fmla="val 2496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" dist="203200" dir="2700000" algn="tl" rotWithShape="0">
              <a:prstClr val="black">
                <a:alpha val="75000"/>
              </a:prstClr>
            </a:outerShdw>
          </a:effectLst>
        </p:spPr>
        <p:txBody>
          <a:bodyPr vert="horz" wrap="square" lIns="182880" tIns="731520" rIns="91440" bIns="274320" numCol="1" rtlCol="0" anchor="b" anchorCtr="0" compatLnSpc="1">
            <a:prstTxWarp prst="textNoShape">
              <a:avLst/>
            </a:prstTxWarp>
            <a:spAutoFit/>
          </a:bodyPr>
          <a:lstStyle>
            <a:lvl1pPr>
              <a:defRPr kumimoji="0" lang="es-CO" altLang="es-CO" sz="24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defRPr>
            </a:lvl1pPr>
          </a:lstStyle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    /|"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b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   / |"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b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  /  |"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b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 /   |"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b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"/____|"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5265A7D-B8F4-47BB-80BB-2CEB494CE71D}"/>
              </a:ext>
            </a:extLst>
          </p:cNvPr>
          <p:cNvSpPr/>
          <p:nvPr userDrawn="1"/>
        </p:nvSpPr>
        <p:spPr>
          <a:xfrm>
            <a:off x="1072242" y="3528799"/>
            <a:ext cx="195944" cy="195944"/>
          </a:xfrm>
          <a:prstGeom prst="ellipse">
            <a:avLst/>
          </a:prstGeom>
          <a:solidFill>
            <a:srgbClr val="FF5F56"/>
          </a:solidFill>
          <a:ln>
            <a:solidFill>
              <a:srgbClr val="D9423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DDA3532-977F-4F60-AED9-4C6D44A63A98}"/>
              </a:ext>
            </a:extLst>
          </p:cNvPr>
          <p:cNvSpPr/>
          <p:nvPr userDrawn="1"/>
        </p:nvSpPr>
        <p:spPr>
          <a:xfrm>
            <a:off x="1389289" y="3528799"/>
            <a:ext cx="195944" cy="195944"/>
          </a:xfrm>
          <a:prstGeom prst="ellipse">
            <a:avLst/>
          </a:prstGeom>
          <a:solidFill>
            <a:srgbClr val="FFBD2E"/>
          </a:solidFill>
          <a:ln>
            <a:solidFill>
              <a:srgbClr val="BA882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E75B22-6644-4CB5-9AEF-7C9A1AD95B97}"/>
              </a:ext>
            </a:extLst>
          </p:cNvPr>
          <p:cNvSpPr/>
          <p:nvPr userDrawn="1"/>
        </p:nvSpPr>
        <p:spPr>
          <a:xfrm>
            <a:off x="1706336" y="3528799"/>
            <a:ext cx="195944" cy="195944"/>
          </a:xfrm>
          <a:prstGeom prst="ellipse">
            <a:avLst/>
          </a:prstGeom>
          <a:solidFill>
            <a:srgbClr val="27C93F"/>
          </a:solidFill>
          <a:ln>
            <a:solidFill>
              <a:srgbClr val="1AAB2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969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837A4-7431-403B-A0A1-E3D4FC70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D6C3-B02F-44A6-9374-0C0079443179}" type="datetimeFigureOut">
              <a:rPr lang="es-CO" smtClean="0"/>
              <a:t>22/09/2019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185F3-76B8-4962-A041-137CD2C3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AFAF2-54AF-4A9B-B2DC-5FF58832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77B1-49C5-4219-8CB2-14E1A0CCFF91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4BF7964-D573-4984-A1EB-FF7D04C46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48868" y="580231"/>
            <a:ext cx="4894263" cy="5537936"/>
          </a:xfrm>
          <a:ln w="76200">
            <a:gradFill>
              <a:gsLst>
                <a:gs pos="15000">
                  <a:srgbClr val="228CC0"/>
                </a:gs>
                <a:gs pos="45000">
                  <a:srgbClr val="22B89F"/>
                </a:gs>
                <a:gs pos="85000">
                  <a:srgbClr val="DF9F01"/>
                </a:gs>
              </a:gsLst>
              <a:lin ang="7800000" scaled="0"/>
            </a:gradFill>
            <a:miter lim="800000"/>
          </a:ln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4068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y sigui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5596-5801-49C7-8418-5D9E5872A8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>
                <a:solidFill>
                  <a:srgbClr val="228CC0"/>
                </a:solidFill>
              </a:defRPr>
            </a:lvl1pPr>
          </a:lstStyle>
          <a:p>
            <a:r>
              <a:rPr lang="en-US"/>
              <a:t>Resumen</a:t>
            </a:r>
            <a:endParaRPr lang="es-CO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822E4C-1271-41D6-A111-4EB94E24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D6C3-B02F-44A6-9374-0C0079443179}" type="datetimeFigureOut">
              <a:rPr lang="es-CO" smtClean="0"/>
              <a:t>22/09/2019</a:t>
            </a:fld>
            <a:endParaRPr lang="es-CO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D12C0C-87BB-490C-A57A-268E09B1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37D9ACD-188F-449A-B5CC-7DB0653F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77B1-49C5-4219-8CB2-14E1A0CCFF91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1351399-6829-41A0-BFCB-2AF7E5EDE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983" y="984476"/>
            <a:ext cx="10515599" cy="3195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AAFFF47-B93B-43B0-89EB-F7F0E7E0FF38}"/>
              </a:ext>
            </a:extLst>
          </p:cNvPr>
          <p:cNvSpPr txBox="1">
            <a:spLocks/>
          </p:cNvSpPr>
          <p:nvPr userDrawn="1"/>
        </p:nvSpPr>
        <p:spPr>
          <a:xfrm>
            <a:off x="832982" y="4271960"/>
            <a:ext cx="10515600" cy="527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Fira Sans" panose="020B0803050000020004" pitchFamily="34" charset="0"/>
                <a:ea typeface="Fira Sans" panose="020B0803050000020004" pitchFamily="34" charset="0"/>
                <a:cs typeface="+mj-cs"/>
              </a:defRPr>
            </a:lvl1pPr>
          </a:lstStyle>
          <a:p>
            <a:pPr algn="l"/>
            <a:r>
              <a:rPr lang="en-US">
                <a:solidFill>
                  <a:srgbClr val="E14B00"/>
                </a:solidFill>
              </a:rPr>
              <a:t>A continuación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6547DCD-CCE6-4676-9CD9-4EE0604A95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3419" y="4724400"/>
            <a:ext cx="10515599" cy="6640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4125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se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0406-8A0F-494C-B0BF-CAA10FD595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34993"/>
            <a:ext cx="10515600" cy="2378520"/>
          </a:xfrm>
        </p:spPr>
        <p:txBody>
          <a:bodyPr>
            <a:normAutofit/>
          </a:bodyPr>
          <a:lstStyle>
            <a:lvl1pPr>
              <a:defRPr sz="7200"/>
            </a:lvl1pPr>
          </a:lstStyle>
          <a:p>
            <a:r>
              <a:rPr lang="en-US"/>
              <a:t>Nombre de sesión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978834-27A0-4B2C-8FB3-5421FE66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D6C3-B02F-44A6-9374-0C0079443179}" type="datetimeFigureOut">
              <a:rPr lang="es-CO" smtClean="0"/>
              <a:t>22/09/2019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9D4ED-A177-48AE-A723-1C7BC391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76AD3-93AD-4679-B459-8B2F4A92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77B1-49C5-4219-8CB2-14E1A0CCFF91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23A3DF5-29C3-4A7E-BAAA-8F2723C9E50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1518558"/>
            <a:ext cx="10515600" cy="734788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Final Sesión # 1</a:t>
            </a:r>
            <a:endParaRPr lang="es-CO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C76F590-A373-4B11-B700-41C87C1E3500}"/>
              </a:ext>
            </a:extLst>
          </p:cNvPr>
          <p:cNvSpPr txBox="1">
            <a:spLocks/>
          </p:cNvSpPr>
          <p:nvPr userDrawn="1"/>
        </p:nvSpPr>
        <p:spPr>
          <a:xfrm>
            <a:off x="1949452" y="5081009"/>
            <a:ext cx="5883729" cy="6150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ambria Math" panose="02040503050406030204" pitchFamily="18" charset="0"/>
              <a:buNone/>
              <a:defRPr sz="4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mbria Math" panose="02040503050406030204" pitchFamily="18" charset="0"/>
              <a:buNone/>
              <a:defRPr sz="20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mbria Math" panose="02040503050406030204" pitchFamily="18" charset="0"/>
              <a:buNone/>
              <a:defRPr sz="1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mbria Math" panose="02040503050406030204" pitchFamily="18" charset="0"/>
              <a:buNone/>
              <a:defRPr sz="16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mbria Math" panose="02040503050406030204" pitchFamily="18" charset="0"/>
              <a:buNone/>
              <a:defRPr sz="16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/>
              <a:t>Nombre</a:t>
            </a:r>
            <a:endParaRPr lang="es-CO" sz="360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EFD5959-E028-43C8-9AB8-4B16605A6F81}"/>
              </a:ext>
            </a:extLst>
          </p:cNvPr>
          <p:cNvSpPr txBox="1">
            <a:spLocks/>
          </p:cNvSpPr>
          <p:nvPr userDrawn="1"/>
        </p:nvSpPr>
        <p:spPr>
          <a:xfrm>
            <a:off x="1949452" y="5586635"/>
            <a:ext cx="5883729" cy="3735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ambria Math" panose="02040503050406030204" pitchFamily="18" charset="0"/>
              <a:buNone/>
              <a:defRPr sz="4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mbria Math" panose="02040503050406030204" pitchFamily="18" charset="0"/>
              <a:buNone/>
              <a:defRPr sz="20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mbria Math" panose="02040503050406030204" pitchFamily="18" charset="0"/>
              <a:buNone/>
              <a:defRPr sz="1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mbria Math" panose="02040503050406030204" pitchFamily="18" charset="0"/>
              <a:buNone/>
              <a:defRPr sz="16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mbria Math" panose="02040503050406030204" pitchFamily="18" charset="0"/>
              <a:buNone/>
              <a:defRPr sz="16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Cargo</a:t>
            </a:r>
            <a:endParaRPr lang="es-CO" sz="2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712278F-B5C8-43D4-83D4-563E81F82B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5109721"/>
            <a:ext cx="937080" cy="850420"/>
          </a:xfrm>
          <a:prstGeom prst="roundRect">
            <a:avLst>
              <a:gd name="adj" fmla="val 11338"/>
            </a:avLst>
          </a:prstGeom>
          <a:ln>
            <a:noFill/>
          </a:ln>
          <a:effectLst>
            <a:outerShdw blurRad="50800" dist="63500" dir="2700000" algn="tl" rotWithShape="0">
              <a:prstClr val="black">
                <a:alpha val="80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5582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0791-68E6-428E-8D14-09160CC75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13B2F-F291-4152-AACA-752164ECE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CA03D-C45F-47EB-8CA5-A04AB50AD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D6C3-B02F-44A6-9374-0C0079443179}" type="datetimeFigureOut">
              <a:rPr lang="es-CO" smtClean="0"/>
              <a:t>22/09/2019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8775D-A25B-432C-915F-B9ABC174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74E2C-9014-41BE-BAFE-50589D53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77B1-49C5-4219-8CB2-14E1A0CCFF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3330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82B3FD5-93F4-F84E-AD82-33291870A7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246" y="-1382390"/>
            <a:ext cx="5883858" cy="8240390"/>
          </a:xfrm>
          <a:prstGeom prst="rect">
            <a:avLst/>
          </a:prstGeom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4CE887CA-4A41-4744-9434-E6AA1FC6EFF8}"/>
              </a:ext>
            </a:extLst>
          </p:cNvPr>
          <p:cNvGrpSpPr/>
          <p:nvPr userDrawn="1"/>
        </p:nvGrpSpPr>
        <p:grpSpPr>
          <a:xfrm>
            <a:off x="-93246" y="-411835"/>
            <a:ext cx="6862285" cy="7354383"/>
            <a:chOff x="-83678" y="-411835"/>
            <a:chExt cx="6862285" cy="7354383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C4D8827B-8466-3E4D-A844-66A1889FA120}"/>
                </a:ext>
              </a:extLst>
            </p:cNvPr>
            <p:cNvSpPr/>
            <p:nvPr/>
          </p:nvSpPr>
          <p:spPr>
            <a:xfrm>
              <a:off x="2478547" y="2346469"/>
              <a:ext cx="4300060" cy="4596079"/>
            </a:xfrm>
            <a:prstGeom prst="rect">
              <a:avLst/>
            </a:prstGeom>
            <a:noFill/>
            <a:ln w="28575">
              <a:solidFill>
                <a:srgbClr val="B494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 </a:t>
              </a:r>
              <a:endParaRPr lang="en-US" dirty="0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4E677BB3-E5CE-594B-A313-148390AFEDE2}"/>
                </a:ext>
              </a:extLst>
            </p:cNvPr>
            <p:cNvSpPr/>
            <p:nvPr/>
          </p:nvSpPr>
          <p:spPr>
            <a:xfrm>
              <a:off x="-83678" y="-411835"/>
              <a:ext cx="4300060" cy="4596079"/>
            </a:xfrm>
            <a:prstGeom prst="rect">
              <a:avLst/>
            </a:prstGeom>
            <a:noFill/>
            <a:ln w="28575">
              <a:solidFill>
                <a:srgbClr val="B494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 </a:t>
              </a:r>
              <a:endParaRPr lang="en-US" dirty="0"/>
            </a:p>
          </p:txBody>
        </p:sp>
      </p:grp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971738A-3ABB-AE49-BC11-02490603867E}"/>
              </a:ext>
            </a:extLst>
          </p:cNvPr>
          <p:cNvSpPr/>
          <p:nvPr userDrawn="1"/>
        </p:nvSpPr>
        <p:spPr>
          <a:xfrm>
            <a:off x="2466932" y="2333625"/>
            <a:ext cx="1724025" cy="1838325"/>
          </a:xfrm>
          <a:prstGeom prst="rect">
            <a:avLst/>
          </a:prstGeom>
          <a:solidFill>
            <a:srgbClr val="B494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9CD7A0D-6DDF-7C44-9A49-2FDD1618C4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21" y="2609457"/>
            <a:ext cx="1239836" cy="1252705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22C60B06-6B12-BC48-8E6F-C7D3CCAA5B90}"/>
              </a:ext>
            </a:extLst>
          </p:cNvPr>
          <p:cNvSpPr/>
          <p:nvPr userDrawn="1"/>
        </p:nvSpPr>
        <p:spPr>
          <a:xfrm>
            <a:off x="5665851" y="2526894"/>
            <a:ext cx="1495425" cy="3314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0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se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0406-8A0F-494C-B0BF-CAA10FD595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34993"/>
            <a:ext cx="10515600" cy="2378520"/>
          </a:xfrm>
        </p:spPr>
        <p:txBody>
          <a:bodyPr>
            <a:normAutofit/>
          </a:bodyPr>
          <a:lstStyle>
            <a:lvl1pPr>
              <a:defRPr sz="7200"/>
            </a:lvl1pPr>
          </a:lstStyle>
          <a:p>
            <a:r>
              <a:rPr lang="en-US"/>
              <a:t>Nombre de sesión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978834-27A0-4B2C-8FB3-5421FE66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D6C3-B02F-44A6-9374-0C0079443179}" type="datetimeFigureOut">
              <a:rPr lang="es-CO" smtClean="0"/>
              <a:t>22/09/2019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9D4ED-A177-48AE-A723-1C7BC391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76AD3-93AD-4679-B459-8B2F4A92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77B1-49C5-4219-8CB2-14E1A0CCFF91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23A3DF5-29C3-4A7E-BAAA-8F2723C9E50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1518558"/>
            <a:ext cx="10515600" cy="734788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Sesión # 1</a:t>
            </a:r>
            <a:endParaRPr lang="es-CO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712278F-B5C8-43D4-83D4-563E81F82B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5109721"/>
            <a:ext cx="937080" cy="850420"/>
          </a:xfrm>
          <a:prstGeom prst="roundRect">
            <a:avLst>
              <a:gd name="adj" fmla="val 6005"/>
            </a:avLst>
          </a:prstGeom>
          <a:ln>
            <a:noFill/>
          </a:ln>
          <a:effectLst>
            <a:outerShdw blurRad="25400" dist="50800" dir="2700000" algn="tl" rotWithShape="0">
              <a:prstClr val="black">
                <a:alpha val="75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s-CO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8400E77-4691-4AEF-942C-ABD43D6B2E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7537" y="5109721"/>
            <a:ext cx="6563405" cy="47874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s-CO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CD3F3B5C-9DB4-4B69-B74A-64E7BE3096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7536" y="5588465"/>
            <a:ext cx="6563405" cy="37167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22B89F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397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icio tem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B6F83-C1C9-47E8-978F-DEB8AB03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2841"/>
            <a:ext cx="10515600" cy="4212317"/>
          </a:xfrm>
        </p:spPr>
        <p:txBody>
          <a:bodyPr>
            <a:noAutofit/>
          </a:bodyPr>
          <a:lstStyle>
            <a:lvl1pPr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2F9CB-FAAD-4660-9E98-ABEEE17DF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D6C3-B02F-44A6-9374-0C0079443179}" type="datetimeFigureOut">
              <a:rPr lang="es-CO" smtClean="0"/>
              <a:t>22/09/2019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4AF06-01C1-41BE-B418-34A1D4CEB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DC9A1-A7C2-477A-BC01-AC936B5F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77B1-49C5-4219-8CB2-14E1A0CCFF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129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46627-C3DE-439E-B7D5-F9AFF2DD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7503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Fira Sans" panose="020B0803050000020004" pitchFamily="34" charset="0"/>
                <a:ea typeface="Fira Sans" panose="020B0803050000020004" pitchFamily="34" charset="0"/>
              </a:defRPr>
            </a:lvl1pPr>
          </a:lstStyle>
          <a:p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F55DA-F7E1-4A8D-8118-44EAF4EC1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D6C3-B02F-44A6-9374-0C0079443179}" type="datetimeFigureOut">
              <a:rPr lang="es-CO" smtClean="0"/>
              <a:t>22/09/2019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07E70-9DCB-41EA-AC9B-7084A5AF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94AE5-51AE-4EA6-A9D4-5441A4794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77B1-49C5-4219-8CB2-14E1A0CCFF91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2BD1C21-1B78-4F2A-AFC9-0AB883525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6043"/>
            <a:ext cx="10515600" cy="5180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226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ódigo y explic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A3C7-FE79-4560-87F5-2F3A520AE4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Tema a tratar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87A5F-8CAF-467D-AA8E-9900D6EBD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D6C3-B02F-44A6-9374-0C0079443179}" type="datetimeFigureOut">
              <a:rPr lang="es-CO" smtClean="0"/>
              <a:t>22/09/2019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4E5FD-3DA5-4A9F-B255-2EB3AA5E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4B236-DDBB-4CD7-993E-B5B1DDA6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77B1-49C5-4219-8CB2-14E1A0CCFF91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AD914D4-A6C7-47A6-9867-1DF3CA2063E1}"/>
              </a:ext>
            </a:extLst>
          </p:cNvPr>
          <p:cNvSpPr>
            <a:spLocks noGrp="1" noChangeArrowheads="1"/>
          </p:cNvSpPr>
          <p:nvPr>
            <p:ph idx="4294967295" hasCustomPrompt="1"/>
          </p:nvPr>
        </p:nvSpPr>
        <p:spPr bwMode="auto">
          <a:xfrm>
            <a:off x="832756" y="1074077"/>
            <a:ext cx="10515599" cy="3262908"/>
          </a:xfrm>
          <a:prstGeom prst="roundRect">
            <a:avLst>
              <a:gd name="adj" fmla="val 2496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" dist="203200" dir="2700000" algn="tl" rotWithShape="0">
              <a:prstClr val="black">
                <a:alpha val="75000"/>
              </a:prstClr>
            </a:outerShdw>
          </a:effectLst>
        </p:spPr>
        <p:txBody>
          <a:bodyPr vert="horz" wrap="square" lIns="182880" tIns="731520" rIns="91440" bIns="274320" numCol="1" rtlCol="0" anchor="b" anchorCtr="0" compatLnSpc="1">
            <a:prstTxWarp prst="textNoShape">
              <a:avLst/>
            </a:prstTxWarp>
            <a:spAutoFit/>
          </a:bodyPr>
          <a:lstStyle>
            <a:lvl1pPr>
              <a:defRPr kumimoji="0" lang="es-CO" altLang="es-CO" sz="28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defRPr>
            </a:lvl1pPr>
          </a:lstStyle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    /|"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b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   / |"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b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  /  |"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b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 /   |"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b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"/____|"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400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EA0BAC5C-58B9-4FDE-9BFD-32D72E3480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4518433"/>
            <a:ext cx="10515599" cy="1792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473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ó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A3C7-FE79-4560-87F5-2F3A520A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87A5F-8CAF-467D-AA8E-9900D6EBD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D6C3-B02F-44A6-9374-0C0079443179}" type="datetimeFigureOut">
              <a:rPr lang="es-CO" smtClean="0"/>
              <a:t>22/09/2019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4E5FD-3DA5-4A9F-B255-2EB3AA5E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4B236-DDBB-4CD7-993E-B5B1DDA6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77B1-49C5-4219-8CB2-14E1A0CCFF91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AD914D4-A6C7-47A6-9867-1DF3CA2063E1}"/>
              </a:ext>
            </a:extLst>
          </p:cNvPr>
          <p:cNvSpPr>
            <a:spLocks noGrp="1" noChangeArrowheads="1"/>
          </p:cNvSpPr>
          <p:nvPr>
            <p:ph idx="4294967295" hasCustomPrompt="1"/>
          </p:nvPr>
        </p:nvSpPr>
        <p:spPr bwMode="auto">
          <a:xfrm>
            <a:off x="832756" y="2053793"/>
            <a:ext cx="10515599" cy="3262908"/>
          </a:xfrm>
          <a:prstGeom prst="roundRect">
            <a:avLst>
              <a:gd name="adj" fmla="val 2496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" dist="203200" dir="2700000" algn="tl" rotWithShape="0">
              <a:prstClr val="black">
                <a:alpha val="75000"/>
              </a:prstClr>
            </a:outerShdw>
          </a:effectLst>
        </p:spPr>
        <p:txBody>
          <a:bodyPr vert="horz" wrap="square" lIns="182880" tIns="731520" rIns="91440" bIns="274320" numCol="1" rtlCol="0" anchor="b" anchorCtr="0" compatLnSpc="1">
            <a:prstTxWarp prst="textNoShape">
              <a:avLst/>
            </a:prstTxWarp>
            <a:spAutoFit/>
          </a:bodyPr>
          <a:lstStyle>
            <a:lvl1pPr>
              <a:defRPr kumimoji="0" lang="es-CO" altLang="es-CO" sz="24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defRPr>
            </a:lvl1pPr>
          </a:lstStyle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    /|"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b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   / |"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b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  /  |"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b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 /   |"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b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"/____|"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400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466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ódigo pequeño y explic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A3C7-FE79-4560-87F5-2F3A520A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87A5F-8CAF-467D-AA8E-9900D6EBD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D6C3-B02F-44A6-9374-0C0079443179}" type="datetimeFigureOut">
              <a:rPr lang="es-CO" smtClean="0"/>
              <a:t>22/09/2019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4E5FD-3DA5-4A9F-B255-2EB3AA5E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4B236-DDBB-4CD7-993E-B5B1DDA6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77B1-49C5-4219-8CB2-14E1A0CCFF91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AD914D4-A6C7-47A6-9867-1DF3CA2063E1}"/>
              </a:ext>
            </a:extLst>
          </p:cNvPr>
          <p:cNvSpPr>
            <a:spLocks noGrp="1" noChangeArrowheads="1"/>
          </p:cNvSpPr>
          <p:nvPr>
            <p:ph idx="4294967295" hasCustomPrompt="1"/>
          </p:nvPr>
        </p:nvSpPr>
        <p:spPr bwMode="auto">
          <a:xfrm>
            <a:off x="832758" y="2053793"/>
            <a:ext cx="3429000" cy="3262908"/>
          </a:xfrm>
          <a:prstGeom prst="roundRect">
            <a:avLst>
              <a:gd name="adj" fmla="val 2496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" dist="203200" dir="2700000" algn="tl" rotWithShape="0">
              <a:prstClr val="black">
                <a:alpha val="75000"/>
              </a:prstClr>
            </a:outerShdw>
          </a:effectLst>
        </p:spPr>
        <p:txBody>
          <a:bodyPr vert="horz" wrap="square" lIns="182880" tIns="731520" rIns="91440" bIns="274320" numCol="1" rtlCol="0" anchor="b" anchorCtr="0" compatLnSpc="1">
            <a:prstTxWarp prst="textNoShape">
              <a:avLst/>
            </a:prstTxWarp>
            <a:spAutoFit/>
          </a:bodyPr>
          <a:lstStyle>
            <a:lvl1pPr>
              <a:defRPr kumimoji="0" lang="es-CO" altLang="es-CO" sz="24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defRPr>
            </a:lvl1pPr>
          </a:lstStyle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    /|"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b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   / |"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b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  /  |"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b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 /   |"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b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"/____|"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400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1067EC-FEA8-4B99-A4B4-51750CBF26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73575" y="1415142"/>
            <a:ext cx="6880225" cy="46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43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d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1067EC-FEA8-4B99-A4B4-51750CBF26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026" y="1948803"/>
            <a:ext cx="6880225" cy="4077528"/>
          </a:xfrm>
        </p:spPr>
        <p:txBody>
          <a:bodyPr/>
          <a:lstStyle>
            <a:lvl1pPr marL="514350" indent="-514350">
              <a:buClr>
                <a:srgbClr val="22B89F"/>
              </a:buClr>
              <a:buFont typeface="+mj-lt"/>
              <a:buAutoNum type="arabicPeriod"/>
              <a:defRPr/>
            </a:lvl1pPr>
            <a:lvl2pPr marL="914400" indent="-457200">
              <a:buClr>
                <a:srgbClr val="22B89F"/>
              </a:buClr>
              <a:buFont typeface="+mj-lt"/>
              <a:buAutoNum type="arabicPeriod"/>
              <a:defRPr/>
            </a:lvl2pPr>
            <a:lvl3pPr marL="1371600" indent="-457200">
              <a:buClr>
                <a:srgbClr val="22B89F"/>
              </a:buClr>
              <a:buFont typeface="+mj-lt"/>
              <a:buAutoNum type="arabicPeriod"/>
              <a:defRPr/>
            </a:lvl3pPr>
            <a:lvl4pPr marL="1714500" indent="-342900">
              <a:buClr>
                <a:srgbClr val="22B89F"/>
              </a:buClr>
              <a:buFont typeface="+mj-lt"/>
              <a:buAutoNum type="arabicPeriod"/>
              <a:defRPr/>
            </a:lvl4pPr>
            <a:lvl5pPr marL="2171700" indent="-342900">
              <a:buClr>
                <a:srgbClr val="22B89F"/>
              </a:buClr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FA3C7-FE79-4560-87F5-2F3A520A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87A5F-8CAF-467D-AA8E-9900D6EBD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D6C3-B02F-44A6-9374-0C0079443179}" type="datetimeFigureOut">
              <a:rPr lang="es-CO" smtClean="0"/>
              <a:t>22/09/2019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4E5FD-3DA5-4A9F-B255-2EB3AA5E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4B236-DDBB-4CD7-993E-B5B1DDA6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77B1-49C5-4219-8CB2-14E1A0CCFF91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AD914D4-A6C7-47A6-9867-1DF3CA2063E1}"/>
              </a:ext>
            </a:extLst>
          </p:cNvPr>
          <p:cNvSpPr>
            <a:spLocks noGrp="1" noChangeArrowheads="1"/>
          </p:cNvSpPr>
          <p:nvPr>
            <p:ph idx="4294967295" hasCustomPrompt="1"/>
          </p:nvPr>
        </p:nvSpPr>
        <p:spPr bwMode="auto">
          <a:xfrm>
            <a:off x="7924800" y="2037268"/>
            <a:ext cx="3429000" cy="3262908"/>
          </a:xfrm>
          <a:prstGeom prst="roundRect">
            <a:avLst>
              <a:gd name="adj" fmla="val 2496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" dist="203200" dir="2700000" algn="tl" rotWithShape="0">
              <a:prstClr val="black">
                <a:alpha val="75000"/>
              </a:prstClr>
            </a:outerShdw>
          </a:effectLst>
        </p:spPr>
        <p:txBody>
          <a:bodyPr vert="horz" wrap="square" lIns="182880" tIns="731520" rIns="91440" bIns="274320" numCol="1" rtlCol="0" anchor="b" anchorCtr="0" compatLnSpc="1">
            <a:prstTxWarp prst="textNoShape">
              <a:avLst/>
            </a:prstTxWarp>
            <a:spAutoFit/>
          </a:bodyPr>
          <a:lstStyle>
            <a:lvl1pPr>
              <a:defRPr kumimoji="0" lang="es-CO" altLang="es-CO" sz="24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defRPr>
            </a:lvl1pPr>
          </a:lstStyle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    /|"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b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   / |"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b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  /  |"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b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 /   |"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b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"/____|"</a:t>
            </a:r>
            <a:r>
              <a:rPr kumimoji="0" lang="es-CO" altLang="es-CO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400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A0F01FB-1D77-47EE-800C-70AE205E6227}"/>
              </a:ext>
            </a:extLst>
          </p:cNvPr>
          <p:cNvSpPr txBox="1">
            <a:spLocks/>
          </p:cNvSpPr>
          <p:nvPr userDrawn="1"/>
        </p:nvSpPr>
        <p:spPr>
          <a:xfrm>
            <a:off x="838025" y="1359460"/>
            <a:ext cx="6880226" cy="527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rgbClr val="228CC0"/>
                </a:solidFill>
                <a:latin typeface="Fira Sans" panose="020B0803050000020004" pitchFamily="34" charset="0"/>
                <a:ea typeface="Fira Sans" panose="020B0803050000020004" pitchFamily="34" charset="0"/>
                <a:cs typeface="+mj-cs"/>
              </a:defRPr>
            </a:lvl1pPr>
          </a:lstStyle>
          <a:p>
            <a:r>
              <a:rPr lang="es-CO">
                <a:solidFill>
                  <a:schemeClr val="tx1"/>
                </a:solidFill>
              </a:rPr>
              <a:t>Actividad</a:t>
            </a:r>
          </a:p>
        </p:txBody>
      </p:sp>
    </p:spTree>
    <p:extLst>
      <p:ext uri="{BB962C8B-B14F-4D97-AF65-F5344CB8AC3E}">
        <p14:creationId xmlns:p14="http://schemas.microsoft.com/office/powerpoint/2010/main" val="169391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e có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E8DC-B92D-4DD1-8406-DABF8F24B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A245ED-4FAF-4511-BF59-CBB750754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D6C3-B02F-44A6-9374-0C0079443179}" type="datetimeFigureOut">
              <a:rPr lang="es-CO" smtClean="0"/>
              <a:t>22/09/2019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5818E-EEBB-48BB-AE13-311C66EB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37C6AD-528C-486D-8980-33D2071F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77B1-49C5-4219-8CB2-14E1A0CCFF91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CD29750-0346-4EBE-BF18-F9A8F236283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896278" y="2683192"/>
            <a:ext cx="8399443" cy="1491615"/>
          </a:xfrm>
          <a:prstGeom prst="roundRect">
            <a:avLst>
              <a:gd name="adj" fmla="val 2496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74320" rIns="91440" bIns="2743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6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s-CO" altLang="es-CO" sz="6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s-CO" altLang="es-CO" sz="6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    /|"</a:t>
            </a:r>
            <a:r>
              <a:rPr kumimoji="0" lang="es-CO" altLang="es-CO" sz="6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kumimoji="0" lang="es-CO" altLang="es-CO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46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4FBBBD-3AC0-4814-91B6-A3849ADFF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7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88405-2D3D-478E-ACEA-7810C94DF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96043"/>
            <a:ext cx="10515600" cy="5180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92624-DA1B-4C99-8DDB-7DAE4C428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8D6C3-B02F-44A6-9374-0C0079443179}" type="datetimeFigureOut">
              <a:rPr lang="es-CO" smtClean="0"/>
              <a:t>22/09/2019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61DA3-BF72-4C90-BB2D-54F8C6D1B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0BEE4-A05B-4CB8-B653-A46117F32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177B1-49C5-4219-8CB2-14E1A0CCFF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02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63" r:id="rId5"/>
    <p:sldLayoutId id="2147483664" r:id="rId6"/>
    <p:sldLayoutId id="2147483667" r:id="rId7"/>
    <p:sldLayoutId id="2147483671" r:id="rId8"/>
    <p:sldLayoutId id="2147483672" r:id="rId9"/>
    <p:sldLayoutId id="2147483665" r:id="rId10"/>
    <p:sldLayoutId id="2147483666" r:id="rId11"/>
    <p:sldLayoutId id="2147483668" r:id="rId12"/>
    <p:sldLayoutId id="2147483669" r:id="rId13"/>
    <p:sldLayoutId id="2147483662" r:id="rId14"/>
    <p:sldLayoutId id="2147483670" r:id="rId15"/>
    <p:sldLayoutId id="2147483651" r:id="rId16"/>
    <p:sldLayoutId id="214748367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>
          <a:solidFill>
            <a:schemeClr val="tx1"/>
          </a:solidFill>
          <a:latin typeface="Fira Sans" panose="020B0803050000020004" pitchFamily="34" charset="0"/>
          <a:ea typeface="Fira Sans" panose="020B08030500000200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E14B00"/>
        </a:buClr>
        <a:buSzPct val="85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14B00"/>
        </a:buClr>
        <a:buSzPct val="85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14B00"/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14B00"/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14B00"/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614" y="4100701"/>
            <a:ext cx="3217648" cy="260337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12049125" y="-104775"/>
            <a:ext cx="142875" cy="7047323"/>
          </a:xfrm>
          <a:prstGeom prst="rect">
            <a:avLst/>
          </a:prstGeom>
          <a:solidFill>
            <a:srgbClr val="1C22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2AB5AF3C-119B-D148-9B98-18EEA2A7CD3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116155" y="566676"/>
            <a:ext cx="7718930" cy="1438514"/>
          </a:xfrm>
        </p:spPr>
        <p:txBody>
          <a:bodyPr>
            <a:normAutofit/>
          </a:bodyPr>
          <a:lstStyle/>
          <a:p>
            <a:pPr algn="r"/>
            <a:r>
              <a:rPr lang="es-CO" sz="4400"/>
              <a:t>INTRODUCCIÓN A LA PROGRAMACIÓN EN PYTHON</a:t>
            </a:r>
            <a:endParaRPr lang="es-CO" sz="4400" dirty="0"/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79D8F484-3795-E744-8939-DD650E71512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161276" y="2254882"/>
            <a:ext cx="4521070" cy="1655762"/>
          </a:xfrm>
        </p:spPr>
        <p:txBody>
          <a:bodyPr/>
          <a:lstStyle/>
          <a:p>
            <a:pPr algn="r"/>
            <a:r>
              <a:rPr lang="es-CO"/>
              <a:t>Miguel Orjuela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2442258" y="2349661"/>
            <a:ext cx="3530279" cy="1863524"/>
          </a:xfrm>
          <a:prstGeom prst="rect">
            <a:avLst/>
          </a:prstGeom>
          <a:solidFill>
            <a:srgbClr val="B49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625" y="2566503"/>
            <a:ext cx="3091543" cy="142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67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6E52A-8C80-439C-89B6-CCA21E528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608"/>
            <a:ext cx="10515600" cy="527503"/>
          </a:xfrm>
        </p:spPr>
        <p:txBody>
          <a:bodyPr>
            <a:noAutofit/>
          </a:bodyPr>
          <a:lstStyle/>
          <a:p>
            <a:r>
              <a:rPr lang="es-CO" sz="6600" b="1" dirty="0"/>
              <a:t>Varios gráficos en uno solo</a:t>
            </a:r>
            <a:endParaRPr lang="es-CO" sz="4000" b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CEE6480-519B-4C5F-A10B-DFB1BFD7B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32" y="2382882"/>
            <a:ext cx="5323387" cy="320219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A8C6B6E-0B6A-4FD0-8BD8-864A13753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663" y="2160270"/>
            <a:ext cx="5564779" cy="384998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5860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6E52A-8C80-439C-89B6-CCA21E528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608"/>
            <a:ext cx="10515600" cy="527503"/>
          </a:xfrm>
        </p:spPr>
        <p:txBody>
          <a:bodyPr>
            <a:noAutofit/>
          </a:bodyPr>
          <a:lstStyle/>
          <a:p>
            <a:r>
              <a:rPr lang="es-CO" sz="6600" b="1" dirty="0"/>
              <a:t>Diagramas de dispersión</a:t>
            </a:r>
            <a:br>
              <a:rPr lang="es-CO" sz="6600" b="1" dirty="0"/>
            </a:br>
            <a:r>
              <a:rPr lang="es-CO" sz="4000" b="1" dirty="0"/>
              <a:t>Atributos adicionales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C302D6-18DF-450E-BCEE-716355076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1639"/>
            <a:ext cx="10515600" cy="44853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sz="2000" dirty="0"/>
              <a:t>Es posible cambiar el tipo de marca que se quiere visualizar con el comando </a:t>
            </a:r>
            <a:r>
              <a:rPr lang="es-AR" sz="2000" i="1" dirty="0" err="1"/>
              <a:t>marker</a:t>
            </a:r>
            <a:r>
              <a:rPr lang="es-AR" sz="2000" dirty="0"/>
              <a:t>, el tamaño con </a:t>
            </a:r>
            <a:r>
              <a:rPr lang="es-AR" sz="2000" i="1" dirty="0"/>
              <a:t>s</a:t>
            </a:r>
            <a:r>
              <a:rPr lang="es-AR" sz="2000" dirty="0"/>
              <a:t> y el color con </a:t>
            </a:r>
            <a:r>
              <a:rPr lang="es-AR" sz="2000" i="1" dirty="0"/>
              <a:t>c</a:t>
            </a:r>
            <a:r>
              <a:rPr lang="es-AR" sz="2000" dirty="0"/>
              <a:t>. </a:t>
            </a:r>
          </a:p>
          <a:p>
            <a:pPr marL="0" indent="0" algn="ctr">
              <a:buNone/>
            </a:pPr>
            <a:r>
              <a:rPr lang="es-AR" sz="2000" dirty="0"/>
              <a:t>Además, puede cambiarse el color de cada punto creando un vector aleatorio </a:t>
            </a:r>
            <a:r>
              <a:rPr lang="es-AR" sz="2000" i="1" dirty="0"/>
              <a:t>x</a:t>
            </a:r>
            <a:r>
              <a:rPr lang="es-AR" sz="2000" dirty="0"/>
              <a:t> con los valores que tomaría cada color.</a:t>
            </a:r>
            <a:endParaRPr lang="es-CO" sz="2000" i="1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93BC439-7B81-4B9B-A607-9E7FA5E4A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61" y="3782127"/>
            <a:ext cx="6982233" cy="157021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E6F8C9F-03E7-4837-BB16-A6AA0FB13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846" y="2967035"/>
            <a:ext cx="4524375" cy="32004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4780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6E52A-8C80-439C-89B6-CCA21E528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608"/>
            <a:ext cx="10515600" cy="527503"/>
          </a:xfrm>
        </p:spPr>
        <p:txBody>
          <a:bodyPr>
            <a:noAutofit/>
          </a:bodyPr>
          <a:lstStyle/>
          <a:p>
            <a:r>
              <a:rPr lang="es-CO" sz="6600" b="1" dirty="0"/>
              <a:t>Histograma</a:t>
            </a:r>
            <a:br>
              <a:rPr lang="es-CO" sz="6600" b="1" dirty="0"/>
            </a:br>
            <a:endParaRPr lang="es-CO" sz="40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C302D6-18DF-450E-BCEE-716355076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1639"/>
            <a:ext cx="10515600" cy="44853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sz="2000" dirty="0"/>
              <a:t>Un histograma es un diagrama de frecuencias para una variable cuantitativa continua.</a:t>
            </a:r>
          </a:p>
          <a:p>
            <a:pPr marL="0" indent="0" algn="ctr">
              <a:buNone/>
            </a:pPr>
            <a:r>
              <a:rPr lang="es-AR" sz="2000" dirty="0"/>
              <a:t>Se grafica con el comando </a:t>
            </a:r>
            <a:r>
              <a:rPr lang="es-AR" sz="2000" i="1" dirty="0" err="1"/>
              <a:t>plt.hist</a:t>
            </a:r>
            <a:endParaRPr lang="es-CO" sz="2000" i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7C841E-F159-4DA6-8654-7C50704AB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892" y="2684085"/>
            <a:ext cx="4811486" cy="340473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01DFED9-3F29-4428-B98F-43DD5FEB9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23" y="3429000"/>
            <a:ext cx="4811486" cy="179138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5016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6E52A-8C80-439C-89B6-CCA21E528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7913"/>
            <a:ext cx="10515600" cy="527503"/>
          </a:xfrm>
        </p:spPr>
        <p:txBody>
          <a:bodyPr>
            <a:noAutofit/>
          </a:bodyPr>
          <a:lstStyle/>
          <a:p>
            <a:r>
              <a:rPr lang="es-CO" sz="6600" b="1" dirty="0"/>
              <a:t>Diagrama de cajas</a:t>
            </a:r>
            <a:br>
              <a:rPr lang="es-CO" sz="6600" b="1" dirty="0"/>
            </a:br>
            <a:endParaRPr lang="es-CO" sz="40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C302D6-18DF-450E-BCEE-716355076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1639"/>
            <a:ext cx="10515600" cy="44853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dirty="0"/>
              <a:t>O diagrama de bigotes, son gráficos que representan la mediana, los cuartiles y puntos atípicos. Comando </a:t>
            </a:r>
            <a:r>
              <a:rPr lang="es-AR" i="1" dirty="0" err="1"/>
              <a:t>plt.boxplot</a:t>
            </a:r>
            <a:endParaRPr lang="es-CO" sz="2000" i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6346494-7180-4857-99CA-0EF84DDA8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35" y="3151741"/>
            <a:ext cx="5430683" cy="223015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88C9DF8-3E78-4CCB-8A70-C96E0BAE6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515" y="2953567"/>
            <a:ext cx="4524375" cy="30670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7288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6E52A-8C80-439C-89B6-CCA21E528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7913"/>
            <a:ext cx="10515600" cy="527503"/>
          </a:xfrm>
        </p:spPr>
        <p:txBody>
          <a:bodyPr>
            <a:noAutofit/>
          </a:bodyPr>
          <a:lstStyle/>
          <a:p>
            <a:r>
              <a:rPr lang="es-CO" sz="6600" b="1" dirty="0"/>
              <a:t>Diagrama de torta</a:t>
            </a:r>
            <a:br>
              <a:rPr lang="es-CO" sz="6600" b="1" dirty="0"/>
            </a:br>
            <a:endParaRPr lang="es-CO" sz="40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C302D6-18DF-450E-BCEE-716355076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1639"/>
            <a:ext cx="10515600" cy="44853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dirty="0"/>
              <a:t>Los diagramas de tortas representan en un gráfico circular el porcentaje de individuos que poseen determinada característica. Comando </a:t>
            </a:r>
            <a:r>
              <a:rPr lang="es-AR" i="1" dirty="0" err="1"/>
              <a:t>plt.pie</a:t>
            </a:r>
            <a:endParaRPr lang="es-AR" i="1" dirty="0"/>
          </a:p>
          <a:p>
            <a:pPr marL="0" indent="0" algn="ctr">
              <a:buNone/>
            </a:pPr>
            <a:endParaRPr lang="es-CO" sz="2000" i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E51365-808C-4684-935F-7ED1EA3F3F4D}"/>
              </a:ext>
            </a:extLst>
          </p:cNvPr>
          <p:cNvSpPr txBox="1">
            <a:spLocks/>
          </p:cNvSpPr>
          <p:nvPr/>
        </p:nvSpPr>
        <p:spPr>
          <a:xfrm>
            <a:off x="0" y="3369027"/>
            <a:ext cx="6740434" cy="3594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14B00"/>
              </a:buClr>
              <a:buSzPct val="85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14B00"/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14B00"/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14B00"/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14B00"/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s-AR" dirty="0"/>
              <a:t>Primero se definen los valores a graficar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s-AR" sz="2000" i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s-AR" sz="2000" i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s-AR" dirty="0"/>
              <a:t>luego se realiza el gráfico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C9164CF-FFAC-419E-8FEB-7CAC66E2C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6" y="3940832"/>
            <a:ext cx="6371900" cy="68995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7B80A52-D8E5-40E7-9580-D2B002F4E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267" y="3099664"/>
            <a:ext cx="4435358" cy="319524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42B0620-7FEE-429E-8F25-55824F617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5" y="5398836"/>
            <a:ext cx="6834827" cy="68995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4486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6E52A-8C80-439C-89B6-CCA21E528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7913"/>
            <a:ext cx="10515600" cy="527503"/>
          </a:xfrm>
        </p:spPr>
        <p:txBody>
          <a:bodyPr>
            <a:noAutofit/>
          </a:bodyPr>
          <a:lstStyle/>
          <a:p>
            <a:r>
              <a:rPr lang="es-CO" sz="6600" b="1" dirty="0"/>
              <a:t>Diagrama de barras</a:t>
            </a:r>
            <a:br>
              <a:rPr lang="es-CO" sz="6600" b="1" dirty="0"/>
            </a:br>
            <a:endParaRPr lang="es-CO" sz="40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C302D6-18DF-450E-BCEE-716355076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417"/>
            <a:ext cx="10515600" cy="49815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dirty="0"/>
              <a:t>El diagrama de barras cumple la misma función del diagrama de torta, pero además, sirve para representar frecuencias absolutas, es decir, la cantidad de individuos que pertenecen a cada clase. Comando </a:t>
            </a:r>
            <a:r>
              <a:rPr lang="es-AR" i="1" dirty="0" err="1"/>
              <a:t>plt.bar</a:t>
            </a:r>
            <a:endParaRPr lang="es-CO" sz="2000" i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E51365-808C-4684-935F-7ED1EA3F3F4D}"/>
              </a:ext>
            </a:extLst>
          </p:cNvPr>
          <p:cNvSpPr txBox="1">
            <a:spLocks/>
          </p:cNvSpPr>
          <p:nvPr/>
        </p:nvSpPr>
        <p:spPr>
          <a:xfrm>
            <a:off x="0" y="3263332"/>
            <a:ext cx="6740434" cy="3594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14B00"/>
              </a:buClr>
              <a:buSzPct val="85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14B00"/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14B00"/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14B00"/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14B00"/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s-AR" dirty="0"/>
              <a:t>Primero se definen los valores a graficar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s-AR" sz="2000" i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s-AR" sz="2000" i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s-AR" dirty="0"/>
              <a:t>luego se realiza el gráfico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AF312B8-B0A9-4615-A846-F9E6072C3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30" y="3810285"/>
            <a:ext cx="6383740" cy="73059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B22BE04-2EFF-4BBA-AC1E-5EAA7E5C7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30" y="5207154"/>
            <a:ext cx="6383740" cy="78141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4E0BBC9-6BB6-4F10-813C-9871ED5D5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940" y="3023727"/>
            <a:ext cx="4219575" cy="30289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8473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5F606-4B1D-4B91-BFC1-FFD9B6FF5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Resumen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D83B2-46F6-4FDE-BD79-387B25B810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Matplotlib es un </a:t>
            </a:r>
            <a:r>
              <a:rPr lang="en-US" dirty="0" err="1"/>
              <a:t>paquete</a:t>
            </a:r>
            <a:r>
              <a:rPr lang="en-US" dirty="0"/>
              <a:t> que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graficar</a:t>
            </a:r>
            <a:r>
              <a:rPr lang="en-US" dirty="0"/>
              <a:t>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gráfico</a:t>
            </a:r>
            <a:r>
              <a:rPr lang="en-US" dirty="0"/>
              <a:t> y </a:t>
            </a:r>
            <a:r>
              <a:rPr lang="en-US" dirty="0" err="1"/>
              <a:t>facilita</a:t>
            </a:r>
            <a:r>
              <a:rPr lang="en-US" dirty="0"/>
              <a:t> la </a:t>
            </a:r>
            <a:r>
              <a:rPr lang="en-US" dirty="0" err="1"/>
              <a:t>modificación</a:t>
            </a:r>
            <a:r>
              <a:rPr lang="en-US" dirty="0"/>
              <a:t> de los </a:t>
            </a:r>
            <a:r>
              <a:rPr lang="en-US" dirty="0" err="1"/>
              <a:t>atributos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uno</a:t>
            </a:r>
            <a:r>
              <a:rPr lang="en-US" dirty="0"/>
              <a:t> de </a:t>
            </a:r>
            <a:r>
              <a:rPr lang="en-US" dirty="0" err="1"/>
              <a:t>ellos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66B9B-8025-4D06-A512-7363ABE59A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2750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F4F7-6210-4AB9-8990-4EC662AD72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/>
              <a:t>Introducción a la programación en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96384-9EF0-4722-AE68-FDBD74B7B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/>
              <a:t>2019</a:t>
            </a:r>
          </a:p>
        </p:txBody>
      </p:sp>
      <p:pic>
        <p:nvPicPr>
          <p:cNvPr id="12" name="Imagen 4">
            <a:extLst>
              <a:ext uri="{FF2B5EF4-FFF2-40B4-BE49-F238E27FC236}">
                <a16:creationId xmlns:a16="http://schemas.microsoft.com/office/drawing/2014/main" id="{4C598BA9-FCAE-447E-9FED-2181F63AF4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19" y="1938732"/>
            <a:ext cx="7330162" cy="163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F4F7-6210-4AB9-8990-4EC662AD72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/>
              <a:t>Introducción a la programación en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96384-9EF0-4722-AE68-FDBD74B7B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/>
              <a:t>2019</a:t>
            </a:r>
          </a:p>
        </p:txBody>
      </p:sp>
      <p:pic>
        <p:nvPicPr>
          <p:cNvPr id="12" name="Imagen 4">
            <a:extLst>
              <a:ext uri="{FF2B5EF4-FFF2-40B4-BE49-F238E27FC236}">
                <a16:creationId xmlns:a16="http://schemas.microsoft.com/office/drawing/2014/main" id="{4C598BA9-FCAE-447E-9FED-2181F63AF4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19" y="1938732"/>
            <a:ext cx="7330162" cy="1639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31FA3C-CAAA-4C18-A76A-96FDBE740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5861" y="-228033"/>
            <a:ext cx="2984751" cy="2280557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98617C30-B745-4ACB-92F8-E89BF0D755DA}"/>
              </a:ext>
            </a:extLst>
          </p:cNvPr>
          <p:cNvSpPr/>
          <p:nvPr/>
        </p:nvSpPr>
        <p:spPr>
          <a:xfrm>
            <a:off x="5031808" y="969701"/>
            <a:ext cx="2759528" cy="636814"/>
          </a:xfrm>
          <a:prstGeom prst="borderCallout1">
            <a:avLst>
              <a:gd name="adj1" fmla="val 56357"/>
              <a:gd name="adj2" fmla="val 148"/>
              <a:gd name="adj3" fmla="val 112500"/>
              <a:gd name="adj4" fmla="val -38333"/>
            </a:avLst>
          </a:prstGeom>
          <a:solidFill>
            <a:srgbClr val="B24385"/>
          </a:solidFill>
          <a:ln w="38100">
            <a:solidFill>
              <a:srgbClr val="B24385"/>
            </a:solidFill>
          </a:ln>
          <a:effectLst>
            <a:outerShdw blurRad="38100" dist="50800" dir="2700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s-CO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C647B64-4B3B-4BF8-82B9-14385F599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4562" y="2587835"/>
            <a:ext cx="3429000" cy="3262908"/>
          </a:xfrm>
          <a:prstGeom prst="roundRect">
            <a:avLst>
              <a:gd name="adj" fmla="val 2496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" dist="203200" dir="2700000" algn="tl" rotWithShape="0">
              <a:prstClr val="black">
                <a:alpha val="75000"/>
              </a:prstClr>
            </a:outerShdw>
          </a:effectLst>
        </p:spPr>
        <p:txBody>
          <a:bodyPr vert="horz" wrap="square" lIns="182880" tIns="731520" rIns="91440" bIns="274320" numCol="1" rtlCol="0" anchor="b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14B00"/>
              </a:buClr>
              <a:buSzPct val="85000"/>
              <a:buFont typeface="Wingdings" panose="05000000000000000000" pitchFamily="2" charset="2"/>
              <a:buChar char="§"/>
              <a:defRPr kumimoji="0" lang="es-CO" altLang="es-CO" sz="2400" b="0" i="0" u="none" strike="noStrike" kern="1200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DejaVu Sans Mono" panose="020B0609030804020204" pitchFamily="49" charset="0"/>
                <a:ea typeface="Gadugi" panose="020B0502040204020203" pitchFamily="34" charset="0"/>
                <a:cs typeface="DejaVu Sans Mon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14B00"/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14B00"/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14B00"/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14B00"/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CO"/>
              <a:t>print</a:t>
            </a:r>
            <a:r>
              <a:rPr lang="es-CO">
                <a:solidFill>
                  <a:srgbClr val="A9B7C6"/>
                </a:solidFill>
              </a:rPr>
              <a:t>(</a:t>
            </a:r>
            <a:r>
              <a:rPr lang="es-CO">
                <a:solidFill>
                  <a:srgbClr val="6A8759"/>
                </a:solidFill>
              </a:rPr>
              <a:t>"    /|"</a:t>
            </a:r>
            <a:r>
              <a:rPr lang="es-CO">
                <a:solidFill>
                  <a:srgbClr val="A9B7C6"/>
                </a:solidFill>
              </a:rPr>
              <a:t>)</a:t>
            </a:r>
            <a:br>
              <a:rPr lang="es-CO">
                <a:solidFill>
                  <a:srgbClr val="A9B7C6"/>
                </a:solidFill>
              </a:rPr>
            </a:br>
            <a:r>
              <a:rPr lang="es-CO"/>
              <a:t>print</a:t>
            </a:r>
            <a:r>
              <a:rPr lang="es-CO">
                <a:solidFill>
                  <a:srgbClr val="A9B7C6"/>
                </a:solidFill>
              </a:rPr>
              <a:t>(</a:t>
            </a:r>
            <a:r>
              <a:rPr lang="es-CO">
                <a:solidFill>
                  <a:srgbClr val="6A8759"/>
                </a:solidFill>
              </a:rPr>
              <a:t>"   / |"</a:t>
            </a:r>
            <a:r>
              <a:rPr lang="es-CO">
                <a:solidFill>
                  <a:srgbClr val="A9B7C6"/>
                </a:solidFill>
              </a:rPr>
              <a:t>)</a:t>
            </a:r>
            <a:br>
              <a:rPr lang="es-CO">
                <a:solidFill>
                  <a:srgbClr val="A9B7C6"/>
                </a:solidFill>
              </a:rPr>
            </a:br>
            <a:r>
              <a:rPr lang="es-CO"/>
              <a:t>print</a:t>
            </a:r>
            <a:r>
              <a:rPr lang="es-CO">
                <a:solidFill>
                  <a:srgbClr val="A9B7C6"/>
                </a:solidFill>
              </a:rPr>
              <a:t>(</a:t>
            </a:r>
            <a:r>
              <a:rPr lang="es-CO">
                <a:solidFill>
                  <a:srgbClr val="6A8759"/>
                </a:solidFill>
              </a:rPr>
              <a:t>"  /  |"</a:t>
            </a:r>
            <a:r>
              <a:rPr lang="es-CO">
                <a:solidFill>
                  <a:srgbClr val="A9B7C6"/>
                </a:solidFill>
              </a:rPr>
              <a:t>)</a:t>
            </a:r>
            <a:br>
              <a:rPr lang="es-CO">
                <a:solidFill>
                  <a:srgbClr val="A9B7C6"/>
                </a:solidFill>
              </a:rPr>
            </a:br>
            <a:r>
              <a:rPr lang="es-CO"/>
              <a:t>print</a:t>
            </a:r>
            <a:r>
              <a:rPr lang="es-CO">
                <a:solidFill>
                  <a:srgbClr val="A9B7C6"/>
                </a:solidFill>
              </a:rPr>
              <a:t>(</a:t>
            </a:r>
            <a:r>
              <a:rPr lang="es-CO">
                <a:solidFill>
                  <a:srgbClr val="6A8759"/>
                </a:solidFill>
              </a:rPr>
              <a:t>" /   |"</a:t>
            </a:r>
            <a:r>
              <a:rPr lang="es-CO">
                <a:solidFill>
                  <a:srgbClr val="A9B7C6"/>
                </a:solidFill>
              </a:rPr>
              <a:t>)</a:t>
            </a:r>
            <a:br>
              <a:rPr lang="es-CO">
                <a:solidFill>
                  <a:srgbClr val="A9B7C6"/>
                </a:solidFill>
              </a:rPr>
            </a:br>
            <a:r>
              <a:rPr lang="es-CO"/>
              <a:t>print</a:t>
            </a:r>
            <a:r>
              <a:rPr lang="es-CO">
                <a:solidFill>
                  <a:srgbClr val="A9B7C6"/>
                </a:solidFill>
              </a:rPr>
              <a:t>(</a:t>
            </a:r>
            <a:r>
              <a:rPr lang="es-CO">
                <a:solidFill>
                  <a:srgbClr val="6A8759"/>
                </a:solidFill>
              </a:rPr>
              <a:t>"/____|"</a:t>
            </a:r>
            <a:r>
              <a:rPr lang="es-CO">
                <a:solidFill>
                  <a:srgbClr val="A9B7C6"/>
                </a:solidFill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s-CO">
              <a:solidFill>
                <a:srgbClr val="A9B7C6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B2B031-3324-4C5B-9CD7-36127468E69A}"/>
              </a:ext>
            </a:extLst>
          </p:cNvPr>
          <p:cNvSpPr/>
          <p:nvPr/>
        </p:nvSpPr>
        <p:spPr>
          <a:xfrm>
            <a:off x="8711381" y="2903193"/>
            <a:ext cx="195944" cy="195944"/>
          </a:xfrm>
          <a:prstGeom prst="ellipse">
            <a:avLst/>
          </a:prstGeom>
          <a:solidFill>
            <a:srgbClr val="FF5F56"/>
          </a:solidFill>
          <a:ln>
            <a:solidFill>
              <a:srgbClr val="D9423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9A7EE5-BFFC-4C9F-BB42-6DE8E57098D5}"/>
              </a:ext>
            </a:extLst>
          </p:cNvPr>
          <p:cNvSpPr/>
          <p:nvPr/>
        </p:nvSpPr>
        <p:spPr>
          <a:xfrm>
            <a:off x="9028428" y="2903193"/>
            <a:ext cx="195944" cy="195944"/>
          </a:xfrm>
          <a:prstGeom prst="ellipse">
            <a:avLst/>
          </a:prstGeom>
          <a:solidFill>
            <a:srgbClr val="FFBD2E"/>
          </a:solidFill>
          <a:ln>
            <a:solidFill>
              <a:srgbClr val="BA882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F24392-2F94-4FE1-99C4-FC452540B8A7}"/>
              </a:ext>
            </a:extLst>
          </p:cNvPr>
          <p:cNvSpPr/>
          <p:nvPr/>
        </p:nvSpPr>
        <p:spPr>
          <a:xfrm>
            <a:off x="9345475" y="2903193"/>
            <a:ext cx="195944" cy="195944"/>
          </a:xfrm>
          <a:prstGeom prst="ellipse">
            <a:avLst/>
          </a:prstGeom>
          <a:solidFill>
            <a:srgbClr val="27C93F"/>
          </a:solidFill>
          <a:ln>
            <a:solidFill>
              <a:srgbClr val="1AAB2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B87818D1-5A22-42FF-B73C-D293BE616A7A}"/>
              </a:ext>
            </a:extLst>
          </p:cNvPr>
          <p:cNvSpPr/>
          <p:nvPr/>
        </p:nvSpPr>
        <p:spPr>
          <a:xfrm rot="16200000">
            <a:off x="5154682" y="1382169"/>
            <a:ext cx="155448" cy="5231800"/>
          </a:xfrm>
          <a:prstGeom prst="leftBrace">
            <a:avLst/>
          </a:prstGeom>
          <a:ln w="76200">
            <a:solidFill>
              <a:srgbClr val="C013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0CC32FA-9E75-4D33-9D00-35A88F93C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38" y="-258276"/>
            <a:ext cx="8399443" cy="1491615"/>
          </a:xfrm>
          <a:prstGeom prst="roundRect">
            <a:avLst>
              <a:gd name="adj" fmla="val 2496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74320" rIns="91440" bIns="2743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14B00"/>
              </a:buClr>
              <a:buSzPct val="85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14B00"/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14B00"/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14B00"/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14B00"/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CO" altLang="es-CO" sz="6000">
                <a:solidFill>
                  <a:srgbClr val="8888C6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CO" altLang="es-CO" sz="6000">
                <a:solidFill>
                  <a:srgbClr val="A9B7C6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CO" altLang="es-CO" sz="6000">
                <a:solidFill>
                  <a:srgbClr val="6A8759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"    /|"</a:t>
            </a:r>
            <a:r>
              <a:rPr lang="es-CO" altLang="es-CO" sz="6000">
                <a:solidFill>
                  <a:srgbClr val="A9B7C6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s-CO" altLang="es-CO" sz="4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823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FFF1-77EA-4D36-B451-CE546E3B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Matplotlib</a:t>
            </a:r>
            <a:endParaRPr lang="es-C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75DC2-07C0-4F92-9F25-9839E73EFD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Sesión</a:t>
            </a:r>
            <a:r>
              <a:rPr lang="en-US" dirty="0"/>
              <a:t> # 6</a:t>
            </a:r>
          </a:p>
        </p:txBody>
      </p:sp>
      <p:pic>
        <p:nvPicPr>
          <p:cNvPr id="8" name="Picture Placeholder 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52E17A18-6A9B-46E4-9F56-3FAF92B2D92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1" b="4661"/>
          <a:stretch>
            <a:fillRect/>
          </a:stretch>
        </p:blipFill>
        <p:spPr>
          <a:xfrm>
            <a:off x="838200" y="5109721"/>
            <a:ext cx="937080" cy="85042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DD93C-5974-402B-97A4-8C709D9412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CO"/>
              <a:t>Miguel Angel Orjuela Rocha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9AF436-4329-4217-8AEB-D488A749C7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CO"/>
              <a:t>Ingeniero de Sistemas y Computación</a:t>
            </a:r>
          </a:p>
        </p:txBody>
      </p:sp>
    </p:spTree>
    <p:extLst>
      <p:ext uri="{BB962C8B-B14F-4D97-AF65-F5344CB8AC3E}">
        <p14:creationId xmlns:p14="http://schemas.microsoft.com/office/powerpoint/2010/main" val="399409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74B2-FEA1-4686-A8AA-66A4ECBE5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331"/>
            <a:ext cx="10515600" cy="527503"/>
          </a:xfrm>
        </p:spPr>
        <p:txBody>
          <a:bodyPr>
            <a:noAutofit/>
          </a:bodyPr>
          <a:lstStyle/>
          <a:p>
            <a:r>
              <a:rPr lang="es-CO" sz="5400" b="1" dirty="0"/>
              <a:t>Contenido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D06FD-C544-49C6-B778-01FF7C276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028"/>
            <a:ext cx="10515600" cy="5180920"/>
          </a:xfrm>
        </p:spPr>
        <p:txBody>
          <a:bodyPr>
            <a:normAutofit/>
          </a:bodyPr>
          <a:lstStyle/>
          <a:p>
            <a:r>
              <a:rPr lang="es-CO" sz="2400" dirty="0"/>
              <a:t>Gráfico de línea.</a:t>
            </a:r>
          </a:p>
          <a:p>
            <a:r>
              <a:rPr lang="es-CO" sz="2400" dirty="0"/>
              <a:t>Manipulación de gráficos.</a:t>
            </a:r>
          </a:p>
          <a:p>
            <a:r>
              <a:rPr lang="es-CO" sz="2400" dirty="0"/>
              <a:t>Gráfico de varias variables.</a:t>
            </a:r>
          </a:p>
          <a:p>
            <a:r>
              <a:rPr lang="es-CO" sz="2400" dirty="0"/>
              <a:t>Varios </a:t>
            </a:r>
            <a:r>
              <a:rPr lang="es-CO" sz="2400"/>
              <a:t>gráficos en un mismo dispositivo.</a:t>
            </a:r>
            <a:endParaRPr lang="es-CO" sz="2400" dirty="0"/>
          </a:p>
          <a:p>
            <a:r>
              <a:rPr lang="es-CO" sz="2400" dirty="0"/>
              <a:t>Diagramas de dispersión.</a:t>
            </a:r>
          </a:p>
          <a:p>
            <a:r>
              <a:rPr lang="es-CO" sz="2400" dirty="0"/>
              <a:t>Modificación a diagramas de dispersión.</a:t>
            </a:r>
          </a:p>
          <a:p>
            <a:r>
              <a:rPr lang="es-CO" sz="2400" dirty="0"/>
              <a:t>Histograma.</a:t>
            </a:r>
          </a:p>
          <a:p>
            <a:r>
              <a:rPr lang="es-CO" sz="2400" dirty="0"/>
              <a:t>Diagramas de cajas.</a:t>
            </a:r>
          </a:p>
          <a:p>
            <a:r>
              <a:rPr lang="es-CO" sz="2400" dirty="0"/>
              <a:t>Diagrama de torta.</a:t>
            </a:r>
          </a:p>
          <a:p>
            <a:r>
              <a:rPr lang="es-CO" sz="2400" dirty="0"/>
              <a:t>Diagrama de barras.</a:t>
            </a:r>
          </a:p>
          <a:p>
            <a:endParaRPr lang="es-CO" sz="2400" dirty="0">
              <a:solidFill>
                <a:srgbClr val="CC7832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833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6E52A-8C80-439C-89B6-CCA21E528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8463"/>
            <a:ext cx="10515600" cy="527503"/>
          </a:xfrm>
        </p:spPr>
        <p:txBody>
          <a:bodyPr>
            <a:noAutofit/>
          </a:bodyPr>
          <a:lstStyle/>
          <a:p>
            <a:r>
              <a:rPr lang="es-CO" sz="6600" b="1" dirty="0" err="1"/>
              <a:t>Matplotlib</a:t>
            </a:r>
            <a:endParaRPr lang="es-CO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DCC06-9E62-4D07-99B8-77263BF60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4550"/>
            <a:ext cx="10515600" cy="4062412"/>
          </a:xfrm>
        </p:spPr>
        <p:txBody>
          <a:bodyPr/>
          <a:lstStyle/>
          <a:p>
            <a:pPr marL="0" indent="0" algn="ctr">
              <a:buNone/>
            </a:pPr>
            <a:r>
              <a:rPr lang="es-AR" sz="2400" dirty="0" err="1"/>
              <a:t>Matplotlib</a:t>
            </a:r>
            <a:r>
              <a:rPr lang="es-AR" sz="2400" dirty="0"/>
              <a:t> es un paquete de Python diseñado para la visualización de gráficos de forma ágil y sencilla utilizando comandos básicos.</a:t>
            </a:r>
            <a:endParaRPr lang="es-AR" dirty="0"/>
          </a:p>
          <a:p>
            <a:pPr marL="0" indent="0" algn="ctr">
              <a:buNone/>
            </a:pPr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859CF88-C132-4037-8E02-A73271784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637" y="3679750"/>
            <a:ext cx="6562725" cy="13811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9494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6E52A-8C80-439C-89B6-CCA21E528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2664"/>
            <a:ext cx="10515600" cy="527503"/>
          </a:xfrm>
        </p:spPr>
        <p:txBody>
          <a:bodyPr>
            <a:noAutofit/>
          </a:bodyPr>
          <a:lstStyle/>
          <a:p>
            <a:r>
              <a:rPr lang="es-CO" sz="6600" b="1" dirty="0"/>
              <a:t>Gráfico de línea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95C14E8-61B8-448C-AFBB-BBA927B40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1639"/>
            <a:ext cx="10515600" cy="4485323"/>
          </a:xfrm>
        </p:spPr>
        <p:txBody>
          <a:bodyPr/>
          <a:lstStyle/>
          <a:p>
            <a:pPr marL="0" indent="0" algn="ctr">
              <a:buNone/>
            </a:pPr>
            <a:r>
              <a:rPr lang="es-AR" sz="2400" dirty="0"/>
              <a:t>Un gráfico de línea es utilizado para visualizar la información de cada variable para un individuo en específico. Es muy útil para representar series de tiempo.</a:t>
            </a:r>
          </a:p>
          <a:p>
            <a:pPr marL="0" indent="0" algn="ctr">
              <a:buNone/>
            </a:pPr>
            <a:r>
              <a:rPr lang="es-AR" sz="2400" dirty="0"/>
              <a:t>El comando para realizarlo es </a:t>
            </a:r>
            <a:r>
              <a:rPr lang="es-AR" sz="2400" i="1" dirty="0" err="1"/>
              <a:t>plt.plot</a:t>
            </a:r>
            <a:r>
              <a:rPr lang="es-AR" sz="2400" i="1" dirty="0"/>
              <a:t>.</a:t>
            </a:r>
            <a:endParaRPr lang="es-AR" i="1" dirty="0"/>
          </a:p>
          <a:p>
            <a:pPr marL="0" indent="0" algn="ctr">
              <a:buNone/>
            </a:pPr>
            <a:endParaRPr lang="es-CO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9AF0E453-0C5F-4062-968C-80E897D4C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385" y="3329940"/>
            <a:ext cx="4743450" cy="32385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D0B42F6-16A5-41C8-B100-4AC952E9F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86" y="3934300"/>
            <a:ext cx="6805699" cy="1895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3263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6E52A-8C80-439C-89B6-CCA21E528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608"/>
            <a:ext cx="10515600" cy="527503"/>
          </a:xfrm>
        </p:spPr>
        <p:txBody>
          <a:bodyPr>
            <a:noAutofit/>
          </a:bodyPr>
          <a:lstStyle/>
          <a:p>
            <a:r>
              <a:rPr lang="es-CO" sz="6600" b="1" dirty="0"/>
              <a:t>Gráfico de línea</a:t>
            </a:r>
            <a:br>
              <a:rPr lang="es-CO" sz="6600" b="1" dirty="0"/>
            </a:br>
            <a:r>
              <a:rPr lang="es-CO" sz="4000" b="1" dirty="0"/>
              <a:t>Atributos adicionales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4B82A80-853E-42DD-BE1B-5D51F4B51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768792"/>
            <a:ext cx="9848850" cy="15144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5064F24-594C-4EA9-9B13-6A746E057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650" y="3429000"/>
            <a:ext cx="4838700" cy="33242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153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6E52A-8C80-439C-89B6-CCA21E528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608"/>
            <a:ext cx="10515600" cy="527503"/>
          </a:xfrm>
        </p:spPr>
        <p:txBody>
          <a:bodyPr>
            <a:noAutofit/>
          </a:bodyPr>
          <a:lstStyle/>
          <a:p>
            <a:r>
              <a:rPr lang="es-CO" sz="6600" b="1" dirty="0"/>
              <a:t>Varias variables</a:t>
            </a:r>
            <a:endParaRPr lang="es-CO" sz="40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C302D6-18DF-450E-BCEE-716355076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1639"/>
            <a:ext cx="10515600" cy="4485323"/>
          </a:xfrm>
        </p:spPr>
        <p:txBody>
          <a:bodyPr/>
          <a:lstStyle/>
          <a:p>
            <a:pPr marL="0" indent="0" algn="ctr">
              <a:buNone/>
            </a:pPr>
            <a:r>
              <a:rPr lang="es-AR" sz="2400" dirty="0"/>
              <a:t>A las líneas graficadas se les puede cambiar el color o agregarle algunas marcas especiales.</a:t>
            </a:r>
            <a:endParaRPr lang="es-AR" i="1" dirty="0"/>
          </a:p>
          <a:p>
            <a:pPr marL="0" indent="0" algn="ctr">
              <a:buNone/>
            </a:pP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1D89436-5AD8-4375-96EE-3025517BD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81" y="2863444"/>
            <a:ext cx="7096557" cy="180838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F7DD913-D3E3-43E7-99D3-672A07DF3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644" y="2930842"/>
            <a:ext cx="4676775" cy="32575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2C123C-A75B-4DC3-931C-32FB6EAA8FF0}"/>
              </a:ext>
            </a:extLst>
          </p:cNvPr>
          <p:cNvSpPr txBox="1">
            <a:spLocks/>
          </p:cNvSpPr>
          <p:nvPr/>
        </p:nvSpPr>
        <p:spPr>
          <a:xfrm>
            <a:off x="990600" y="5166361"/>
            <a:ext cx="5867400" cy="1163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14B00"/>
              </a:buClr>
              <a:buSzPct val="85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14B00"/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14B00"/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14B00"/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14B00"/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s-AR" sz="2400" dirty="0"/>
              <a:t>Note que la variable Descuento tiene un valor perdido en el registro 5. Por tal motivo, la gráfica aparece cortada.</a:t>
            </a:r>
            <a:endParaRPr lang="es-AR" i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55922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6503</TotalTime>
  <Words>411</Words>
  <Application>Microsoft Office PowerPoint</Application>
  <PresentationFormat>Panorámica</PresentationFormat>
  <Paragraphs>62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 Math</vt:lpstr>
      <vt:lpstr>DejaVu Sans Mono</vt:lpstr>
      <vt:lpstr>Fira Sans</vt:lpstr>
      <vt:lpstr>Gadugi</vt:lpstr>
      <vt:lpstr>Wingdings</vt:lpstr>
      <vt:lpstr>Office Theme</vt:lpstr>
      <vt:lpstr>INTRODUCCIÓN A LA PROGRAMACIÓN EN PYTHON</vt:lpstr>
      <vt:lpstr>Introducción a la programación en Python</vt:lpstr>
      <vt:lpstr>Introducción a la programación en Python</vt:lpstr>
      <vt:lpstr>Matplotlib</vt:lpstr>
      <vt:lpstr>Contenido</vt:lpstr>
      <vt:lpstr>Matplotlib</vt:lpstr>
      <vt:lpstr>Gráfico de línea</vt:lpstr>
      <vt:lpstr>Gráfico de línea Atributos adicionales</vt:lpstr>
      <vt:lpstr>Varias variables</vt:lpstr>
      <vt:lpstr>Varios gráficos en uno solo</vt:lpstr>
      <vt:lpstr>Diagramas de dispersión Atributos adicionales</vt:lpstr>
      <vt:lpstr>Histograma </vt:lpstr>
      <vt:lpstr>Diagrama de cajas </vt:lpstr>
      <vt:lpstr>Diagrama de torta </vt:lpstr>
      <vt:lpstr>Diagrama de barras </vt:lpstr>
      <vt:lpstr>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programación en Python</dc:title>
  <dc:creator>Miguel Angel Orjuela Rocha</dc:creator>
  <cp:lastModifiedBy>carlos pinilla alzate</cp:lastModifiedBy>
  <cp:revision>182</cp:revision>
  <dcterms:created xsi:type="dcterms:W3CDTF">2019-05-27T02:11:22Z</dcterms:created>
  <dcterms:modified xsi:type="dcterms:W3CDTF">2019-09-23T05:02:24Z</dcterms:modified>
</cp:coreProperties>
</file>