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7" r:id="rId2"/>
    <p:sldId id="258" r:id="rId3"/>
    <p:sldId id="260" r:id="rId4"/>
    <p:sldId id="289" r:id="rId5"/>
    <p:sldId id="261" r:id="rId6"/>
    <p:sldId id="282" r:id="rId7"/>
    <p:sldId id="279" r:id="rId8"/>
    <p:sldId id="283" r:id="rId9"/>
    <p:sldId id="285" r:id="rId10"/>
    <p:sldId id="284" r:id="rId11"/>
    <p:sldId id="287" r:id="rId12"/>
    <p:sldId id="288" r:id="rId13"/>
    <p:sldId id="286" r:id="rId14"/>
    <p:sldId id="263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Work Sans" pitchFamily="2" charset="0"/>
      <p:regular r:id="rId21"/>
      <p:bold r:id="rId22"/>
      <p:italic r:id="rId23"/>
      <p:boldItalic r:id="rId24"/>
    </p:embeddedFont>
    <p:embeddedFont>
      <p:font typeface="Work Sans Light" pitchFamily="2" charset="0"/>
      <p:regular r:id="rId25"/>
      <p:bold r:id="rId26"/>
      <p:italic r:id="rId27"/>
      <p:boldItalic r:id="rId28"/>
    </p:embeddedFont>
    <p:embeddedFont>
      <p:font typeface="Work Sans Medium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DYsuONDA2gV79eXEFcnhuHd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88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684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71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069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0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42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82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81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4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4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4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JnamPDRXeLsuy6L94YSScpwy7udaknB/view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galindos@sena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EkFZSZPvmU7teOBXEhh5yLV0HVspCVT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/>
          <p:nvPr/>
        </p:nvSpPr>
        <p:spPr>
          <a:xfrm>
            <a:off x="995422" y="2551837"/>
            <a:ext cx="6453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Fundamentos Tecnologías Emergentes con Python</a:t>
            </a:r>
            <a:endParaRPr sz="4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Modelo </a:t>
            </a:r>
            <a:r>
              <a:rPr lang="es-ES" dirty="0" err="1">
                <a:solidFill>
                  <a:schemeClr val="lt1"/>
                </a:solidFill>
                <a:latin typeface="Work Sans Medium"/>
                <a:sym typeface="Work Sans Medium"/>
              </a:rPr>
              <a:t>Fisico</a:t>
            </a: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 de la </a:t>
            </a:r>
            <a:r>
              <a:rPr lang="es-ES" dirty="0" err="1">
                <a:solidFill>
                  <a:schemeClr val="lt1"/>
                </a:solidFill>
                <a:latin typeface="Work Sans Medium"/>
                <a:sym typeface="Work Sans Medium"/>
              </a:rPr>
              <a:t>Dimension</a:t>
            </a: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 y carga de datos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9EA78D-C66F-F4C1-2CDD-141C06B99320}"/>
              </a:ext>
            </a:extLst>
          </p:cNvPr>
          <p:cNvSpPr txBox="1"/>
          <p:nvPr/>
        </p:nvSpPr>
        <p:spPr>
          <a:xfrm>
            <a:off x="688251" y="1898135"/>
            <a:ext cx="86843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DM_TIPO(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IDTIPO INTEGER PRIMARY KEY AUTO_INCREMENT,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VARCHAR(30)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 COVID19 ADD CONSTRAINT TIPOFK FOREIGN KEY(IDTIPO) 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DM_TIPO(IDTIPO);</a:t>
            </a:r>
          </a:p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DATA INFILE 'c:/Borrar/DM_TIPO.csv' INTO TABLE DM_TIPO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TERMINATED BY ','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TERMINATED BY '\n'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IGNORE 1 LINES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(IDTIPO,NOMBRE);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4123245-4F3A-DD70-4008-943DC35D3C6B}"/>
              </a:ext>
            </a:extLst>
          </p:cNvPr>
          <p:cNvSpPr/>
          <p:nvPr/>
        </p:nvSpPr>
        <p:spPr>
          <a:xfrm>
            <a:off x="95536" y="2251881"/>
            <a:ext cx="456236" cy="436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1</a:t>
            </a:r>
            <a:endParaRPr lang="es-CO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11E755C-2B12-C239-92FB-19F65BB21033}"/>
              </a:ext>
            </a:extLst>
          </p:cNvPr>
          <p:cNvSpPr/>
          <p:nvPr/>
        </p:nvSpPr>
        <p:spPr>
          <a:xfrm>
            <a:off x="95536" y="3732664"/>
            <a:ext cx="456236" cy="436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2</a:t>
            </a:r>
            <a:endParaRPr lang="es-CO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54354CE-A6AD-8F88-2817-83954BF5D8D9}"/>
              </a:ext>
            </a:extLst>
          </p:cNvPr>
          <p:cNvSpPr/>
          <p:nvPr/>
        </p:nvSpPr>
        <p:spPr>
          <a:xfrm>
            <a:off x="95536" y="5092890"/>
            <a:ext cx="456236" cy="436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3</a:t>
            </a:r>
            <a:endParaRPr lang="es-CO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7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0" y="110481"/>
            <a:ext cx="109718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cap="all" dirty="0">
                <a:solidFill>
                  <a:schemeClr val="lt1"/>
                </a:solidFill>
                <a:latin typeface="Work Sans Medium"/>
                <a:sym typeface="Work Sans Medium"/>
              </a:rPr>
              <a:t>Validar el modelo de base de datos</a:t>
            </a:r>
            <a:endParaRPr sz="4000" cap="al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9C6560-51C6-CC1A-CA38-5DC9CB37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1" y="2015590"/>
            <a:ext cx="5550424" cy="37002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AC4BCA-0E8F-5F6E-497E-DE3DA3EF13D3}"/>
              </a:ext>
            </a:extLst>
          </p:cNvPr>
          <p:cNvSpPr txBox="1"/>
          <p:nvPr/>
        </p:nvSpPr>
        <p:spPr>
          <a:xfrm>
            <a:off x="5926541" y="1960998"/>
            <a:ext cx="60937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OR REPLACE VIEW VCOVID19 AS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'DM_ATENCION',COUNT(*) FILAS FROM DM_ATENCION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'DM_CIUDAD',COUNT(*) FILAS FROM DM_CIUDAD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'DM_DEPARTAMENTO',COUNT(*) FILAS FROM DM_DEPARTAMENTO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'DM_ESTADO',COUNT(*) FILAS FROM DM_ESTADO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'DM_PAIS',COUNT(*) FILAS FROM DM_PAIS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'DM_TIPO',COUNT(*) FILAS FROM DM_TIPO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'DM_FECHA',COUNT(*) FILAS FROM DM_FECHA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'TH_COVID19',COUNT(*) FILAS FROM COVID19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CO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9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0" y="110481"/>
            <a:ext cx="109718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3600" dirty="0">
                <a:solidFill>
                  <a:schemeClr val="lt1"/>
                </a:solidFill>
                <a:latin typeface="Work Sans Medium"/>
                <a:sym typeface="Work Sans Medium"/>
              </a:rPr>
              <a:t>VALIDAR CONSTRAINT EN LA BASE DE DATOS</a:t>
            </a:r>
            <a:endParaRPr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9C6560-51C6-CC1A-CA38-5DC9CB37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720" y="2747320"/>
            <a:ext cx="6956946" cy="40296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AC4BCA-0E8F-5F6E-497E-DE3DA3EF13D3}"/>
              </a:ext>
            </a:extLst>
          </p:cNvPr>
          <p:cNvSpPr txBox="1"/>
          <p:nvPr/>
        </p:nvSpPr>
        <p:spPr>
          <a:xfrm>
            <a:off x="262720" y="1577769"/>
            <a:ext cx="6093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OR REPLACE VIEW ESQUEMA AS</a:t>
            </a:r>
          </a:p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</a:p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CONSTRAINT_NAME,TABLE_SCHEMA,TABLE_NAME,CONSTRAINT_TYPE</a:t>
            </a:r>
          </a:p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INFORMATION_SCHEMA.TABLE_CONSTRAINTS</a:t>
            </a:r>
          </a:p>
          <a:p>
            <a:r>
              <a:rPr lang="en-US" b="1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CONSTRAINT_SCHEMA='COVID19';</a:t>
            </a:r>
            <a:endParaRPr lang="es-CO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0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RETO EVIDENCIA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9EA78D-C66F-F4C1-2CDD-141C06B99320}"/>
              </a:ext>
            </a:extLst>
          </p:cNvPr>
          <p:cNvSpPr txBox="1"/>
          <p:nvPr/>
        </p:nvSpPr>
        <p:spPr>
          <a:xfrm>
            <a:off x="325607" y="1894235"/>
            <a:ext cx="78894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DESARROLLE LAS SIGUIENTES ACTIVIDADES: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DIMENSIONES CON PYTHON DE ACUERDO AL MODELO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EXPORTE LOS DATOS DE CADA DIMENSION A UN ARCHIVO PLANO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CONSTRUYE LA BASE DE DATOS COVID19 EN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CONSTRUYA LAS TABLAS DE CADA DIMENSION Y LA TABLA DE HECHO EN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CARGUE LOS DATOS DE CADA DIMENSION Y LA TABLA DE HECHO EN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ENTREGUE AL INSTRUCTOR EL 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SCRIPT DE PYTHON, SQL Y LA GRAFICA DEL MODELO DE DATOS DESDE PHPMYADMIN 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UN ARCHIVO COMPRIMIDO LLAMADO “EVIDENCIA1.zip”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966" y="2092325"/>
            <a:ext cx="4505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8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32F0A09-5E09-AF2A-1048-25B968958D61}"/>
              </a:ext>
            </a:extLst>
          </p:cNvPr>
          <p:cNvSpPr txBox="1"/>
          <p:nvPr/>
        </p:nvSpPr>
        <p:spPr>
          <a:xfrm>
            <a:off x="262720" y="6550223"/>
            <a:ext cx="6093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https://cienciadedatos.net/machine-learning-python.html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/>
          <p:nvPr/>
        </p:nvSpPr>
        <p:spPr>
          <a:xfrm>
            <a:off x="327547" y="905273"/>
            <a:ext cx="1023582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7200" b="1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/>
                <a:ea typeface="Work Sans"/>
                <a:cs typeface="Work Sans"/>
                <a:sym typeface="Work Sans"/>
              </a:rPr>
              <a:t>Limpieza de datos con Python</a:t>
            </a:r>
            <a:endParaRPr lang="es-ES" sz="5400" b="1" dirty="0">
              <a:solidFill>
                <a:srgbClr val="3F3F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5" name="Google Shape;285;p3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p3"/>
          <p:cNvSpPr txBox="1"/>
          <p:nvPr/>
        </p:nvSpPr>
        <p:spPr>
          <a:xfrm>
            <a:off x="4168815" y="3463724"/>
            <a:ext cx="389701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ea typeface="Work Sans Light"/>
                <a:cs typeface="Work Sans Light"/>
                <a:sym typeface="Work Sans Light"/>
              </a:rPr>
              <a:t>José Fernando Galindo Suárez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jgalindos@sena.edu.co</a:t>
            </a:r>
            <a:endParaRPr lang="es-ES" sz="16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sym typeface="Work Sans Light"/>
              </a:rPr>
              <a:t>2023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Fundamentos </a:t>
            </a:r>
            <a:r>
              <a:rPr lang="es-ES" sz="32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Tecnologias</a:t>
            </a:r>
            <a:r>
              <a:rPr lang="es-ES" sz="3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Emergentes con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0CA616-F419-21D3-2EBA-06B9655F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311" y="1134321"/>
            <a:ext cx="8226545" cy="5433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Fundamentos Tecnologías Emergentes con Python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06886D-508E-298F-DE54-FAD9861FA982}"/>
              </a:ext>
            </a:extLst>
          </p:cNvPr>
          <p:cNvSpPr/>
          <p:nvPr/>
        </p:nvSpPr>
        <p:spPr>
          <a:xfrm>
            <a:off x="818866" y="1134321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Cargar Datos TH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EEEA21-1A59-95F0-31A2-DEB1CD6A5734}"/>
              </a:ext>
            </a:extLst>
          </p:cNvPr>
          <p:cNvSpPr/>
          <p:nvPr/>
        </p:nvSpPr>
        <p:spPr>
          <a:xfrm>
            <a:off x="5046830" y="4189409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Arreglar Datos en la TH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E692EDA-3AD1-3F76-73C4-1F6C17F04872}"/>
              </a:ext>
            </a:extLst>
          </p:cNvPr>
          <p:cNvSpPr/>
          <p:nvPr/>
        </p:nvSpPr>
        <p:spPr>
          <a:xfrm>
            <a:off x="594969" y="3983569"/>
            <a:ext cx="2286000" cy="103722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errores tipográficos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46DE7B-B370-1618-B9DD-ABFF4081E868}"/>
              </a:ext>
            </a:extLst>
          </p:cNvPr>
          <p:cNvSpPr/>
          <p:nvPr/>
        </p:nvSpPr>
        <p:spPr>
          <a:xfrm>
            <a:off x="818866" y="1984715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dimensión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35BCEDA-E05E-B88F-97DD-5C8067B3F84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733266" y="1810919"/>
            <a:ext cx="0" cy="17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CE61DFD-633A-C147-5037-F09F5B619C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880969" y="4502184"/>
            <a:ext cx="2165861" cy="25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1EA0ADB-D40B-49A3-98E7-7D8A7823C2C1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477357" y="1705535"/>
            <a:ext cx="1650775" cy="33169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3D9679-E6A8-207B-4B7F-0FE0A44BE872}"/>
              </a:ext>
            </a:extLst>
          </p:cNvPr>
          <p:cNvSpPr/>
          <p:nvPr/>
        </p:nvSpPr>
        <p:spPr>
          <a:xfrm>
            <a:off x="821139" y="2994271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Quitar duplicados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60DCC3D-A93B-08CD-2845-0575CE6E62AC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1729855" y="5020798"/>
            <a:ext cx="8114" cy="21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58E962F-40E3-0CBE-2A6F-BB787D0D26C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733266" y="2661313"/>
            <a:ext cx="2273" cy="332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FF1BA45-F810-3F89-8016-8DC2B9B1A269}"/>
              </a:ext>
            </a:extLst>
          </p:cNvPr>
          <p:cNvSpPr/>
          <p:nvPr/>
        </p:nvSpPr>
        <p:spPr>
          <a:xfrm>
            <a:off x="7066134" y="5793946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 auto incremental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2F4F2F6F-AA6D-B49A-C9E0-2DA1DE82C056}"/>
              </a:ext>
            </a:extLst>
          </p:cNvPr>
          <p:cNvSpPr/>
          <p:nvPr/>
        </p:nvSpPr>
        <p:spPr>
          <a:xfrm>
            <a:off x="586855" y="5232483"/>
            <a:ext cx="2286000" cy="112292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 campos vacíos en la dimensión DM</a:t>
            </a:r>
            <a:endParaRPr lang="es-CO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53902C5-B6C5-0C73-CB25-D2F7F4F4A8D3}"/>
              </a:ext>
            </a:extLst>
          </p:cNvPr>
          <p:cNvSpPr/>
          <p:nvPr/>
        </p:nvSpPr>
        <p:spPr>
          <a:xfrm>
            <a:off x="3403979" y="5457134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imputación en TH 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9317AD2-9FBC-3B38-9D36-B711AA9BEEAE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1735539" y="3670869"/>
            <a:ext cx="2430" cy="31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FFE3D1D-7D18-8AF6-3A63-4070182FCD0A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872855" y="5793946"/>
            <a:ext cx="531124" cy="1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4A66A58-89AC-ED61-C280-B43CA5A9764F}"/>
              </a:ext>
            </a:extLst>
          </p:cNvPr>
          <p:cNvSpPr/>
          <p:nvPr/>
        </p:nvSpPr>
        <p:spPr>
          <a:xfrm>
            <a:off x="7066134" y="4828675"/>
            <a:ext cx="1832206" cy="644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Mezclar TH -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EEEFB30-8256-BC99-05CF-20A2A144DAD3}"/>
              </a:ext>
            </a:extLst>
          </p:cNvPr>
          <p:cNvSpPr/>
          <p:nvPr/>
        </p:nvSpPr>
        <p:spPr>
          <a:xfrm>
            <a:off x="7071818" y="3851629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Borrar columnas no deseadas en TH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03CD096-D534-4AAB-5BA9-9FD6991A1E1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986218" y="4528227"/>
            <a:ext cx="0" cy="273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6D5E9A9-5D54-617A-116C-F0DAE850B688}"/>
              </a:ext>
            </a:extLst>
          </p:cNvPr>
          <p:cNvSpPr/>
          <p:nvPr/>
        </p:nvSpPr>
        <p:spPr>
          <a:xfrm>
            <a:off x="7066134" y="2951869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Renombrar columnas en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8441AB58-6905-56DC-8DBC-3602ED924AD7}"/>
              </a:ext>
            </a:extLst>
          </p:cNvPr>
          <p:cNvCxnSpPr>
            <a:cxnSpLocks/>
            <a:stCxn id="53" idx="0"/>
            <a:endCxn id="57" idx="2"/>
          </p:cNvCxnSpPr>
          <p:nvPr/>
        </p:nvCxnSpPr>
        <p:spPr>
          <a:xfrm flipH="1" flipV="1">
            <a:off x="7980534" y="3628467"/>
            <a:ext cx="5684" cy="223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8DD75FA-7581-8525-6357-FAF9A9B0ACE7}"/>
              </a:ext>
            </a:extLst>
          </p:cNvPr>
          <p:cNvSpPr/>
          <p:nvPr/>
        </p:nvSpPr>
        <p:spPr>
          <a:xfrm>
            <a:off x="7066134" y="2045391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Cambiar 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5" name="Conector: angular 264">
            <a:extLst>
              <a:ext uri="{FF2B5EF4-FFF2-40B4-BE49-F238E27FC236}">
                <a16:creationId xmlns:a16="http://schemas.microsoft.com/office/drawing/2014/main" id="{D197A630-C8EB-107F-7F6F-18BB03955780}"/>
              </a:ext>
            </a:extLst>
          </p:cNvPr>
          <p:cNvCxnSpPr>
            <a:cxnSpLocks/>
            <a:stCxn id="30" idx="0"/>
            <a:endCxn id="6" idx="3"/>
          </p:cNvCxnSpPr>
          <p:nvPr/>
        </p:nvCxnSpPr>
        <p:spPr>
          <a:xfrm rot="16200000" flipV="1">
            <a:off x="1915963" y="3054717"/>
            <a:ext cx="3134120" cy="16707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Conector: angular 283">
            <a:extLst>
              <a:ext uri="{FF2B5EF4-FFF2-40B4-BE49-F238E27FC236}">
                <a16:creationId xmlns:a16="http://schemas.microsoft.com/office/drawing/2014/main" id="{976DE48D-25F5-BA97-C8A9-D9DBBFE8F171}"/>
              </a:ext>
            </a:extLst>
          </p:cNvPr>
          <p:cNvCxnSpPr>
            <a:stCxn id="29" idx="2"/>
            <a:endCxn id="28" idx="2"/>
          </p:cNvCxnSpPr>
          <p:nvPr/>
        </p:nvCxnSpPr>
        <p:spPr>
          <a:xfrm rot="16200000" flipH="1">
            <a:off x="4797626" y="3287636"/>
            <a:ext cx="115136" cy="6250679"/>
          </a:xfrm>
          <a:prstGeom prst="bentConnector3">
            <a:avLst>
              <a:gd name="adj1" fmla="val 29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86D23E04-CDBA-FF16-8D00-BA21C4598B9E}"/>
              </a:ext>
            </a:extLst>
          </p:cNvPr>
          <p:cNvCxnSpPr>
            <a:cxnSpLocks/>
            <a:stCxn id="28" idx="0"/>
            <a:endCxn id="49" idx="2"/>
          </p:cNvCxnSpPr>
          <p:nvPr/>
        </p:nvCxnSpPr>
        <p:spPr>
          <a:xfrm flipV="1">
            <a:off x="7980534" y="5472755"/>
            <a:ext cx="1703" cy="32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Conector recto de flecha 292">
            <a:extLst>
              <a:ext uri="{FF2B5EF4-FFF2-40B4-BE49-F238E27FC236}">
                <a16:creationId xmlns:a16="http://schemas.microsoft.com/office/drawing/2014/main" id="{674183FA-9105-1982-580E-165CCAFD9ACA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7980534" y="2721989"/>
            <a:ext cx="0" cy="229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Rectángulo 295">
            <a:extLst>
              <a:ext uri="{FF2B5EF4-FFF2-40B4-BE49-F238E27FC236}">
                <a16:creationId xmlns:a16="http://schemas.microsoft.com/office/drawing/2014/main" id="{74AD55BE-9004-E81E-63F1-B446273DF771}"/>
              </a:ext>
            </a:extLst>
          </p:cNvPr>
          <p:cNvSpPr/>
          <p:nvPr/>
        </p:nvSpPr>
        <p:spPr>
          <a:xfrm>
            <a:off x="7068416" y="1064054"/>
            <a:ext cx="1828800" cy="6765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Exportar a CSV DM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7" name="Conector recto de flecha 296">
            <a:extLst>
              <a:ext uri="{FF2B5EF4-FFF2-40B4-BE49-F238E27FC236}">
                <a16:creationId xmlns:a16="http://schemas.microsoft.com/office/drawing/2014/main" id="{0C64AA3E-4D3D-3C00-13CF-8E8450F10071}"/>
              </a:ext>
            </a:extLst>
          </p:cNvPr>
          <p:cNvCxnSpPr>
            <a:cxnSpLocks/>
            <a:stCxn id="62" idx="0"/>
            <a:endCxn id="296" idx="2"/>
          </p:cNvCxnSpPr>
          <p:nvPr/>
        </p:nvCxnSpPr>
        <p:spPr>
          <a:xfrm flipV="1">
            <a:off x="7980534" y="1740652"/>
            <a:ext cx="2282" cy="3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5" name="Rectángulo 394">
            <a:extLst>
              <a:ext uri="{FF2B5EF4-FFF2-40B4-BE49-F238E27FC236}">
                <a16:creationId xmlns:a16="http://schemas.microsoft.com/office/drawing/2014/main" id="{BC37D8E4-0675-2617-09FF-964B4CE58967}"/>
              </a:ext>
            </a:extLst>
          </p:cNvPr>
          <p:cNvSpPr/>
          <p:nvPr/>
        </p:nvSpPr>
        <p:spPr>
          <a:xfrm>
            <a:off x="2781292" y="3961766"/>
            <a:ext cx="5180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</a:p>
        </p:txBody>
      </p:sp>
      <p:sp>
        <p:nvSpPr>
          <p:cNvPr id="396" name="Rectángulo 395">
            <a:extLst>
              <a:ext uri="{FF2B5EF4-FFF2-40B4-BE49-F238E27FC236}">
                <a16:creationId xmlns:a16="http://schemas.microsoft.com/office/drawing/2014/main" id="{5591DD67-4F4B-2D04-73CE-E8E63AE2C177}"/>
              </a:ext>
            </a:extLst>
          </p:cNvPr>
          <p:cNvSpPr/>
          <p:nvPr/>
        </p:nvSpPr>
        <p:spPr>
          <a:xfrm>
            <a:off x="1765312" y="4787414"/>
            <a:ext cx="6976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7" name="Rectángulo 396">
            <a:extLst>
              <a:ext uri="{FF2B5EF4-FFF2-40B4-BE49-F238E27FC236}">
                <a16:creationId xmlns:a16="http://schemas.microsoft.com/office/drawing/2014/main" id="{8E8AD1BE-82D8-1B5B-CE16-42FDBD2D59E5}"/>
              </a:ext>
            </a:extLst>
          </p:cNvPr>
          <p:cNvSpPr/>
          <p:nvPr/>
        </p:nvSpPr>
        <p:spPr>
          <a:xfrm>
            <a:off x="1701309" y="6115137"/>
            <a:ext cx="6976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9" name="Rectángulo 398">
            <a:extLst>
              <a:ext uri="{FF2B5EF4-FFF2-40B4-BE49-F238E27FC236}">
                <a16:creationId xmlns:a16="http://schemas.microsoft.com/office/drawing/2014/main" id="{7150892B-A6D9-7ACD-785A-FF52E2C4657A}"/>
              </a:ext>
            </a:extLst>
          </p:cNvPr>
          <p:cNvSpPr/>
          <p:nvPr/>
        </p:nvSpPr>
        <p:spPr>
          <a:xfrm>
            <a:off x="2688548" y="5264561"/>
            <a:ext cx="5180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FF037925-678D-BA5F-9BC2-C0EE230F6F45}"/>
              </a:ext>
            </a:extLst>
          </p:cNvPr>
          <p:cNvSpPr/>
          <p:nvPr/>
        </p:nvSpPr>
        <p:spPr>
          <a:xfrm>
            <a:off x="204716" y="1402353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</a:t>
            </a:r>
            <a:endParaRPr lang="es-CO" sz="1100" dirty="0"/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D803BA54-5B73-3597-826A-06004058D5E6}"/>
              </a:ext>
            </a:extLst>
          </p:cNvPr>
          <p:cNvSpPr/>
          <p:nvPr/>
        </p:nvSpPr>
        <p:spPr>
          <a:xfrm>
            <a:off x="204716" y="2035246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</a:t>
            </a:r>
            <a:endParaRPr lang="es-CO" sz="1100" dirty="0"/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8359158C-790A-24C4-F3F1-513C17ADA849}"/>
              </a:ext>
            </a:extLst>
          </p:cNvPr>
          <p:cNvSpPr/>
          <p:nvPr/>
        </p:nvSpPr>
        <p:spPr>
          <a:xfrm>
            <a:off x="206422" y="3090876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3</a:t>
            </a:r>
            <a:endParaRPr lang="es-CO" sz="1100" dirty="0"/>
          </a:p>
        </p:txBody>
      </p:sp>
      <p:sp>
        <p:nvSpPr>
          <p:cNvPr id="404" name="Elipse 403">
            <a:extLst>
              <a:ext uri="{FF2B5EF4-FFF2-40B4-BE49-F238E27FC236}">
                <a16:creationId xmlns:a16="http://schemas.microsoft.com/office/drawing/2014/main" id="{E486E520-65A4-6A86-0B91-C0279F52E569}"/>
              </a:ext>
            </a:extLst>
          </p:cNvPr>
          <p:cNvSpPr/>
          <p:nvPr/>
        </p:nvSpPr>
        <p:spPr>
          <a:xfrm>
            <a:off x="5282340" y="3624890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4</a:t>
            </a:r>
            <a:endParaRPr lang="es-CO" sz="1100" dirty="0"/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83587855-A897-B597-9533-A5BBB90078AD}"/>
              </a:ext>
            </a:extLst>
          </p:cNvPr>
          <p:cNvSpPr/>
          <p:nvPr/>
        </p:nvSpPr>
        <p:spPr>
          <a:xfrm>
            <a:off x="5252009" y="5519489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5</a:t>
            </a:r>
            <a:endParaRPr lang="es-CO" sz="1100" dirty="0"/>
          </a:p>
        </p:txBody>
      </p:sp>
      <p:sp>
        <p:nvSpPr>
          <p:cNvPr id="406" name="Elipse 405">
            <a:extLst>
              <a:ext uri="{FF2B5EF4-FFF2-40B4-BE49-F238E27FC236}">
                <a16:creationId xmlns:a16="http://schemas.microsoft.com/office/drawing/2014/main" id="{93DE6B8D-FD4D-2AC7-1E21-FE1A9C3A1C7A}"/>
              </a:ext>
            </a:extLst>
          </p:cNvPr>
          <p:cNvSpPr/>
          <p:nvPr/>
        </p:nvSpPr>
        <p:spPr>
          <a:xfrm>
            <a:off x="8995028" y="5825641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6</a:t>
            </a:r>
            <a:endParaRPr lang="es-CO" sz="1100" dirty="0"/>
          </a:p>
        </p:txBody>
      </p:sp>
      <p:sp>
        <p:nvSpPr>
          <p:cNvPr id="407" name="Elipse 406">
            <a:extLst>
              <a:ext uri="{FF2B5EF4-FFF2-40B4-BE49-F238E27FC236}">
                <a16:creationId xmlns:a16="http://schemas.microsoft.com/office/drawing/2014/main" id="{97B400A0-D6AC-A52B-0B00-ECF929CFB6C3}"/>
              </a:ext>
            </a:extLst>
          </p:cNvPr>
          <p:cNvSpPr/>
          <p:nvPr/>
        </p:nvSpPr>
        <p:spPr>
          <a:xfrm>
            <a:off x="8995028" y="4890726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7</a:t>
            </a:r>
            <a:endParaRPr lang="es-CO" sz="1100" dirty="0"/>
          </a:p>
        </p:txBody>
      </p:sp>
      <p:sp>
        <p:nvSpPr>
          <p:cNvPr id="408" name="Elipse 407">
            <a:extLst>
              <a:ext uri="{FF2B5EF4-FFF2-40B4-BE49-F238E27FC236}">
                <a16:creationId xmlns:a16="http://schemas.microsoft.com/office/drawing/2014/main" id="{6CF58E13-6326-8221-011A-EBCECD87E53D}"/>
              </a:ext>
            </a:extLst>
          </p:cNvPr>
          <p:cNvSpPr/>
          <p:nvPr/>
        </p:nvSpPr>
        <p:spPr>
          <a:xfrm>
            <a:off x="8996055" y="3907234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8</a:t>
            </a:r>
            <a:endParaRPr lang="es-CO" sz="1100" dirty="0"/>
          </a:p>
        </p:txBody>
      </p:sp>
      <p:sp>
        <p:nvSpPr>
          <p:cNvPr id="409" name="Elipse 408">
            <a:extLst>
              <a:ext uri="{FF2B5EF4-FFF2-40B4-BE49-F238E27FC236}">
                <a16:creationId xmlns:a16="http://schemas.microsoft.com/office/drawing/2014/main" id="{0B935254-A3C6-43BD-FBD1-5D57E02C9A48}"/>
              </a:ext>
            </a:extLst>
          </p:cNvPr>
          <p:cNvSpPr/>
          <p:nvPr/>
        </p:nvSpPr>
        <p:spPr>
          <a:xfrm>
            <a:off x="8966827" y="2993493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9</a:t>
            </a:r>
            <a:endParaRPr lang="es-CO" sz="1100" dirty="0"/>
          </a:p>
        </p:txBody>
      </p:sp>
      <p:sp>
        <p:nvSpPr>
          <p:cNvPr id="410" name="Elipse 409">
            <a:extLst>
              <a:ext uri="{FF2B5EF4-FFF2-40B4-BE49-F238E27FC236}">
                <a16:creationId xmlns:a16="http://schemas.microsoft.com/office/drawing/2014/main" id="{B925C884-9273-CBFB-2A32-5F476BD5F0CF}"/>
              </a:ext>
            </a:extLst>
          </p:cNvPr>
          <p:cNvSpPr/>
          <p:nvPr/>
        </p:nvSpPr>
        <p:spPr>
          <a:xfrm>
            <a:off x="8996055" y="2124441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10</a:t>
            </a:r>
            <a:endParaRPr lang="es-CO" sz="1100" dirty="0"/>
          </a:p>
        </p:txBody>
      </p:sp>
      <p:sp>
        <p:nvSpPr>
          <p:cNvPr id="411" name="Elipse 410">
            <a:extLst>
              <a:ext uri="{FF2B5EF4-FFF2-40B4-BE49-F238E27FC236}">
                <a16:creationId xmlns:a16="http://schemas.microsoft.com/office/drawing/2014/main" id="{B81433AB-E0B4-BC4D-F5D6-7747790ECC03}"/>
              </a:ext>
            </a:extLst>
          </p:cNvPr>
          <p:cNvSpPr/>
          <p:nvPr/>
        </p:nvSpPr>
        <p:spPr>
          <a:xfrm>
            <a:off x="8966826" y="1195793"/>
            <a:ext cx="491317" cy="4833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11</a:t>
            </a:r>
            <a:endParaRPr lang="es-CO" sz="11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38CD17-0308-E868-26FD-BF0B1B4E2EBF}"/>
              </a:ext>
            </a:extLst>
          </p:cNvPr>
          <p:cNvSpPr txBox="1"/>
          <p:nvPr/>
        </p:nvSpPr>
        <p:spPr>
          <a:xfrm>
            <a:off x="4302459" y="4881414"/>
            <a:ext cx="6093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data=</a:t>
            </a:r>
            <a:r>
              <a:rPr lang="es-E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data.replace</a:t>
            </a:r>
            <a:r>
              <a:rPr lang="es-E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(["leve"],"Leve")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B33823-2C91-E16A-874F-FA2C2901D71D}"/>
              </a:ext>
            </a:extLst>
          </p:cNvPr>
          <p:cNvSpPr txBox="1"/>
          <p:nvPr/>
        </p:nvSpPr>
        <p:spPr>
          <a:xfrm>
            <a:off x="2622079" y="1850328"/>
            <a:ext cx="6093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DM_ESTADO=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pd.DataFrame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(data["Estado"] 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DC16F04-4909-6AC9-847B-AE828B0B78A3}"/>
              </a:ext>
            </a:extLst>
          </p:cNvPr>
          <p:cNvSpPr txBox="1"/>
          <p:nvPr/>
        </p:nvSpPr>
        <p:spPr>
          <a:xfrm>
            <a:off x="2644254" y="1278418"/>
            <a:ext cx="3620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data=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"c:/Borrar/COVID19.csv",low_memory=False)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BBB4B91-BA5C-981A-4BBA-C29CF48967B3}"/>
              </a:ext>
            </a:extLst>
          </p:cNvPr>
          <p:cNvSpPr txBox="1"/>
          <p:nvPr/>
        </p:nvSpPr>
        <p:spPr>
          <a:xfrm>
            <a:off x="1937000" y="3629196"/>
            <a:ext cx="2657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DM_ESTADO.drop_duplicates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529A31-F19A-4CA8-6F7B-B6BCE71780A1}"/>
              </a:ext>
            </a:extLst>
          </p:cNvPr>
          <p:cNvSpPr txBox="1"/>
          <p:nvPr/>
        </p:nvSpPr>
        <p:spPr>
          <a:xfrm>
            <a:off x="2886509" y="6165226"/>
            <a:ext cx="3074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DM_ESTADO.fillna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('NA',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BDCFF6-ACD7-1722-BC27-DD219B780631}"/>
              </a:ext>
            </a:extLst>
          </p:cNvPr>
          <p:cNvSpPr txBox="1"/>
          <p:nvPr/>
        </p:nvSpPr>
        <p:spPr>
          <a:xfrm>
            <a:off x="9426058" y="5808694"/>
            <a:ext cx="2179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DM_ESTADO[</a:t>
            </a:r>
          </a:p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"IDESTADO"]=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</a:t>
            </a:r>
          </a:p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(DM_ESTADO)+1)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2842D7-6565-B25B-ECE8-74DF57801520}"/>
              </a:ext>
            </a:extLst>
          </p:cNvPr>
          <p:cNvSpPr txBox="1"/>
          <p:nvPr/>
        </p:nvSpPr>
        <p:spPr>
          <a:xfrm>
            <a:off x="9569921" y="4818584"/>
            <a:ext cx="2179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= 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pd.merge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DM_ESTADO,data,left_on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=“ESTADO",</a:t>
            </a:r>
          </a:p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right_on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=“ESTADO",</a:t>
            </a:r>
          </a:p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5085742-607A-16F8-7968-AAC22641A4CD}"/>
              </a:ext>
            </a:extLst>
          </p:cNvPr>
          <p:cNvSpPr txBox="1"/>
          <p:nvPr/>
        </p:nvSpPr>
        <p:spPr>
          <a:xfrm>
            <a:off x="9492082" y="4007796"/>
            <a:ext cx="2495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data[‘ESTADO’]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4494459-2DD1-8734-3C9A-5CA69B28B019}"/>
              </a:ext>
            </a:extLst>
          </p:cNvPr>
          <p:cNvSpPr txBox="1"/>
          <p:nvPr/>
        </p:nvSpPr>
        <p:spPr>
          <a:xfrm>
            <a:off x="9530037" y="3024538"/>
            <a:ext cx="2311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DM_ESTADO.columns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DM_ESTADO.columns.str.replace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(ESTADO','NOMBRE')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FE0FF2D-0257-25DE-99A6-34C1CED25D6E}"/>
              </a:ext>
            </a:extLst>
          </p:cNvPr>
          <p:cNvSpPr txBox="1"/>
          <p:nvPr/>
        </p:nvSpPr>
        <p:spPr>
          <a:xfrm>
            <a:off x="9507605" y="2204602"/>
            <a:ext cx="2097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DM_ESTADO.set_index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'IDESTADO',</a:t>
            </a:r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C65A00-C422-1EF2-9F40-5C51113E1206}"/>
              </a:ext>
            </a:extLst>
          </p:cNvPr>
          <p:cNvSpPr txBox="1"/>
          <p:nvPr/>
        </p:nvSpPr>
        <p:spPr>
          <a:xfrm>
            <a:off x="9530037" y="1224560"/>
            <a:ext cx="2506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DM_ESTADO.to_csv</a:t>
            </a:r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“c:/Borrar/DM_ESTADO.csv”)</a:t>
            </a:r>
          </a:p>
        </p:txBody>
      </p:sp>
    </p:spTree>
    <p:extLst>
      <p:ext uri="{BB962C8B-B14F-4D97-AF65-F5344CB8AC3E}">
        <p14:creationId xmlns:p14="http://schemas.microsoft.com/office/powerpoint/2010/main" val="39104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CO" dirty="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Cargando el </a:t>
            </a:r>
            <a:r>
              <a:rPr lang="es-CO" dirty="0" err="1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dataset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99696C-E988-C4D8-BAA7-4A3EAD55D126}"/>
              </a:ext>
            </a:extLst>
          </p:cNvPr>
          <p:cNvSpPr txBox="1"/>
          <p:nvPr/>
        </p:nvSpPr>
        <p:spPr>
          <a:xfrm>
            <a:off x="968991" y="2117468"/>
            <a:ext cx="36175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pandas as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ruta="c:/Borrar/"</a:t>
            </a: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Cargar los datos</a:t>
            </a: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data=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("c:/Borrar/COVID19.csv",low_memory=False)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229EE15-12EE-D2F2-A629-67F3FC785A86}"/>
              </a:ext>
            </a:extLst>
          </p:cNvPr>
          <p:cNvSpPr/>
          <p:nvPr/>
        </p:nvSpPr>
        <p:spPr>
          <a:xfrm>
            <a:off x="167966" y="5678737"/>
            <a:ext cx="9918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Descargar DATASET </a:t>
            </a:r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COVID19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D4D5F0-FCF3-216E-DA5B-82932B821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634" y="1957387"/>
            <a:ext cx="60483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CO" dirty="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Cargando el </a:t>
            </a:r>
            <a:r>
              <a:rPr lang="es-CO" dirty="0" err="1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dataset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E62CF5-8AC3-53E4-C3C0-A96637CF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3" y="1480399"/>
            <a:ext cx="9642143" cy="52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5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C</a:t>
            </a:r>
            <a:r>
              <a:rPr lang="es-CO" dirty="0" err="1">
                <a:solidFill>
                  <a:schemeClr val="lt1"/>
                </a:solidFill>
                <a:latin typeface="Work Sans Medium"/>
                <a:sym typeface="Work Sans Medium"/>
              </a:rPr>
              <a:t>ambiar</a:t>
            </a:r>
            <a:r>
              <a:rPr lang="es-CO" dirty="0">
                <a:solidFill>
                  <a:schemeClr val="lt1"/>
                </a:solidFill>
                <a:latin typeface="Work Sans Medium"/>
                <a:sym typeface="Work Sans Medium"/>
              </a:rPr>
              <a:t> el nombre de una columna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99696C-E988-C4D8-BAA7-4A3EAD55D126}"/>
              </a:ext>
            </a:extLst>
          </p:cNvPr>
          <p:cNvSpPr txBox="1"/>
          <p:nvPr/>
        </p:nvSpPr>
        <p:spPr>
          <a:xfrm>
            <a:off x="903027" y="1737856"/>
            <a:ext cx="10385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data.columns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data.columns.str.replace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('ID de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caso','ID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DCE07A-9B91-060C-F9CC-550B67B8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29" y="2199521"/>
            <a:ext cx="685895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Grabar</a:t>
            </a:r>
            <a:r>
              <a:rPr lang="es-CO" dirty="0">
                <a:solidFill>
                  <a:schemeClr val="lt1"/>
                </a:solidFill>
                <a:latin typeface="Work Sans Medium"/>
                <a:sym typeface="Work Sans Medium"/>
              </a:rPr>
              <a:t> la dimensión DM_ESTADO</a:t>
            </a:r>
            <a:br>
              <a:rPr lang="es-CO" dirty="0">
                <a:solidFill>
                  <a:schemeClr val="lt1"/>
                </a:solidFill>
                <a:latin typeface="Work Sans Medium"/>
                <a:sym typeface="Work Sans Medium"/>
              </a:rPr>
            </a:br>
            <a:r>
              <a:rPr lang="es-CO" dirty="0">
                <a:solidFill>
                  <a:schemeClr val="lt1"/>
                </a:solidFill>
                <a:latin typeface="Work Sans Medium"/>
                <a:sym typeface="Work Sans Medium"/>
              </a:rPr>
              <a:t>en un archivo CSV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99696C-E988-C4D8-BAA7-4A3EAD55D126}"/>
              </a:ext>
            </a:extLst>
          </p:cNvPr>
          <p:cNvSpPr txBox="1"/>
          <p:nvPr/>
        </p:nvSpPr>
        <p:spPr>
          <a:xfrm>
            <a:off x="456236" y="1681708"/>
            <a:ext cx="108327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Define a 'IDESTADO' como </a:t>
            </a:r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DM_ESTADO.set_index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('IDESTADO',</a:t>
            </a:r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  <a:p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Guarda a archivo plano</a:t>
            </a:r>
          </a:p>
          <a:p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DM_ESTADO.to_csv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CO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ruta+"DM_ESTADO.csv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4C4479-A986-0A43-FF4D-6C98E54A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723" y="3093725"/>
            <a:ext cx="5112006" cy="31842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DA3F3C-1AAF-EC54-5BFB-FFC913A54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41" y="1948638"/>
            <a:ext cx="2759373" cy="43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Modelo Estrella y Copo de Nieve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AD081A-2D3A-60BC-BFF3-63B10CB644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6236" y="1637730"/>
            <a:ext cx="11540145" cy="51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9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751</Words>
  <Application>Microsoft Office PowerPoint</Application>
  <PresentationFormat>Panorámica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Work Sans Medium</vt:lpstr>
      <vt:lpstr>Work Sans Light</vt:lpstr>
      <vt:lpstr>Consolas</vt:lpstr>
      <vt:lpstr>Work Sans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Cargando el dataset</vt:lpstr>
      <vt:lpstr>Cargando el dataset</vt:lpstr>
      <vt:lpstr>Cambiar el nombre de una columna</vt:lpstr>
      <vt:lpstr>Grabar la dimensión DM_ESTADO en un archivo CSV</vt:lpstr>
      <vt:lpstr>Modelo Estrella y Copo de Nieve</vt:lpstr>
      <vt:lpstr>Modelo Fisico de la Dimension y carga de datos</vt:lpstr>
      <vt:lpstr>Validar el modelo de base de datos</vt:lpstr>
      <vt:lpstr>VALIDAR CONSTRAINT EN LA BASE DE DATOS</vt:lpstr>
      <vt:lpstr>RETO EVIDENCIA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Administrador</cp:lastModifiedBy>
  <cp:revision>46</cp:revision>
  <dcterms:created xsi:type="dcterms:W3CDTF">2020-10-01T23:51:28Z</dcterms:created>
  <dcterms:modified xsi:type="dcterms:W3CDTF">2024-04-18T15:50:19Z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