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75043c8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g875043c803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4" name="Google Shape;5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" name="Google Shape;5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7" name="Google Shape;6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ba25f85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3" name="Google Shape;73;g8ba25f85c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ba25f85c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1" name="Google Shape;81;g8ba25f85c1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ba25f85c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g8ba25f85c1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ba25f85c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g8ba25f85c1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ba25f85c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g8ba25f85c1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-gobierno.png"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.png" id="14" name="Google Shape;1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>
  <p:cSld name="Encabezado de secció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.png" id="16" name="Google Shape;1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-con-franja.png" id="18" name="Google Shape;1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erre.png" id="20" name="Google Shape;2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4" name="Google Shape;24;p7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5" name="Google Shape;25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2" name="Google Shape;32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hyperlink" Target="mailto:jgalindos@sena.edu.co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/>
        </p:nvSpPr>
        <p:spPr>
          <a:xfrm>
            <a:off x="5463843" y="1019508"/>
            <a:ext cx="275698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DESARROLLO DE BASE DE DATOS CON MYSQL</a:t>
            </a:r>
            <a:endParaRPr b="1" i="0" sz="2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/>
        </p:nvSpPr>
        <p:spPr>
          <a:xfrm>
            <a:off x="382890" y="249500"/>
            <a:ext cx="7411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CRÉDITOS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6750" y="1911675"/>
            <a:ext cx="6356925" cy="320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/>
        </p:nvSpPr>
        <p:spPr>
          <a:xfrm>
            <a:off x="185675" y="1088225"/>
            <a:ext cx="87252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>
                <a:solidFill>
                  <a:schemeClr val="dk1"/>
                </a:solidFill>
              </a:rPr>
              <a:t>Realizado por el instructor José Fernando Galindo Suárez 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 u="sng">
                <a:solidFill>
                  <a:schemeClr val="hlink"/>
                </a:solidFill>
                <a:hlinkClick r:id="rId4"/>
              </a:rPr>
              <a:t>jgalindos@sena.edu.co</a:t>
            </a:r>
            <a:r>
              <a:rPr b="1" lang="es-CO" sz="2000">
                <a:solidFill>
                  <a:schemeClr val="dk1"/>
                </a:solidFill>
              </a:rPr>
              <a:t> 2020</a:t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/>
        </p:nvSpPr>
        <p:spPr>
          <a:xfrm>
            <a:off x="5463843" y="901908"/>
            <a:ext cx="275698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DESARROLLO DE BASE DE DATOS CON MYSQL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/>
        </p:nvSpPr>
        <p:spPr>
          <a:xfrm>
            <a:off x="4306056" y="1721958"/>
            <a:ext cx="3511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lang="es-CO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INTRODUCCIÓN</a:t>
            </a:r>
            <a:r>
              <a:rPr b="1" lang="es-CO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AL SQL EXTENDIDO</a:t>
            </a:r>
            <a:endParaRPr b="1" i="0" sz="2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4483371" y="2692065"/>
            <a:ext cx="2389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4570955" y="2539984"/>
            <a:ext cx="718500" cy="456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0" y="-536000"/>
            <a:ext cx="4518000" cy="1350900"/>
          </a:xfrm>
          <a:prstGeom prst="rect">
            <a:avLst/>
          </a:prstGeom>
          <a:noFill/>
          <a:ln>
            <a:noFill/>
          </a:ln>
          <a:effectLst>
            <a:outerShdw blurRad="185738" rotWithShape="0" algn="bl" dir="3480000" dist="142875">
              <a:srgbClr val="B7B7B7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3000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382868" y="249495"/>
            <a:ext cx="2389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498762" y="1724891"/>
            <a:ext cx="8473795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Después de completar esta lección usted estará en la capacidad de: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lang="es-CO" sz="2000"/>
              <a:t>Explicar por qué utilizar SQL Extendido.</a:t>
            </a:r>
            <a:endParaRPr b="1" sz="20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s-CO" sz="2000"/>
              <a:t>Explicar los beneficios de utilizar SQL Extendido</a:t>
            </a:r>
            <a:endParaRPr b="1" sz="20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s-CO" sz="2000"/>
              <a:t>Identificar los diferentes tipos de bloques SQL Extendido.</a:t>
            </a:r>
            <a:endParaRPr b="1" sz="20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s-CO" sz="2000"/>
              <a:t>Mensajes de salida en </a:t>
            </a:r>
            <a:r>
              <a:rPr b="1" lang="es-CO" sz="2000">
                <a:solidFill>
                  <a:schemeClr val="dk1"/>
                </a:solidFill>
              </a:rPr>
              <a:t>SQL Extendido.</a:t>
            </a:r>
            <a:endParaRPr b="1"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/>
        </p:nvSpPr>
        <p:spPr>
          <a:xfrm>
            <a:off x="382882" y="249500"/>
            <a:ext cx="4732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ACERCA DE PSQL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498762" y="734291"/>
            <a:ext cx="84738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s-CO" sz="2000"/>
              <a:t>Provee estructuras de bloque para unidades de codigo ejecutables.</a:t>
            </a:r>
            <a:endParaRPr b="1" sz="20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s-CO" sz="2000"/>
              <a:t>Es el lenguaje de programación de 4ta generación para base de datos.</a:t>
            </a:r>
            <a:endParaRPr b="1"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125" y="2347616"/>
            <a:ext cx="3155960" cy="117490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609600" y="3429000"/>
            <a:ext cx="8239800" cy="1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s-CO" sz="2000"/>
              <a:t>Todo código PSQL se compone de código PSQL+ sentencias SQL. Donde el código PSQL es ejecutado en un engine llamado PSQL y las secciones que son sentencias SQL son ejecutadas en el SQL Statement Executor de forma inherente. </a:t>
            </a:r>
            <a:endParaRPr b="1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/>
        </p:nvSpPr>
        <p:spPr>
          <a:xfrm>
            <a:off x="382882" y="249500"/>
            <a:ext cx="4732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BENEFICIOS </a:t>
            </a: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PSQL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498750" y="1039097"/>
            <a:ext cx="8473800" cy="12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s-CO" sz="2000"/>
              <a:t>Integración de constructores procedimentales con SQL</a:t>
            </a:r>
            <a:r>
              <a:rPr b="1" lang="es-CO" sz="2000"/>
              <a:t>.</a:t>
            </a:r>
            <a:endParaRPr b="1" sz="20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s-CO" sz="2000"/>
              <a:t>Mejora el rendimiento.</a:t>
            </a:r>
            <a:endParaRPr b="1"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8675" y="2028675"/>
            <a:ext cx="5554250" cy="305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/>
        </p:nvSpPr>
        <p:spPr>
          <a:xfrm>
            <a:off x="382882" y="249500"/>
            <a:ext cx="4732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BENEFICIOS DE PSQL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498750" y="1420097"/>
            <a:ext cx="8473800" cy="12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s-CO" sz="2000"/>
              <a:t>Modularizar el desarrollo de programas</a:t>
            </a:r>
            <a:endParaRPr b="1" sz="20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s-CO" sz="2000"/>
              <a:t>Portabilidad</a:t>
            </a:r>
            <a:endParaRPr b="1" sz="20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s-CO" sz="2000"/>
              <a:t>Manejo de excepciones.</a:t>
            </a:r>
            <a:endParaRPr b="1"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/>
        </p:nvSpPr>
        <p:spPr>
          <a:xfrm>
            <a:off x="382870" y="249500"/>
            <a:ext cx="7884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ESTRUCTURA DE UN BLOQUE</a:t>
            </a: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PSQL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498750" y="1420100"/>
            <a:ext cx="6487200" cy="12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s-CO" sz="2000"/>
              <a:t>BEGIN (obligatorio)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s-CO" sz="2000">
                <a:solidFill>
                  <a:schemeClr val="dk1"/>
                </a:solidFill>
              </a:rPr>
              <a:t>DECLARE (opcional)</a:t>
            </a:r>
            <a:endParaRPr b="1"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b="1" lang="es-CO" sz="2000">
                <a:solidFill>
                  <a:schemeClr val="dk1"/>
                </a:solidFill>
              </a:rPr>
              <a:t>Variables, cursores, excepciones definidas por el usuario</a:t>
            </a:r>
            <a:endParaRPr b="1" sz="2000"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s-CO" sz="2000"/>
              <a:t>Sentencias SQL</a:t>
            </a:r>
            <a:endParaRPr b="1" sz="2000"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s-CO" sz="2000"/>
              <a:t>Sentencias PSQL</a:t>
            </a:r>
            <a:endParaRPr b="1" sz="20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s-CO" sz="2000"/>
              <a:t>EXCEPTION (opcional)</a:t>
            </a:r>
            <a:endParaRPr b="1" sz="2000"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s-CO" sz="2000"/>
              <a:t>Acciones a ejecutar</a:t>
            </a:r>
            <a:endParaRPr b="1" sz="2000"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s-CO" sz="2000"/>
              <a:t>Cuando </a:t>
            </a:r>
            <a:r>
              <a:rPr b="1" lang="es-CO" sz="2000"/>
              <a:t>ocurren</a:t>
            </a:r>
            <a:r>
              <a:rPr b="1" lang="es-CO" sz="2000"/>
              <a:t> errores</a:t>
            </a:r>
            <a:endParaRPr b="1" sz="20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s-CO" sz="2000"/>
              <a:t>END; (obligatorio)</a:t>
            </a:r>
            <a:endParaRPr b="1"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9225" y="1345550"/>
            <a:ext cx="2016275" cy="315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/>
        </p:nvSpPr>
        <p:spPr>
          <a:xfrm>
            <a:off x="382870" y="249500"/>
            <a:ext cx="7884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ESTRUCTURA DE UN BLOQUE DE PSQL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803550" y="2029700"/>
            <a:ext cx="2685900" cy="2125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/>
              <a:t>PROCEDURE nombre IS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/>
              <a:t>BEGIN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200"/>
              <a:t>             </a:t>
            </a:r>
            <a:r>
              <a:rPr b="1" lang="es-CO" sz="1200">
                <a:solidFill>
                  <a:schemeClr val="dk1"/>
                </a:solidFill>
              </a:rPr>
              <a:t> --CONSULTAS</a:t>
            </a:r>
            <a:endParaRPr b="1"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/>
              <a:t>EXCEPTION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/>
              <a:t>END;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3622950" y="2029700"/>
            <a:ext cx="2685900" cy="2125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/>
              <a:t>FUNCTION nombre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/>
              <a:t>RETURN tipo_de_dato IS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/>
              <a:t>BEGIN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200"/>
              <a:t>           --CONSULTAS</a:t>
            </a:r>
            <a:endParaRPr b="1"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/>
              <a:t>	RETURN valor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/>
              <a:t>EXCEPTION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/>
              <a:t>END;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699350" y="1479175"/>
            <a:ext cx="80271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latin typeface="Calibri"/>
                <a:ea typeface="Calibri"/>
                <a:cs typeface="Calibri"/>
                <a:sym typeface="Calibri"/>
              </a:rPr>
              <a:t>    PROCEDIMIENTO                                         </a:t>
            </a:r>
            <a:r>
              <a:rPr b="1" lang="es-CO" sz="1800">
                <a:latin typeface="Calibri"/>
                <a:ea typeface="Calibri"/>
                <a:cs typeface="Calibri"/>
                <a:sym typeface="Calibri"/>
              </a:rPr>
              <a:t>FUNCIÓN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