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ba25f871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ba25f871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ba25f8711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ba25f871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75043c80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875043c80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ba25f871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ba25f87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ba25f871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ba25f87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ba25f871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ba25f871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ba25f871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ba25f871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ba25f8711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ba25f871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descr="portada-gobierno.png" id="12" name="Google Shape;12;p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3" name="Shape 13"/>
        <p:cNvGrpSpPr/>
        <p:nvPr/>
      </p:nvGrpSpPr>
      <p:grpSpPr>
        <a:xfrm>
          <a:off x="0" y="0"/>
          <a:ext cx="0" cy="0"/>
          <a:chOff x="0" y="0"/>
          <a:chExt cx="0" cy="0"/>
        </a:xfrm>
      </p:grpSpPr>
      <p:pic>
        <p:nvPicPr>
          <p:cNvPr descr="portada.png" id="14" name="Google Shape;14;p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5" name="Shape 15"/>
        <p:cNvGrpSpPr/>
        <p:nvPr/>
      </p:nvGrpSpPr>
      <p:grpSpPr>
        <a:xfrm>
          <a:off x="0" y="0"/>
          <a:ext cx="0" cy="0"/>
          <a:chOff x="0" y="0"/>
          <a:chExt cx="0" cy="0"/>
        </a:xfrm>
      </p:grpSpPr>
      <p:pic>
        <p:nvPicPr>
          <p:cNvPr descr="interna.png" id="16" name="Google Shape;16;p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7" name="Shape 17"/>
        <p:cNvGrpSpPr/>
        <p:nvPr/>
      </p:nvGrpSpPr>
      <p:grpSpPr>
        <a:xfrm>
          <a:off x="0" y="0"/>
          <a:ext cx="0" cy="0"/>
          <a:chOff x="0" y="0"/>
          <a:chExt cx="0" cy="0"/>
        </a:xfrm>
      </p:grpSpPr>
      <p:pic>
        <p:nvPicPr>
          <p:cNvPr descr="interna-con-franja.png" id="18" name="Google Shape;18;p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9" name="Shape 19"/>
        <p:cNvGrpSpPr/>
        <p:nvPr/>
      </p:nvGrpSpPr>
      <p:grpSpPr>
        <a:xfrm>
          <a:off x="0" y="0"/>
          <a:ext cx="0" cy="0"/>
          <a:chOff x="0" y="0"/>
          <a:chExt cx="0" cy="0"/>
        </a:xfrm>
      </p:grpSpPr>
      <p:pic>
        <p:nvPicPr>
          <p:cNvPr descr="cierre.png" id="20" name="Google Shape;20;p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1" name="Shape 21"/>
        <p:cNvGrpSpPr/>
        <p:nvPr/>
      </p:nvGrpSpPr>
      <p:grpSpPr>
        <a:xfrm>
          <a:off x="0" y="0"/>
          <a:ext cx="0" cy="0"/>
          <a:chOff x="0" y="0"/>
          <a:chExt cx="0" cy="0"/>
        </a:xfrm>
      </p:grpSpPr>
      <p:sp>
        <p:nvSpPr>
          <p:cNvPr id="22" name="Google Shape;22;p7"/>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4" name="Google Shape;24;p7"/>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5" name="Google Shape;25;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8" name="Shape 28"/>
        <p:cNvGrpSpPr/>
        <p:nvPr/>
      </p:nvGrpSpPr>
      <p:grpSpPr>
        <a:xfrm>
          <a:off x="0" y="0"/>
          <a:ext cx="0" cy="0"/>
          <a:chOff x="0" y="0"/>
          <a:chExt cx="0" cy="0"/>
        </a:xfrm>
      </p:grpSpPr>
      <p:sp>
        <p:nvSpPr>
          <p:cNvPr id="29" name="Google Shape;29;p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1" name="Google Shape;31;p8"/>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2" name="Google Shape;32;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5" name="Shape 35"/>
        <p:cNvGrpSpPr/>
        <p:nvPr/>
      </p:nvGrpSpPr>
      <p:grpSpPr>
        <a:xfrm>
          <a:off x="0" y="0"/>
          <a:ext cx="0" cy="0"/>
          <a:chOff x="0" y="0"/>
          <a:chExt cx="0" cy="0"/>
        </a:xfrm>
      </p:grpSpPr>
      <p:sp>
        <p:nvSpPr>
          <p:cNvPr id="36" name="Google Shape;36;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1" name="Shape 41"/>
        <p:cNvGrpSpPr/>
        <p:nvPr/>
      </p:nvGrpSpPr>
      <p:grpSpPr>
        <a:xfrm>
          <a:off x="0" y="0"/>
          <a:ext cx="0" cy="0"/>
          <a:chOff x="0" y="0"/>
          <a:chExt cx="0" cy="0"/>
        </a:xfrm>
      </p:grpSpPr>
      <p:sp>
        <p:nvSpPr>
          <p:cNvPr id="42" name="Google Shape;42;p10"/>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mailto:jgalindos@sena.edu.c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1"/>
          <p:cNvSpPr txBox="1"/>
          <p:nvPr/>
        </p:nvSpPr>
        <p:spPr>
          <a:xfrm>
            <a:off x="5463843" y="1019508"/>
            <a:ext cx="2756985" cy="95410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b="1" i="0" lang="es-CO" sz="2800" u="none" cap="none" strike="noStrike">
                <a:solidFill>
                  <a:srgbClr val="3F3F3F"/>
                </a:solidFill>
                <a:latin typeface="Calibri"/>
                <a:ea typeface="Calibri"/>
                <a:cs typeface="Calibri"/>
                <a:sym typeface="Calibri"/>
              </a:rPr>
              <a:t>DESARROLLO DE BASE DE DATOS CON MYSQL</a:t>
            </a:r>
            <a:endParaRPr b="1" i="0" sz="2800" u="none" cap="none" strike="noStrike">
              <a:solidFill>
                <a:srgbClr val="3F3F3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nvSpPr>
        <p:spPr>
          <a:xfrm>
            <a:off x="228600" y="1392600"/>
            <a:ext cx="8362500" cy="1346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000"/>
              <a:t>[begin_label:] REPEAT </a:t>
            </a:r>
            <a:endParaRPr b="1" sz="2000"/>
          </a:p>
          <a:p>
            <a:pPr indent="0" lvl="0" marL="0" rtl="0" algn="l">
              <a:spcBef>
                <a:spcPts val="0"/>
              </a:spcBef>
              <a:spcAft>
                <a:spcPts val="0"/>
              </a:spcAft>
              <a:buNone/>
            </a:pPr>
            <a:r>
              <a:rPr b="1" lang="es-CO" sz="2000"/>
              <a:t>statement_list </a:t>
            </a:r>
            <a:endParaRPr b="1" sz="2000"/>
          </a:p>
          <a:p>
            <a:pPr indent="0" lvl="0" marL="0" rtl="0" algn="l">
              <a:spcBef>
                <a:spcPts val="0"/>
              </a:spcBef>
              <a:spcAft>
                <a:spcPts val="0"/>
              </a:spcAft>
              <a:buNone/>
            </a:pPr>
            <a:r>
              <a:rPr b="1" lang="es-CO" sz="2000"/>
              <a:t>UNTIL search_condition</a:t>
            </a:r>
            <a:endParaRPr b="1" sz="2000"/>
          </a:p>
          <a:p>
            <a:pPr indent="0" lvl="0" marL="0" rtl="0" algn="l">
              <a:spcBef>
                <a:spcPts val="0"/>
              </a:spcBef>
              <a:spcAft>
                <a:spcPts val="0"/>
              </a:spcAft>
              <a:buNone/>
            </a:pPr>
            <a:r>
              <a:rPr b="1" lang="es-CO" sz="2000"/>
              <a:t>END REPEAT [end_label] </a:t>
            </a:r>
            <a:r>
              <a:rPr b="1" lang="es-CO" sz="2000"/>
              <a:t>;</a:t>
            </a:r>
            <a:endParaRPr b="1" sz="2000"/>
          </a:p>
        </p:txBody>
      </p:sp>
      <p:sp>
        <p:nvSpPr>
          <p:cNvPr id="111" name="Google Shape;111;p20"/>
          <p:cNvSpPr txBox="1"/>
          <p:nvPr/>
        </p:nvSpPr>
        <p:spPr>
          <a:xfrm>
            <a:off x="382884" y="249500"/>
            <a:ext cx="5416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3600">
                <a:solidFill>
                  <a:schemeClr val="lt1"/>
                </a:solidFill>
                <a:latin typeface="Calibri"/>
                <a:ea typeface="Calibri"/>
                <a:cs typeface="Calibri"/>
                <a:sym typeface="Calibri"/>
              </a:rPr>
              <a:t>SENTENCIA REPEAT</a:t>
            </a:r>
            <a:endParaRPr b="1" i="0" sz="3600" u="none" cap="none" strike="noStrike">
              <a:solidFill>
                <a:schemeClr val="lt1"/>
              </a:solidFill>
              <a:latin typeface="Calibri"/>
              <a:ea typeface="Calibri"/>
              <a:cs typeface="Calibri"/>
              <a:sym typeface="Calibri"/>
            </a:endParaRPr>
          </a:p>
        </p:txBody>
      </p:sp>
      <p:sp>
        <p:nvSpPr>
          <p:cNvPr id="112" name="Google Shape;112;p20"/>
          <p:cNvSpPr txBox="1"/>
          <p:nvPr/>
        </p:nvSpPr>
        <p:spPr>
          <a:xfrm>
            <a:off x="228600" y="3044050"/>
            <a:ext cx="8362500" cy="138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CO" sz="2000"/>
              <a:t>El comando/s dentro de un comando REPEAT se repite hasta que la condición search_condition es cierta. Un comando REPEAT puede etiquetarse. end_label no puede darse a no ser que begin_label esté presente, y si lo están, deben ser el mismo. </a:t>
            </a:r>
            <a:endParaRPr b="1"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228600" y="1392600"/>
            <a:ext cx="8362500" cy="1346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000"/>
              <a:t>[begin_label:] WHILE search_condition DO </a:t>
            </a:r>
            <a:endParaRPr b="1" sz="2000"/>
          </a:p>
          <a:p>
            <a:pPr indent="0" lvl="0" marL="0" rtl="0" algn="l">
              <a:spcBef>
                <a:spcPts val="0"/>
              </a:spcBef>
              <a:spcAft>
                <a:spcPts val="0"/>
              </a:spcAft>
              <a:buNone/>
            </a:pPr>
            <a:r>
              <a:rPr b="1" lang="es-CO" sz="2000"/>
              <a:t>statement_list </a:t>
            </a:r>
            <a:endParaRPr b="1" sz="2000"/>
          </a:p>
          <a:p>
            <a:pPr indent="0" lvl="0" marL="0" rtl="0" algn="l">
              <a:spcBef>
                <a:spcPts val="0"/>
              </a:spcBef>
              <a:spcAft>
                <a:spcPts val="0"/>
              </a:spcAft>
              <a:buNone/>
            </a:pPr>
            <a:r>
              <a:rPr b="1" lang="es-CO" sz="2000"/>
              <a:t>END WHILE [end_label];</a:t>
            </a:r>
            <a:endParaRPr b="1" sz="2000"/>
          </a:p>
        </p:txBody>
      </p:sp>
      <p:sp>
        <p:nvSpPr>
          <p:cNvPr id="118" name="Google Shape;118;p21"/>
          <p:cNvSpPr txBox="1"/>
          <p:nvPr/>
        </p:nvSpPr>
        <p:spPr>
          <a:xfrm>
            <a:off x="382884" y="249500"/>
            <a:ext cx="5416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3600">
                <a:solidFill>
                  <a:schemeClr val="lt1"/>
                </a:solidFill>
                <a:latin typeface="Calibri"/>
                <a:ea typeface="Calibri"/>
                <a:cs typeface="Calibri"/>
                <a:sym typeface="Calibri"/>
              </a:rPr>
              <a:t>SENTENCIA WHILE</a:t>
            </a:r>
            <a:endParaRPr b="1" i="0" sz="3600" u="none" cap="none" strike="noStrike">
              <a:solidFill>
                <a:schemeClr val="lt1"/>
              </a:solidFill>
              <a:latin typeface="Calibri"/>
              <a:ea typeface="Calibri"/>
              <a:cs typeface="Calibri"/>
              <a:sym typeface="Calibri"/>
            </a:endParaRPr>
          </a:p>
        </p:txBody>
      </p:sp>
      <p:sp>
        <p:nvSpPr>
          <p:cNvPr id="119" name="Google Shape;119;p21"/>
          <p:cNvSpPr txBox="1"/>
          <p:nvPr/>
        </p:nvSpPr>
        <p:spPr>
          <a:xfrm>
            <a:off x="228600" y="3044050"/>
            <a:ext cx="8362500" cy="138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CO" sz="2000"/>
              <a:t>Los comados dentro de un WHILE se repite mientras la condición search_condition es cierta. Un comando WHILE puede etiquetarse. end_label no puede darse a no ser que begin_label también esté presente, y si lo están, deben ser el mismo</a:t>
            </a:r>
            <a:r>
              <a:rPr b="1" lang="es-CO" sz="2000"/>
              <a:t>. </a:t>
            </a:r>
            <a:endParaRPr b="1"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nvSpPr>
        <p:spPr>
          <a:xfrm>
            <a:off x="382890" y="249500"/>
            <a:ext cx="7411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3600">
                <a:solidFill>
                  <a:schemeClr val="lt1"/>
                </a:solidFill>
                <a:latin typeface="Calibri"/>
                <a:ea typeface="Calibri"/>
                <a:cs typeface="Calibri"/>
                <a:sym typeface="Calibri"/>
              </a:rPr>
              <a:t>CRÉDITOS</a:t>
            </a:r>
            <a:endParaRPr b="1" i="0" sz="3600" u="none" cap="none" strike="noStrike">
              <a:solidFill>
                <a:schemeClr val="lt1"/>
              </a:solidFill>
              <a:latin typeface="Calibri"/>
              <a:ea typeface="Calibri"/>
              <a:cs typeface="Calibri"/>
              <a:sym typeface="Calibri"/>
            </a:endParaRPr>
          </a:p>
        </p:txBody>
      </p:sp>
      <p:pic>
        <p:nvPicPr>
          <p:cNvPr id="129" name="Google Shape;129;p23"/>
          <p:cNvPicPr preferRelativeResize="0"/>
          <p:nvPr/>
        </p:nvPicPr>
        <p:blipFill>
          <a:blip r:embed="rId3">
            <a:alphaModFix/>
          </a:blip>
          <a:stretch>
            <a:fillRect/>
          </a:stretch>
        </p:blipFill>
        <p:spPr>
          <a:xfrm>
            <a:off x="1656750" y="1911675"/>
            <a:ext cx="6356925" cy="3207100"/>
          </a:xfrm>
          <a:prstGeom prst="rect">
            <a:avLst/>
          </a:prstGeom>
          <a:noFill/>
          <a:ln>
            <a:noFill/>
          </a:ln>
        </p:spPr>
      </p:pic>
      <p:sp>
        <p:nvSpPr>
          <p:cNvPr id="130" name="Google Shape;130;p23"/>
          <p:cNvSpPr txBox="1"/>
          <p:nvPr/>
        </p:nvSpPr>
        <p:spPr>
          <a:xfrm>
            <a:off x="185675" y="1088225"/>
            <a:ext cx="87252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000">
                <a:solidFill>
                  <a:schemeClr val="dk1"/>
                </a:solidFill>
              </a:rPr>
              <a:t>Realizado por el instructor José Fernando Galindo Suárez </a:t>
            </a:r>
            <a:endParaRPr b="1" sz="2000">
              <a:solidFill>
                <a:schemeClr val="dk1"/>
              </a:solidFill>
            </a:endParaRPr>
          </a:p>
          <a:p>
            <a:pPr indent="0" lvl="0" marL="0" rtl="0" algn="l">
              <a:spcBef>
                <a:spcPts val="0"/>
              </a:spcBef>
              <a:spcAft>
                <a:spcPts val="0"/>
              </a:spcAft>
              <a:buNone/>
            </a:pPr>
            <a:r>
              <a:rPr b="1" lang="es-CO" sz="2000" u="sng">
                <a:solidFill>
                  <a:schemeClr val="hlink"/>
                </a:solidFill>
                <a:hlinkClick r:id="rId4"/>
              </a:rPr>
              <a:t>jgalindos@sena.edu.co</a:t>
            </a:r>
            <a:r>
              <a:rPr b="1" lang="es-CO" sz="2000">
                <a:solidFill>
                  <a:schemeClr val="dk1"/>
                </a:solidFill>
              </a:rPr>
              <a:t> 2020</a:t>
            </a:r>
            <a:endParaRPr b="1"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nvSpPr>
        <p:spPr>
          <a:xfrm>
            <a:off x="5463843" y="901908"/>
            <a:ext cx="2756985" cy="95410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es-CO" sz="2800" u="none" cap="none" strike="noStrike">
                <a:solidFill>
                  <a:srgbClr val="3F3F3F"/>
                </a:solidFill>
                <a:latin typeface="Calibri"/>
                <a:ea typeface="Calibri"/>
                <a:cs typeface="Calibri"/>
                <a:sym typeface="Calibri"/>
              </a:rPr>
              <a:t>DESARROLLO DE BASE DE DATOS CON MYSQL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nvSpPr>
        <p:spPr>
          <a:xfrm>
            <a:off x="3315456" y="1417158"/>
            <a:ext cx="35118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s-CO" sz="2400">
                <a:solidFill>
                  <a:srgbClr val="3F3F3F"/>
                </a:solidFill>
                <a:latin typeface="Calibri"/>
                <a:ea typeface="Calibri"/>
                <a:cs typeface="Calibri"/>
                <a:sym typeface="Calibri"/>
              </a:rPr>
              <a:t>ESTRUCTURAS DE CONTROL</a:t>
            </a:r>
            <a:endParaRPr b="1" i="0" sz="2400" u="none" cap="none" strike="noStrike">
              <a:solidFill>
                <a:srgbClr val="3F3F3F"/>
              </a:solidFill>
              <a:latin typeface="Calibri"/>
              <a:ea typeface="Calibri"/>
              <a:cs typeface="Calibri"/>
              <a:sym typeface="Calibri"/>
            </a:endParaRPr>
          </a:p>
        </p:txBody>
      </p:sp>
      <p:sp>
        <p:nvSpPr>
          <p:cNvPr id="62" name="Google Shape;62;p13"/>
          <p:cNvSpPr txBox="1"/>
          <p:nvPr/>
        </p:nvSpPr>
        <p:spPr>
          <a:xfrm>
            <a:off x="3492771" y="2692065"/>
            <a:ext cx="238938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63" name="Google Shape;63;p13"/>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13"/>
          <p:cNvSpPr txBox="1"/>
          <p:nvPr/>
        </p:nvSpPr>
        <p:spPr>
          <a:xfrm>
            <a:off x="-176950" y="-536000"/>
            <a:ext cx="5715000" cy="1350900"/>
          </a:xfrm>
          <a:prstGeom prst="rect">
            <a:avLst/>
          </a:prstGeom>
          <a:noFill/>
          <a:ln>
            <a:noFill/>
          </a:ln>
          <a:effectLst>
            <a:outerShdw blurRad="185738" rotWithShape="0" algn="bl" dir="3480000" dist="142875">
              <a:srgbClr val="B7B7B7">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s-CO" sz="30000">
                <a:solidFill>
                  <a:srgbClr val="FF9900"/>
                </a:solidFill>
                <a:latin typeface="Calibri"/>
                <a:ea typeface="Calibri"/>
                <a:cs typeface="Calibri"/>
                <a:sym typeface="Calibri"/>
              </a:rPr>
              <a:t>11</a:t>
            </a:r>
            <a:endParaRPr sz="30000">
              <a:solidFill>
                <a:srgbClr val="FF99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382868" y="249495"/>
            <a:ext cx="2389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CO" sz="3600" u="none" cap="none" strike="noStrike">
                <a:solidFill>
                  <a:schemeClr val="lt1"/>
                </a:solidFill>
                <a:latin typeface="Calibri"/>
                <a:ea typeface="Calibri"/>
                <a:cs typeface="Calibri"/>
                <a:sym typeface="Calibri"/>
              </a:rPr>
              <a:t>OBJETIVOS</a:t>
            </a:r>
            <a:endParaRPr b="1" i="0" sz="3600" u="none" cap="none" strike="noStrike">
              <a:solidFill>
                <a:schemeClr val="lt1"/>
              </a:solidFill>
              <a:latin typeface="Calibri"/>
              <a:ea typeface="Calibri"/>
              <a:cs typeface="Calibri"/>
              <a:sym typeface="Calibri"/>
            </a:endParaRPr>
          </a:p>
        </p:txBody>
      </p:sp>
      <p:sp>
        <p:nvSpPr>
          <p:cNvPr id="70" name="Google Shape;70;p14"/>
          <p:cNvSpPr txBox="1"/>
          <p:nvPr/>
        </p:nvSpPr>
        <p:spPr>
          <a:xfrm>
            <a:off x="498762" y="1724891"/>
            <a:ext cx="8473795" cy="19389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CO" sz="2000" u="none" cap="none" strike="noStrike">
                <a:solidFill>
                  <a:srgbClr val="000000"/>
                </a:solidFill>
                <a:latin typeface="Arial"/>
                <a:ea typeface="Arial"/>
                <a:cs typeface="Arial"/>
                <a:sym typeface="Arial"/>
              </a:rPr>
              <a:t>Después de completar esta lección usted estará en la capacidad de:</a:t>
            </a:r>
            <a:endParaRPr/>
          </a:p>
          <a:p>
            <a:pPr indent="-285750" lvl="0" marL="285750" marR="0" rtl="0" algn="l">
              <a:lnSpc>
                <a:spcPct val="100000"/>
              </a:lnSpc>
              <a:spcBef>
                <a:spcPts val="0"/>
              </a:spcBef>
              <a:spcAft>
                <a:spcPts val="0"/>
              </a:spcAft>
              <a:buClr>
                <a:srgbClr val="000000"/>
              </a:buClr>
              <a:buSzPts val="2000"/>
              <a:buFont typeface="Arial"/>
              <a:buChar char="•"/>
            </a:pPr>
            <a:r>
              <a:rPr b="1" lang="es-CO" sz="2000"/>
              <a:t>Identificar las </a:t>
            </a:r>
            <a:r>
              <a:rPr b="1" lang="es-CO" sz="2000"/>
              <a:t>estructuras</a:t>
            </a:r>
            <a:r>
              <a:rPr b="1" lang="es-CO" sz="2000"/>
              <a:t> de control.</a:t>
            </a:r>
            <a:endParaRPr b="1" sz="2000"/>
          </a:p>
          <a:p>
            <a:pPr indent="-285750" lvl="0" marL="285750" marR="0" rtl="0" algn="l">
              <a:lnSpc>
                <a:spcPct val="100000"/>
              </a:lnSpc>
              <a:spcBef>
                <a:spcPts val="0"/>
              </a:spcBef>
              <a:spcAft>
                <a:spcPts val="0"/>
              </a:spcAft>
              <a:buSzPts val="2000"/>
              <a:buChar char="•"/>
            </a:pPr>
            <a:r>
              <a:rPr b="1" lang="es-CO" sz="2000"/>
              <a:t>Explicar las estructura de toma de decision.</a:t>
            </a:r>
            <a:endParaRPr b="1" sz="2000"/>
          </a:p>
          <a:p>
            <a:pPr indent="-285750" lvl="0" marL="285750" marR="0" rtl="0" algn="l">
              <a:lnSpc>
                <a:spcPct val="100000"/>
              </a:lnSpc>
              <a:spcBef>
                <a:spcPts val="0"/>
              </a:spcBef>
              <a:spcAft>
                <a:spcPts val="0"/>
              </a:spcAft>
              <a:buSzPts val="2000"/>
              <a:buChar char="•"/>
            </a:pPr>
            <a:r>
              <a:rPr b="1" lang="es-CO" sz="2000"/>
              <a:t>Explicar qué son los ciclos</a:t>
            </a:r>
            <a:r>
              <a:rPr b="1" lang="es-CO" sz="2000">
                <a:solidFill>
                  <a:schemeClr val="dk1"/>
                </a:solidFill>
              </a:rPr>
              <a:t>.</a:t>
            </a:r>
            <a:endParaRPr b="1" sz="2000">
              <a:solidFill>
                <a:schemeClr val="dk1"/>
              </a:solidFill>
            </a:endParaRPr>
          </a:p>
          <a:p>
            <a:pPr indent="0" lvl="0" marL="457200" marR="0" rtl="0" algn="l">
              <a:lnSpc>
                <a:spcPct val="100000"/>
              </a:lnSpc>
              <a:spcBef>
                <a:spcPts val="0"/>
              </a:spcBef>
              <a:spcAft>
                <a:spcPts val="0"/>
              </a:spcAft>
              <a:buNone/>
            </a:pPr>
            <a:r>
              <a:t/>
            </a:r>
            <a:endParaRPr b="1" sz="2000"/>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228600" y="1333500"/>
            <a:ext cx="8362500" cy="18531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000"/>
              <a:t>IF search_condition THEN </a:t>
            </a:r>
            <a:endParaRPr b="1" sz="2000"/>
          </a:p>
          <a:p>
            <a:pPr indent="0" lvl="0" marL="0" rtl="0" algn="l">
              <a:spcBef>
                <a:spcPts val="0"/>
              </a:spcBef>
              <a:spcAft>
                <a:spcPts val="0"/>
              </a:spcAft>
              <a:buNone/>
            </a:pPr>
            <a:r>
              <a:rPr b="1" lang="es-CO" sz="2000"/>
              <a:t>statement_list </a:t>
            </a:r>
            <a:endParaRPr b="1" sz="2000"/>
          </a:p>
          <a:p>
            <a:pPr indent="0" lvl="0" marL="0" rtl="0" algn="l">
              <a:spcBef>
                <a:spcPts val="0"/>
              </a:spcBef>
              <a:spcAft>
                <a:spcPts val="0"/>
              </a:spcAft>
              <a:buNone/>
            </a:pPr>
            <a:r>
              <a:rPr b="1" lang="es-CO" sz="2000"/>
              <a:t>[ELSEIF search_condition THEN </a:t>
            </a:r>
            <a:endParaRPr b="1" sz="2000"/>
          </a:p>
          <a:p>
            <a:pPr indent="0" lvl="0" marL="0" rtl="0" algn="l">
              <a:spcBef>
                <a:spcPts val="0"/>
              </a:spcBef>
              <a:spcAft>
                <a:spcPts val="0"/>
              </a:spcAft>
              <a:buNone/>
            </a:pPr>
            <a:r>
              <a:rPr b="1" lang="es-CO" sz="2000"/>
              <a:t>statement_list] ... </a:t>
            </a:r>
            <a:endParaRPr b="1" sz="2000"/>
          </a:p>
          <a:p>
            <a:pPr indent="0" lvl="0" marL="0" rtl="0" algn="l">
              <a:spcBef>
                <a:spcPts val="0"/>
              </a:spcBef>
              <a:spcAft>
                <a:spcPts val="0"/>
              </a:spcAft>
              <a:buNone/>
            </a:pPr>
            <a:r>
              <a:rPr b="1" lang="es-CO" sz="2000"/>
              <a:t>[ELSE statement_list] END IF</a:t>
            </a:r>
            <a:endParaRPr b="1" sz="2000"/>
          </a:p>
        </p:txBody>
      </p:sp>
      <p:sp>
        <p:nvSpPr>
          <p:cNvPr id="76" name="Google Shape;76;p15"/>
          <p:cNvSpPr txBox="1"/>
          <p:nvPr/>
        </p:nvSpPr>
        <p:spPr>
          <a:xfrm>
            <a:off x="382884" y="249500"/>
            <a:ext cx="5416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3600">
                <a:solidFill>
                  <a:schemeClr val="lt1"/>
                </a:solidFill>
                <a:latin typeface="Calibri"/>
                <a:ea typeface="Calibri"/>
                <a:cs typeface="Calibri"/>
                <a:sym typeface="Calibri"/>
              </a:rPr>
              <a:t>SENTENCIA IF</a:t>
            </a:r>
            <a:endParaRPr b="1" i="0" sz="3600" u="none" cap="none" strike="noStrike">
              <a:solidFill>
                <a:schemeClr val="lt1"/>
              </a:solidFill>
              <a:latin typeface="Calibri"/>
              <a:ea typeface="Calibri"/>
              <a:cs typeface="Calibri"/>
              <a:sym typeface="Calibri"/>
            </a:endParaRPr>
          </a:p>
        </p:txBody>
      </p:sp>
      <p:sp>
        <p:nvSpPr>
          <p:cNvPr id="77" name="Google Shape;77;p15"/>
          <p:cNvSpPr txBox="1"/>
          <p:nvPr/>
        </p:nvSpPr>
        <p:spPr>
          <a:xfrm>
            <a:off x="121225" y="3362700"/>
            <a:ext cx="8605200" cy="82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CO" sz="2000"/>
              <a:t>IF implementa un constructor condicional básico. Si search_condition se evalúa a cierto, el comando SQL correspondiente listado se ejectua. Si no coincide ninguna search_condition se ejecuta el comando listado en la cláusula ELSE. statement_list puede consistir en varios comandos. </a:t>
            </a:r>
            <a:endParaRPr b="1"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228600" y="1333500"/>
            <a:ext cx="8362500" cy="18531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000"/>
              <a:t>CASE case_value </a:t>
            </a:r>
            <a:endParaRPr b="1" sz="2000"/>
          </a:p>
          <a:p>
            <a:pPr indent="0" lvl="0" marL="0" rtl="0" algn="l">
              <a:spcBef>
                <a:spcPts val="0"/>
              </a:spcBef>
              <a:spcAft>
                <a:spcPts val="0"/>
              </a:spcAft>
              <a:buNone/>
            </a:pPr>
            <a:r>
              <a:rPr b="1" lang="es-CO" sz="2000"/>
              <a:t>WHEN when_value THEN statement_list </a:t>
            </a:r>
            <a:endParaRPr b="1" sz="2000"/>
          </a:p>
          <a:p>
            <a:pPr indent="0" lvl="0" marL="0" rtl="0" algn="l">
              <a:spcBef>
                <a:spcPts val="0"/>
              </a:spcBef>
              <a:spcAft>
                <a:spcPts val="0"/>
              </a:spcAft>
              <a:buNone/>
            </a:pPr>
            <a:r>
              <a:rPr b="1" lang="es-CO" sz="2000"/>
              <a:t>[WHEN when_value THEN statement_list] ... </a:t>
            </a:r>
            <a:endParaRPr b="1" sz="2000"/>
          </a:p>
          <a:p>
            <a:pPr indent="0" lvl="0" marL="0" rtl="0" algn="l">
              <a:spcBef>
                <a:spcPts val="0"/>
              </a:spcBef>
              <a:spcAft>
                <a:spcPts val="0"/>
              </a:spcAft>
              <a:buNone/>
            </a:pPr>
            <a:r>
              <a:rPr b="1" lang="es-CO" sz="2000"/>
              <a:t>[ELSE statement_list] </a:t>
            </a:r>
            <a:endParaRPr b="1" sz="2000"/>
          </a:p>
          <a:p>
            <a:pPr indent="0" lvl="0" marL="0" rtl="0" algn="l">
              <a:spcBef>
                <a:spcPts val="0"/>
              </a:spcBef>
              <a:spcAft>
                <a:spcPts val="0"/>
              </a:spcAft>
              <a:buNone/>
            </a:pPr>
            <a:r>
              <a:rPr b="1" lang="es-CO" sz="2000"/>
              <a:t>END CASE</a:t>
            </a:r>
            <a:endParaRPr b="1" sz="2000"/>
          </a:p>
        </p:txBody>
      </p:sp>
      <p:sp>
        <p:nvSpPr>
          <p:cNvPr id="83" name="Google Shape;83;p16"/>
          <p:cNvSpPr txBox="1"/>
          <p:nvPr/>
        </p:nvSpPr>
        <p:spPr>
          <a:xfrm>
            <a:off x="382884" y="249500"/>
            <a:ext cx="5416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3600">
                <a:solidFill>
                  <a:schemeClr val="lt1"/>
                </a:solidFill>
                <a:latin typeface="Calibri"/>
                <a:ea typeface="Calibri"/>
                <a:cs typeface="Calibri"/>
                <a:sym typeface="Calibri"/>
              </a:rPr>
              <a:t>SENTENCIA CASE</a:t>
            </a:r>
            <a:endParaRPr b="1" i="0" sz="3600" u="none" cap="none" strike="noStrike">
              <a:solidFill>
                <a:schemeClr val="lt1"/>
              </a:solidFill>
              <a:latin typeface="Calibri"/>
              <a:ea typeface="Calibri"/>
              <a:cs typeface="Calibri"/>
              <a:sym typeface="Calibri"/>
            </a:endParaRPr>
          </a:p>
        </p:txBody>
      </p:sp>
      <p:sp>
        <p:nvSpPr>
          <p:cNvPr id="84" name="Google Shape;84;p16"/>
          <p:cNvSpPr txBox="1"/>
          <p:nvPr/>
        </p:nvSpPr>
        <p:spPr>
          <a:xfrm>
            <a:off x="121225" y="3362700"/>
            <a:ext cx="8605200" cy="82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CO" sz="2000"/>
              <a:t>El comando CASE para procedimientos almacenados implementa un constructor condicional complejo. Si una search_condition se evalúa a cierto, el comando SQL correspondiente se ejecuta. Si no coincide ninguna condición de búsqueda, el comando en la cláusula ELSE se ejecuta.</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228600" y="1333500"/>
            <a:ext cx="8362500" cy="12381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000"/>
              <a:t>[begin_label:] LOOP </a:t>
            </a:r>
            <a:endParaRPr b="1" sz="2000"/>
          </a:p>
          <a:p>
            <a:pPr indent="0" lvl="0" marL="0" rtl="0" algn="l">
              <a:spcBef>
                <a:spcPts val="0"/>
              </a:spcBef>
              <a:spcAft>
                <a:spcPts val="0"/>
              </a:spcAft>
              <a:buNone/>
            </a:pPr>
            <a:r>
              <a:rPr b="1" lang="es-CO" sz="2000"/>
              <a:t>statement_list </a:t>
            </a:r>
            <a:endParaRPr b="1" sz="2000"/>
          </a:p>
          <a:p>
            <a:pPr indent="0" lvl="0" marL="0" rtl="0" algn="l">
              <a:spcBef>
                <a:spcPts val="0"/>
              </a:spcBef>
              <a:spcAft>
                <a:spcPts val="0"/>
              </a:spcAft>
              <a:buNone/>
            </a:pPr>
            <a:r>
              <a:rPr b="1" lang="es-CO" sz="2000"/>
              <a:t>END LOOP [end_label] ;</a:t>
            </a:r>
            <a:endParaRPr b="1" sz="2000"/>
          </a:p>
        </p:txBody>
      </p:sp>
      <p:sp>
        <p:nvSpPr>
          <p:cNvPr id="90" name="Google Shape;90;p17"/>
          <p:cNvSpPr txBox="1"/>
          <p:nvPr/>
        </p:nvSpPr>
        <p:spPr>
          <a:xfrm>
            <a:off x="382884" y="249500"/>
            <a:ext cx="5416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3600">
                <a:solidFill>
                  <a:schemeClr val="lt1"/>
                </a:solidFill>
                <a:latin typeface="Calibri"/>
                <a:ea typeface="Calibri"/>
                <a:cs typeface="Calibri"/>
                <a:sym typeface="Calibri"/>
              </a:rPr>
              <a:t>SENTENCIA LOOP</a:t>
            </a:r>
            <a:endParaRPr b="1" i="0" sz="3600" u="none" cap="none" strike="noStrike">
              <a:solidFill>
                <a:schemeClr val="lt1"/>
              </a:solidFill>
              <a:latin typeface="Calibri"/>
              <a:ea typeface="Calibri"/>
              <a:cs typeface="Calibri"/>
              <a:sym typeface="Calibri"/>
            </a:endParaRPr>
          </a:p>
        </p:txBody>
      </p:sp>
      <p:sp>
        <p:nvSpPr>
          <p:cNvPr id="91" name="Google Shape;91;p17"/>
          <p:cNvSpPr txBox="1"/>
          <p:nvPr/>
        </p:nvSpPr>
        <p:spPr>
          <a:xfrm>
            <a:off x="228600" y="2739250"/>
            <a:ext cx="8362500" cy="82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CO" sz="2000"/>
              <a:t>LOOP implementa un constructor de bucle simple que permite ejecución repetida de comandos particulares. El comando dentro del bucle se repite hasta que acaba el bucle, usualmente con un comando LEAVE . Un comando LOOP puede etiquetarse. end_label no puede darse hasta que esté presente begin_label , y si ambos lo están, deben ser el mismo.</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228600" y="1866900"/>
            <a:ext cx="8362500" cy="587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000"/>
              <a:t>LEAVE label</a:t>
            </a:r>
            <a:r>
              <a:rPr b="1" lang="es-CO" sz="2000"/>
              <a:t>;</a:t>
            </a:r>
            <a:endParaRPr b="1" sz="2000"/>
          </a:p>
        </p:txBody>
      </p:sp>
      <p:sp>
        <p:nvSpPr>
          <p:cNvPr id="97" name="Google Shape;97;p18"/>
          <p:cNvSpPr txBox="1"/>
          <p:nvPr/>
        </p:nvSpPr>
        <p:spPr>
          <a:xfrm>
            <a:off x="382884" y="249500"/>
            <a:ext cx="5416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3600">
                <a:solidFill>
                  <a:schemeClr val="lt1"/>
                </a:solidFill>
                <a:latin typeface="Calibri"/>
                <a:ea typeface="Calibri"/>
                <a:cs typeface="Calibri"/>
                <a:sym typeface="Calibri"/>
              </a:rPr>
              <a:t>SENTENCIA LEAVE</a:t>
            </a:r>
            <a:endParaRPr b="1" i="0" sz="3600" u="none" cap="none" strike="noStrike">
              <a:solidFill>
                <a:schemeClr val="lt1"/>
              </a:solidFill>
              <a:latin typeface="Calibri"/>
              <a:ea typeface="Calibri"/>
              <a:cs typeface="Calibri"/>
              <a:sym typeface="Calibri"/>
            </a:endParaRPr>
          </a:p>
        </p:txBody>
      </p:sp>
      <p:sp>
        <p:nvSpPr>
          <p:cNvPr id="98" name="Google Shape;98;p18"/>
          <p:cNvSpPr txBox="1"/>
          <p:nvPr/>
        </p:nvSpPr>
        <p:spPr>
          <a:xfrm>
            <a:off x="228600" y="2739250"/>
            <a:ext cx="8362500" cy="82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CO" sz="2000"/>
              <a:t>Este comando se usa para abandonar cualquier control de flujo etiquetado. Puede usarse con BEGIN ... END o bucles</a:t>
            </a:r>
            <a:r>
              <a:rPr b="1" lang="es-CO" sz="2000"/>
              <a:t>.</a:t>
            </a:r>
            <a:endParaRPr b="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228600" y="1866900"/>
            <a:ext cx="8362500" cy="587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000"/>
              <a:t>ITERATE </a:t>
            </a:r>
            <a:r>
              <a:rPr b="1" lang="es-CO" sz="2000"/>
              <a:t>label;</a:t>
            </a:r>
            <a:endParaRPr b="1" sz="2000"/>
          </a:p>
        </p:txBody>
      </p:sp>
      <p:sp>
        <p:nvSpPr>
          <p:cNvPr id="104" name="Google Shape;104;p19"/>
          <p:cNvSpPr txBox="1"/>
          <p:nvPr/>
        </p:nvSpPr>
        <p:spPr>
          <a:xfrm>
            <a:off x="382884" y="249500"/>
            <a:ext cx="5416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3600">
                <a:solidFill>
                  <a:schemeClr val="lt1"/>
                </a:solidFill>
                <a:latin typeface="Calibri"/>
                <a:ea typeface="Calibri"/>
                <a:cs typeface="Calibri"/>
                <a:sym typeface="Calibri"/>
              </a:rPr>
              <a:t>SENTENCIA ITERATE</a:t>
            </a:r>
            <a:endParaRPr b="1" i="0" sz="3600" u="none" cap="none" strike="noStrike">
              <a:solidFill>
                <a:schemeClr val="lt1"/>
              </a:solidFill>
              <a:latin typeface="Calibri"/>
              <a:ea typeface="Calibri"/>
              <a:cs typeface="Calibri"/>
              <a:sym typeface="Calibri"/>
            </a:endParaRPr>
          </a:p>
        </p:txBody>
      </p:sp>
      <p:sp>
        <p:nvSpPr>
          <p:cNvPr id="105" name="Google Shape;105;p19"/>
          <p:cNvSpPr txBox="1"/>
          <p:nvPr/>
        </p:nvSpPr>
        <p:spPr>
          <a:xfrm>
            <a:off x="228600" y="2739250"/>
            <a:ext cx="8362500" cy="82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CO" sz="2000"/>
              <a:t>ITERATE sólo puede aparecer en comandos LOOP, REPEAT, y WHILE . ITERATE significa “vuelve a hacer el bucle.”</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