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303880-7804-40B0-9B79-B291BA042E52}">
  <a:tblStyle styleId="{DE303880-7804-40B0-9B79-B291BA042E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b8f2c9e0e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8b8f2c9e0e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b8f2c9e0e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8b8f2c9e0e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b8f2c9e0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8b8f2c9e0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b8f2c9e0e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8b8f2c9e0e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b8f2c9e0e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b8f2c9e0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b8f2c9e0e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b8f2c9e0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b8f2c9e0e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8f2c9e0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b8f2c9e0e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8f2c9e0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b8f2c9e0e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8f2c9e0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75043c80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875043c80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b8f2c9e0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b8f2c9e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b8f2c9e0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g8b8f2c9e0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b8f2c9e0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g8b8f2c9e0e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b8f2c9e0e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8b8f2c9e0e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b8f2c9e0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8b8f2c9e0e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3" name="Shape 13"/>
        <p:cNvGrpSpPr/>
        <p:nvPr/>
      </p:nvGrpSpPr>
      <p:grpSpPr>
        <a:xfrm>
          <a:off x="0" y="0"/>
          <a:ext cx="0" cy="0"/>
          <a:chOff x="0" y="0"/>
          <a:chExt cx="0" cy="0"/>
        </a:xfrm>
      </p:grpSpPr>
      <p:pic>
        <p:nvPicPr>
          <p:cNvPr descr="portada.png" id="14" name="Google Shape;14;p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5" name="Shape 15"/>
        <p:cNvGrpSpPr/>
        <p:nvPr/>
      </p:nvGrpSpPr>
      <p:grpSpPr>
        <a:xfrm>
          <a:off x="0" y="0"/>
          <a:ext cx="0" cy="0"/>
          <a:chOff x="0" y="0"/>
          <a:chExt cx="0" cy="0"/>
        </a:xfrm>
      </p:grpSpPr>
      <p:pic>
        <p:nvPicPr>
          <p:cNvPr descr="interna.png" id="16" name="Google Shape;16;p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7" name="Shape 17"/>
        <p:cNvGrpSpPr/>
        <p:nvPr/>
      </p:nvGrpSpPr>
      <p:grpSpPr>
        <a:xfrm>
          <a:off x="0" y="0"/>
          <a:ext cx="0" cy="0"/>
          <a:chOff x="0" y="0"/>
          <a:chExt cx="0" cy="0"/>
        </a:xfrm>
      </p:grpSpPr>
      <p:pic>
        <p:nvPicPr>
          <p:cNvPr descr="interna-con-franja.png" id="18" name="Google Shape;18;p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9" name="Shape 19"/>
        <p:cNvGrpSpPr/>
        <p:nvPr/>
      </p:nvGrpSpPr>
      <p:grpSpPr>
        <a:xfrm>
          <a:off x="0" y="0"/>
          <a:ext cx="0" cy="0"/>
          <a:chOff x="0" y="0"/>
          <a:chExt cx="0" cy="0"/>
        </a:xfrm>
      </p:grpSpPr>
      <p:pic>
        <p:nvPicPr>
          <p:cNvPr descr="cierre.png" id="20" name="Google Shape;20;p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1" name="Shape 21"/>
        <p:cNvGrpSpPr/>
        <p:nvPr/>
      </p:nvGrpSpPr>
      <p:grpSpPr>
        <a:xfrm>
          <a:off x="0" y="0"/>
          <a:ext cx="0" cy="0"/>
          <a:chOff x="0" y="0"/>
          <a:chExt cx="0" cy="0"/>
        </a:xfrm>
      </p:grpSpPr>
      <p:sp>
        <p:nvSpPr>
          <p:cNvPr id="22" name="Google Shape;22;p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4" name="Google Shape;24;p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5" name="Google Shape;25;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8" name="Shape 28"/>
        <p:cNvGrpSpPr/>
        <p:nvPr/>
      </p:nvGrpSpPr>
      <p:grpSpPr>
        <a:xfrm>
          <a:off x="0" y="0"/>
          <a:ext cx="0" cy="0"/>
          <a:chOff x="0" y="0"/>
          <a:chExt cx="0" cy="0"/>
        </a:xfrm>
      </p:grpSpPr>
      <p:sp>
        <p:nvSpPr>
          <p:cNvPr id="29" name="Google Shape;29;p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1" name="Google Shape;31;p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2" name="Google Shape;32;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5" name="Shape 35"/>
        <p:cNvGrpSpPr/>
        <p:nvPr/>
      </p:nvGrpSpPr>
      <p:grpSpPr>
        <a:xfrm>
          <a:off x="0" y="0"/>
          <a:ext cx="0" cy="0"/>
          <a:chOff x="0" y="0"/>
          <a:chExt cx="0" cy="0"/>
        </a:xfrm>
      </p:grpSpPr>
      <p:sp>
        <p:nvSpPr>
          <p:cNvPr id="36" name="Google Shape;36;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1" name="Shape 41"/>
        <p:cNvGrpSpPr/>
        <p:nvPr/>
      </p:nvGrpSpPr>
      <p:grpSpPr>
        <a:xfrm>
          <a:off x="0" y="0"/>
          <a:ext cx="0" cy="0"/>
          <a:chOff x="0" y="0"/>
          <a:chExt cx="0" cy="0"/>
        </a:xfrm>
      </p:grpSpPr>
      <p:sp>
        <p:nvSpPr>
          <p:cNvPr id="42" name="Google Shape;42;p10"/>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hyperlink" Target="mailto:jgalindos@sena.edu.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txBox="1"/>
          <p:nvPr/>
        </p:nvSpPr>
        <p:spPr>
          <a:xfrm>
            <a:off x="5463843" y="1019508"/>
            <a:ext cx="2756985" cy="95410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b="1" i="0" lang="es-CO" sz="2800" u="none" cap="none" strike="noStrike">
                <a:solidFill>
                  <a:srgbClr val="3F3F3F"/>
                </a:solidFill>
                <a:latin typeface="Calibri"/>
                <a:ea typeface="Calibri"/>
                <a:cs typeface="Calibri"/>
                <a:sym typeface="Calibri"/>
              </a:rPr>
              <a:t>DESARROLLO DE BASE DE DATOS CON MYSQL</a:t>
            </a:r>
            <a:endParaRPr b="1" i="0" sz="2800" u="none" cap="none" strike="noStrike">
              <a:solidFill>
                <a:srgbClr val="3F3F3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88200" y="249500"/>
            <a:ext cx="8173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2900">
                <a:solidFill>
                  <a:schemeClr val="lt1"/>
                </a:solidFill>
                <a:latin typeface="Calibri"/>
                <a:ea typeface="Calibri"/>
                <a:cs typeface="Calibri"/>
                <a:sym typeface="Calibri"/>
              </a:rPr>
              <a:t>VENTAJAS</a:t>
            </a:r>
            <a:endParaRPr b="1" i="0" sz="2900" u="none" cap="none" strike="noStrike">
              <a:solidFill>
                <a:schemeClr val="lt1"/>
              </a:solidFill>
              <a:latin typeface="Calibri"/>
              <a:ea typeface="Calibri"/>
              <a:cs typeface="Calibri"/>
              <a:sym typeface="Calibri"/>
            </a:endParaRPr>
          </a:p>
        </p:txBody>
      </p:sp>
      <p:sp>
        <p:nvSpPr>
          <p:cNvPr id="106" name="Google Shape;106;p20"/>
          <p:cNvSpPr txBox="1"/>
          <p:nvPr/>
        </p:nvSpPr>
        <p:spPr>
          <a:xfrm>
            <a:off x="498762" y="734291"/>
            <a:ext cx="8473800" cy="1938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lang="es-CO" sz="2000"/>
              <a:t>Las ventajas del uso de las rutinas anteriores son las siguientes:</a:t>
            </a:r>
            <a:endParaRPr b="1" sz="2000"/>
          </a:p>
          <a:p>
            <a:pPr indent="-285750" lvl="0" marL="285750" marR="0" rtl="0" algn="just">
              <a:lnSpc>
                <a:spcPct val="100000"/>
              </a:lnSpc>
              <a:spcBef>
                <a:spcPts val="0"/>
              </a:spcBef>
              <a:spcAft>
                <a:spcPts val="0"/>
              </a:spcAft>
              <a:buSzPts val="2000"/>
              <a:buChar char="•"/>
            </a:pPr>
            <a:r>
              <a:rPr b="1" lang="es-CO" sz="2000"/>
              <a:t>Extienden la sintaxis de SQL al agregar ciclos e instrucciones de saltos.</a:t>
            </a:r>
            <a:endParaRPr b="1" sz="2000"/>
          </a:p>
          <a:p>
            <a:pPr indent="-285750" lvl="0" marL="285750" marR="0" rtl="0" algn="just">
              <a:lnSpc>
                <a:spcPct val="100000"/>
              </a:lnSpc>
              <a:spcBef>
                <a:spcPts val="0"/>
              </a:spcBef>
              <a:spcAft>
                <a:spcPts val="0"/>
              </a:spcAft>
              <a:buSzPts val="2000"/>
              <a:buChar char="•"/>
            </a:pPr>
            <a:r>
              <a:rPr b="1" lang="es-CO" sz="2000"/>
              <a:t>Proveen un mecanismo de manejo de errores.</a:t>
            </a:r>
            <a:endParaRPr b="1" sz="2000"/>
          </a:p>
          <a:p>
            <a:pPr indent="-285750" lvl="0" marL="285750" marR="0" rtl="0" algn="just">
              <a:lnSpc>
                <a:spcPct val="100000"/>
              </a:lnSpc>
              <a:spcBef>
                <a:spcPts val="0"/>
              </a:spcBef>
              <a:spcAft>
                <a:spcPts val="0"/>
              </a:spcAft>
              <a:buSzPts val="2000"/>
              <a:buChar char="•"/>
            </a:pPr>
            <a:r>
              <a:rPr b="1" lang="es-CO" sz="2000"/>
              <a:t>Debido a que están almacenadas en el servidor, todo el código necesario para definirlas necesita ser mandado por la red solamente una vez, en el momento de su creación y no cada vez que es invocada. Lo anterior reduce sobrecarga.</a:t>
            </a:r>
            <a:endParaRPr b="1" sz="2000"/>
          </a:p>
          <a:p>
            <a:pPr indent="-285750" lvl="0" marL="285750" marR="0" rtl="0" algn="just">
              <a:lnSpc>
                <a:spcPct val="100000"/>
              </a:lnSpc>
              <a:spcBef>
                <a:spcPts val="0"/>
              </a:spcBef>
              <a:spcAft>
                <a:spcPts val="0"/>
              </a:spcAft>
              <a:buSzPts val="2000"/>
              <a:buChar char="•"/>
            </a:pPr>
            <a:r>
              <a:rPr b="1" lang="es-CO" sz="2000"/>
              <a:t>Los procedimientos almacenados pueden mejorar el rendimiento ya que se necesita enviar menos información entre el servidor y el cliente.</a:t>
            </a:r>
            <a:endParaRPr b="1" sz="2000"/>
          </a:p>
          <a:p>
            <a:pPr indent="-285750" lvl="0" marL="285750" marR="0" rtl="0" algn="just">
              <a:lnSpc>
                <a:spcPct val="100000"/>
              </a:lnSpc>
              <a:spcBef>
                <a:spcPts val="0"/>
              </a:spcBef>
              <a:spcAft>
                <a:spcPts val="0"/>
              </a:spcAft>
              <a:buSzPts val="2000"/>
              <a:buChar char="•"/>
            </a:pPr>
            <a:r>
              <a:rPr b="1" lang="es-CO" sz="2000"/>
              <a:t>Los procedimientos almacenados le permiten tener bibliotecas o funciones en el servidor de base de datos.</a:t>
            </a:r>
            <a:endParaRPr b="1" sz="2000"/>
          </a:p>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88200" y="249500"/>
            <a:ext cx="8173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2900">
                <a:solidFill>
                  <a:schemeClr val="lt1"/>
                </a:solidFill>
                <a:latin typeface="Calibri"/>
                <a:ea typeface="Calibri"/>
                <a:cs typeface="Calibri"/>
                <a:sym typeface="Calibri"/>
              </a:rPr>
              <a:t>DELIMITER</a:t>
            </a:r>
            <a:endParaRPr b="1" i="0" sz="2900" u="none" cap="none" strike="noStrike">
              <a:solidFill>
                <a:schemeClr val="lt1"/>
              </a:solidFill>
              <a:latin typeface="Calibri"/>
              <a:ea typeface="Calibri"/>
              <a:cs typeface="Calibri"/>
              <a:sym typeface="Calibri"/>
            </a:endParaRPr>
          </a:p>
        </p:txBody>
      </p:sp>
      <p:sp>
        <p:nvSpPr>
          <p:cNvPr id="112" name="Google Shape;112;p21"/>
          <p:cNvSpPr txBox="1"/>
          <p:nvPr/>
        </p:nvSpPr>
        <p:spPr>
          <a:xfrm>
            <a:off x="498762" y="1039091"/>
            <a:ext cx="8473800" cy="1938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lang="es-CO" sz="2000"/>
              <a:t>Porque es importante el uso del DELIMITER: por defecto mysql usa como DELIMITER el punto y coma (;) , es decir, cada vez que encuentre punto y como(;) ejecuta hasta ahí, debido a que los procedimientos y funciones son varias líneas de códigos y algunas de ellas terminan con este delimiter se ejecutaría solo hasta ahí, lo que ocasionaría un error, es por esto que se hace necesario indicarle a mysql que utilice otro DELIMITER que puede ser cualquiera para el ejemplo usamos $ y al finalizar la creación del procedimiento o función volvemos a cambiarlo por (;)</a:t>
            </a:r>
            <a:endParaRPr b="1" sz="2000"/>
          </a:p>
          <a:p>
            <a:pPr indent="0" lvl="0" marL="0" marR="0" rtl="0" algn="just">
              <a:lnSpc>
                <a:spcPct val="100000"/>
              </a:lnSpc>
              <a:spcBef>
                <a:spcPts val="0"/>
              </a:spcBef>
              <a:spcAft>
                <a:spcPts val="0"/>
              </a:spcAft>
              <a:buNone/>
            </a:pPr>
            <a:r>
              <a:t/>
            </a:r>
            <a:endParaRPr b="1" sz="2000"/>
          </a:p>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88200" y="249500"/>
            <a:ext cx="8173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2800">
                <a:solidFill>
                  <a:schemeClr val="lt1"/>
                </a:solidFill>
                <a:latin typeface="Calibri"/>
                <a:ea typeface="Calibri"/>
                <a:cs typeface="Calibri"/>
                <a:sym typeface="Calibri"/>
              </a:rPr>
              <a:t>CREANDO</a:t>
            </a:r>
            <a:r>
              <a:rPr b="1" lang="es-CO" sz="2800">
                <a:solidFill>
                  <a:schemeClr val="lt1"/>
                </a:solidFill>
                <a:latin typeface="Calibri"/>
                <a:ea typeface="Calibri"/>
                <a:cs typeface="Calibri"/>
                <a:sym typeface="Calibri"/>
              </a:rPr>
              <a:t> PROCEDIMIENTOS CON CREATE O REPLACE</a:t>
            </a:r>
            <a:endParaRPr b="1" i="0" sz="2800" u="none" cap="none" strike="noStrike">
              <a:solidFill>
                <a:schemeClr val="lt1"/>
              </a:solidFill>
              <a:latin typeface="Calibri"/>
              <a:ea typeface="Calibri"/>
              <a:cs typeface="Calibri"/>
              <a:sym typeface="Calibri"/>
            </a:endParaRPr>
          </a:p>
        </p:txBody>
      </p:sp>
      <p:sp>
        <p:nvSpPr>
          <p:cNvPr id="118" name="Google Shape;118;p22"/>
          <p:cNvSpPr txBox="1"/>
          <p:nvPr/>
        </p:nvSpPr>
        <p:spPr>
          <a:xfrm>
            <a:off x="498762" y="1039091"/>
            <a:ext cx="8473800" cy="193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SzPts val="2000"/>
              <a:buChar char="•"/>
            </a:pPr>
            <a:r>
              <a:rPr b="1" lang="es-CO" sz="2000"/>
              <a:t>Use la cláusula CREATE para crear un procedimiento.</a:t>
            </a:r>
            <a:endParaRPr b="1" sz="2000"/>
          </a:p>
          <a:p>
            <a:pPr indent="-285750" lvl="0" marL="285750" marR="0" rtl="0" algn="l">
              <a:lnSpc>
                <a:spcPct val="100000"/>
              </a:lnSpc>
              <a:spcBef>
                <a:spcPts val="0"/>
              </a:spcBef>
              <a:spcAft>
                <a:spcPts val="0"/>
              </a:spcAft>
              <a:buSzPts val="2000"/>
              <a:buChar char="•"/>
            </a:pPr>
            <a:r>
              <a:rPr b="1" lang="es-CO" sz="2000"/>
              <a:t>Use la opción OR REPLACE para sobre escribir un procedimiento existente</a:t>
            </a:r>
            <a:r>
              <a:rPr b="1" lang="es-CO" sz="2000"/>
              <a:t>.</a:t>
            </a:r>
            <a:endParaRPr b="1" sz="2000"/>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pic>
        <p:nvPicPr>
          <p:cNvPr id="119" name="Google Shape;119;p22"/>
          <p:cNvPicPr preferRelativeResize="0"/>
          <p:nvPr/>
        </p:nvPicPr>
        <p:blipFill>
          <a:blip r:embed="rId3">
            <a:alphaModFix/>
          </a:blip>
          <a:stretch>
            <a:fillRect/>
          </a:stretch>
        </p:blipFill>
        <p:spPr>
          <a:xfrm>
            <a:off x="381000" y="2293179"/>
            <a:ext cx="8519901" cy="255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88200" y="249500"/>
            <a:ext cx="8173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2800">
                <a:solidFill>
                  <a:schemeClr val="lt1"/>
                </a:solidFill>
                <a:latin typeface="Calibri"/>
                <a:ea typeface="Calibri"/>
                <a:cs typeface="Calibri"/>
                <a:sym typeface="Calibri"/>
              </a:rPr>
              <a:t>QUÉ SON LOS PARAMETROS Y LOS MODOS</a:t>
            </a:r>
            <a:endParaRPr b="1" i="0" sz="2800" u="none" cap="none" strike="noStrike">
              <a:solidFill>
                <a:schemeClr val="lt1"/>
              </a:solidFill>
              <a:latin typeface="Calibri"/>
              <a:ea typeface="Calibri"/>
              <a:cs typeface="Calibri"/>
              <a:sym typeface="Calibri"/>
            </a:endParaRPr>
          </a:p>
        </p:txBody>
      </p:sp>
      <p:sp>
        <p:nvSpPr>
          <p:cNvPr id="125" name="Google Shape;125;p23"/>
          <p:cNvSpPr txBox="1"/>
          <p:nvPr/>
        </p:nvSpPr>
        <p:spPr>
          <a:xfrm>
            <a:off x="498762" y="1191491"/>
            <a:ext cx="8473800" cy="193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273050" lvl="0" marL="285750" marR="0" rtl="0" algn="l">
              <a:lnSpc>
                <a:spcPct val="100000"/>
              </a:lnSpc>
              <a:spcBef>
                <a:spcPts val="0"/>
              </a:spcBef>
              <a:spcAft>
                <a:spcPts val="0"/>
              </a:spcAft>
              <a:buSzPts val="1800"/>
              <a:buChar char="•"/>
            </a:pPr>
            <a:r>
              <a:rPr b="1" lang="es-CO" sz="1800"/>
              <a:t>Son declarados después de el nombre del subprograma.</a:t>
            </a:r>
            <a:endParaRPr b="1" sz="1800"/>
          </a:p>
          <a:p>
            <a:pPr indent="-273050" lvl="0" marL="285750" marR="0" rtl="0" algn="l">
              <a:lnSpc>
                <a:spcPct val="100000"/>
              </a:lnSpc>
              <a:spcBef>
                <a:spcPts val="0"/>
              </a:spcBef>
              <a:spcAft>
                <a:spcPts val="0"/>
              </a:spcAft>
              <a:buSzPts val="1800"/>
              <a:buChar char="•"/>
            </a:pPr>
            <a:r>
              <a:rPr b="1" lang="es-CO" sz="1800"/>
              <a:t>Permite pasar datos al subprograma.</a:t>
            </a:r>
            <a:endParaRPr b="1" sz="1800"/>
          </a:p>
          <a:p>
            <a:pPr indent="-273050" lvl="0" marL="285750" marR="0" rtl="0" algn="l">
              <a:lnSpc>
                <a:spcPct val="100000"/>
              </a:lnSpc>
              <a:spcBef>
                <a:spcPts val="0"/>
              </a:spcBef>
              <a:spcAft>
                <a:spcPts val="0"/>
              </a:spcAft>
              <a:buSzPts val="1800"/>
              <a:buChar char="•"/>
            </a:pPr>
            <a:r>
              <a:rPr b="1" lang="es-CO" sz="1800"/>
              <a:t>Se usa desde variable locales pero dependen del modo como se pase el parámetro, así:</a:t>
            </a:r>
            <a:endParaRPr b="1" sz="1800"/>
          </a:p>
          <a:p>
            <a:pPr indent="-273050" lvl="0" marL="285750" marR="0" rtl="0" algn="l">
              <a:lnSpc>
                <a:spcPct val="100000"/>
              </a:lnSpc>
              <a:spcBef>
                <a:spcPts val="0"/>
              </a:spcBef>
              <a:spcAft>
                <a:spcPts val="0"/>
              </a:spcAft>
              <a:buSzPts val="1800"/>
              <a:buChar char="•"/>
            </a:pPr>
            <a:r>
              <a:rPr b="1" lang="es-CO" sz="1800"/>
              <a:t>De manera predeterminada, un parámetro de un procedimiento es de tipo IN; un parámetro definido de esta manera se recibe en el procedimiento pero cualquier modificación realizada en él no se conservará una vez que el procedimiento termine. Un parámetro OUT es lo contrario: el procedimiento asignará algún valor al parámetro, el cual podrá ser accedido una vez que el procedimiento haya regresado. Un parámetro INOUT permite mandar un valor al procedimiento y obtenerlo de vuelta.</a:t>
            </a:r>
            <a:endParaRPr b="1" sz="1800"/>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24"/>
          <p:cNvGraphicFramePr/>
          <p:nvPr/>
        </p:nvGraphicFramePr>
        <p:xfrm>
          <a:off x="871975" y="1336675"/>
          <a:ext cx="3000000" cy="3000000"/>
        </p:xfrm>
        <a:graphic>
          <a:graphicData uri="http://schemas.openxmlformats.org/drawingml/2006/table">
            <a:tbl>
              <a:tblPr>
                <a:noFill/>
                <a:tableStyleId>{DE303880-7804-40B0-9B79-B291BA042E52}</a:tableStyleId>
              </a:tblPr>
              <a:tblGrid>
                <a:gridCol w="2413000"/>
                <a:gridCol w="2413000"/>
                <a:gridCol w="2413000"/>
              </a:tblGrid>
              <a:tr h="381000">
                <a:tc>
                  <a:txBody>
                    <a:bodyPr/>
                    <a:lstStyle/>
                    <a:p>
                      <a:pPr indent="0" lvl="0" marL="0" rtl="0" algn="ctr">
                        <a:spcBef>
                          <a:spcPts val="0"/>
                        </a:spcBef>
                        <a:spcAft>
                          <a:spcPts val="0"/>
                        </a:spcAft>
                        <a:buNone/>
                      </a:pPr>
                      <a:r>
                        <a:rPr b="1" lang="es-CO">
                          <a:solidFill>
                            <a:srgbClr val="FFFFFF"/>
                          </a:solidFill>
                        </a:rPr>
                        <a:t>IN</a:t>
                      </a:r>
                      <a:endParaRPr b="1">
                        <a:solidFill>
                          <a:srgbClr val="FFFFFF"/>
                        </a:solidFill>
                      </a:endParaRPr>
                    </a:p>
                  </a:txBody>
                  <a:tcPr marT="91425" marB="91425" marR="91425" marL="91425">
                    <a:solidFill>
                      <a:srgbClr val="0000FF"/>
                    </a:solidFill>
                  </a:tcPr>
                </a:tc>
                <a:tc>
                  <a:txBody>
                    <a:bodyPr/>
                    <a:lstStyle/>
                    <a:p>
                      <a:pPr indent="0" lvl="0" marL="0" rtl="0" algn="ctr">
                        <a:spcBef>
                          <a:spcPts val="0"/>
                        </a:spcBef>
                        <a:spcAft>
                          <a:spcPts val="0"/>
                        </a:spcAft>
                        <a:buNone/>
                      </a:pPr>
                      <a:r>
                        <a:rPr b="1" lang="es-CO">
                          <a:solidFill>
                            <a:srgbClr val="FFFFFF"/>
                          </a:solidFill>
                        </a:rPr>
                        <a:t>OUT</a:t>
                      </a:r>
                      <a:endParaRPr b="1">
                        <a:solidFill>
                          <a:srgbClr val="FFFFFF"/>
                        </a:solidFill>
                      </a:endParaRPr>
                    </a:p>
                  </a:txBody>
                  <a:tcPr marT="91425" marB="91425" marR="91425" marL="91425">
                    <a:solidFill>
                      <a:srgbClr val="0000FF"/>
                    </a:solidFill>
                  </a:tcPr>
                </a:tc>
                <a:tc>
                  <a:txBody>
                    <a:bodyPr/>
                    <a:lstStyle/>
                    <a:p>
                      <a:pPr indent="0" lvl="0" marL="0" rtl="0" algn="ctr">
                        <a:spcBef>
                          <a:spcPts val="0"/>
                        </a:spcBef>
                        <a:spcAft>
                          <a:spcPts val="0"/>
                        </a:spcAft>
                        <a:buNone/>
                      </a:pPr>
                      <a:r>
                        <a:rPr b="1" lang="es-CO">
                          <a:solidFill>
                            <a:srgbClr val="FFFFFF"/>
                          </a:solidFill>
                        </a:rPr>
                        <a:t>INOUT</a:t>
                      </a:r>
                      <a:endParaRPr b="1">
                        <a:solidFill>
                          <a:srgbClr val="FFFFFF"/>
                        </a:solidFill>
                      </a:endParaRPr>
                    </a:p>
                  </a:txBody>
                  <a:tcPr marT="91425" marB="91425" marR="91425" marL="91425">
                    <a:solidFill>
                      <a:srgbClr val="0000FF"/>
                    </a:solidFill>
                  </a:tcPr>
                </a:tc>
              </a:tr>
              <a:tr h="381000">
                <a:tc>
                  <a:txBody>
                    <a:bodyPr/>
                    <a:lstStyle/>
                    <a:p>
                      <a:pPr indent="0" lvl="0" marL="0" rtl="0" algn="l">
                        <a:spcBef>
                          <a:spcPts val="0"/>
                        </a:spcBef>
                        <a:spcAft>
                          <a:spcPts val="0"/>
                        </a:spcAft>
                        <a:buNone/>
                      </a:pPr>
                      <a:r>
                        <a:rPr b="1" lang="es-CO"/>
                        <a:t>Modo por defecto</a:t>
                      </a:r>
                      <a:endParaRPr b="1"/>
                    </a:p>
                  </a:txBody>
                  <a:tcPr marT="91425" marB="91425" marR="91425" marL="91425"/>
                </a:tc>
                <a:tc>
                  <a:txBody>
                    <a:bodyPr/>
                    <a:lstStyle/>
                    <a:p>
                      <a:pPr indent="0" lvl="0" marL="0" rtl="0" algn="l">
                        <a:spcBef>
                          <a:spcPts val="0"/>
                        </a:spcBef>
                        <a:spcAft>
                          <a:spcPts val="0"/>
                        </a:spcAft>
                        <a:buNone/>
                      </a:pPr>
                      <a:r>
                        <a:rPr b="1" lang="es-CO"/>
                        <a:t>Debe ser especificado</a:t>
                      </a:r>
                      <a:endParaRPr b="1"/>
                    </a:p>
                  </a:txBody>
                  <a:tcPr marT="91425" marB="91425" marR="91425" marL="91425"/>
                </a:tc>
                <a:tc>
                  <a:txBody>
                    <a:bodyPr/>
                    <a:lstStyle/>
                    <a:p>
                      <a:pPr indent="0" lvl="0" marL="0" rtl="0" algn="l">
                        <a:spcBef>
                          <a:spcPts val="0"/>
                        </a:spcBef>
                        <a:spcAft>
                          <a:spcPts val="0"/>
                        </a:spcAft>
                        <a:buNone/>
                      </a:pPr>
                      <a:r>
                        <a:rPr b="1" lang="es-CO"/>
                        <a:t>Debe ser </a:t>
                      </a:r>
                      <a:r>
                        <a:rPr b="1" lang="es-CO"/>
                        <a:t>especificado</a:t>
                      </a:r>
                      <a:endParaRPr b="1"/>
                    </a:p>
                  </a:txBody>
                  <a:tcPr marT="91425" marB="91425" marR="91425" marL="91425"/>
                </a:tc>
              </a:tr>
              <a:tr h="381000">
                <a:tc>
                  <a:txBody>
                    <a:bodyPr/>
                    <a:lstStyle/>
                    <a:p>
                      <a:pPr indent="0" lvl="0" marL="0" rtl="0" algn="l">
                        <a:spcBef>
                          <a:spcPts val="0"/>
                        </a:spcBef>
                        <a:spcAft>
                          <a:spcPts val="0"/>
                        </a:spcAft>
                        <a:buNone/>
                      </a:pPr>
                      <a:r>
                        <a:rPr b="1" lang="es-CO"/>
                        <a:t>Valores son pasados al subprograma</a:t>
                      </a:r>
                      <a:endParaRPr b="1"/>
                    </a:p>
                  </a:txBody>
                  <a:tcPr marT="91425" marB="91425" marR="91425" marL="91425"/>
                </a:tc>
                <a:tc>
                  <a:txBody>
                    <a:bodyPr/>
                    <a:lstStyle/>
                    <a:p>
                      <a:pPr indent="0" lvl="0" marL="0" rtl="0" algn="l">
                        <a:spcBef>
                          <a:spcPts val="0"/>
                        </a:spcBef>
                        <a:spcAft>
                          <a:spcPts val="0"/>
                        </a:spcAft>
                        <a:buNone/>
                      </a:pPr>
                      <a:r>
                        <a:rPr b="1" lang="es-CO"/>
                        <a:t>Return valores hacia el exterior</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CO"/>
                        <a:t>Return valores hacia el exterior</a:t>
                      </a:r>
                      <a:endParaRPr b="1"/>
                    </a:p>
                  </a:txBody>
                  <a:tcPr marT="91425" marB="91425" marR="91425" marL="91425"/>
                </a:tc>
              </a:tr>
              <a:tr h="381000">
                <a:tc>
                  <a:txBody>
                    <a:bodyPr/>
                    <a:lstStyle/>
                    <a:p>
                      <a:pPr indent="0" lvl="0" marL="0" rtl="0" algn="l">
                        <a:spcBef>
                          <a:spcPts val="0"/>
                        </a:spcBef>
                        <a:spcAft>
                          <a:spcPts val="0"/>
                        </a:spcAft>
                        <a:buNone/>
                      </a:pPr>
                      <a:r>
                        <a:rPr b="1" lang="es-CO"/>
                        <a:t>Parámetros</a:t>
                      </a:r>
                      <a:r>
                        <a:rPr b="1" lang="es-CO"/>
                        <a:t> son pasado como una constante</a:t>
                      </a:r>
                      <a:endParaRPr b="1"/>
                    </a:p>
                  </a:txBody>
                  <a:tcPr marT="91425" marB="91425" marR="91425" marL="91425"/>
                </a:tc>
                <a:tc>
                  <a:txBody>
                    <a:bodyPr/>
                    <a:lstStyle/>
                    <a:p>
                      <a:pPr indent="0" lvl="0" marL="0" rtl="0" algn="l">
                        <a:spcBef>
                          <a:spcPts val="0"/>
                        </a:spcBef>
                        <a:spcAft>
                          <a:spcPts val="0"/>
                        </a:spcAft>
                        <a:buNone/>
                      </a:pPr>
                      <a:r>
                        <a:rPr b="1" lang="es-CO"/>
                        <a:t>Variable sin inicializar</a:t>
                      </a:r>
                      <a:endParaRPr b="1"/>
                    </a:p>
                  </a:txBody>
                  <a:tcPr marT="91425" marB="91425" marR="91425" marL="91425"/>
                </a:tc>
                <a:tc>
                  <a:txBody>
                    <a:bodyPr/>
                    <a:lstStyle/>
                    <a:p>
                      <a:pPr indent="0" lvl="0" marL="0" rtl="0" algn="l">
                        <a:spcBef>
                          <a:spcPts val="0"/>
                        </a:spcBef>
                        <a:spcAft>
                          <a:spcPts val="0"/>
                        </a:spcAft>
                        <a:buNone/>
                      </a:pPr>
                      <a:r>
                        <a:rPr b="1" lang="es-CO"/>
                        <a:t>debe inicializarse la variable</a:t>
                      </a:r>
                      <a:endParaRPr b="1"/>
                    </a:p>
                  </a:txBody>
                  <a:tcPr marT="91425" marB="91425" marR="91425" marL="91425"/>
                </a:tc>
              </a:tr>
              <a:tr h="381000">
                <a:tc>
                  <a:txBody>
                    <a:bodyPr/>
                    <a:lstStyle/>
                    <a:p>
                      <a:pPr indent="0" lvl="0" marL="0" rtl="0" algn="l">
                        <a:spcBef>
                          <a:spcPts val="0"/>
                        </a:spcBef>
                        <a:spcAft>
                          <a:spcPts val="0"/>
                        </a:spcAft>
                        <a:buNone/>
                      </a:pPr>
                      <a:r>
                        <a:rPr b="1" lang="es-CO"/>
                        <a:t>Un </a:t>
                      </a:r>
                      <a:r>
                        <a:rPr b="1" lang="es-CO"/>
                        <a:t>parámetro</a:t>
                      </a:r>
                      <a:r>
                        <a:rPr b="1" lang="es-CO"/>
                        <a:t> puede ser una literal, expresión, constante o variable</a:t>
                      </a:r>
                      <a:endParaRPr b="1"/>
                    </a:p>
                  </a:txBody>
                  <a:tcPr marT="91425" marB="91425" marR="91425" marL="91425"/>
                </a:tc>
                <a:tc>
                  <a:txBody>
                    <a:bodyPr/>
                    <a:lstStyle/>
                    <a:p>
                      <a:pPr indent="0" lvl="0" marL="0" rtl="0" algn="l">
                        <a:spcBef>
                          <a:spcPts val="0"/>
                        </a:spcBef>
                        <a:spcAft>
                          <a:spcPts val="0"/>
                        </a:spcAft>
                        <a:buNone/>
                      </a:pPr>
                      <a:r>
                        <a:rPr b="1" lang="es-CO"/>
                        <a:t>Debe ser una variable</a:t>
                      </a:r>
                      <a:endParaRPr b="1"/>
                    </a:p>
                  </a:txBody>
                  <a:tcPr marT="91425" marB="91425" marR="91425" marL="91425"/>
                </a:tc>
                <a:tc>
                  <a:txBody>
                    <a:bodyPr/>
                    <a:lstStyle/>
                    <a:p>
                      <a:pPr indent="0" lvl="0" marL="0" rtl="0" algn="l">
                        <a:spcBef>
                          <a:spcPts val="0"/>
                        </a:spcBef>
                        <a:spcAft>
                          <a:spcPts val="0"/>
                        </a:spcAft>
                        <a:buNone/>
                      </a:pPr>
                      <a:r>
                        <a:rPr b="1" lang="es-CO"/>
                        <a:t>Debe ser una variable</a:t>
                      </a:r>
                      <a:endParaRPr b="1"/>
                    </a:p>
                  </a:txBody>
                  <a:tcPr marT="91425" marB="91425" marR="91425" marL="91425"/>
                </a:tc>
              </a:tr>
              <a:tr h="381000">
                <a:tc>
                  <a:txBody>
                    <a:bodyPr/>
                    <a:lstStyle/>
                    <a:p>
                      <a:pPr indent="0" lvl="0" marL="0" rtl="0" algn="l">
                        <a:spcBef>
                          <a:spcPts val="0"/>
                        </a:spcBef>
                        <a:spcAft>
                          <a:spcPts val="0"/>
                        </a:spcAft>
                        <a:buNone/>
                      </a:pPr>
                      <a:r>
                        <a:rPr b="1" lang="es-CO"/>
                        <a:t>Puede ser asignado como un valor por defecto</a:t>
                      </a:r>
                      <a:endParaRPr b="1"/>
                    </a:p>
                  </a:txBody>
                  <a:tcPr marT="91425" marB="91425" marR="91425" marL="91425"/>
                </a:tc>
                <a:tc>
                  <a:txBody>
                    <a:bodyPr/>
                    <a:lstStyle/>
                    <a:p>
                      <a:pPr indent="0" lvl="0" marL="0" rtl="0" algn="l">
                        <a:spcBef>
                          <a:spcPts val="0"/>
                        </a:spcBef>
                        <a:spcAft>
                          <a:spcPts val="0"/>
                        </a:spcAft>
                        <a:buNone/>
                      </a:pPr>
                      <a:r>
                        <a:rPr b="1" lang="es-CO"/>
                        <a:t>No se puede asignar con un valor por defecto</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s-CO"/>
                        <a:t>No se puede asignar con un valor por defecto</a:t>
                      </a:r>
                      <a:endParaRPr b="1"/>
                    </a:p>
                    <a:p>
                      <a:pPr indent="0" lvl="0" marL="0" rtl="0" algn="l">
                        <a:spcBef>
                          <a:spcPts val="0"/>
                        </a:spcBef>
                        <a:spcAft>
                          <a:spcPts val="0"/>
                        </a:spcAft>
                        <a:buNone/>
                      </a:pPr>
                      <a:r>
                        <a:t/>
                      </a:r>
                      <a:endParaRPr b="1"/>
                    </a:p>
                  </a:txBody>
                  <a:tcPr marT="91425" marB="91425" marR="91425" marL="91425"/>
                </a:tc>
              </a:tr>
            </a:tbl>
          </a:graphicData>
        </a:graphic>
      </p:graphicFrame>
      <p:sp>
        <p:nvSpPr>
          <p:cNvPr id="131" name="Google Shape;131;p24"/>
          <p:cNvSpPr txBox="1"/>
          <p:nvPr/>
        </p:nvSpPr>
        <p:spPr>
          <a:xfrm>
            <a:off x="152400" y="228600"/>
            <a:ext cx="80097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800">
                <a:solidFill>
                  <a:schemeClr val="lt1"/>
                </a:solidFill>
                <a:latin typeface="Calibri"/>
                <a:ea typeface="Calibri"/>
                <a:cs typeface="Calibri"/>
                <a:sym typeface="Calibri"/>
              </a:rPr>
              <a:t>LOS </a:t>
            </a:r>
            <a:r>
              <a:rPr b="1" lang="es-CO" sz="2800">
                <a:solidFill>
                  <a:schemeClr val="lt1"/>
                </a:solidFill>
                <a:latin typeface="Calibri"/>
                <a:ea typeface="Calibri"/>
                <a:cs typeface="Calibri"/>
                <a:sym typeface="Calibri"/>
              </a:rPr>
              <a:t>PARÁMETROS</a:t>
            </a:r>
            <a:r>
              <a:rPr b="1" lang="es-CO" sz="2800">
                <a:solidFill>
                  <a:schemeClr val="lt1"/>
                </a:solidFill>
                <a:latin typeface="Calibri"/>
                <a:ea typeface="Calibri"/>
                <a:cs typeface="Calibri"/>
                <a:sym typeface="Calibri"/>
              </a:rPr>
              <a:t> Y LOS MODOS</a:t>
            </a:r>
            <a:endParaRPr b="1" sz="2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152400" y="228600"/>
            <a:ext cx="80097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800">
                <a:solidFill>
                  <a:schemeClr val="lt1"/>
                </a:solidFill>
                <a:latin typeface="Calibri"/>
                <a:ea typeface="Calibri"/>
                <a:cs typeface="Calibri"/>
                <a:sym typeface="Calibri"/>
              </a:rPr>
              <a:t>LOS PARÁMETROS Y LOS MODOS (IN)</a:t>
            </a:r>
            <a:endParaRPr b="1" sz="2800">
              <a:solidFill>
                <a:schemeClr val="lt1"/>
              </a:solidFill>
              <a:latin typeface="Calibri"/>
              <a:ea typeface="Calibri"/>
              <a:cs typeface="Calibri"/>
              <a:sym typeface="Calibri"/>
            </a:endParaRPr>
          </a:p>
        </p:txBody>
      </p:sp>
      <p:pic>
        <p:nvPicPr>
          <p:cNvPr id="137" name="Google Shape;137;p25"/>
          <p:cNvPicPr preferRelativeResize="0"/>
          <p:nvPr/>
        </p:nvPicPr>
        <p:blipFill>
          <a:blip r:embed="rId3">
            <a:alphaModFix/>
          </a:blip>
          <a:stretch>
            <a:fillRect/>
          </a:stretch>
        </p:blipFill>
        <p:spPr>
          <a:xfrm>
            <a:off x="304800" y="1155600"/>
            <a:ext cx="8490099" cy="3987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152400" y="228600"/>
            <a:ext cx="80097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800">
                <a:solidFill>
                  <a:schemeClr val="lt1"/>
                </a:solidFill>
                <a:latin typeface="Calibri"/>
                <a:ea typeface="Calibri"/>
                <a:cs typeface="Calibri"/>
                <a:sym typeface="Calibri"/>
              </a:rPr>
              <a:t>LOS PARÁMETROS Y LOS MODOS (MAL USO DE OUT)</a:t>
            </a:r>
            <a:endParaRPr b="1" sz="2800">
              <a:solidFill>
                <a:schemeClr val="lt1"/>
              </a:solidFill>
              <a:latin typeface="Calibri"/>
              <a:ea typeface="Calibri"/>
              <a:cs typeface="Calibri"/>
              <a:sym typeface="Calibri"/>
            </a:endParaRPr>
          </a:p>
        </p:txBody>
      </p:sp>
      <p:pic>
        <p:nvPicPr>
          <p:cNvPr id="143" name="Google Shape;143;p26"/>
          <p:cNvPicPr preferRelativeResize="0"/>
          <p:nvPr/>
        </p:nvPicPr>
        <p:blipFill>
          <a:blip r:embed="rId3">
            <a:alphaModFix/>
          </a:blip>
          <a:stretch>
            <a:fillRect/>
          </a:stretch>
        </p:blipFill>
        <p:spPr>
          <a:xfrm>
            <a:off x="112125" y="1576925"/>
            <a:ext cx="8839200" cy="310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152400" y="228600"/>
            <a:ext cx="80097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800">
                <a:solidFill>
                  <a:schemeClr val="lt1"/>
                </a:solidFill>
                <a:latin typeface="Calibri"/>
                <a:ea typeface="Calibri"/>
                <a:cs typeface="Calibri"/>
                <a:sym typeface="Calibri"/>
              </a:rPr>
              <a:t>LOS PARÁMETROS Y LOS MODOS (OUT) </a:t>
            </a:r>
            <a:endParaRPr b="1" sz="2800">
              <a:solidFill>
                <a:schemeClr val="lt1"/>
              </a:solidFill>
              <a:latin typeface="Calibri"/>
              <a:ea typeface="Calibri"/>
              <a:cs typeface="Calibri"/>
              <a:sym typeface="Calibri"/>
            </a:endParaRPr>
          </a:p>
        </p:txBody>
      </p:sp>
      <p:pic>
        <p:nvPicPr>
          <p:cNvPr id="149" name="Google Shape;149;p27"/>
          <p:cNvPicPr preferRelativeResize="0"/>
          <p:nvPr/>
        </p:nvPicPr>
        <p:blipFill>
          <a:blip r:embed="rId3">
            <a:alphaModFix/>
          </a:blip>
          <a:stretch>
            <a:fillRect/>
          </a:stretch>
        </p:blipFill>
        <p:spPr>
          <a:xfrm>
            <a:off x="152400" y="1079400"/>
            <a:ext cx="8541850" cy="398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152400" y="228600"/>
            <a:ext cx="80097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800">
                <a:solidFill>
                  <a:schemeClr val="lt1"/>
                </a:solidFill>
                <a:latin typeface="Calibri"/>
                <a:ea typeface="Calibri"/>
                <a:cs typeface="Calibri"/>
                <a:sym typeface="Calibri"/>
              </a:rPr>
              <a:t>LOS PARÁMETROS Y LOS MODOS (INOUT)</a:t>
            </a:r>
            <a:endParaRPr b="1" sz="2800">
              <a:solidFill>
                <a:schemeClr val="lt1"/>
              </a:solidFill>
              <a:latin typeface="Calibri"/>
              <a:ea typeface="Calibri"/>
              <a:cs typeface="Calibri"/>
              <a:sym typeface="Calibri"/>
            </a:endParaRPr>
          </a:p>
        </p:txBody>
      </p:sp>
      <p:pic>
        <p:nvPicPr>
          <p:cNvPr id="155" name="Google Shape;155;p28"/>
          <p:cNvPicPr preferRelativeResize="0"/>
          <p:nvPr/>
        </p:nvPicPr>
        <p:blipFill>
          <a:blip r:embed="rId3">
            <a:alphaModFix/>
          </a:blip>
          <a:stretch>
            <a:fillRect/>
          </a:stretch>
        </p:blipFill>
        <p:spPr>
          <a:xfrm>
            <a:off x="152400" y="1155600"/>
            <a:ext cx="8662624" cy="398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nvSpPr>
        <p:spPr>
          <a:xfrm>
            <a:off x="5463843" y="901908"/>
            <a:ext cx="2756985" cy="95410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es-CO" sz="2800" u="none" cap="none" strike="noStrike">
                <a:solidFill>
                  <a:srgbClr val="3F3F3F"/>
                </a:solidFill>
                <a:latin typeface="Calibri"/>
                <a:ea typeface="Calibri"/>
                <a:cs typeface="Calibri"/>
                <a:sym typeface="Calibri"/>
              </a:rPr>
              <a:t>DESARROLLO DE BASE DE DATOS CON MYSQL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nvSpPr>
        <p:spPr>
          <a:xfrm>
            <a:off x="382890" y="249500"/>
            <a:ext cx="7411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CRÉDITOS</a:t>
            </a:r>
            <a:endParaRPr b="1" i="0" sz="3600" u="none" cap="none" strike="noStrike">
              <a:solidFill>
                <a:schemeClr val="lt1"/>
              </a:solidFill>
              <a:latin typeface="Calibri"/>
              <a:ea typeface="Calibri"/>
              <a:cs typeface="Calibri"/>
              <a:sym typeface="Calibri"/>
            </a:endParaRPr>
          </a:p>
        </p:txBody>
      </p:sp>
      <p:pic>
        <p:nvPicPr>
          <p:cNvPr id="165" name="Google Shape;165;p30"/>
          <p:cNvPicPr preferRelativeResize="0"/>
          <p:nvPr/>
        </p:nvPicPr>
        <p:blipFill>
          <a:blip r:embed="rId3">
            <a:alphaModFix/>
          </a:blip>
          <a:stretch>
            <a:fillRect/>
          </a:stretch>
        </p:blipFill>
        <p:spPr>
          <a:xfrm>
            <a:off x="1656750" y="1911675"/>
            <a:ext cx="6356925" cy="3207100"/>
          </a:xfrm>
          <a:prstGeom prst="rect">
            <a:avLst/>
          </a:prstGeom>
          <a:noFill/>
          <a:ln>
            <a:noFill/>
          </a:ln>
        </p:spPr>
      </p:pic>
      <p:sp>
        <p:nvSpPr>
          <p:cNvPr id="166" name="Google Shape;166;p30"/>
          <p:cNvSpPr txBox="1"/>
          <p:nvPr/>
        </p:nvSpPr>
        <p:spPr>
          <a:xfrm>
            <a:off x="185675" y="1088225"/>
            <a:ext cx="87252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sz="2000">
                <a:solidFill>
                  <a:schemeClr val="dk1"/>
                </a:solidFill>
              </a:rPr>
              <a:t>Realizado por el instructor José Fernando Galindo Suárez </a:t>
            </a:r>
            <a:endParaRPr b="1" sz="2000">
              <a:solidFill>
                <a:schemeClr val="dk1"/>
              </a:solidFill>
            </a:endParaRPr>
          </a:p>
          <a:p>
            <a:pPr indent="0" lvl="0" marL="0" rtl="0" algn="l">
              <a:spcBef>
                <a:spcPts val="0"/>
              </a:spcBef>
              <a:spcAft>
                <a:spcPts val="0"/>
              </a:spcAft>
              <a:buNone/>
            </a:pPr>
            <a:r>
              <a:rPr b="1" lang="es-CO" sz="2000" u="sng">
                <a:solidFill>
                  <a:schemeClr val="hlink"/>
                </a:solidFill>
                <a:hlinkClick r:id="rId4"/>
              </a:rPr>
              <a:t>jgalindos@sena.edu.co</a:t>
            </a:r>
            <a:r>
              <a:rPr b="1" lang="es-CO" sz="2000">
                <a:solidFill>
                  <a:schemeClr val="dk1"/>
                </a:solidFill>
              </a:rPr>
              <a:t> 2020</a:t>
            </a:r>
            <a:endParaRPr b="1"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nvSpPr>
        <p:spPr>
          <a:xfrm>
            <a:off x="4382256" y="1417158"/>
            <a:ext cx="35118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s-CO" sz="2400">
                <a:solidFill>
                  <a:srgbClr val="3F3F3F"/>
                </a:solidFill>
                <a:latin typeface="Calibri"/>
                <a:ea typeface="Calibri"/>
                <a:cs typeface="Calibri"/>
                <a:sym typeface="Calibri"/>
              </a:rPr>
              <a:t>PROCEDIMIENTOS  ALMACENADOS</a:t>
            </a:r>
            <a:endParaRPr b="1" i="0" sz="2400" u="none" cap="none" strike="noStrike">
              <a:solidFill>
                <a:srgbClr val="3F3F3F"/>
              </a:solidFill>
              <a:latin typeface="Calibri"/>
              <a:ea typeface="Calibri"/>
              <a:cs typeface="Calibri"/>
              <a:sym typeface="Calibri"/>
            </a:endParaRPr>
          </a:p>
        </p:txBody>
      </p:sp>
      <p:sp>
        <p:nvSpPr>
          <p:cNvPr id="62" name="Google Shape;62;p13"/>
          <p:cNvSpPr txBox="1"/>
          <p:nvPr/>
        </p:nvSpPr>
        <p:spPr>
          <a:xfrm>
            <a:off x="3492771" y="2692065"/>
            <a:ext cx="238938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63" name="Google Shape;63;p13"/>
          <p:cNvSpPr/>
          <p:nvPr/>
        </p:nvSpPr>
        <p:spPr>
          <a:xfrm>
            <a:off x="4647155" y="2539984"/>
            <a:ext cx="718500" cy="45600"/>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13"/>
          <p:cNvSpPr txBox="1"/>
          <p:nvPr/>
        </p:nvSpPr>
        <p:spPr>
          <a:xfrm>
            <a:off x="262950" y="-536000"/>
            <a:ext cx="4144200" cy="1350900"/>
          </a:xfrm>
          <a:prstGeom prst="rect">
            <a:avLst/>
          </a:prstGeom>
          <a:noFill/>
          <a:ln>
            <a:noFill/>
          </a:ln>
          <a:effectLst>
            <a:outerShdw blurRad="185738" rotWithShape="0" algn="bl" dir="3480000" dist="142875">
              <a:srgbClr val="B7B7B7">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s-CO" sz="30000">
                <a:solidFill>
                  <a:srgbClr val="FF9900"/>
                </a:solidFill>
                <a:latin typeface="Calibri"/>
                <a:ea typeface="Calibri"/>
                <a:cs typeface="Calibri"/>
                <a:sym typeface="Calibri"/>
              </a:rPr>
              <a:t>13</a:t>
            </a:r>
            <a:endParaRPr sz="30000">
              <a:solidFill>
                <a:srgbClr val="FF99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382868" y="249495"/>
            <a:ext cx="2389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CO" sz="3600" u="none" cap="none" strike="noStrike">
                <a:solidFill>
                  <a:schemeClr val="lt1"/>
                </a:solidFill>
                <a:latin typeface="Calibri"/>
                <a:ea typeface="Calibri"/>
                <a:cs typeface="Calibri"/>
                <a:sym typeface="Calibri"/>
              </a:rPr>
              <a:t>OBJETIVOS</a:t>
            </a:r>
            <a:endParaRPr b="1" i="0" sz="3600" u="none" cap="none" strike="noStrike">
              <a:solidFill>
                <a:schemeClr val="lt1"/>
              </a:solidFill>
              <a:latin typeface="Calibri"/>
              <a:ea typeface="Calibri"/>
              <a:cs typeface="Calibri"/>
              <a:sym typeface="Calibri"/>
            </a:endParaRPr>
          </a:p>
        </p:txBody>
      </p:sp>
      <p:sp>
        <p:nvSpPr>
          <p:cNvPr id="70" name="Google Shape;70;p14"/>
          <p:cNvSpPr txBox="1"/>
          <p:nvPr/>
        </p:nvSpPr>
        <p:spPr>
          <a:xfrm>
            <a:off x="498762" y="1267691"/>
            <a:ext cx="8473800" cy="193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CO" sz="2000" u="none" cap="none" strike="noStrike">
                <a:solidFill>
                  <a:srgbClr val="000000"/>
                </a:solidFill>
                <a:latin typeface="Arial"/>
                <a:ea typeface="Arial"/>
                <a:cs typeface="Arial"/>
                <a:sym typeface="Arial"/>
              </a:rPr>
              <a:t>Después de completar esta lección usted estará en la capacidad de:</a:t>
            </a:r>
            <a:endParaRPr/>
          </a:p>
          <a:p>
            <a:pPr indent="-285750" lvl="0" marL="285750" marR="0" rtl="0" algn="l">
              <a:lnSpc>
                <a:spcPct val="100000"/>
              </a:lnSpc>
              <a:spcBef>
                <a:spcPts val="0"/>
              </a:spcBef>
              <a:spcAft>
                <a:spcPts val="0"/>
              </a:spcAft>
              <a:buClr>
                <a:srgbClr val="000000"/>
              </a:buClr>
              <a:buSzPts val="2000"/>
              <a:buFont typeface="Arial"/>
              <a:buChar char="•"/>
            </a:pPr>
            <a:r>
              <a:rPr b="1" lang="es-CO" sz="2000"/>
              <a:t>Identificar los beneficios del diseño de programas modularizados.</a:t>
            </a:r>
            <a:endParaRPr b="1" sz="2000"/>
          </a:p>
          <a:p>
            <a:pPr indent="-285750" lvl="0" marL="285750" marR="0" rtl="0" algn="l">
              <a:lnSpc>
                <a:spcPct val="100000"/>
              </a:lnSpc>
              <a:spcBef>
                <a:spcPts val="0"/>
              </a:spcBef>
              <a:spcAft>
                <a:spcPts val="0"/>
              </a:spcAft>
              <a:buSzPts val="2000"/>
              <a:buChar char="•"/>
            </a:pPr>
            <a:r>
              <a:rPr b="1" lang="es-CO" sz="2000"/>
              <a:t>Crear y llamar procedimientos.</a:t>
            </a:r>
            <a:endParaRPr b="1" sz="2000"/>
          </a:p>
          <a:p>
            <a:pPr indent="-285750" lvl="0" marL="285750" marR="0" rtl="0" algn="l">
              <a:lnSpc>
                <a:spcPct val="100000"/>
              </a:lnSpc>
              <a:spcBef>
                <a:spcPts val="0"/>
              </a:spcBef>
              <a:spcAft>
                <a:spcPts val="0"/>
              </a:spcAft>
              <a:buSzPts val="2000"/>
              <a:buChar char="•"/>
            </a:pPr>
            <a:r>
              <a:rPr b="1" lang="es-CO" sz="2000"/>
              <a:t>Usar </a:t>
            </a:r>
            <a:r>
              <a:rPr b="1" lang="es-CO" sz="2000"/>
              <a:t>parámetros</a:t>
            </a:r>
            <a:r>
              <a:rPr b="1" lang="es-CO" sz="2000"/>
              <a:t> en los procedimientos</a:t>
            </a:r>
            <a:endParaRPr b="1" sz="2000"/>
          </a:p>
          <a:p>
            <a:pPr indent="-285750" lvl="0" marL="285750" marR="0" rtl="0" algn="l">
              <a:lnSpc>
                <a:spcPct val="100000"/>
              </a:lnSpc>
              <a:spcBef>
                <a:spcPts val="0"/>
              </a:spcBef>
              <a:spcAft>
                <a:spcPts val="0"/>
              </a:spcAft>
              <a:buSzPts val="2000"/>
              <a:buChar char="•"/>
            </a:pPr>
            <a:r>
              <a:rPr b="1" lang="es-CO" sz="2000"/>
              <a:t>Usar </a:t>
            </a:r>
            <a:r>
              <a:rPr b="1" lang="es-CO" sz="2000"/>
              <a:t>parámetros</a:t>
            </a:r>
            <a:r>
              <a:rPr b="1" lang="es-CO" sz="2000"/>
              <a:t> con </a:t>
            </a:r>
            <a:r>
              <a:rPr b="1" lang="es-CO" sz="2000"/>
              <a:t>notación</a:t>
            </a:r>
            <a:r>
              <a:rPr b="1" lang="es-CO" sz="2000"/>
              <a:t> posicional, nombrados o mixtos en los procedimientos.</a:t>
            </a:r>
            <a:endParaRPr b="1" sz="2000"/>
          </a:p>
          <a:p>
            <a:pPr indent="-285750" lvl="0" marL="285750" marR="0" rtl="0" algn="l">
              <a:lnSpc>
                <a:spcPct val="100000"/>
              </a:lnSpc>
              <a:spcBef>
                <a:spcPts val="0"/>
              </a:spcBef>
              <a:spcAft>
                <a:spcPts val="0"/>
              </a:spcAft>
              <a:buSzPts val="2000"/>
              <a:buChar char="•"/>
            </a:pPr>
            <a:r>
              <a:rPr b="1" lang="es-CO" sz="2000"/>
              <a:t>Identificar modos de pasar valores por </a:t>
            </a:r>
            <a:r>
              <a:rPr b="1" lang="es-CO" sz="2000"/>
              <a:t>parámetros</a:t>
            </a:r>
            <a:endParaRPr b="1" sz="2000"/>
          </a:p>
          <a:p>
            <a:pPr indent="-285750" lvl="0" marL="285750" marR="0" rtl="0" algn="l">
              <a:lnSpc>
                <a:spcPct val="100000"/>
              </a:lnSpc>
              <a:spcBef>
                <a:spcPts val="0"/>
              </a:spcBef>
              <a:spcAft>
                <a:spcPts val="0"/>
              </a:spcAft>
              <a:buSzPts val="2000"/>
              <a:buChar char="•"/>
            </a:pPr>
            <a:r>
              <a:rPr b="1" lang="es-CO" sz="2000"/>
              <a:t>Borrar procedimientos.</a:t>
            </a:r>
            <a:endParaRPr b="1" sz="2000"/>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457275" y="1147475"/>
            <a:ext cx="8262275" cy="3883525"/>
          </a:xfrm>
          <a:prstGeom prst="rect">
            <a:avLst/>
          </a:prstGeom>
          <a:noFill/>
          <a:ln>
            <a:noFill/>
          </a:ln>
        </p:spPr>
      </p:pic>
      <p:sp>
        <p:nvSpPr>
          <p:cNvPr id="76" name="Google Shape;76;p15"/>
          <p:cNvSpPr txBox="1"/>
          <p:nvPr/>
        </p:nvSpPr>
        <p:spPr>
          <a:xfrm>
            <a:off x="78125" y="249500"/>
            <a:ext cx="8193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3600">
                <a:solidFill>
                  <a:schemeClr val="lt1"/>
                </a:solidFill>
                <a:latin typeface="Calibri"/>
                <a:ea typeface="Calibri"/>
                <a:cs typeface="Calibri"/>
                <a:sym typeface="Calibri"/>
              </a:rPr>
              <a:t>SINTAXIS PROCEDIMIENTOS Y FUNCIONES</a:t>
            </a:r>
            <a:endParaRPr b="1" i="0" sz="36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nvSpPr>
        <p:spPr>
          <a:xfrm>
            <a:off x="88200" y="249500"/>
            <a:ext cx="8173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2900">
                <a:solidFill>
                  <a:schemeClr val="lt1"/>
                </a:solidFill>
                <a:latin typeface="Calibri"/>
                <a:ea typeface="Calibri"/>
                <a:cs typeface="Calibri"/>
                <a:sym typeface="Calibri"/>
              </a:rPr>
              <a:t>CREANDO UN DISEÑO A NIVEL DE SUBPROGRAMAS</a:t>
            </a:r>
            <a:endParaRPr b="1" i="0" sz="2900" u="none" cap="none" strike="noStrike">
              <a:solidFill>
                <a:schemeClr val="lt1"/>
              </a:solidFill>
              <a:latin typeface="Calibri"/>
              <a:ea typeface="Calibri"/>
              <a:cs typeface="Calibri"/>
              <a:sym typeface="Calibri"/>
            </a:endParaRPr>
          </a:p>
        </p:txBody>
      </p:sp>
      <p:sp>
        <p:nvSpPr>
          <p:cNvPr id="82" name="Google Shape;82;p16"/>
          <p:cNvSpPr txBox="1"/>
          <p:nvPr/>
        </p:nvSpPr>
        <p:spPr>
          <a:xfrm>
            <a:off x="498762" y="1724891"/>
            <a:ext cx="8473800" cy="193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s-CO" sz="2000"/>
              <a:t>Los beneficios de utilizar constructores de programación modular son</a:t>
            </a:r>
            <a:r>
              <a:rPr b="1" i="0" lang="es-CO" sz="2000" u="none" cap="none" strike="noStrike">
                <a:solidFill>
                  <a:srgbClr val="000000"/>
                </a:solidFill>
                <a:latin typeface="Arial"/>
                <a:ea typeface="Arial"/>
                <a:cs typeface="Arial"/>
                <a:sym typeface="Arial"/>
              </a:rPr>
              <a:t>:</a:t>
            </a:r>
            <a:endParaRPr/>
          </a:p>
          <a:p>
            <a:pPr indent="-285750" lvl="0" marL="285750" marR="0" rtl="0" algn="l">
              <a:lnSpc>
                <a:spcPct val="100000"/>
              </a:lnSpc>
              <a:spcBef>
                <a:spcPts val="0"/>
              </a:spcBef>
              <a:spcAft>
                <a:spcPts val="0"/>
              </a:spcAft>
              <a:buClr>
                <a:srgbClr val="000000"/>
              </a:buClr>
              <a:buSzPts val="2000"/>
              <a:buFont typeface="Arial"/>
              <a:buChar char="•"/>
            </a:pPr>
            <a:r>
              <a:rPr b="1" lang="es-CO" sz="2000"/>
              <a:t>Fácil mantenimiento</a:t>
            </a:r>
            <a:r>
              <a:rPr b="1" lang="es-CO" sz="2000"/>
              <a:t>.</a:t>
            </a:r>
            <a:endParaRPr b="1" sz="2000"/>
          </a:p>
          <a:p>
            <a:pPr indent="-285750" lvl="0" marL="285750" marR="0" rtl="0" algn="l">
              <a:lnSpc>
                <a:spcPct val="100000"/>
              </a:lnSpc>
              <a:spcBef>
                <a:spcPts val="0"/>
              </a:spcBef>
              <a:spcAft>
                <a:spcPts val="0"/>
              </a:spcAft>
              <a:buSzPts val="2000"/>
              <a:buChar char="•"/>
            </a:pPr>
            <a:r>
              <a:rPr b="1" lang="es-CO" sz="2000"/>
              <a:t>Mejoramiento de la seguridad y la integridad.</a:t>
            </a:r>
            <a:endParaRPr b="1" sz="2000"/>
          </a:p>
          <a:p>
            <a:pPr indent="-285750" lvl="0" marL="285750" marR="0" rtl="0" algn="l">
              <a:lnSpc>
                <a:spcPct val="100000"/>
              </a:lnSpc>
              <a:spcBef>
                <a:spcPts val="0"/>
              </a:spcBef>
              <a:spcAft>
                <a:spcPts val="0"/>
              </a:spcAft>
              <a:buSzPts val="2000"/>
              <a:buChar char="•"/>
            </a:pPr>
            <a:r>
              <a:rPr b="1" lang="es-CO" sz="2000"/>
              <a:t>Mejoramiento de su ejecución.</a:t>
            </a:r>
            <a:endParaRPr b="1" sz="2000"/>
          </a:p>
          <a:p>
            <a:pPr indent="-285750" lvl="0" marL="285750" marR="0" rtl="0" algn="l">
              <a:lnSpc>
                <a:spcPct val="100000"/>
              </a:lnSpc>
              <a:spcBef>
                <a:spcPts val="0"/>
              </a:spcBef>
              <a:spcAft>
                <a:spcPts val="0"/>
              </a:spcAft>
              <a:buSzPts val="2000"/>
              <a:buChar char="•"/>
            </a:pPr>
            <a:r>
              <a:rPr b="1" lang="es-CO" sz="2000"/>
              <a:t>Mejoramiento en la claridad del código.</a:t>
            </a:r>
            <a:endParaRPr b="1" sz="2000"/>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88200" y="249500"/>
            <a:ext cx="8173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2900">
                <a:solidFill>
                  <a:schemeClr val="lt1"/>
                </a:solidFill>
                <a:latin typeface="Calibri"/>
                <a:ea typeface="Calibri"/>
                <a:cs typeface="Calibri"/>
                <a:sym typeface="Calibri"/>
              </a:rPr>
              <a:t>QUÉ</a:t>
            </a:r>
            <a:r>
              <a:rPr b="1" lang="es-CO" sz="2900">
                <a:solidFill>
                  <a:schemeClr val="lt1"/>
                </a:solidFill>
                <a:latin typeface="Calibri"/>
                <a:ea typeface="Calibri"/>
                <a:cs typeface="Calibri"/>
                <a:sym typeface="Calibri"/>
              </a:rPr>
              <a:t> SON LOS</a:t>
            </a:r>
            <a:r>
              <a:rPr b="1" lang="es-CO" sz="2900">
                <a:solidFill>
                  <a:schemeClr val="lt1"/>
                </a:solidFill>
                <a:latin typeface="Calibri"/>
                <a:ea typeface="Calibri"/>
                <a:cs typeface="Calibri"/>
                <a:sym typeface="Calibri"/>
              </a:rPr>
              <a:t> SUBPROGRAMAS</a:t>
            </a:r>
            <a:endParaRPr b="1" i="0" sz="2900" u="none" cap="none" strike="noStrike">
              <a:solidFill>
                <a:schemeClr val="lt1"/>
              </a:solidFill>
              <a:latin typeface="Calibri"/>
              <a:ea typeface="Calibri"/>
              <a:cs typeface="Calibri"/>
              <a:sym typeface="Calibri"/>
            </a:endParaRPr>
          </a:p>
        </p:txBody>
      </p:sp>
      <p:sp>
        <p:nvSpPr>
          <p:cNvPr id="88" name="Google Shape;88;p17"/>
          <p:cNvSpPr txBox="1"/>
          <p:nvPr/>
        </p:nvSpPr>
        <p:spPr>
          <a:xfrm>
            <a:off x="498762" y="1724891"/>
            <a:ext cx="8473800" cy="193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1" lang="es-CO" sz="2000"/>
              <a:t>Un subprograma es un bloque nombrado que puede ser llamados con un conjunto de parámetros</a:t>
            </a:r>
            <a:r>
              <a:rPr b="1" lang="es-CO" sz="2000"/>
              <a:t>.</a:t>
            </a:r>
            <a:endParaRPr b="1" sz="2000"/>
          </a:p>
          <a:p>
            <a:pPr indent="-285750" lvl="0" marL="285750" marR="0" rtl="0" algn="l">
              <a:lnSpc>
                <a:spcPct val="100000"/>
              </a:lnSpc>
              <a:spcBef>
                <a:spcPts val="0"/>
              </a:spcBef>
              <a:spcAft>
                <a:spcPts val="0"/>
              </a:spcAft>
              <a:buSzPts val="2000"/>
              <a:buChar char="•"/>
            </a:pPr>
            <a:r>
              <a:rPr b="1" lang="es-CO" sz="2000"/>
              <a:t>Un subprograma consiste en una especificación y un cuerpo.</a:t>
            </a:r>
            <a:endParaRPr b="1" sz="2000"/>
          </a:p>
          <a:p>
            <a:pPr indent="-285750" lvl="0" marL="285750" marR="0" rtl="0" algn="l">
              <a:lnSpc>
                <a:spcPct val="100000"/>
              </a:lnSpc>
              <a:spcBef>
                <a:spcPts val="0"/>
              </a:spcBef>
              <a:spcAft>
                <a:spcPts val="0"/>
              </a:spcAft>
              <a:buSzPts val="2000"/>
              <a:buChar char="•"/>
            </a:pPr>
            <a:r>
              <a:rPr b="1" lang="es-CO" sz="2000"/>
              <a:t>Un subprograma puede ser un procedimiento o una función.</a:t>
            </a:r>
            <a:endParaRPr b="1" sz="2000"/>
          </a:p>
          <a:p>
            <a:pPr indent="-285750" lvl="0" marL="285750" marR="0" rtl="0" algn="l">
              <a:lnSpc>
                <a:spcPct val="100000"/>
              </a:lnSpc>
              <a:spcBef>
                <a:spcPts val="0"/>
              </a:spcBef>
              <a:spcAft>
                <a:spcPts val="0"/>
              </a:spcAft>
              <a:buSzPts val="2000"/>
              <a:buChar char="•"/>
            </a:pPr>
            <a:r>
              <a:rPr b="1" lang="es-CO" sz="2000"/>
              <a:t>Un procedimiento (PROCEDURE), se usa para ejecutar una acción y una </a:t>
            </a:r>
            <a:r>
              <a:rPr b="1" lang="es-CO" sz="2000"/>
              <a:t>función</a:t>
            </a:r>
            <a:r>
              <a:rPr b="1" lang="es-CO" sz="2000"/>
              <a:t> (FUNCTION), para retornar un valor.</a:t>
            </a:r>
            <a:endParaRPr b="1" sz="2000"/>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88200" y="249500"/>
            <a:ext cx="8173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2900">
                <a:solidFill>
                  <a:schemeClr val="lt1"/>
                </a:solidFill>
                <a:latin typeface="Calibri"/>
                <a:ea typeface="Calibri"/>
                <a:cs typeface="Calibri"/>
                <a:sym typeface="Calibri"/>
              </a:rPr>
              <a:t>QUÉ SON LOS PROCEDIMIENTOS</a:t>
            </a:r>
            <a:endParaRPr b="1" i="0" sz="2900" u="none" cap="none" strike="noStrike">
              <a:solidFill>
                <a:schemeClr val="lt1"/>
              </a:solidFill>
              <a:latin typeface="Calibri"/>
              <a:ea typeface="Calibri"/>
              <a:cs typeface="Calibri"/>
              <a:sym typeface="Calibri"/>
            </a:endParaRPr>
          </a:p>
        </p:txBody>
      </p:sp>
      <p:sp>
        <p:nvSpPr>
          <p:cNvPr id="94" name="Google Shape;94;p18"/>
          <p:cNvSpPr txBox="1"/>
          <p:nvPr/>
        </p:nvSpPr>
        <p:spPr>
          <a:xfrm>
            <a:off x="498762" y="1343891"/>
            <a:ext cx="8473800" cy="193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lang="es-CO" sz="2000"/>
              <a:t>A partir de mysql 5.0, es posible definir rutinas en MySQL. Éstas son funciones y procedimientos que están almacenadas en el servidor de bases de datos y que pueden ser ejecutadas posteriormente. Las funciones (stored functions) regresan un resultado y pueden ser utilizadas en expresiones (de la misma manera en que se usan las funciones de MySQL).</a:t>
            </a:r>
            <a:endParaRPr b="1" sz="2000"/>
          </a:p>
          <a:p>
            <a:pPr indent="0" lvl="0" marL="0" marR="0" rtl="0" algn="l">
              <a:lnSpc>
                <a:spcPct val="100000"/>
              </a:lnSpc>
              <a:spcBef>
                <a:spcPts val="0"/>
              </a:spcBef>
              <a:spcAft>
                <a:spcPts val="0"/>
              </a:spcAft>
              <a:buNone/>
            </a:pPr>
            <a:r>
              <a:t/>
            </a:r>
            <a:endParaRPr b="1" sz="2000"/>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88200" y="249500"/>
            <a:ext cx="8173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CO" sz="2900">
                <a:solidFill>
                  <a:schemeClr val="lt1"/>
                </a:solidFill>
                <a:latin typeface="Calibri"/>
                <a:ea typeface="Calibri"/>
                <a:cs typeface="Calibri"/>
                <a:sym typeface="Calibri"/>
              </a:rPr>
              <a:t>QUÉ SON LOS PROCEDIMIENTOS</a:t>
            </a:r>
            <a:endParaRPr b="1" i="0" sz="2900" u="none" cap="none" strike="noStrike">
              <a:solidFill>
                <a:schemeClr val="lt1"/>
              </a:solidFill>
              <a:latin typeface="Calibri"/>
              <a:ea typeface="Calibri"/>
              <a:cs typeface="Calibri"/>
              <a:sym typeface="Calibri"/>
            </a:endParaRPr>
          </a:p>
        </p:txBody>
      </p:sp>
      <p:sp>
        <p:nvSpPr>
          <p:cNvPr id="100" name="Google Shape;100;p19"/>
          <p:cNvSpPr txBox="1"/>
          <p:nvPr/>
        </p:nvSpPr>
        <p:spPr>
          <a:xfrm>
            <a:off x="498762" y="1724891"/>
            <a:ext cx="8473800" cy="193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SzPts val="2000"/>
              <a:buChar char="•"/>
            </a:pPr>
            <a:r>
              <a:rPr b="1" lang="es-CO" sz="2000"/>
              <a:t>Son un tipo de subprograma que ejecuta una acción.</a:t>
            </a:r>
            <a:endParaRPr b="1" sz="2000"/>
          </a:p>
          <a:p>
            <a:pPr indent="-285750" lvl="0" marL="285750" marR="0" rtl="0" algn="l">
              <a:lnSpc>
                <a:spcPct val="100000"/>
              </a:lnSpc>
              <a:spcBef>
                <a:spcPts val="0"/>
              </a:spcBef>
              <a:spcAft>
                <a:spcPts val="0"/>
              </a:spcAft>
              <a:buSzPts val="2000"/>
              <a:buChar char="•"/>
            </a:pPr>
            <a:r>
              <a:rPr b="1" lang="es-CO" sz="2000"/>
              <a:t>Se almacenan en la base de datos.</a:t>
            </a:r>
            <a:endParaRPr b="1" sz="2000"/>
          </a:p>
          <a:p>
            <a:pPr indent="-285750" lvl="0" marL="285750" marR="0" rtl="0" algn="l">
              <a:lnSpc>
                <a:spcPct val="100000"/>
              </a:lnSpc>
              <a:spcBef>
                <a:spcPts val="0"/>
              </a:spcBef>
              <a:spcAft>
                <a:spcPts val="0"/>
              </a:spcAft>
              <a:buSzPts val="2000"/>
              <a:buChar char="•"/>
            </a:pPr>
            <a:r>
              <a:rPr b="1" lang="es-CO" sz="2000"/>
              <a:t>Promueve la reusabilidad y el mantenimiento.</a:t>
            </a:r>
            <a:endParaRPr b="1" sz="2000"/>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