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5aa2a01a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85aa2a01a7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5aa2a01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85aa2a01a7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5aa2a01a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85aa2a01a7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5aa2a01a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85aa2a01a7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aa2a01a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85aa2a01a7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aa2a01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85aa2a01a7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5aa2a01a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85aa2a01a7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aa2a01a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85aa2a01a7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5aa2a01a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85aa2a01a7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aa2a01a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85aa2a01a7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5aa2a01a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85aa2a01a7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aa2a01a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85aa2a01a7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5aa2a01a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85aa2a01a7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5aa2a01a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85aa2a01a7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5aa2a01a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85aa2a01a7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5aa2a01a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85aa2a01a7_0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074795f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8074795f1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5aa2a01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g85aa2a01a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aa2a01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85aa2a01a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5aa2a01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85aa2a01a7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5aa2a01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85aa2a01a7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hyperlink" Target="mailto:jgalindos@sena.edu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condición IN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75975" y="688600"/>
            <a:ext cx="8812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Use la condición IN de miembro para comprobar los valores incluidos en una lista.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75" y="1854400"/>
            <a:ext cx="8423250" cy="28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condición LIKE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75975" y="688600"/>
            <a:ext cx="8812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CO" sz="2000"/>
              <a:t>Use la condición LIKE para realizar </a:t>
            </a:r>
            <a:r>
              <a:rPr b="1" lang="es-CO" sz="2000"/>
              <a:t>búsquedas</a:t>
            </a:r>
            <a:r>
              <a:rPr b="1" lang="es-CO" sz="2000"/>
              <a:t> con comodines de valores </a:t>
            </a:r>
            <a:r>
              <a:rPr b="1" lang="es-CO" sz="2000"/>
              <a:t>válidos</a:t>
            </a:r>
            <a:r>
              <a:rPr b="1" lang="es-CO" sz="2000"/>
              <a:t> de cadenas de </a:t>
            </a:r>
            <a:r>
              <a:rPr b="1" lang="es-CO" sz="2000"/>
              <a:t>búsqueda</a:t>
            </a:r>
            <a:r>
              <a:rPr b="1" lang="es-CO" sz="2000"/>
              <a:t>.</a:t>
            </a:r>
            <a:endParaRPr b="1"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CO" sz="2000"/>
              <a:t>Las condiciones de </a:t>
            </a:r>
            <a:r>
              <a:rPr b="1" lang="es-CO" sz="2000"/>
              <a:t>búsquedas</a:t>
            </a:r>
            <a:r>
              <a:rPr b="1" lang="es-CO" sz="2000"/>
              <a:t> pueden contener literales de </a:t>
            </a:r>
            <a:r>
              <a:rPr b="1" lang="es-CO" sz="2000"/>
              <a:t>números</a:t>
            </a:r>
            <a:r>
              <a:rPr b="1" lang="es-CO" sz="2000"/>
              <a:t> o caracteres: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-CO" sz="2000"/>
              <a:t>% denota cero o muchos caracteres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-CO" sz="2000"/>
              <a:t>_ denota un </a:t>
            </a:r>
            <a:r>
              <a:rPr b="1" lang="es-CO" sz="2000"/>
              <a:t>carácter</a:t>
            </a:r>
            <a:endParaRPr b="1" sz="20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25600"/>
            <a:ext cx="8621801" cy="19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condición LIKE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275975" y="688600"/>
            <a:ext cx="8812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CO" sz="2000"/>
              <a:t>Puede combinar caracteres que correspondan a un patrón:</a:t>
            </a:r>
            <a:endParaRPr b="1" sz="20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25" y="1503425"/>
            <a:ext cx="8355575" cy="34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condiciones NULL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275975" y="1145800"/>
            <a:ext cx="8812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CO" sz="2000"/>
              <a:t>Comprueba si hay valores nulos con el operador IS NULL</a:t>
            </a:r>
            <a:endParaRPr b="1" sz="20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00" y="2104500"/>
            <a:ext cx="8207275" cy="18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Condiciones lógicas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50" y="1228725"/>
            <a:ext cx="6963775" cy="35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del operador AND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275975" y="1145800"/>
            <a:ext cx="8812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CO" sz="2000"/>
              <a:t>El operador requiere que ambas condiciones sea verdadera</a:t>
            </a:r>
            <a:endParaRPr b="1" sz="20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83000"/>
            <a:ext cx="84010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del operador OR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275975" y="688600"/>
            <a:ext cx="8812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CO" sz="2000"/>
              <a:t>El operador requiere que una de las condiciones sea verdadera</a:t>
            </a:r>
            <a:endParaRPr b="1" sz="2000"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66274" l="0" r="0" t="0"/>
          <a:stretch/>
        </p:blipFill>
        <p:spPr>
          <a:xfrm>
            <a:off x="582200" y="1418400"/>
            <a:ext cx="6939625" cy="16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82312"/>
          <a:stretch/>
        </p:blipFill>
        <p:spPr>
          <a:xfrm>
            <a:off x="582200" y="3574425"/>
            <a:ext cx="6939625" cy="9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506950" y="2871850"/>
            <a:ext cx="1065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del operador NOT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506950" y="2643250"/>
            <a:ext cx="1065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00" y="1505300"/>
            <a:ext cx="69396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25" y="3353150"/>
            <a:ext cx="69396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Reglas de prioridad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672470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123575" y="4193800"/>
            <a:ext cx="8812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Puede utilizar paréntesis para sustituir las reglas de prioridad.</a:t>
            </a:r>
            <a:endParaRPr b="1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Reglas de prioridad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672470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123575" y="4193800"/>
            <a:ext cx="8812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Puede utilizar paréntesis para sustituir las reglas de prioridad.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Reglas de prioridad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506950" y="2186050"/>
            <a:ext cx="1065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67687" l="0" r="0" t="0"/>
          <a:stretch/>
        </p:blipFill>
        <p:spPr>
          <a:xfrm>
            <a:off x="571725" y="1203475"/>
            <a:ext cx="7072200" cy="13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b="8" l="0" r="0" t="89168"/>
          <a:stretch/>
        </p:blipFill>
        <p:spPr>
          <a:xfrm>
            <a:off x="571725" y="2793825"/>
            <a:ext cx="7072200" cy="45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25" y="3409150"/>
            <a:ext cx="70722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/>
          <p:nvPr/>
        </p:nvSpPr>
        <p:spPr>
          <a:xfrm>
            <a:off x="7793198" y="1961060"/>
            <a:ext cx="1111800" cy="1077900"/>
          </a:xfrm>
          <a:prstGeom prst="flowChartConnector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7793192" y="3651239"/>
            <a:ext cx="1111800" cy="1077900"/>
          </a:xfrm>
          <a:prstGeom prst="flowChartConnector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cláusula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ORDER BY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275975" y="688600"/>
            <a:ext cx="8812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CO" sz="2000"/>
              <a:t>Para ordenar la filas recuperadas, utilice la cláusula ORDER BY: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-CO" sz="2000"/>
              <a:t>ASC orden ascendente, por defecto</a:t>
            </a:r>
            <a:endParaRPr b="1"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-CO" sz="2000"/>
              <a:t>DESC orden descendente</a:t>
            </a:r>
            <a:endParaRPr b="1"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CO" sz="2000"/>
              <a:t>La cláusula ORDER BY se coloca al final de la sentencia SELECT:</a:t>
            </a:r>
            <a:endParaRPr b="1" sz="2000"/>
          </a:p>
        </p:txBody>
      </p:sp>
      <p:sp>
        <p:nvSpPr>
          <p:cNvPr id="197" name="Google Shape;197;p31"/>
          <p:cNvSpPr txBox="1"/>
          <p:nvPr/>
        </p:nvSpPr>
        <p:spPr>
          <a:xfrm>
            <a:off x="506950" y="3557650"/>
            <a:ext cx="1065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00" y="2533450"/>
            <a:ext cx="80715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00" y="4114600"/>
            <a:ext cx="8071499" cy="7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275975" y="688600"/>
            <a:ext cx="88128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CO" sz="2000"/>
              <a:t>Ordenación</a:t>
            </a:r>
            <a:r>
              <a:rPr b="1" lang="es-CO" sz="2000"/>
              <a:t> en orden descendente</a:t>
            </a:r>
            <a:endParaRPr b="1" sz="2000"/>
          </a:p>
        </p:txBody>
      </p:sp>
      <p:sp>
        <p:nvSpPr>
          <p:cNvPr id="206" name="Google Shape;206;p32"/>
          <p:cNvSpPr txBox="1"/>
          <p:nvPr/>
        </p:nvSpPr>
        <p:spPr>
          <a:xfrm>
            <a:off x="506950" y="2338450"/>
            <a:ext cx="1065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0" y="1582600"/>
            <a:ext cx="79071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50" y="3054825"/>
            <a:ext cx="7907100" cy="162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275975" y="688600"/>
            <a:ext cx="88128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CO" sz="2000"/>
              <a:t>Ordenación por alias de columna</a:t>
            </a:r>
            <a:endParaRPr b="1" sz="2000"/>
          </a:p>
        </p:txBody>
      </p:sp>
      <p:sp>
        <p:nvSpPr>
          <p:cNvPr id="215" name="Google Shape;215;p33"/>
          <p:cNvSpPr txBox="1"/>
          <p:nvPr/>
        </p:nvSpPr>
        <p:spPr>
          <a:xfrm>
            <a:off x="506950" y="2567050"/>
            <a:ext cx="1065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0" y="1620150"/>
            <a:ext cx="7845876" cy="13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50" y="3335925"/>
            <a:ext cx="7845875" cy="12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275975" y="1069600"/>
            <a:ext cx="88128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CO" sz="2000"/>
              <a:t>Ordenación por varias columnas</a:t>
            </a:r>
            <a:endParaRPr b="1" sz="2000"/>
          </a:p>
        </p:txBody>
      </p:sp>
      <p:sp>
        <p:nvSpPr>
          <p:cNvPr id="224" name="Google Shape;224;p34"/>
          <p:cNvSpPr txBox="1"/>
          <p:nvPr/>
        </p:nvSpPr>
        <p:spPr>
          <a:xfrm>
            <a:off x="506950" y="2948050"/>
            <a:ext cx="1065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0" y="1963600"/>
            <a:ext cx="78458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50" y="3690600"/>
            <a:ext cx="7907100" cy="9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275975" y="1069600"/>
            <a:ext cx="88128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-CO" sz="2000"/>
              <a:t>Ordenación por varias columnas</a:t>
            </a:r>
            <a:endParaRPr b="1" sz="2000"/>
          </a:p>
        </p:txBody>
      </p:sp>
      <p:sp>
        <p:nvSpPr>
          <p:cNvPr id="233" name="Google Shape;233;p35"/>
          <p:cNvSpPr txBox="1"/>
          <p:nvPr/>
        </p:nvSpPr>
        <p:spPr>
          <a:xfrm>
            <a:off x="506950" y="2948050"/>
            <a:ext cx="1065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0" y="3690600"/>
            <a:ext cx="7907100" cy="9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50" y="1877650"/>
            <a:ext cx="79071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377306" y="1361583"/>
            <a:ext cx="35118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STRICCIONES Y ORDENACION DE DATOS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424075" y="-536000"/>
            <a:ext cx="17337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8762" y="1724891"/>
            <a:ext cx="8473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s-CO" sz="2000"/>
              <a:t>Limitar las filas recuperadas por una consulta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Ordenar las filas recuperadas por una consulta.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Limitación de las filas que se seleccionan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75975" y="1298200"/>
            <a:ext cx="8812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s-CO" sz="2000"/>
              <a:t>Restrinja las filas que se devuelvan mediante la </a:t>
            </a:r>
            <a:r>
              <a:rPr b="1" lang="es-CO" sz="2000"/>
              <a:t>cláusula</a:t>
            </a:r>
            <a:r>
              <a:rPr b="1" lang="es-CO" sz="2000"/>
              <a:t> WHERE: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00" y="2105850"/>
            <a:ext cx="8195675" cy="21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Cadenas de caracteres y fechas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75975" y="841000"/>
            <a:ext cx="8812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s-CO" sz="2000"/>
              <a:t>Las cadenas de caracteres y los valores de fecha van entre comillas simple.</a:t>
            </a:r>
            <a:endParaRPr b="1" sz="20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Los valores de caracteres son sensibles a mayusculas y minusculas y los valores de fechas son sensibles al formato.</a:t>
            </a:r>
            <a:endParaRPr b="1" sz="20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El formato por defecto es YYYY-MM-DD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75" y="2829775"/>
            <a:ext cx="8558750" cy="19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Condiciones de comparación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700" y="1124300"/>
            <a:ext cx="5975225" cy="387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condiciones de comparación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05300"/>
            <a:ext cx="82224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06950" y="2643250"/>
            <a:ext cx="1065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305525"/>
            <a:ext cx="82224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154278" y="249500"/>
            <a:ext cx="790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condición BETWEEN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06950" y="3252850"/>
            <a:ext cx="1065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75975" y="841000"/>
            <a:ext cx="88128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Use la condición BETWEEN para mostrar filas basadas en un rango de valores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75" y="1499850"/>
            <a:ext cx="81632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75" y="3904300"/>
            <a:ext cx="81632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