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bb0a8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85bb0a8cd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bb0a8c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85bb0a8cd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5bb0a8c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85bb0a8cd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bb0a8c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85bb0a8cd7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bb0a8c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85bb0a8cd7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bb0a8c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85bb0a8cd7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bb0a8c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85bb0a8cd7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bb0a8c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85bb0a8cd7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5bb0a8c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85bb0a8cd7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5bb0a8cd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85bb0a8cd7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5bb0a8cd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85bb0a8cd7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5bb0a8cd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85bb0a8cd7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5bb0a8cd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85bb0a8cd7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bb0a8cd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85bb0a8cd7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5bb0a8cd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85bb0a8cd7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5bb0a8cd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85bb0a8cd7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5bb0a8cd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85bb0a8cd7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5bb0a8cd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85bb0a8cd7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5bb0a8cd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85bb0a8cd7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b05af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85b05af4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5b05af4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85b05af43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5b05af4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85b05af43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b05af4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85b05af43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b05af4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85b05af43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hyperlink" Target="mailto:jgalindos@sena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una sola fila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50" y="1944225"/>
            <a:ext cx="86588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85688" y="2931900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Convierte a </a:t>
            </a:r>
            <a:r>
              <a:rPr b="1" lang="es-CO" sz="2000">
                <a:solidFill>
                  <a:schemeClr val="dk1"/>
                </a:solidFill>
              </a:rPr>
              <a:t>mayúsculas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85675" y="15454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Convierte a </a:t>
            </a:r>
            <a:r>
              <a:rPr b="1" lang="es-CO" sz="2000">
                <a:solidFill>
                  <a:schemeClr val="dk1"/>
                </a:solidFill>
              </a:rPr>
              <a:t>minúsculas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328500"/>
            <a:ext cx="8658876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una sola fila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85675" y="9358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Extrae parte de una literal.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75" y="1331775"/>
            <a:ext cx="8611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36700"/>
            <a:ext cx="86112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185675" y="2231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Cuenta la longitud de la cadena o campo de tabla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027350"/>
            <a:ext cx="8611276" cy="10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261875" y="36028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Devuelve la posición de un patron de busqueda en una literal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una sola fila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Adiciona una cantidad de </a:t>
            </a:r>
            <a:r>
              <a:rPr b="1" lang="es-CO" sz="2000">
                <a:solidFill>
                  <a:schemeClr val="dk1"/>
                </a:solidFill>
              </a:rPr>
              <a:t>caracteres</a:t>
            </a:r>
            <a:r>
              <a:rPr b="1" lang="es-CO" sz="2000">
                <a:solidFill>
                  <a:schemeClr val="dk1"/>
                </a:solidFill>
              </a:rPr>
              <a:t> de relleno a la derecha de una literal </a:t>
            </a:r>
            <a:r>
              <a:rPr b="1" lang="es-CO" sz="2000">
                <a:solidFill>
                  <a:schemeClr val="dk1"/>
                </a:solidFill>
              </a:rPr>
              <a:t> o campo de tabla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5825"/>
            <a:ext cx="8839199" cy="31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una sola fila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Adiciona una cantidad de caracteres de relleno a la izquierda de una literal o campo de tabla.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2025"/>
            <a:ext cx="8839199" cy="283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una sola fila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Reemplaza</a:t>
            </a:r>
            <a:r>
              <a:rPr b="1" lang="es-CO" sz="2000">
                <a:solidFill>
                  <a:schemeClr val="dk1"/>
                </a:solidFill>
              </a:rPr>
              <a:t> caracteres </a:t>
            </a:r>
            <a:r>
              <a:rPr b="1" lang="es-CO" sz="2000">
                <a:solidFill>
                  <a:schemeClr val="dk1"/>
                </a:solidFill>
              </a:rPr>
              <a:t> de una literal o campo de tabla.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1025"/>
            <a:ext cx="8839200" cy="98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5083"/>
            <a:ext cx="8839199" cy="104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85675" y="24598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Elimina espacios</a:t>
            </a:r>
            <a:r>
              <a:rPr b="1" lang="es-CO" sz="2000">
                <a:solidFill>
                  <a:schemeClr val="dk1"/>
                </a:solidFill>
              </a:rPr>
              <a:t>  de una literal o campo de tabla.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126825"/>
            <a:ext cx="8839199" cy="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85675" y="3755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Elimina el caracter de una literal o campo de tabla.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una sola fila 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numéricas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Redondea un valor al siguiente valor.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" y="1559675"/>
            <a:ext cx="8725201" cy="21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00" y="4041325"/>
            <a:ext cx="8725201" cy="9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185675" y="36028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Truncar</a:t>
            </a:r>
            <a:r>
              <a:rPr b="1" lang="es-CO" sz="2000">
                <a:solidFill>
                  <a:schemeClr val="dk1"/>
                </a:solidFill>
              </a:rPr>
              <a:t> pocisiones decimales de un valor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una sola fila numéricas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85675" y="13930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Encuentra el módulo de dos</a:t>
            </a:r>
            <a:r>
              <a:rPr b="1" lang="es-CO" sz="2000">
                <a:solidFill>
                  <a:schemeClr val="dk1"/>
                </a:solidFill>
              </a:rPr>
              <a:t> valores devolviendo el residuo.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5825"/>
            <a:ext cx="8839199" cy="100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fecha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185675" y="10120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Fecha del sistema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0" y="1408625"/>
            <a:ext cx="8608699" cy="10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0" y="2763075"/>
            <a:ext cx="8608701" cy="10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185675" y="23836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Formato de fecha.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fecha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85675" y="10120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Adicionando valores a una f</a:t>
            </a:r>
            <a:r>
              <a:rPr b="1" lang="es-CO" sz="2000">
                <a:solidFill>
                  <a:schemeClr val="dk1"/>
                </a:solidFill>
              </a:rPr>
              <a:t>echa.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08625"/>
            <a:ext cx="8606074" cy="3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fecha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85675" y="10120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Resta </a:t>
            </a:r>
            <a:r>
              <a:rPr b="1" lang="es-CO" sz="2000">
                <a:solidFill>
                  <a:schemeClr val="dk1"/>
                </a:solidFill>
              </a:rPr>
              <a:t>valores a una fecha.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8400"/>
            <a:ext cx="8839200" cy="34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fecha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85675" y="10120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DATEDIFF(fecha_1,fecha_2) devuelve el número de días entre la fecha fecha_1 y la fecha_2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0" y="1942025"/>
            <a:ext cx="8608701" cy="28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Anidamiento de funciones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Las funciones de una fila se pueden anidar hasta cualquier nivel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Las funciones anidadas se </a:t>
            </a:r>
            <a:r>
              <a:rPr b="1" lang="es-CO" sz="2000">
                <a:solidFill>
                  <a:schemeClr val="dk1"/>
                </a:solidFill>
              </a:rPr>
              <a:t>evalúan</a:t>
            </a:r>
            <a:r>
              <a:rPr b="1" lang="es-CO" sz="2000">
                <a:solidFill>
                  <a:schemeClr val="dk1"/>
                </a:solidFill>
              </a:rPr>
              <a:t> desde el nivel </a:t>
            </a:r>
            <a:r>
              <a:rPr b="1" lang="es-CO" sz="2000">
                <a:solidFill>
                  <a:schemeClr val="dk1"/>
                </a:solidFill>
              </a:rPr>
              <a:t>más</a:t>
            </a:r>
            <a:r>
              <a:rPr b="1" lang="es-CO" sz="2000">
                <a:solidFill>
                  <a:schemeClr val="dk1"/>
                </a:solidFill>
              </a:rPr>
              <a:t> profundo al menos profundo.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70625"/>
            <a:ext cx="8606075" cy="27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unciones General IFNULL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Convierte un valor NULL a un valor real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61025"/>
            <a:ext cx="8606075" cy="3438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General COALESCE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Convierte un valor NULL a un valor real.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61025"/>
            <a:ext cx="8606075" cy="34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General COALESCE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Si la primera expresión no es nula, la función COALESCE devuelve esa expresión, si la primera y la segunda </a:t>
            </a:r>
            <a:r>
              <a:rPr b="1" lang="es-CO" sz="2000">
                <a:solidFill>
                  <a:schemeClr val="dk1"/>
                </a:solidFill>
              </a:rPr>
              <a:t>expresión</a:t>
            </a:r>
            <a:r>
              <a:rPr b="1" lang="es-CO" sz="2000">
                <a:solidFill>
                  <a:schemeClr val="dk1"/>
                </a:solidFill>
              </a:rPr>
              <a:t> es nula devuelve la tercera expresión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39325"/>
            <a:ext cx="8606076" cy="29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Expresiones condicionales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185675" y="13930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Permiten utilizar la lógica IF-THE-ELSE dentro de una sentencia SQL.</a:t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Puede usar dos métodos: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s-CO" sz="2000">
                <a:solidFill>
                  <a:schemeClr val="dk1"/>
                </a:solidFill>
              </a:rPr>
              <a:t>Expresión CASE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s-CO" sz="2000">
                <a:solidFill>
                  <a:schemeClr val="dk1"/>
                </a:solidFill>
              </a:rPr>
              <a:t>Función DECODE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Expresión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CASE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185675" y="13930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Facilitan las consultas condiciones realizando el trabajo de una sentencia IF-THEN-ELSE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CASE expr WHEN condicion_de_comparacion1 THEN retorna_expr1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000">
                <a:solidFill>
                  <a:schemeClr val="dk1"/>
                </a:solidFill>
              </a:rPr>
              <a:t>			WHEN condicion_de_comparacion2 THEN retorna_expr2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			WHEN condicion_de_comparacionn THEN retorna_exprn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000">
                <a:solidFill>
                  <a:schemeClr val="dk1"/>
                </a:solidFill>
              </a:rPr>
              <a:t>END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Expresión CASE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185675" y="10120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Facilitan las consultas condiciones realizando el trabajo de una sentencia IF-THEN-ELSE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 b="63941" l="0" r="0" t="0"/>
          <a:stretch/>
        </p:blipFill>
        <p:spPr>
          <a:xfrm>
            <a:off x="304800" y="1713425"/>
            <a:ext cx="6729900" cy="1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25" y="3075175"/>
            <a:ext cx="6729900" cy="7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917200"/>
            <a:ext cx="6729900" cy="5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4604200"/>
            <a:ext cx="6729900" cy="2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/>
          <p:nvPr/>
        </p:nvSpPr>
        <p:spPr>
          <a:xfrm>
            <a:off x="7129575" y="1893975"/>
            <a:ext cx="588300" cy="646200"/>
          </a:xfrm>
          <a:prstGeom prst="flowChartConnector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7129575" y="2960775"/>
            <a:ext cx="588300" cy="646200"/>
          </a:xfrm>
          <a:prstGeom prst="flowChartConnector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/>
              <a:t>2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7129600" y="3709000"/>
            <a:ext cx="588300" cy="646200"/>
          </a:xfrm>
          <a:prstGeom prst="flowChartConnector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/>
              <a:t>3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7129575" y="4409338"/>
            <a:ext cx="588300" cy="646200"/>
          </a:xfrm>
          <a:prstGeom prst="flowChartConnector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/>
              <a:t>4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</a:t>
            </a:r>
            <a:r>
              <a:rPr b="1" lang="es-CO" sz="2000">
                <a:solidFill>
                  <a:schemeClr val="dk1"/>
                </a:solidFill>
              </a:rPr>
              <a:t>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USO DE FUNCIONES DE UNA SOLA FILA 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Describir varios tipos disponibles en SQL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Utilizar funciones de caracteres, </a:t>
            </a:r>
            <a:r>
              <a:rPr b="1" lang="es-CO" sz="2000"/>
              <a:t>numéricas</a:t>
            </a:r>
            <a:r>
              <a:rPr b="1" lang="es-CO" sz="2000"/>
              <a:t> y de fecha en sentencias SELECT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Describir el uso de funciones de conversión.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82879" y="249500"/>
            <a:ext cx="3915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52895"/>
            <a:ext cx="65817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82871" y="249500"/>
            <a:ext cx="7325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 tipos de f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unciones 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200500"/>
            <a:ext cx="68389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una sola fila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98762" y="1191491"/>
            <a:ext cx="84738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Las funciones de una sola fila</a:t>
            </a: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Manipula elementos de datos.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Aceptan argumentos y devuelven un valor.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Actúan</a:t>
            </a:r>
            <a:r>
              <a:rPr b="1" lang="es-CO" sz="2000"/>
              <a:t> en cada fila que se devuelve.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Devuelven un resultado por fila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Pueden modificar el tipo de datos.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Se pueden anidar.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Aceptan argumentos que pueden ser una columna o una expresión.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200"/>
              <a:t>nombre_funcion [(arg1, arg2, ….)]</a:t>
            </a:r>
            <a:endParaRPr b="1" i="1"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una sola fila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124300"/>
            <a:ext cx="63055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una sola fila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24300"/>
            <a:ext cx="7784925" cy="38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